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5" r:id="rId1"/>
  </p:sldMasterIdLst>
  <p:notesMasterIdLst>
    <p:notesMasterId r:id="rId246"/>
  </p:notesMasterIdLst>
  <p:handoutMasterIdLst>
    <p:handoutMasterId r:id="rId247"/>
  </p:handoutMasterIdLst>
  <p:sldIdLst>
    <p:sldId id="500" r:id="rId2"/>
    <p:sldId id="501" r:id="rId3"/>
    <p:sldId id="502" r:id="rId4"/>
    <p:sldId id="503" r:id="rId5"/>
    <p:sldId id="504" r:id="rId6"/>
    <p:sldId id="505" r:id="rId7"/>
    <p:sldId id="506" r:id="rId8"/>
    <p:sldId id="507" r:id="rId9"/>
    <p:sldId id="508" r:id="rId10"/>
    <p:sldId id="509" r:id="rId11"/>
    <p:sldId id="510" r:id="rId12"/>
    <p:sldId id="511" r:id="rId13"/>
    <p:sldId id="512" r:id="rId14"/>
    <p:sldId id="513" r:id="rId15"/>
    <p:sldId id="514" r:id="rId16"/>
    <p:sldId id="515" r:id="rId17"/>
    <p:sldId id="516" r:id="rId18"/>
    <p:sldId id="51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532" r:id="rId34"/>
    <p:sldId id="533" r:id="rId35"/>
    <p:sldId id="534" r:id="rId36"/>
    <p:sldId id="535" r:id="rId37"/>
    <p:sldId id="536" r:id="rId38"/>
    <p:sldId id="537" r:id="rId39"/>
    <p:sldId id="538" r:id="rId40"/>
    <p:sldId id="539" r:id="rId41"/>
    <p:sldId id="540" r:id="rId42"/>
    <p:sldId id="541" r:id="rId43"/>
    <p:sldId id="542" r:id="rId44"/>
    <p:sldId id="543" r:id="rId45"/>
    <p:sldId id="544" r:id="rId46"/>
    <p:sldId id="545" r:id="rId47"/>
    <p:sldId id="546" r:id="rId48"/>
    <p:sldId id="547" r:id="rId49"/>
    <p:sldId id="548" r:id="rId50"/>
    <p:sldId id="549" r:id="rId51"/>
    <p:sldId id="550" r:id="rId52"/>
    <p:sldId id="551" r:id="rId53"/>
    <p:sldId id="552" r:id="rId54"/>
    <p:sldId id="553" r:id="rId55"/>
    <p:sldId id="554" r:id="rId56"/>
    <p:sldId id="555" r:id="rId57"/>
    <p:sldId id="556" r:id="rId58"/>
    <p:sldId id="557" r:id="rId59"/>
    <p:sldId id="558" r:id="rId60"/>
    <p:sldId id="559" r:id="rId61"/>
    <p:sldId id="316" r:id="rId62"/>
    <p:sldId id="317" r:id="rId63"/>
    <p:sldId id="318" r:id="rId64"/>
    <p:sldId id="319" r:id="rId65"/>
    <p:sldId id="320" r:id="rId66"/>
    <p:sldId id="560" r:id="rId67"/>
    <p:sldId id="561" r:id="rId68"/>
    <p:sldId id="562" r:id="rId69"/>
    <p:sldId id="563" r:id="rId70"/>
    <p:sldId id="564" r:id="rId71"/>
    <p:sldId id="565" r:id="rId72"/>
    <p:sldId id="566" r:id="rId73"/>
    <p:sldId id="567" r:id="rId74"/>
    <p:sldId id="568" r:id="rId75"/>
    <p:sldId id="569" r:id="rId76"/>
    <p:sldId id="570" r:id="rId77"/>
    <p:sldId id="571" r:id="rId78"/>
    <p:sldId id="572" r:id="rId79"/>
    <p:sldId id="573" r:id="rId80"/>
    <p:sldId id="574" r:id="rId81"/>
    <p:sldId id="575" r:id="rId82"/>
    <p:sldId id="576" r:id="rId83"/>
    <p:sldId id="577" r:id="rId84"/>
    <p:sldId id="578" r:id="rId85"/>
    <p:sldId id="579" r:id="rId86"/>
    <p:sldId id="580" r:id="rId87"/>
    <p:sldId id="581" r:id="rId88"/>
    <p:sldId id="582" r:id="rId89"/>
    <p:sldId id="583" r:id="rId90"/>
    <p:sldId id="584" r:id="rId91"/>
    <p:sldId id="585" r:id="rId92"/>
    <p:sldId id="586" r:id="rId93"/>
    <p:sldId id="587" r:id="rId94"/>
    <p:sldId id="588" r:id="rId95"/>
    <p:sldId id="589" r:id="rId96"/>
    <p:sldId id="590" r:id="rId97"/>
    <p:sldId id="591" r:id="rId98"/>
    <p:sldId id="592" r:id="rId99"/>
    <p:sldId id="593" r:id="rId100"/>
    <p:sldId id="594" r:id="rId101"/>
    <p:sldId id="595" r:id="rId102"/>
    <p:sldId id="596" r:id="rId103"/>
    <p:sldId id="597" r:id="rId104"/>
    <p:sldId id="598" r:id="rId105"/>
    <p:sldId id="599" r:id="rId106"/>
    <p:sldId id="600" r:id="rId107"/>
    <p:sldId id="601" r:id="rId108"/>
    <p:sldId id="602" r:id="rId109"/>
    <p:sldId id="603" r:id="rId110"/>
    <p:sldId id="604" r:id="rId111"/>
    <p:sldId id="605" r:id="rId112"/>
    <p:sldId id="606" r:id="rId113"/>
    <p:sldId id="607" r:id="rId114"/>
    <p:sldId id="608" r:id="rId115"/>
    <p:sldId id="609" r:id="rId116"/>
    <p:sldId id="610" r:id="rId117"/>
    <p:sldId id="611" r:id="rId118"/>
    <p:sldId id="612" r:id="rId119"/>
    <p:sldId id="613" r:id="rId120"/>
    <p:sldId id="614" r:id="rId121"/>
    <p:sldId id="615" r:id="rId122"/>
    <p:sldId id="616" r:id="rId123"/>
    <p:sldId id="617" r:id="rId124"/>
    <p:sldId id="618" r:id="rId125"/>
    <p:sldId id="619" r:id="rId126"/>
    <p:sldId id="620" r:id="rId127"/>
    <p:sldId id="621" r:id="rId128"/>
    <p:sldId id="622" r:id="rId129"/>
    <p:sldId id="623" r:id="rId130"/>
    <p:sldId id="624" r:id="rId131"/>
    <p:sldId id="625" r:id="rId132"/>
    <p:sldId id="626" r:id="rId133"/>
    <p:sldId id="627" r:id="rId134"/>
    <p:sldId id="628" r:id="rId135"/>
    <p:sldId id="629" r:id="rId136"/>
    <p:sldId id="630" r:id="rId137"/>
    <p:sldId id="631" r:id="rId138"/>
    <p:sldId id="632" r:id="rId139"/>
    <p:sldId id="633" r:id="rId140"/>
    <p:sldId id="634" r:id="rId141"/>
    <p:sldId id="635" r:id="rId142"/>
    <p:sldId id="636" r:id="rId143"/>
    <p:sldId id="637" r:id="rId144"/>
    <p:sldId id="638" r:id="rId145"/>
    <p:sldId id="639" r:id="rId146"/>
    <p:sldId id="640" r:id="rId147"/>
    <p:sldId id="641" r:id="rId148"/>
    <p:sldId id="642" r:id="rId149"/>
    <p:sldId id="643" r:id="rId150"/>
    <p:sldId id="644" r:id="rId151"/>
    <p:sldId id="645" r:id="rId152"/>
    <p:sldId id="646" r:id="rId153"/>
    <p:sldId id="647" r:id="rId154"/>
    <p:sldId id="648" r:id="rId155"/>
    <p:sldId id="649" r:id="rId156"/>
    <p:sldId id="650" r:id="rId157"/>
    <p:sldId id="651" r:id="rId158"/>
    <p:sldId id="652" r:id="rId159"/>
    <p:sldId id="653" r:id="rId160"/>
    <p:sldId id="654" r:id="rId161"/>
    <p:sldId id="655" r:id="rId162"/>
    <p:sldId id="656" r:id="rId163"/>
    <p:sldId id="657" r:id="rId164"/>
    <p:sldId id="658" r:id="rId165"/>
    <p:sldId id="659" r:id="rId166"/>
    <p:sldId id="660" r:id="rId167"/>
    <p:sldId id="661" r:id="rId168"/>
    <p:sldId id="662" r:id="rId169"/>
    <p:sldId id="663" r:id="rId170"/>
    <p:sldId id="664" r:id="rId171"/>
    <p:sldId id="665" r:id="rId172"/>
    <p:sldId id="666" r:id="rId173"/>
    <p:sldId id="667" r:id="rId174"/>
    <p:sldId id="668" r:id="rId175"/>
    <p:sldId id="669" r:id="rId176"/>
    <p:sldId id="670" r:id="rId177"/>
    <p:sldId id="671" r:id="rId178"/>
    <p:sldId id="672" r:id="rId179"/>
    <p:sldId id="673" r:id="rId180"/>
    <p:sldId id="674" r:id="rId181"/>
    <p:sldId id="675" r:id="rId182"/>
    <p:sldId id="676" r:id="rId183"/>
    <p:sldId id="677" r:id="rId184"/>
    <p:sldId id="678" r:id="rId185"/>
    <p:sldId id="679" r:id="rId186"/>
    <p:sldId id="680" r:id="rId187"/>
    <p:sldId id="681" r:id="rId188"/>
    <p:sldId id="682" r:id="rId189"/>
    <p:sldId id="683" r:id="rId190"/>
    <p:sldId id="684" r:id="rId191"/>
    <p:sldId id="685" r:id="rId192"/>
    <p:sldId id="686" r:id="rId193"/>
    <p:sldId id="687" r:id="rId194"/>
    <p:sldId id="688" r:id="rId195"/>
    <p:sldId id="689" r:id="rId196"/>
    <p:sldId id="690" r:id="rId197"/>
    <p:sldId id="691" r:id="rId198"/>
    <p:sldId id="692" r:id="rId199"/>
    <p:sldId id="693" r:id="rId200"/>
    <p:sldId id="694" r:id="rId201"/>
    <p:sldId id="695" r:id="rId202"/>
    <p:sldId id="696" r:id="rId203"/>
    <p:sldId id="697" r:id="rId204"/>
    <p:sldId id="698" r:id="rId205"/>
    <p:sldId id="699" r:id="rId206"/>
    <p:sldId id="700" r:id="rId207"/>
    <p:sldId id="701" r:id="rId208"/>
    <p:sldId id="702" r:id="rId209"/>
    <p:sldId id="703" r:id="rId210"/>
    <p:sldId id="704" r:id="rId211"/>
    <p:sldId id="705" r:id="rId212"/>
    <p:sldId id="706" r:id="rId213"/>
    <p:sldId id="707" r:id="rId214"/>
    <p:sldId id="708" r:id="rId215"/>
    <p:sldId id="709" r:id="rId216"/>
    <p:sldId id="710" r:id="rId217"/>
    <p:sldId id="711" r:id="rId218"/>
    <p:sldId id="712" r:id="rId219"/>
    <p:sldId id="713" r:id="rId220"/>
    <p:sldId id="714" r:id="rId221"/>
    <p:sldId id="715" r:id="rId222"/>
    <p:sldId id="716" r:id="rId223"/>
    <p:sldId id="717" r:id="rId224"/>
    <p:sldId id="718" r:id="rId225"/>
    <p:sldId id="719" r:id="rId226"/>
    <p:sldId id="720" r:id="rId227"/>
    <p:sldId id="721" r:id="rId228"/>
    <p:sldId id="722" r:id="rId229"/>
    <p:sldId id="723" r:id="rId230"/>
    <p:sldId id="724" r:id="rId231"/>
    <p:sldId id="725" r:id="rId232"/>
    <p:sldId id="726" r:id="rId233"/>
    <p:sldId id="727" r:id="rId234"/>
    <p:sldId id="728" r:id="rId235"/>
    <p:sldId id="729" r:id="rId236"/>
    <p:sldId id="730" r:id="rId237"/>
    <p:sldId id="731" r:id="rId238"/>
    <p:sldId id="732" r:id="rId239"/>
    <p:sldId id="733" r:id="rId240"/>
    <p:sldId id="734" r:id="rId241"/>
    <p:sldId id="735" r:id="rId242"/>
    <p:sldId id="736" r:id="rId243"/>
    <p:sldId id="737" r:id="rId244"/>
    <p:sldId id="738" r:id="rId245"/>
  </p:sldIdLst>
  <p:sldSz cx="7556500" cy="10693400"/>
  <p:notesSz cx="7556500" cy="10693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dex" id="{70D2E45E-F160-43BA-A834-A9609600AE97}">
          <p14:sldIdLst>
            <p14:sldId id="500"/>
            <p14:sldId id="501"/>
          </p14:sldIdLst>
        </p14:section>
        <p14:section name="01" id="{2AAA1EFD-C70B-4712-B62F-FF4C8DED80A2}">
          <p14:sldIdLst>
            <p14:sldId id="502"/>
            <p14:sldId id="503"/>
            <p14:sldId id="504"/>
            <p14:sldId id="505"/>
            <p14:sldId id="506"/>
            <p14:sldId id="507"/>
            <p14:sldId id="508"/>
            <p14:sldId id="509"/>
            <p14:sldId id="510"/>
          </p14:sldIdLst>
        </p14:section>
        <p14:section name="02" id="{000BE3C3-FC6A-4589-B7FF-09CAACEA762B}">
          <p14:sldIdLst>
            <p14:sldId id="511"/>
            <p14:sldId id="512"/>
            <p14:sldId id="513"/>
            <p14:sldId id="514"/>
            <p14:sldId id="515"/>
          </p14:sldIdLst>
        </p14:section>
        <p14:section name="03" id="{B23F1411-FD77-402B-8888-B4BDC48285BE}">
          <p14:sldIdLst>
            <p14:sldId id="516"/>
            <p14:sldId id="517"/>
            <p14:sldId id="518"/>
            <p14:sldId id="519"/>
            <p14:sldId id="520"/>
          </p14:sldIdLst>
        </p14:section>
        <p14:section name="04" id="{0A6718DE-FABF-415B-A434-A6F04C473095}">
          <p14:sldIdLst>
            <p14:sldId id="521"/>
            <p14:sldId id="522"/>
            <p14:sldId id="523"/>
            <p14:sldId id="524"/>
            <p14:sldId id="525"/>
            <p14:sldId id="526"/>
          </p14:sldIdLst>
        </p14:section>
        <p14:section name="05" id="{AC64FABD-A3F2-4DBD-866C-0640A11FBE1C}">
          <p14:sldIdLst>
            <p14:sldId id="527"/>
            <p14:sldId id="528"/>
            <p14:sldId id="529"/>
            <p14:sldId id="530"/>
            <p14:sldId id="531"/>
          </p14:sldIdLst>
        </p14:section>
        <p14:section name="06" id="{AECCB8BC-6F07-4352-A9B5-C8219A92BD8A}">
          <p14:sldIdLst>
            <p14:sldId id="532"/>
            <p14:sldId id="533"/>
            <p14:sldId id="534"/>
            <p14:sldId id="535"/>
            <p14:sldId id="536"/>
            <p14:sldId id="537"/>
          </p14:sldIdLst>
        </p14:section>
        <p14:section name="07" id="{58E6E18A-2A6B-4524-B7D3-C960763B5FCE}">
          <p14:sldIdLst>
            <p14:sldId id="538"/>
            <p14:sldId id="539"/>
            <p14:sldId id="540"/>
            <p14:sldId id="541"/>
            <p14:sldId id="542"/>
          </p14:sldIdLst>
        </p14:section>
        <p14:section name="08" id="{505C2656-A2A0-429A-9353-AFD4C7198D55}">
          <p14:sldIdLst>
            <p14:sldId id="543"/>
            <p14:sldId id="544"/>
            <p14:sldId id="545"/>
            <p14:sldId id="546"/>
            <p14:sldId id="547"/>
          </p14:sldIdLst>
        </p14:section>
        <p14:section name="9" id="{41206473-D6C3-43BD-8A5B-40C250E07011}">
          <p14:sldIdLst>
            <p14:sldId id="548"/>
            <p14:sldId id="549"/>
            <p14:sldId id="550"/>
          </p14:sldIdLst>
        </p14:section>
        <p14:section name="10" id="{AF1C7FEF-0335-4B8B-B192-433DE72CF487}">
          <p14:sldIdLst>
            <p14:sldId id="551"/>
            <p14:sldId id="552"/>
            <p14:sldId id="553"/>
            <p14:sldId id="554"/>
          </p14:sldIdLst>
        </p14:section>
        <p14:section name="11" id="{CAF8CEF7-AD96-4E55-822A-2FCF2E211CD1}">
          <p14:sldIdLst>
            <p14:sldId id="555"/>
            <p14:sldId id="556"/>
            <p14:sldId id="557"/>
            <p14:sldId id="558"/>
            <p14:sldId id="559"/>
          </p14:sldIdLst>
        </p14:section>
        <p14:section name="12" id="{0DF14D23-4613-44C7-B15D-2F2A4D7D9861}">
          <p14:sldIdLst>
            <p14:sldId id="316"/>
            <p14:sldId id="317"/>
            <p14:sldId id="318"/>
            <p14:sldId id="319"/>
            <p14:sldId id="320"/>
          </p14:sldIdLst>
        </p14:section>
        <p14:section name="13" id="{E8AB47DE-43D2-4F2C-B39C-209CCE705048}">
          <p14:sldIdLst>
            <p14:sldId id="560"/>
            <p14:sldId id="561"/>
            <p14:sldId id="562"/>
            <p14:sldId id="563"/>
          </p14:sldIdLst>
        </p14:section>
        <p14:section name="14" id="{77F645C8-851C-4F08-B188-6303DBE114B3}">
          <p14:sldIdLst>
            <p14:sldId id="564"/>
            <p14:sldId id="565"/>
            <p14:sldId id="566"/>
            <p14:sldId id="567"/>
            <p14:sldId id="568"/>
          </p14:sldIdLst>
        </p14:section>
        <p14:section name="15" id="{6B5EE3A3-CA1F-4CB5-90D1-47610BA90312}">
          <p14:sldIdLst>
            <p14:sldId id="569"/>
            <p14:sldId id="570"/>
            <p14:sldId id="571"/>
            <p14:sldId id="572"/>
          </p14:sldIdLst>
        </p14:section>
        <p14:section name="16" id="{D6F6961F-CAB6-4190-A08B-91855BAFEEB5}">
          <p14:sldIdLst>
            <p14:sldId id="573"/>
            <p14:sldId id="574"/>
            <p14:sldId id="575"/>
            <p14:sldId id="576"/>
            <p14:sldId id="577"/>
          </p14:sldIdLst>
        </p14:section>
        <p14:section name="17" id="{467FC04C-F16E-43AA-BCCD-F5DF85C81F98}">
          <p14:sldIdLst>
            <p14:sldId id="578"/>
            <p14:sldId id="579"/>
            <p14:sldId id="580"/>
            <p14:sldId id="581"/>
            <p14:sldId id="582"/>
          </p14:sldIdLst>
        </p14:section>
        <p14:section name="18" id="{C98E2AA5-7F85-4AE6-A844-50D619539FC8}">
          <p14:sldIdLst>
            <p14:sldId id="583"/>
            <p14:sldId id="584"/>
            <p14:sldId id="585"/>
            <p14:sldId id="586"/>
            <p14:sldId id="587"/>
            <p14:sldId id="588"/>
          </p14:sldIdLst>
        </p14:section>
        <p14:section name="19" id="{2E4110E6-FFD9-4960-939D-E0DF19925494}">
          <p14:sldIdLst>
            <p14:sldId id="589"/>
            <p14:sldId id="590"/>
            <p14:sldId id="591"/>
          </p14:sldIdLst>
        </p14:section>
        <p14:section name="20" id="{5793DEA6-F067-46A6-AE08-EBF8C11921F6}">
          <p14:sldIdLst>
            <p14:sldId id="592"/>
            <p14:sldId id="593"/>
            <p14:sldId id="594"/>
          </p14:sldIdLst>
        </p14:section>
        <p14:section name="21" id="{94B0F8AE-95A4-4774-9117-4A544FC51799}">
          <p14:sldIdLst>
            <p14:sldId id="595"/>
            <p14:sldId id="596"/>
            <p14:sldId id="597"/>
            <p14:sldId id="598"/>
            <p14:sldId id="599"/>
            <p14:sldId id="600"/>
            <p14:sldId id="601"/>
          </p14:sldIdLst>
        </p14:section>
        <p14:section name="22" id="{FB4E06B6-9BDA-4AD5-A311-0FDC7B142EBD}">
          <p14:sldIdLst>
            <p14:sldId id="602"/>
            <p14:sldId id="603"/>
            <p14:sldId id="604"/>
            <p14:sldId id="605"/>
            <p14:sldId id="606"/>
            <p14:sldId id="607"/>
          </p14:sldIdLst>
        </p14:section>
        <p14:section name="23" id="{3B461C72-21D2-4F5A-BB90-65C739AED093}">
          <p14:sldIdLst>
            <p14:sldId id="608"/>
            <p14:sldId id="609"/>
            <p14:sldId id="610"/>
            <p14:sldId id="611"/>
          </p14:sldIdLst>
        </p14:section>
        <p14:section name="24" id="{BAE8EAE4-8C95-4882-8978-A4E58837701C}">
          <p14:sldIdLst>
            <p14:sldId id="612"/>
            <p14:sldId id="613"/>
            <p14:sldId id="614"/>
            <p14:sldId id="615"/>
            <p14:sldId id="616"/>
            <p14:sldId id="617"/>
          </p14:sldIdLst>
        </p14:section>
        <p14:section name="25" id="{7A24020A-FBEE-4582-A529-23D5A5167F70}">
          <p14:sldIdLst>
            <p14:sldId id="618"/>
            <p14:sldId id="619"/>
            <p14:sldId id="620"/>
            <p14:sldId id="621"/>
            <p14:sldId id="622"/>
            <p14:sldId id="623"/>
          </p14:sldIdLst>
        </p14:section>
        <p14:section name="26" id="{9C9C24C0-1B42-4FC7-8A60-032651F683F1}">
          <p14:sldIdLst>
            <p14:sldId id="624"/>
            <p14:sldId id="625"/>
            <p14:sldId id="626"/>
            <p14:sldId id="627"/>
            <p14:sldId id="628"/>
          </p14:sldIdLst>
        </p14:section>
        <p14:section name="27" id="{B6348BDF-3847-41DC-A9B3-AAB424041F77}">
          <p14:sldIdLst>
            <p14:sldId id="629"/>
            <p14:sldId id="630"/>
            <p14:sldId id="631"/>
            <p14:sldId id="632"/>
            <p14:sldId id="633"/>
            <p14:sldId id="634"/>
            <p14:sldId id="635"/>
          </p14:sldIdLst>
        </p14:section>
        <p14:section name="28" id="{7544498F-6DA2-4841-B129-C9B23C0B05FF}">
          <p14:sldIdLst>
            <p14:sldId id="636"/>
            <p14:sldId id="637"/>
            <p14:sldId id="638"/>
            <p14:sldId id="639"/>
            <p14:sldId id="640"/>
          </p14:sldIdLst>
        </p14:section>
        <p14:section name="29" id="{646F51DF-12EB-4C86-9CA7-444DDCB9155B}">
          <p14:sldIdLst>
            <p14:sldId id="641"/>
            <p14:sldId id="642"/>
            <p14:sldId id="643"/>
            <p14:sldId id="644"/>
            <p14:sldId id="645"/>
            <p14:sldId id="646"/>
            <p14:sldId id="647"/>
            <p14:sldId id="648"/>
            <p14:sldId id="649"/>
          </p14:sldIdLst>
        </p14:section>
        <p14:section name="30" id="{F4396592-4BC7-4FC3-98BD-E14BE46109EC}">
          <p14:sldIdLst>
            <p14:sldId id="650"/>
            <p14:sldId id="651"/>
            <p14:sldId id="652"/>
            <p14:sldId id="653"/>
          </p14:sldIdLst>
        </p14:section>
        <p14:section name="31" id="{21776F82-E272-4227-94DA-E9F5C5E37236}">
          <p14:sldIdLst>
            <p14:sldId id="654"/>
            <p14:sldId id="655"/>
            <p14:sldId id="656"/>
            <p14:sldId id="657"/>
            <p14:sldId id="658"/>
          </p14:sldIdLst>
        </p14:section>
        <p14:section name="32" id="{5E715B07-6B63-4F03-A8F5-CA9BA4311EE7}">
          <p14:sldIdLst>
            <p14:sldId id="659"/>
            <p14:sldId id="660"/>
            <p14:sldId id="661"/>
            <p14:sldId id="662"/>
          </p14:sldIdLst>
        </p14:section>
        <p14:section name="33" id="{19F5C1F2-8C5D-4084-A2EB-9BA5459C5874}">
          <p14:sldIdLst>
            <p14:sldId id="663"/>
            <p14:sldId id="664"/>
            <p14:sldId id="665"/>
            <p14:sldId id="666"/>
            <p14:sldId id="667"/>
          </p14:sldIdLst>
        </p14:section>
        <p14:section name="34" id="{2E3FCA4C-BD93-4228-8C47-1E30D5F65918}">
          <p14:sldIdLst>
            <p14:sldId id="668"/>
            <p14:sldId id="669"/>
            <p14:sldId id="670"/>
            <p14:sldId id="671"/>
            <p14:sldId id="672"/>
          </p14:sldIdLst>
        </p14:section>
        <p14:section name="35" id="{B1FCD1DE-F856-47E1-BDA7-00D43A74DB4B}">
          <p14:sldIdLst>
            <p14:sldId id="673"/>
            <p14:sldId id="674"/>
            <p14:sldId id="675"/>
            <p14:sldId id="676"/>
          </p14:sldIdLst>
        </p14:section>
        <p14:section name="36" id="{D9DB06E5-3DEE-4458-9B2D-51E8F19FCDB3}">
          <p14:sldIdLst>
            <p14:sldId id="677"/>
            <p14:sldId id="678"/>
            <p14:sldId id="679"/>
            <p14:sldId id="680"/>
            <p14:sldId id="681"/>
          </p14:sldIdLst>
        </p14:section>
        <p14:section name="37" id="{6FB49771-5854-4122-8E93-C70D5048FBC9}">
          <p14:sldIdLst>
            <p14:sldId id="682"/>
            <p14:sldId id="683"/>
            <p14:sldId id="684"/>
            <p14:sldId id="685"/>
            <p14:sldId id="686"/>
          </p14:sldIdLst>
        </p14:section>
        <p14:section name="38" id="{EF8505AC-FFDE-44D8-8929-AD8EB46C2D33}">
          <p14:sldIdLst>
            <p14:sldId id="687"/>
            <p14:sldId id="688"/>
            <p14:sldId id="689"/>
            <p14:sldId id="690"/>
            <p14:sldId id="691"/>
            <p14:sldId id="692"/>
          </p14:sldIdLst>
        </p14:section>
        <p14:section name="39" id="{1E5916A2-352A-4D3F-AB7F-12D99637455D}">
          <p14:sldIdLst>
            <p14:sldId id="693"/>
            <p14:sldId id="694"/>
            <p14:sldId id="695"/>
            <p14:sldId id="696"/>
            <p14:sldId id="697"/>
            <p14:sldId id="698"/>
          </p14:sldIdLst>
        </p14:section>
        <p14:section name="40" id="{9132189E-DF33-4386-90CB-E1AF61AC9404}">
          <p14:sldIdLst>
            <p14:sldId id="699"/>
            <p14:sldId id="700"/>
            <p14:sldId id="701"/>
            <p14:sldId id="702"/>
            <p14:sldId id="703"/>
          </p14:sldIdLst>
        </p14:section>
        <p14:section name="41" id="{27B0A9FC-317A-49B2-9238-31D751E79F9A}">
          <p14:sldIdLst>
            <p14:sldId id="704"/>
            <p14:sldId id="705"/>
            <p14:sldId id="706"/>
            <p14:sldId id="707"/>
            <p14:sldId id="708"/>
            <p14:sldId id="709"/>
            <p14:sldId id="710"/>
            <p14:sldId id="711"/>
          </p14:sldIdLst>
        </p14:section>
        <p14:section name="42" id="{F9AD0D28-FC2A-48CD-B49C-8CC0FF6F7CB2}">
          <p14:sldIdLst>
            <p14:sldId id="712"/>
            <p14:sldId id="713"/>
            <p14:sldId id="714"/>
            <p14:sldId id="715"/>
            <p14:sldId id="716"/>
            <p14:sldId id="717"/>
            <p14:sldId id="718"/>
            <p14:sldId id="719"/>
            <p14:sldId id="720"/>
          </p14:sldIdLst>
        </p14:section>
        <p14:section name="43" id="{849DDEB9-7200-4AC7-A8F7-FC04DB70C16E}">
          <p14:sldIdLst>
            <p14:sldId id="721"/>
            <p14:sldId id="722"/>
            <p14:sldId id="723"/>
            <p14:sldId id="724"/>
            <p14:sldId id="725"/>
            <p14:sldId id="726"/>
          </p14:sldIdLst>
        </p14:section>
        <p14:section name="44" id="{2F581B4E-A4AD-4D4C-B345-7971F1491359}">
          <p14:sldIdLst>
            <p14:sldId id="727"/>
            <p14:sldId id="728"/>
            <p14:sldId id="729"/>
            <p14:sldId id="730"/>
            <p14:sldId id="731"/>
            <p14:sldId id="732"/>
          </p14:sldIdLst>
        </p14:section>
        <p14:section name="45" id="{D4DCF6B7-9499-479C-8438-25C573D9BC9E}">
          <p14:sldIdLst>
            <p14:sldId id="733"/>
            <p14:sldId id="734"/>
            <p14:sldId id="735"/>
            <p14:sldId id="736"/>
            <p14:sldId id="737"/>
            <p14:sldId id="738"/>
          </p14:sldIdLst>
        </p14:section>
        <p14:section name="Extra" id="{9EA88EE1-45EA-4712-BDEB-302D463C3A7B}">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68" autoAdjust="0"/>
    <p:restoredTop sz="94660" autoAdjust="0"/>
  </p:normalViewPr>
  <p:slideViewPr>
    <p:cSldViewPr>
      <p:cViewPr>
        <p:scale>
          <a:sx n="150" d="100"/>
          <a:sy n="150" d="100"/>
        </p:scale>
        <p:origin x="581" y="-5674"/>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57" d="100"/>
          <a:sy n="57" d="100"/>
        </p:scale>
        <p:origin x="3211" y="67"/>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r>
              <a:rPr lang="en-US" dirty="0"/>
              <a:t>My header</a:t>
            </a:r>
            <a:endParaRPr lang="en-AU" dirty="0"/>
          </a:p>
        </p:txBody>
      </p:sp>
      <p:sp>
        <p:nvSpPr>
          <p:cNvPr id="3" name="Date Placeholder 2"/>
          <p:cNvSpPr>
            <a:spLocks noGrp="1"/>
          </p:cNvSpPr>
          <p:nvPr>
            <p:ph type="dt" sz="quarter" idx="1"/>
          </p:nvPr>
        </p:nvSpPr>
        <p:spPr>
          <a:xfrm>
            <a:off x="4279900" y="0"/>
            <a:ext cx="3275013" cy="536575"/>
          </a:xfrm>
          <a:prstGeom prst="rect">
            <a:avLst/>
          </a:prstGeom>
        </p:spPr>
        <p:txBody>
          <a:bodyPr vert="horz" lIns="91440" tIns="45720" rIns="91440" bIns="45720" rtlCol="0"/>
          <a:lstStyle>
            <a:lvl1pPr algn="r">
              <a:defRPr sz="1200"/>
            </a:lvl1pPr>
          </a:lstStyle>
          <a:p>
            <a:fld id="{73B7013F-820A-40F9-A768-7BEB4545385F}" type="datetimeFigureOut">
              <a:rPr lang="en-AU" smtClean="0"/>
              <a:t>20/11/2016</a:t>
            </a:fld>
            <a:endParaRPr lang="en-AU"/>
          </a:p>
        </p:txBody>
      </p:sp>
      <p:sp>
        <p:nvSpPr>
          <p:cNvPr id="4" name="Footer Placeholder 3"/>
          <p:cNvSpPr>
            <a:spLocks noGrp="1"/>
          </p:cNvSpPr>
          <p:nvPr>
            <p:ph type="ftr" sz="quarter" idx="2"/>
          </p:nvPr>
        </p:nvSpPr>
        <p:spPr>
          <a:xfrm>
            <a:off x="0" y="10156825"/>
            <a:ext cx="3275013" cy="536575"/>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4279900" y="10156825"/>
            <a:ext cx="3275013" cy="536575"/>
          </a:xfrm>
          <a:prstGeom prst="rect">
            <a:avLst/>
          </a:prstGeom>
        </p:spPr>
        <p:txBody>
          <a:bodyPr vert="horz" lIns="91440" tIns="45720" rIns="91440" bIns="45720" rtlCol="0" anchor="b"/>
          <a:lstStyle>
            <a:lvl1pPr algn="r">
              <a:defRPr sz="1200"/>
            </a:lvl1pPr>
          </a:lstStyle>
          <a:p>
            <a:fld id="{893DF33A-F79F-427B-9C76-34CCD7893CFF}" type="slidenum">
              <a:rPr lang="en-AU" smtClean="0"/>
              <a:t>‹#›</a:t>
            </a:fld>
            <a:endParaRPr lang="en-AU"/>
          </a:p>
        </p:txBody>
      </p:sp>
    </p:spTree>
    <p:extLst>
      <p:ext uri="{BB962C8B-B14F-4D97-AF65-F5344CB8AC3E}">
        <p14:creationId xmlns:p14="http://schemas.microsoft.com/office/powerpoint/2010/main" val="27059494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5013" cy="536575"/>
          </a:xfrm>
          <a:prstGeom prst="rect">
            <a:avLst/>
          </a:prstGeom>
        </p:spPr>
        <p:txBody>
          <a:bodyPr vert="horz" lIns="91440" tIns="45720" rIns="91440" bIns="45720" rtlCol="0"/>
          <a:lstStyle>
            <a:lvl1pPr algn="l">
              <a:defRPr sz="1200"/>
            </a:lvl1pPr>
          </a:lstStyle>
          <a:p>
            <a:r>
              <a:rPr lang="en-US" dirty="0"/>
              <a:t>Notes </a:t>
            </a:r>
            <a:r>
              <a:rPr lang="en-US" dirty="0" err="1"/>
              <a:t>heder</a:t>
            </a:r>
            <a:endParaRPr lang="en-AU" dirty="0"/>
          </a:p>
        </p:txBody>
      </p:sp>
      <p:sp>
        <p:nvSpPr>
          <p:cNvPr id="3" name="Date Placeholder 2"/>
          <p:cNvSpPr>
            <a:spLocks noGrp="1"/>
          </p:cNvSpPr>
          <p:nvPr>
            <p:ph type="dt" idx="1"/>
          </p:nvPr>
        </p:nvSpPr>
        <p:spPr>
          <a:xfrm>
            <a:off x="4279900" y="0"/>
            <a:ext cx="3275013" cy="536575"/>
          </a:xfrm>
          <a:prstGeom prst="rect">
            <a:avLst/>
          </a:prstGeom>
        </p:spPr>
        <p:txBody>
          <a:bodyPr vert="horz" lIns="91440" tIns="45720" rIns="91440" bIns="45720" rtlCol="0"/>
          <a:lstStyle>
            <a:lvl1pPr algn="r">
              <a:defRPr sz="1200"/>
            </a:lvl1pPr>
          </a:lstStyle>
          <a:p>
            <a:fld id="{39DC63A7-166E-4609-8B49-C8F2F7609287}" type="datetimeFigureOut">
              <a:rPr lang="en-AU" smtClean="0"/>
              <a:t>20/11/2016</a:t>
            </a:fld>
            <a:endParaRPr lang="en-AU"/>
          </a:p>
        </p:txBody>
      </p:sp>
      <p:sp>
        <p:nvSpPr>
          <p:cNvPr id="4" name="Slide Image Placeholder 3"/>
          <p:cNvSpPr>
            <a:spLocks noGrp="1" noRot="1" noChangeAspect="1"/>
          </p:cNvSpPr>
          <p:nvPr>
            <p:ph type="sldImg" idx="2"/>
          </p:nvPr>
        </p:nvSpPr>
        <p:spPr>
          <a:xfrm>
            <a:off x="2503488" y="1336675"/>
            <a:ext cx="2549525" cy="3608388"/>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755650" y="5146675"/>
            <a:ext cx="6045200"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10156825"/>
            <a:ext cx="3275013" cy="53657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4279900" y="10156825"/>
            <a:ext cx="3275013" cy="536575"/>
          </a:xfrm>
          <a:prstGeom prst="rect">
            <a:avLst/>
          </a:prstGeom>
        </p:spPr>
        <p:txBody>
          <a:bodyPr vert="horz" lIns="91440" tIns="45720" rIns="91440" bIns="45720" rtlCol="0" anchor="b"/>
          <a:lstStyle>
            <a:lvl1pPr algn="r">
              <a:defRPr sz="1200"/>
            </a:lvl1pPr>
          </a:lstStyle>
          <a:p>
            <a:fld id="{0FD8AB7D-E94E-4EDC-8D86-EB888FD9330D}" type="slidenum">
              <a:rPr lang="en-AU" smtClean="0"/>
              <a:t>‹#›</a:t>
            </a:fld>
            <a:endParaRPr lang="en-AU"/>
          </a:p>
        </p:txBody>
      </p:sp>
    </p:spTree>
    <p:extLst>
      <p:ext uri="{BB962C8B-B14F-4D97-AF65-F5344CB8AC3E}">
        <p14:creationId xmlns:p14="http://schemas.microsoft.com/office/powerpoint/2010/main" val="136204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FD8AB7D-E94E-4EDC-8D86-EB888FD9330D}" type="slidenum">
              <a:rPr lang="en-AU" smtClean="0"/>
              <a:t>2</a:t>
            </a:fld>
            <a:endParaRPr lang="en-AU"/>
          </a:p>
        </p:txBody>
      </p:sp>
    </p:spTree>
    <p:extLst>
      <p:ext uri="{BB962C8B-B14F-4D97-AF65-F5344CB8AC3E}">
        <p14:creationId xmlns:p14="http://schemas.microsoft.com/office/powerpoint/2010/main" val="163527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0FD8AB7D-E94E-4EDC-8D86-EB888FD9330D}" type="slidenum">
              <a:rPr lang="en-AU" smtClean="0"/>
              <a:t>3</a:t>
            </a:fld>
            <a:endParaRPr lang="en-AU"/>
          </a:p>
        </p:txBody>
      </p:sp>
    </p:spTree>
    <p:extLst>
      <p:ext uri="{BB962C8B-B14F-4D97-AF65-F5344CB8AC3E}">
        <p14:creationId xmlns:p14="http://schemas.microsoft.com/office/powerpoint/2010/main" val="158311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4563" y="1749425"/>
            <a:ext cx="5667375" cy="3724275"/>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944563" y="5616575"/>
            <a:ext cx="5667375" cy="2581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4EE4AF90-A554-406A-B513-525132C6B6AC}" type="datetimeFigureOut">
              <a:rPr lang="en-AU" smtClean="0"/>
              <a:t>20/11/2016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2091813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EE4AF90-A554-406A-B513-525132C6B6AC}" type="datetimeFigureOut">
              <a:rPr lang="en-AU" smtClean="0"/>
              <a:t>20/11/2016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1803136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8613" y="569913"/>
            <a:ext cx="1628775" cy="906145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519113" y="569913"/>
            <a:ext cx="4737100" cy="906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EE4AF90-A554-406A-B513-525132C6B6AC}" type="datetimeFigureOut">
              <a:rPr lang="en-AU" smtClean="0"/>
              <a:t>20/11/2016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317275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9C518-4387-4A64-BD3F-EAC2D541EA41}" type="datetimeFigureOut">
              <a:rPr lang="en-AU" smtClean="0"/>
              <a:t>20/11/2016</a:t>
            </a:fld>
            <a:endParaRPr lang="en-AU"/>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74B8066E-5EB6-4F20-A506-30F7F8433F96}" type="slidenum">
              <a:rPr lang="en-AU" smtClean="0"/>
              <a:t>‹#›</a:t>
            </a:fld>
            <a:endParaRPr lang="en-AU"/>
          </a:p>
        </p:txBody>
      </p:sp>
      <p:sp>
        <p:nvSpPr>
          <p:cNvPr id="7" name="Title 6"/>
          <p:cNvSpPr>
            <a:spLocks noGrp="1"/>
          </p:cNvSpPr>
          <p:nvPr>
            <p:ph type="title" hasCustomPrompt="1"/>
          </p:nvPr>
        </p:nvSpPr>
        <p:spPr/>
        <p:txBody>
          <a:bodyPr/>
          <a:lstStyle>
            <a:lvl1pPr>
              <a:defRPr/>
            </a:lvl1pPr>
          </a:lstStyle>
          <a:p>
            <a:r>
              <a:rPr lang="en-US" dirty="0"/>
              <a:t>title</a:t>
            </a:r>
            <a:endParaRPr lang="en-AU" dirty="0"/>
          </a:p>
        </p:txBody>
      </p:sp>
    </p:spTree>
    <p:extLst>
      <p:ext uri="{BB962C8B-B14F-4D97-AF65-F5344CB8AC3E}">
        <p14:creationId xmlns:p14="http://schemas.microsoft.com/office/powerpoint/2010/main" val="3025701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EE4AF90-A554-406A-B513-525132C6B6AC}" type="datetimeFigureOut">
              <a:rPr lang="en-AU" smtClean="0"/>
              <a:t>20/11/2016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79616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938" y="2665413"/>
            <a:ext cx="6516687" cy="4448175"/>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515938" y="7156450"/>
            <a:ext cx="6516687" cy="23383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E4AF90-A554-406A-B513-525132C6B6AC}" type="datetimeFigureOut">
              <a:rPr lang="en-AU" smtClean="0"/>
              <a:t>20/11/2016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3416947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519113" y="2846388"/>
            <a:ext cx="3182937" cy="67849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3854450" y="2846388"/>
            <a:ext cx="3182938" cy="67849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4EE4AF90-A554-406A-B513-525132C6B6AC}" type="datetimeFigureOut">
              <a:rPr lang="en-AU" smtClean="0"/>
              <a:t>20/11/2016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3406049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00" y="569913"/>
            <a:ext cx="6516688" cy="2066925"/>
          </a:xfrm>
        </p:spPr>
        <p:txBody>
          <a:bodyPr/>
          <a:lstStyle/>
          <a:p>
            <a:r>
              <a:rPr lang="en-US"/>
              <a:t>Click to edit Master title style</a:t>
            </a:r>
            <a:endParaRPr lang="en-AU"/>
          </a:p>
        </p:txBody>
      </p:sp>
      <p:sp>
        <p:nvSpPr>
          <p:cNvPr id="3" name="Text Placeholder 2"/>
          <p:cNvSpPr>
            <a:spLocks noGrp="1"/>
          </p:cNvSpPr>
          <p:nvPr>
            <p:ph type="body" idx="1"/>
          </p:nvPr>
        </p:nvSpPr>
        <p:spPr>
          <a:xfrm>
            <a:off x="520700" y="2620963"/>
            <a:ext cx="3197225" cy="1285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20700" y="3906838"/>
            <a:ext cx="3197225" cy="5745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3825875" y="2620963"/>
            <a:ext cx="3211513" cy="1285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25875" y="3906838"/>
            <a:ext cx="3211513" cy="57451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4EE4AF90-A554-406A-B513-525132C6B6AC}" type="datetimeFigureOut">
              <a:rPr lang="en-AU" smtClean="0"/>
              <a:t>20/11/2016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3627875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4EE4AF90-A554-406A-B513-525132C6B6AC}" type="datetimeFigureOut">
              <a:rPr lang="en-AU" smtClean="0"/>
              <a:t>20/11/2016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4074242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4AF90-A554-406A-B513-525132C6B6AC}" type="datetimeFigureOut">
              <a:rPr lang="en-AU" smtClean="0"/>
              <a:t>20/11/2016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391739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00" y="712788"/>
            <a:ext cx="2436813" cy="249555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3213100" y="1539875"/>
            <a:ext cx="3824288" cy="7599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520700" y="3208338"/>
            <a:ext cx="2436813" cy="5943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E4AF90-A554-406A-B513-525132C6B6AC}" type="datetimeFigureOut">
              <a:rPr lang="en-AU" smtClean="0"/>
              <a:t>20/11/2016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3605671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00" y="712788"/>
            <a:ext cx="2436813" cy="249555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3213100" y="1539875"/>
            <a:ext cx="3824288" cy="75993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520700" y="3208338"/>
            <a:ext cx="2436813" cy="5943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E4AF90-A554-406A-B513-525132C6B6AC}" type="datetimeFigureOut">
              <a:rPr lang="en-AU" smtClean="0"/>
              <a:t>20/11/2016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2B0A0FB-0ED7-40A1-855F-C6A44AC21727}" type="slidenum">
              <a:rPr lang="en-AU" smtClean="0"/>
              <a:t>‹#›</a:t>
            </a:fld>
            <a:endParaRPr lang="en-AU"/>
          </a:p>
        </p:txBody>
      </p:sp>
    </p:spTree>
    <p:extLst>
      <p:ext uri="{BB962C8B-B14F-4D97-AF65-F5344CB8AC3E}">
        <p14:creationId xmlns:p14="http://schemas.microsoft.com/office/powerpoint/2010/main" val="1356242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569913"/>
            <a:ext cx="6518275" cy="2066925"/>
          </a:xfrm>
          <a:prstGeom prst="rect">
            <a:avLst/>
          </a:prstGeom>
        </p:spPr>
        <p:txBody>
          <a:bodyPr vert="horz" lIns="91440" tIns="45720" rIns="91440" bIns="45720" rtlCol="0" anchor="ctr">
            <a:normAutofit/>
          </a:bodyPr>
          <a:lstStyle/>
          <a:p>
            <a:r>
              <a:rPr lang="en-US" dirty="0"/>
              <a:t>My title</a:t>
            </a:r>
            <a:endParaRPr lang="en-AU" dirty="0"/>
          </a:p>
        </p:txBody>
      </p:sp>
      <p:sp>
        <p:nvSpPr>
          <p:cNvPr id="3" name="Text Placeholder 2"/>
          <p:cNvSpPr>
            <a:spLocks noGrp="1"/>
          </p:cNvSpPr>
          <p:nvPr>
            <p:ph type="body" idx="1"/>
          </p:nvPr>
        </p:nvSpPr>
        <p:spPr>
          <a:xfrm>
            <a:off x="519113" y="2846388"/>
            <a:ext cx="6518275" cy="67849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519113" y="9910763"/>
            <a:ext cx="1700212" cy="569912"/>
          </a:xfrm>
          <a:prstGeom prst="rect">
            <a:avLst/>
          </a:prstGeom>
        </p:spPr>
        <p:txBody>
          <a:bodyPr vert="horz" lIns="91440" tIns="45720" rIns="91440" bIns="45720" rtlCol="0" anchor="ctr"/>
          <a:lstStyle>
            <a:lvl1pPr algn="l">
              <a:defRPr sz="1200">
                <a:solidFill>
                  <a:schemeClr val="tx1">
                    <a:tint val="75000"/>
                  </a:schemeClr>
                </a:solidFill>
              </a:defRPr>
            </a:lvl1pPr>
          </a:lstStyle>
          <a:p>
            <a:fld id="{4EE4AF90-A554-406A-B513-525132C6B6AC}" type="datetimeFigureOut">
              <a:rPr lang="en-AU" smtClean="0"/>
              <a:t>20/11/2016</a:t>
            </a:fld>
            <a:endParaRPr lang="en-AU"/>
          </a:p>
        </p:txBody>
      </p:sp>
      <p:sp>
        <p:nvSpPr>
          <p:cNvPr id="5" name="Footer Placeholder 4"/>
          <p:cNvSpPr>
            <a:spLocks noGrp="1"/>
          </p:cNvSpPr>
          <p:nvPr>
            <p:ph type="ftr" sz="quarter" idx="3"/>
          </p:nvPr>
        </p:nvSpPr>
        <p:spPr>
          <a:xfrm>
            <a:off x="2503488" y="9910763"/>
            <a:ext cx="2549525" cy="5699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5337175" y="9910763"/>
            <a:ext cx="1700213" cy="569912"/>
          </a:xfrm>
          <a:prstGeom prst="rect">
            <a:avLst/>
          </a:prstGeom>
        </p:spPr>
        <p:txBody>
          <a:bodyPr vert="horz" lIns="91440" tIns="45720" rIns="91440" bIns="45720" rtlCol="0" anchor="ctr"/>
          <a:lstStyle>
            <a:lvl1pPr algn="r">
              <a:defRPr sz="1200">
                <a:solidFill>
                  <a:schemeClr val="tx1">
                    <a:tint val="75000"/>
                  </a:schemeClr>
                </a:solidFill>
              </a:defRPr>
            </a:lvl1pPr>
          </a:lstStyle>
          <a:p>
            <a:fld id="{F2B0A0FB-0ED7-40A1-855F-C6A44AC21727}" type="slidenum">
              <a:rPr lang="en-AU" smtClean="0"/>
              <a:t>‹#›</a:t>
            </a:fld>
            <a:endParaRPr lang="en-AU"/>
          </a:p>
        </p:txBody>
      </p:sp>
    </p:spTree>
    <p:extLst>
      <p:ext uri="{BB962C8B-B14F-4D97-AF65-F5344CB8AC3E}">
        <p14:creationId xmlns:p14="http://schemas.microsoft.com/office/powerpoint/2010/main" val="1962583570"/>
      </p:ext>
    </p:extLst>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Lst>
  <p:txStyles>
    <p:title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2.xml"/><Relationship Id="rId4" Type="http://schemas.openxmlformats.org/officeDocument/2006/relationships/image" Target="../media/image137.png"/></Relationships>
</file>

<file path=ppt/slides/_rels/slide12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2.xml"/><Relationship Id="rId4" Type="http://schemas.openxmlformats.org/officeDocument/2006/relationships/image" Target="../media/image150.png"/></Relationships>
</file>

<file path=ppt/slides/_rels/slide12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2.xml"/><Relationship Id="rId4" Type="http://schemas.openxmlformats.org/officeDocument/2006/relationships/image" Target="../media/image158.png"/></Relationships>
</file>

<file path=ppt/slides/_rels/slide1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2.xml"/><Relationship Id="rId5" Type="http://schemas.openxmlformats.org/officeDocument/2006/relationships/image" Target="../media/image162.png"/><Relationship Id="rId4" Type="http://schemas.openxmlformats.org/officeDocument/2006/relationships/image" Target="../media/image161.png"/></Relationships>
</file>

<file path=ppt/slides/_rels/slide13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2.xml"/><Relationship Id="rId4" Type="http://schemas.openxmlformats.org/officeDocument/2006/relationships/image" Target="../media/image187.png"/></Relationships>
</file>

<file path=ppt/slides/_rels/slide15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12.xml"/><Relationship Id="rId4" Type="http://schemas.openxmlformats.org/officeDocument/2006/relationships/image" Target="../media/image19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2.xml"/><Relationship Id="rId4" Type="http://schemas.openxmlformats.org/officeDocument/2006/relationships/image" Target="../media/image225.png"/></Relationships>
</file>

<file path=ppt/slides/_rels/slide178.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30.pn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2.xml"/><Relationship Id="rId4" Type="http://schemas.openxmlformats.org/officeDocument/2006/relationships/image" Target="../media/image246.png"/></Relationships>
</file>

<file path=ppt/slides/_rels/slide19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12.xml"/><Relationship Id="rId4" Type="http://schemas.openxmlformats.org/officeDocument/2006/relationships/image" Target="../media/image277.png"/></Relationships>
</file>

<file path=ppt/slides/_rels/slide217.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12.xml"/><Relationship Id="rId4" Type="http://schemas.openxmlformats.org/officeDocument/2006/relationships/image" Target="../media/image296.png"/></Relationships>
</file>

<file path=ppt/slides/_rels/slide23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12.xml"/><Relationship Id="rId4" Type="http://schemas.openxmlformats.org/officeDocument/2006/relationships/image" Target="../media/image311.png"/></Relationships>
</file>

<file path=ppt/slides/_rels/slide24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m4a"/><Relationship Id="rId7"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5" Type="http://schemas.microsoft.com/office/2007/relationships/media" Target="../media/media3.m4a"/><Relationship Id="rId4" Type="http://schemas.openxmlformats.org/officeDocument/2006/relationships/audio" Target="../media/media2.m4a"/></Relationships>
</file>

<file path=ppt/slides/_rels/slide29.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5.m4a"/><Relationship Id="rId7"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audio" Target="../media/media6.m4a"/><Relationship Id="rId5" Type="http://schemas.microsoft.com/office/2007/relationships/media" Target="../media/media6.m4a"/><Relationship Id="rId10" Type="http://schemas.openxmlformats.org/officeDocument/2006/relationships/image" Target="../media/image11.png"/><Relationship Id="rId4" Type="http://schemas.openxmlformats.org/officeDocument/2006/relationships/audio" Target="../media/media5.m4a"/><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8.m4a"/><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slideLayout" Target="../slideLayouts/slideLayout12.xml"/><Relationship Id="rId4" Type="http://schemas.openxmlformats.org/officeDocument/2006/relationships/audio" Target="../media/media8.m4a"/><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microsoft.com/office/2007/relationships/media" Target="../media/media10.m4a"/><Relationship Id="rId7" Type="http://schemas.openxmlformats.org/officeDocument/2006/relationships/image" Target="../media/image1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slideLayout" Target="../slideLayouts/slideLayout12.xml"/><Relationship Id="rId4" Type="http://schemas.openxmlformats.org/officeDocument/2006/relationships/audio" Target="../media/media10.m4a"/></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1.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14.m4a"/><Relationship Id="rId7" Type="http://schemas.openxmlformats.org/officeDocument/2006/relationships/image" Target="../media/image2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png"/><Relationship Id="rId5" Type="http://schemas.openxmlformats.org/officeDocument/2006/relationships/slideLayout" Target="../slideLayouts/slideLayout12.xml"/><Relationship Id="rId4" Type="http://schemas.openxmlformats.org/officeDocument/2006/relationships/audio" Target="../media/media14.m4a"/></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19554" y="4400537"/>
            <a:ext cx="3750945" cy="377190"/>
          </a:xfrm>
          <a:prstGeom prst="rect">
            <a:avLst/>
          </a:prstGeom>
        </p:spPr>
        <p:txBody>
          <a:bodyPr vert="horz" wrap="square" lIns="0" tIns="0" rIns="0" bIns="0" rtlCol="0">
            <a:spAutoFit/>
          </a:bodyPr>
          <a:lstStyle/>
          <a:p>
            <a:pPr marL="12700">
              <a:lnSpc>
                <a:spcPct val="100000"/>
              </a:lnSpc>
            </a:pPr>
            <a:r>
              <a:rPr sz="2400" b="1" spc="-5" dirty="0">
                <a:latin typeface="Times New Roman"/>
                <a:cs typeface="Times New Roman"/>
              </a:rPr>
              <a:t>Data Communication</a:t>
            </a:r>
            <a:r>
              <a:rPr sz="2400" b="1" spc="10" dirty="0">
                <a:latin typeface="Times New Roman"/>
                <a:cs typeface="Times New Roman"/>
              </a:rPr>
              <a:t> </a:t>
            </a:r>
            <a:r>
              <a:rPr sz="2400" b="1" spc="-5" dirty="0">
                <a:latin typeface="Times New Roman"/>
                <a:cs typeface="Times New Roman"/>
              </a:rPr>
              <a:t>CS601</a:t>
            </a:r>
            <a:endParaRPr sz="2400">
              <a:latin typeface="Times New Roman"/>
              <a:cs typeface="Times New Roman"/>
            </a:endParaRPr>
          </a:p>
        </p:txBody>
      </p:sp>
    </p:spTree>
    <p:extLst>
      <p:ext uri="{BB962C8B-B14F-4D97-AF65-F5344CB8AC3E}">
        <p14:creationId xmlns:p14="http://schemas.microsoft.com/office/powerpoint/2010/main" val="257914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914399"/>
            <a:ext cx="4616450" cy="739775"/>
          </a:xfrm>
          <a:prstGeom prst="rect">
            <a:avLst/>
          </a:prstGeom>
        </p:spPr>
        <p:txBody>
          <a:bodyPr vert="horz" wrap="square" lIns="0" tIns="0" rIns="0" bIns="0" rtlCol="0">
            <a:spAutoFit/>
          </a:bodyPr>
          <a:lstStyle/>
          <a:p>
            <a:pPr marL="241300" marR="5080" indent="-228600">
              <a:lnSpc>
                <a:spcPts val="1380"/>
              </a:lnSpc>
              <a:buFont typeface="Meiryo"/>
              <a:buChar char="➢"/>
              <a:tabLst>
                <a:tab pos="241300" algn="l"/>
              </a:tabLst>
            </a:pPr>
            <a:r>
              <a:rPr sz="1200" dirty="0">
                <a:latin typeface="Times New Roman"/>
                <a:cs typeface="Times New Roman"/>
              </a:rPr>
              <a:t>The data viewed by user </a:t>
            </a:r>
            <a:r>
              <a:rPr sz="1200" spc="-5" dirty="0">
                <a:latin typeface="Times New Roman"/>
                <a:cs typeface="Times New Roman"/>
              </a:rPr>
              <a:t>m’ </a:t>
            </a:r>
            <a:r>
              <a:rPr sz="1200" dirty="0">
                <a:latin typeface="Times New Roman"/>
                <a:cs typeface="Times New Roman"/>
              </a:rPr>
              <a:t>will </a:t>
            </a:r>
            <a:r>
              <a:rPr sz="1200" spc="-5" dirty="0">
                <a:latin typeface="Times New Roman"/>
                <a:cs typeface="Times New Roman"/>
              </a:rPr>
              <a:t>usually </a:t>
            </a:r>
            <a:r>
              <a:rPr sz="1200" dirty="0">
                <a:latin typeface="Times New Roman"/>
                <a:cs typeface="Times New Roman"/>
              </a:rPr>
              <a:t>be an exact copy of the data  sent</a:t>
            </a:r>
            <a:r>
              <a:rPr sz="1200" spc="-95" dirty="0">
                <a:latin typeface="Times New Roman"/>
                <a:cs typeface="Times New Roman"/>
              </a:rPr>
              <a:t> </a:t>
            </a:r>
            <a:r>
              <a:rPr sz="1200" spc="-5" dirty="0">
                <a:latin typeface="Times New Roman"/>
                <a:cs typeface="Times New Roman"/>
              </a:rPr>
              <a:t>‘m’</a:t>
            </a:r>
            <a:endParaRPr sz="1200">
              <a:latin typeface="Times New Roman"/>
              <a:cs typeface="Times New Roman"/>
            </a:endParaRPr>
          </a:p>
          <a:p>
            <a:pPr>
              <a:lnSpc>
                <a:spcPct val="100000"/>
              </a:lnSpc>
              <a:spcBef>
                <a:spcPts val="20"/>
              </a:spcBef>
            </a:pPr>
            <a:endParaRPr sz="1100">
              <a:latin typeface="Times New Roman"/>
              <a:cs typeface="Times New Roman"/>
            </a:endParaRPr>
          </a:p>
          <a:p>
            <a:pPr marL="687705">
              <a:lnSpc>
                <a:spcPct val="100000"/>
              </a:lnSpc>
            </a:pPr>
            <a:r>
              <a:rPr sz="1400" b="1" u="heavy" spc="-5" dirty="0">
                <a:latin typeface="Times New Roman"/>
                <a:cs typeface="Times New Roman"/>
              </a:rPr>
              <a:t>EXAMPLE-Telephone</a:t>
            </a:r>
            <a:r>
              <a:rPr sz="1400" b="1" u="heavy" spc="-15" dirty="0">
                <a:latin typeface="Times New Roman"/>
                <a:cs typeface="Times New Roman"/>
              </a:rPr>
              <a:t> </a:t>
            </a:r>
            <a:r>
              <a:rPr sz="1400" b="1" u="heavy" spc="-5" dirty="0">
                <a:latin typeface="Times New Roman"/>
                <a:cs typeface="Times New Roman"/>
              </a:rPr>
              <a:t>System</a:t>
            </a:r>
            <a:endParaRPr sz="1400">
              <a:latin typeface="Times New Roman"/>
              <a:cs typeface="Times New Roman"/>
            </a:endParaRPr>
          </a:p>
        </p:txBody>
      </p:sp>
      <p:sp>
        <p:nvSpPr>
          <p:cNvPr id="7" name="object 7"/>
          <p:cNvSpPr txBox="1"/>
          <p:nvPr/>
        </p:nvSpPr>
        <p:spPr>
          <a:xfrm>
            <a:off x="1358900" y="1837181"/>
            <a:ext cx="5302250" cy="125666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Input to the Telephone is a </a:t>
            </a:r>
            <a:r>
              <a:rPr sz="1200" spc="-5" dirty="0">
                <a:latin typeface="Times New Roman"/>
                <a:cs typeface="Times New Roman"/>
              </a:rPr>
              <a:t>message ‘m’ </a:t>
            </a:r>
            <a:r>
              <a:rPr sz="1200" dirty="0">
                <a:latin typeface="Times New Roman"/>
                <a:cs typeface="Times New Roman"/>
              </a:rPr>
              <a:t>in the form of sound</a:t>
            </a:r>
            <a:r>
              <a:rPr sz="1200" spc="-80" dirty="0">
                <a:latin typeface="Times New Roman"/>
                <a:cs typeface="Times New Roman"/>
              </a:rPr>
              <a:t> </a:t>
            </a:r>
            <a:r>
              <a:rPr sz="1200" dirty="0">
                <a:latin typeface="Times New Roman"/>
                <a:cs typeface="Times New Roman"/>
              </a:rPr>
              <a:t>waves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The sound waves are converted by telephone into electric signals of the same  frequency</a:t>
            </a:r>
            <a:endParaRPr sz="1200">
              <a:latin typeface="Times New Roman"/>
              <a:cs typeface="Times New Roman"/>
            </a:endParaRPr>
          </a:p>
          <a:p>
            <a:pPr marL="241300" indent="-228600">
              <a:lnSpc>
                <a:spcPts val="1310"/>
              </a:lnSpc>
              <a:buFont typeface="Courier New"/>
              <a:buChar char="o"/>
              <a:tabLst>
                <a:tab pos="241300" algn="l"/>
              </a:tabLst>
            </a:pPr>
            <a:r>
              <a:rPr sz="1200" dirty="0">
                <a:latin typeface="Times New Roman"/>
                <a:cs typeface="Times New Roman"/>
              </a:rPr>
              <a:t>These signals are </a:t>
            </a:r>
            <a:r>
              <a:rPr sz="1200" spc="-5" dirty="0">
                <a:latin typeface="Times New Roman"/>
                <a:cs typeface="Times New Roman"/>
              </a:rPr>
              <a:t>transmitted </a:t>
            </a:r>
            <a:r>
              <a:rPr sz="1200" dirty="0">
                <a:latin typeface="Times New Roman"/>
                <a:cs typeface="Times New Roman"/>
              </a:rPr>
              <a:t>w/o any </a:t>
            </a:r>
            <a:r>
              <a:rPr sz="1200" spc="-5" dirty="0">
                <a:latin typeface="Times New Roman"/>
                <a:cs typeface="Times New Roman"/>
              </a:rPr>
              <a:t>modification </a:t>
            </a:r>
            <a:r>
              <a:rPr sz="1200" dirty="0">
                <a:latin typeface="Times New Roman"/>
                <a:cs typeface="Times New Roman"/>
              </a:rPr>
              <a:t>over the telephone</a:t>
            </a:r>
            <a:r>
              <a:rPr sz="1200" spc="-30"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Hence g(t) and s(t) are</a:t>
            </a:r>
            <a:r>
              <a:rPr sz="1200" spc="-90" dirty="0">
                <a:latin typeface="Times New Roman"/>
                <a:cs typeface="Times New Roman"/>
              </a:rPr>
              <a:t> </a:t>
            </a:r>
            <a:r>
              <a:rPr sz="1200" spc="-5" dirty="0">
                <a:latin typeface="Times New Roman"/>
                <a:cs typeface="Times New Roman"/>
              </a:rPr>
              <a:t>identical</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S(t) will suffer </a:t>
            </a:r>
            <a:r>
              <a:rPr sz="1200" spc="-5" dirty="0">
                <a:latin typeface="Times New Roman"/>
                <a:cs typeface="Times New Roman"/>
              </a:rPr>
              <a:t>some </a:t>
            </a:r>
            <a:r>
              <a:rPr sz="1200" dirty="0">
                <a:latin typeface="Times New Roman"/>
                <a:cs typeface="Times New Roman"/>
              </a:rPr>
              <a:t>distortion so that </a:t>
            </a:r>
            <a:r>
              <a:rPr sz="1200" spc="-5" dirty="0">
                <a:latin typeface="Times New Roman"/>
                <a:cs typeface="Times New Roman"/>
              </a:rPr>
              <a:t>r(t) </a:t>
            </a:r>
            <a:r>
              <a:rPr sz="1200" dirty="0">
                <a:latin typeface="Times New Roman"/>
                <a:cs typeface="Times New Roman"/>
              </a:rPr>
              <a:t>will </a:t>
            </a:r>
            <a:r>
              <a:rPr sz="1200" spc="-5" dirty="0">
                <a:latin typeface="Times New Roman"/>
                <a:cs typeface="Times New Roman"/>
              </a:rPr>
              <a:t>not </a:t>
            </a:r>
            <a:r>
              <a:rPr sz="1200" dirty="0">
                <a:latin typeface="Times New Roman"/>
                <a:cs typeface="Times New Roman"/>
              </a:rPr>
              <a:t>be the same as</a:t>
            </a:r>
            <a:r>
              <a:rPr sz="1200" spc="-60" dirty="0">
                <a:latin typeface="Times New Roman"/>
                <a:cs typeface="Times New Roman"/>
              </a:rPr>
              <a:t> </a:t>
            </a:r>
            <a:r>
              <a:rPr sz="1200" spc="-5" dirty="0">
                <a:latin typeface="Times New Roman"/>
                <a:cs typeface="Times New Roman"/>
              </a:rPr>
              <a:t>s(t)</a:t>
            </a:r>
            <a:endParaRPr sz="1200">
              <a:latin typeface="Times New Roman"/>
              <a:cs typeface="Times New Roman"/>
            </a:endParaRPr>
          </a:p>
          <a:p>
            <a:pPr marL="12700">
              <a:lnSpc>
                <a:spcPts val="1410"/>
              </a:lnSpc>
            </a:pPr>
            <a:r>
              <a:rPr sz="1200" spc="-5" dirty="0">
                <a:latin typeface="Courier New"/>
                <a:cs typeface="Courier New"/>
              </a:rPr>
              <a:t>o</a:t>
            </a:r>
            <a:endParaRPr sz="1200">
              <a:latin typeface="Courier New"/>
              <a:cs typeface="Courier New"/>
            </a:endParaRPr>
          </a:p>
        </p:txBody>
      </p:sp>
      <p:sp>
        <p:nvSpPr>
          <p:cNvPr id="8" name="object 8"/>
          <p:cNvSpPr txBox="1"/>
          <p:nvPr/>
        </p:nvSpPr>
        <p:spPr>
          <a:xfrm>
            <a:off x="1358900" y="2900159"/>
            <a:ext cx="5302885" cy="556895"/>
          </a:xfrm>
          <a:prstGeom prst="rect">
            <a:avLst/>
          </a:prstGeom>
        </p:spPr>
        <p:txBody>
          <a:bodyPr vert="horz" wrap="square" lIns="0" tIns="0" rIns="0" bIns="0" rtlCol="0">
            <a:spAutoFit/>
          </a:bodyPr>
          <a:lstStyle/>
          <a:p>
            <a:pPr marL="241300" marR="5080">
              <a:lnSpc>
                <a:spcPts val="1380"/>
              </a:lnSpc>
            </a:pPr>
            <a:r>
              <a:rPr sz="1200" spc="-5" dirty="0">
                <a:latin typeface="Times New Roman"/>
                <a:cs typeface="Times New Roman"/>
              </a:rPr>
              <a:t>R(t) is converted back to sound waves </a:t>
            </a:r>
            <a:r>
              <a:rPr sz="1200" dirty="0">
                <a:latin typeface="Times New Roman"/>
                <a:cs typeface="Times New Roman"/>
              </a:rPr>
              <a:t>with no attempt of correction or  </a:t>
            </a:r>
            <a:r>
              <a:rPr sz="1200" spc="-5" dirty="0">
                <a:latin typeface="Times New Roman"/>
                <a:cs typeface="Times New Roman"/>
              </a:rPr>
              <a:t>improvement </a:t>
            </a:r>
            <a:r>
              <a:rPr sz="1200" dirty="0">
                <a:latin typeface="Times New Roman"/>
                <a:cs typeface="Times New Roman"/>
              </a:rPr>
              <a:t>of signal</a:t>
            </a:r>
            <a:r>
              <a:rPr sz="1200" spc="-55" dirty="0">
                <a:latin typeface="Times New Roman"/>
                <a:cs typeface="Times New Roman"/>
              </a:rPr>
              <a:t> </a:t>
            </a:r>
            <a:r>
              <a:rPr sz="1200" dirty="0">
                <a:latin typeface="Times New Roman"/>
                <a:cs typeface="Times New Roman"/>
              </a:rPr>
              <a:t>quality</a:t>
            </a:r>
            <a:endParaRPr sz="1200">
              <a:latin typeface="Times New Roman"/>
              <a:cs typeface="Times New Roman"/>
            </a:endParaRPr>
          </a:p>
          <a:p>
            <a:pPr marL="12700">
              <a:lnSpc>
                <a:spcPts val="1430"/>
              </a:lnSpc>
            </a:pPr>
            <a:r>
              <a:rPr sz="1400" spc="-5" dirty="0">
                <a:latin typeface="Courier New"/>
                <a:cs typeface="Courier New"/>
              </a:rPr>
              <a:t>o </a:t>
            </a:r>
            <a:r>
              <a:rPr sz="1200" dirty="0">
                <a:latin typeface="Times New Roman"/>
                <a:cs typeface="Times New Roman"/>
              </a:rPr>
              <a:t>Thus </a:t>
            </a:r>
            <a:r>
              <a:rPr sz="1200" spc="-5" dirty="0">
                <a:latin typeface="Times New Roman"/>
                <a:cs typeface="Times New Roman"/>
              </a:rPr>
              <a:t>m’ </a:t>
            </a:r>
            <a:r>
              <a:rPr sz="1200" dirty="0">
                <a:latin typeface="Times New Roman"/>
                <a:cs typeface="Times New Roman"/>
              </a:rPr>
              <a:t>is not an exact replica of</a:t>
            </a:r>
            <a:r>
              <a:rPr sz="1200" spc="25" dirty="0">
                <a:latin typeface="Times New Roman"/>
                <a:cs typeface="Times New Roman"/>
              </a:rPr>
              <a:t> </a:t>
            </a:r>
            <a:r>
              <a:rPr sz="1200" dirty="0">
                <a:latin typeface="Times New Roman"/>
                <a:cs typeface="Times New Roman"/>
              </a:rPr>
              <a:t>m</a:t>
            </a:r>
            <a:endParaRPr sz="1200">
              <a:latin typeface="Times New Roman"/>
              <a:cs typeface="Times New Roman"/>
            </a:endParaRPr>
          </a:p>
        </p:txBody>
      </p:sp>
      <p:sp>
        <p:nvSpPr>
          <p:cNvPr id="9" name="object 9"/>
          <p:cNvSpPr txBox="1"/>
          <p:nvPr/>
        </p:nvSpPr>
        <p:spPr>
          <a:xfrm>
            <a:off x="1701800" y="3638804"/>
            <a:ext cx="4386580" cy="415925"/>
          </a:xfrm>
          <a:prstGeom prst="rect">
            <a:avLst/>
          </a:prstGeom>
        </p:spPr>
        <p:txBody>
          <a:bodyPr vert="horz" wrap="square" lIns="0" tIns="0" rIns="0" bIns="0" rtlCol="0">
            <a:spAutoFit/>
          </a:bodyPr>
          <a:lstStyle/>
          <a:p>
            <a:pPr marL="1069340" marR="5080" indent="-1057275">
              <a:lnSpc>
                <a:spcPts val="1610"/>
              </a:lnSpc>
            </a:pPr>
            <a:r>
              <a:rPr sz="1400" b="1" u="heavy" spc="-5" dirty="0">
                <a:latin typeface="Times New Roman"/>
                <a:cs typeface="Times New Roman"/>
              </a:rPr>
              <a:t>An Actual Digital Data Communication System Key Data  Communication</a:t>
            </a:r>
            <a:r>
              <a:rPr sz="1400" b="1" u="heavy" spc="-15" dirty="0">
                <a:latin typeface="Times New Roman"/>
                <a:cs typeface="Times New Roman"/>
              </a:rPr>
              <a:t> </a:t>
            </a:r>
            <a:r>
              <a:rPr sz="1400" b="1" u="heavy" spc="-5" dirty="0">
                <a:latin typeface="Times New Roman"/>
                <a:cs typeface="Times New Roman"/>
              </a:rPr>
              <a:t>Terminology</a:t>
            </a:r>
            <a:endParaRPr sz="1400">
              <a:latin typeface="Times New Roman"/>
              <a:cs typeface="Times New Roman"/>
            </a:endParaRPr>
          </a:p>
        </p:txBody>
      </p:sp>
      <p:sp>
        <p:nvSpPr>
          <p:cNvPr id="10" name="object 10"/>
          <p:cNvSpPr txBox="1"/>
          <p:nvPr/>
        </p:nvSpPr>
        <p:spPr>
          <a:xfrm>
            <a:off x="1358900" y="8649461"/>
            <a:ext cx="4769485" cy="1059180"/>
          </a:xfrm>
          <a:prstGeom prst="rect">
            <a:avLst/>
          </a:prstGeom>
        </p:spPr>
        <p:txBody>
          <a:bodyPr vert="horz" wrap="square" lIns="0" tIns="0" rIns="0" bIns="0" rtlCol="0">
            <a:spAutoFit/>
          </a:bodyPr>
          <a:lstStyle/>
          <a:p>
            <a:pPr marL="241300" marR="222885" indent="-228600">
              <a:lnSpc>
                <a:spcPts val="1380"/>
              </a:lnSpc>
              <a:buFont typeface="Meiryo"/>
              <a:buChar char="❖"/>
              <a:tabLst>
                <a:tab pos="241300" algn="l"/>
              </a:tabLst>
            </a:pPr>
            <a:r>
              <a:rPr sz="1200" b="1" u="heavy" spc="-5" dirty="0">
                <a:latin typeface="Times New Roman"/>
                <a:cs typeface="Times New Roman"/>
              </a:rPr>
              <a:t>Session</a:t>
            </a:r>
            <a:r>
              <a:rPr sz="1200" spc="-5" dirty="0">
                <a:latin typeface="Times New Roman"/>
                <a:cs typeface="Times New Roman"/>
              </a:rPr>
              <a:t>: </a:t>
            </a:r>
            <a:r>
              <a:rPr sz="1200" dirty="0">
                <a:latin typeface="Times New Roman"/>
                <a:cs typeface="Times New Roman"/>
              </a:rPr>
              <a:t>communication dialog between </a:t>
            </a:r>
            <a:r>
              <a:rPr sz="1200" spc="-5" dirty="0">
                <a:latin typeface="Times New Roman"/>
                <a:cs typeface="Times New Roman"/>
              </a:rPr>
              <a:t>network </a:t>
            </a:r>
            <a:r>
              <a:rPr sz="1200" dirty="0">
                <a:latin typeface="Times New Roman"/>
                <a:cs typeface="Times New Roman"/>
              </a:rPr>
              <a:t>users or</a:t>
            </a:r>
            <a:r>
              <a:rPr sz="1200" spc="-45" dirty="0">
                <a:latin typeface="Times New Roman"/>
                <a:cs typeface="Times New Roman"/>
              </a:rPr>
              <a:t> </a:t>
            </a:r>
            <a:r>
              <a:rPr sz="1200" dirty="0">
                <a:latin typeface="Times New Roman"/>
                <a:cs typeface="Times New Roman"/>
              </a:rPr>
              <a:t>applications  Different Types of this session for Info</a:t>
            </a:r>
            <a:r>
              <a:rPr sz="1200" spc="-110" dirty="0">
                <a:latin typeface="Times New Roman"/>
                <a:cs typeface="Times New Roman"/>
              </a:rPr>
              <a:t> </a:t>
            </a:r>
            <a:r>
              <a:rPr sz="1200" dirty="0">
                <a:latin typeface="Times New Roman"/>
                <a:cs typeface="Times New Roman"/>
              </a:rPr>
              <a:t>Exchange</a:t>
            </a:r>
            <a:endParaRPr sz="1200">
              <a:latin typeface="Times New Roman"/>
              <a:cs typeface="Times New Roman"/>
            </a:endParaRPr>
          </a:p>
          <a:p>
            <a:pPr marL="241300" marR="5080" indent="-228600">
              <a:lnSpc>
                <a:spcPts val="1380"/>
              </a:lnSpc>
              <a:buFont typeface="Meiryo"/>
              <a:buChar char="❖"/>
              <a:tabLst>
                <a:tab pos="241300" algn="l"/>
              </a:tabLst>
            </a:pPr>
            <a:r>
              <a:rPr sz="1200" b="1" u="heavy" spc="-5" dirty="0">
                <a:latin typeface="Times New Roman"/>
                <a:cs typeface="Times New Roman"/>
              </a:rPr>
              <a:t>Network</a:t>
            </a:r>
            <a:r>
              <a:rPr sz="1200" spc="-5" dirty="0">
                <a:latin typeface="Times New Roman"/>
                <a:cs typeface="Times New Roman"/>
              </a:rPr>
              <a:t>: </a:t>
            </a:r>
            <a:r>
              <a:rPr sz="1200" dirty="0">
                <a:latin typeface="Times New Roman"/>
                <a:cs typeface="Times New Roman"/>
              </a:rPr>
              <a:t>interconnected group </a:t>
            </a:r>
            <a:r>
              <a:rPr sz="1200" spc="-5" dirty="0">
                <a:latin typeface="Times New Roman"/>
                <a:cs typeface="Times New Roman"/>
              </a:rPr>
              <a:t>of </a:t>
            </a:r>
            <a:r>
              <a:rPr sz="1200" dirty="0">
                <a:latin typeface="Times New Roman"/>
                <a:cs typeface="Times New Roman"/>
              </a:rPr>
              <a:t>computers and communication</a:t>
            </a:r>
            <a:r>
              <a:rPr sz="1200" spc="-85" dirty="0">
                <a:latin typeface="Times New Roman"/>
                <a:cs typeface="Times New Roman"/>
              </a:rPr>
              <a:t> </a:t>
            </a:r>
            <a:r>
              <a:rPr sz="1200" spc="-5" dirty="0">
                <a:latin typeface="Times New Roman"/>
                <a:cs typeface="Times New Roman"/>
              </a:rPr>
              <a:t>devices  We </a:t>
            </a:r>
            <a:r>
              <a:rPr sz="1200" dirty="0">
                <a:latin typeface="Times New Roman"/>
                <a:cs typeface="Times New Roman"/>
              </a:rPr>
              <a:t>will </a:t>
            </a:r>
            <a:r>
              <a:rPr sz="1200" spc="-5" dirty="0">
                <a:latin typeface="Times New Roman"/>
                <a:cs typeface="Times New Roman"/>
              </a:rPr>
              <a:t>look </a:t>
            </a:r>
            <a:r>
              <a:rPr sz="1200" dirty="0">
                <a:latin typeface="Times New Roman"/>
                <a:cs typeface="Times New Roman"/>
              </a:rPr>
              <a:t>into it in a little</a:t>
            </a:r>
            <a:r>
              <a:rPr sz="1200" spc="-80" dirty="0">
                <a:latin typeface="Times New Roman"/>
                <a:cs typeface="Times New Roman"/>
              </a:rPr>
              <a:t> </a:t>
            </a:r>
            <a:r>
              <a:rPr sz="1200" spc="-5" dirty="0">
                <a:latin typeface="Times New Roman"/>
                <a:cs typeface="Times New Roman"/>
              </a:rPr>
              <a:t>bit</a:t>
            </a:r>
            <a:endParaRPr sz="1200">
              <a:latin typeface="Times New Roman"/>
              <a:cs typeface="Times New Roman"/>
            </a:endParaRPr>
          </a:p>
          <a:p>
            <a:pPr marL="241300" marR="2145665" indent="-228600">
              <a:lnSpc>
                <a:spcPts val="1380"/>
              </a:lnSpc>
              <a:buFont typeface="Meiryo"/>
              <a:buChar char="❖"/>
              <a:tabLst>
                <a:tab pos="241300" algn="l"/>
              </a:tabLst>
            </a:pPr>
            <a:r>
              <a:rPr sz="1200" b="1" u="heavy" spc="-5" dirty="0">
                <a:latin typeface="Times New Roman"/>
                <a:cs typeface="Times New Roman"/>
              </a:rPr>
              <a:t>Node</a:t>
            </a:r>
            <a:r>
              <a:rPr sz="1200" spc="-5" dirty="0">
                <a:latin typeface="Times New Roman"/>
                <a:cs typeface="Times New Roman"/>
              </a:rPr>
              <a:t>: </a:t>
            </a:r>
            <a:r>
              <a:rPr sz="1200" dirty="0">
                <a:latin typeface="Times New Roman"/>
                <a:cs typeface="Times New Roman"/>
              </a:rPr>
              <a:t>a </a:t>
            </a:r>
            <a:r>
              <a:rPr sz="1200" spc="-5" dirty="0">
                <a:latin typeface="Times New Roman"/>
                <a:cs typeface="Times New Roman"/>
              </a:rPr>
              <a:t>network-attached </a:t>
            </a:r>
            <a:r>
              <a:rPr sz="1200" dirty="0">
                <a:latin typeface="Times New Roman"/>
                <a:cs typeface="Times New Roman"/>
              </a:rPr>
              <a:t>device  Node can be any device in the</a:t>
            </a:r>
            <a:r>
              <a:rPr sz="1200" spc="-130" dirty="0">
                <a:latin typeface="Times New Roman"/>
                <a:cs typeface="Times New Roman"/>
              </a:rPr>
              <a:t> </a:t>
            </a:r>
            <a:r>
              <a:rPr sz="1200" dirty="0">
                <a:latin typeface="Times New Roman"/>
                <a:cs typeface="Times New Roman"/>
              </a:rPr>
              <a:t>network</a:t>
            </a:r>
            <a:endParaRPr sz="1200">
              <a:latin typeface="Times New Roman"/>
              <a:cs typeface="Times New Roman"/>
            </a:endParaRPr>
          </a:p>
        </p:txBody>
      </p:sp>
      <p:sp>
        <p:nvSpPr>
          <p:cNvPr id="11" name="object 11"/>
          <p:cNvSpPr/>
          <p:nvPr/>
        </p:nvSpPr>
        <p:spPr>
          <a:xfrm>
            <a:off x="1134617" y="4045458"/>
            <a:ext cx="5756910" cy="4426458"/>
          </a:xfrm>
          <a:prstGeom prst="rect">
            <a:avLst/>
          </a:prstGeom>
          <a:blipFill>
            <a:blip r:embed="rId2" cstate="print"/>
            <a:stretch>
              <a:fillRect/>
            </a:stretch>
          </a:blipFill>
        </p:spPr>
        <p:txBody>
          <a:bodyPr wrap="square" lIns="0" tIns="0" rIns="0" bIns="0" rtlCol="0"/>
          <a:lstStyle/>
          <a:p>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10</a:t>
            </a:fld>
            <a:endParaRPr dirty="0"/>
          </a:p>
        </p:txBody>
      </p:sp>
    </p:spTree>
    <p:extLst>
      <p:ext uri="{BB962C8B-B14F-4D97-AF65-F5344CB8AC3E}">
        <p14:creationId xmlns:p14="http://schemas.microsoft.com/office/powerpoint/2010/main" val="32344357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4427275" y="5116067"/>
            <a:ext cx="2233295"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and   Networking”   4th   Edition</a:t>
            </a:r>
            <a:r>
              <a:rPr sz="1200" spc="70" dirty="0">
                <a:latin typeface="Times New Roman"/>
                <a:cs typeface="Times New Roman"/>
              </a:rPr>
              <a:t> </a:t>
            </a:r>
            <a:r>
              <a:rPr sz="1200" spc="-5" dirty="0">
                <a:latin typeface="Times New Roman"/>
                <a:cs typeface="Times New Roman"/>
              </a:rPr>
              <a:t>by</a:t>
            </a:r>
            <a:endParaRPr sz="1200">
              <a:latin typeface="Times New Roman"/>
              <a:cs typeface="Times New Roman"/>
            </a:endParaRPr>
          </a:p>
        </p:txBody>
      </p:sp>
      <p:sp>
        <p:nvSpPr>
          <p:cNvPr id="7" name="object 7"/>
          <p:cNvSpPr txBox="1"/>
          <p:nvPr/>
        </p:nvSpPr>
        <p:spPr>
          <a:xfrm>
            <a:off x="1130297" y="2686811"/>
            <a:ext cx="2812415" cy="2212340"/>
          </a:xfrm>
          <a:prstGeom prst="rect">
            <a:avLst/>
          </a:prstGeom>
        </p:spPr>
        <p:txBody>
          <a:bodyPr vert="horz" wrap="square" lIns="0" tIns="0" rIns="0" bIns="0" rtlCol="0">
            <a:spAutoFit/>
          </a:bodyPr>
          <a:lstStyle/>
          <a:p>
            <a:pPr marL="12700">
              <a:lnSpc>
                <a:spcPts val="1355"/>
              </a:lnSpc>
            </a:pPr>
            <a:r>
              <a:rPr sz="1200" b="1" spc="-5" dirty="0">
                <a:latin typeface="Times New Roman"/>
                <a:cs typeface="Times New Roman"/>
              </a:rPr>
              <a:t>Synchronous</a:t>
            </a:r>
            <a:r>
              <a:rPr sz="1200" b="1" spc="-100" dirty="0">
                <a:latin typeface="Times New Roman"/>
                <a:cs typeface="Times New Roman"/>
              </a:rPr>
              <a:t> </a:t>
            </a:r>
            <a:r>
              <a:rPr sz="1200" b="1" spc="-5" dirty="0">
                <a:latin typeface="Times New Roman"/>
                <a:cs typeface="Times New Roman"/>
              </a:rPr>
              <a:t>Transmission</a:t>
            </a:r>
            <a:endParaRPr sz="1200">
              <a:latin typeface="Times New Roman"/>
              <a:cs typeface="Times New Roman"/>
            </a:endParaRPr>
          </a:p>
          <a:p>
            <a:pPr marL="469900">
              <a:lnSpc>
                <a:spcPts val="1975"/>
              </a:lnSpc>
            </a:pPr>
            <a:r>
              <a:rPr sz="1800" spc="-10" dirty="0">
                <a:latin typeface="Meiryo"/>
                <a:cs typeface="Meiryo"/>
              </a:rPr>
              <a:t>*</a:t>
            </a:r>
            <a:r>
              <a:rPr sz="1200" spc="-10" dirty="0">
                <a:latin typeface="Times New Roman"/>
                <a:cs typeface="Times New Roman"/>
              </a:rPr>
              <a:t>Advantage</a:t>
            </a:r>
            <a:endParaRPr sz="1200">
              <a:latin typeface="Times New Roman"/>
              <a:cs typeface="Times New Roman"/>
            </a:endParaRPr>
          </a:p>
          <a:p>
            <a:pPr marL="469900">
              <a:lnSpc>
                <a:spcPts val="1855"/>
              </a:lnSpc>
            </a:pPr>
            <a:r>
              <a:rPr sz="1700" spc="-5" dirty="0">
                <a:latin typeface="Arial"/>
                <a:cs typeface="Arial"/>
              </a:rPr>
              <a:t>–</a:t>
            </a:r>
            <a:r>
              <a:rPr sz="1200" spc="-5" dirty="0">
                <a:latin typeface="Times New Roman"/>
                <a:cs typeface="Times New Roman"/>
              </a:rPr>
              <a:t>Speed</a:t>
            </a:r>
            <a:endParaRPr sz="1200">
              <a:latin typeface="Times New Roman"/>
              <a:cs typeface="Times New Roman"/>
            </a:endParaRPr>
          </a:p>
          <a:p>
            <a:pPr marL="12700">
              <a:lnSpc>
                <a:spcPts val="1275"/>
              </a:lnSpc>
            </a:pPr>
            <a:r>
              <a:rPr sz="1200" b="1" dirty="0">
                <a:latin typeface="Times New Roman"/>
                <a:cs typeface="Times New Roman"/>
              </a:rPr>
              <a:t>Summary </a:t>
            </a:r>
            <a:r>
              <a:rPr sz="1200" spc="-5" dirty="0">
                <a:latin typeface="Times New Roman"/>
                <a:cs typeface="Times New Roman"/>
              </a:rPr>
              <a:t>Introduction </a:t>
            </a:r>
            <a:r>
              <a:rPr sz="1200" dirty="0">
                <a:latin typeface="Times New Roman"/>
                <a:cs typeface="Times New Roman"/>
              </a:rPr>
              <a:t>to</a:t>
            </a:r>
            <a:r>
              <a:rPr sz="1200" spc="-110" dirty="0">
                <a:latin typeface="Times New Roman"/>
                <a:cs typeface="Times New Roman"/>
              </a:rPr>
              <a:t> </a:t>
            </a:r>
            <a:r>
              <a:rPr sz="1200" spc="-5" dirty="0">
                <a:latin typeface="Times New Roman"/>
                <a:cs typeface="Times New Roman"/>
              </a:rPr>
              <a:t>Interfaces</a:t>
            </a:r>
            <a:endParaRPr sz="1200">
              <a:latin typeface="Times New Roman"/>
              <a:cs typeface="Times New Roman"/>
            </a:endParaRPr>
          </a:p>
          <a:p>
            <a:pPr marL="927100">
              <a:lnSpc>
                <a:spcPts val="1939"/>
              </a:lnSpc>
            </a:pPr>
            <a:r>
              <a:rPr sz="1800" spc="-15" dirty="0">
                <a:latin typeface="Meiryo"/>
                <a:cs typeface="Meiryo"/>
              </a:rPr>
              <a:t>*</a:t>
            </a:r>
            <a:r>
              <a:rPr sz="1200" spc="-15" dirty="0">
                <a:latin typeface="Times New Roman"/>
                <a:cs typeface="Times New Roman"/>
              </a:rPr>
              <a:t>Digital </a:t>
            </a:r>
            <a:r>
              <a:rPr sz="1200" dirty="0">
                <a:latin typeface="Times New Roman"/>
                <a:cs typeface="Times New Roman"/>
              </a:rPr>
              <a:t>Data</a:t>
            </a:r>
            <a:r>
              <a:rPr sz="1200" spc="-15"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927100">
              <a:lnSpc>
                <a:spcPts val="1880"/>
              </a:lnSpc>
            </a:pPr>
            <a:r>
              <a:rPr sz="1800" spc="-10" dirty="0">
                <a:latin typeface="Meiryo"/>
                <a:cs typeface="Meiryo"/>
              </a:rPr>
              <a:t>*</a:t>
            </a:r>
            <a:r>
              <a:rPr sz="1200" spc="-10" dirty="0">
                <a:latin typeface="Times New Roman"/>
                <a:cs typeface="Times New Roman"/>
              </a:rPr>
              <a:t>Parallel</a:t>
            </a:r>
            <a:r>
              <a:rPr sz="1200" spc="-50"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927100">
              <a:lnSpc>
                <a:spcPts val="1880"/>
              </a:lnSpc>
            </a:pPr>
            <a:r>
              <a:rPr sz="1800" spc="-20" dirty="0">
                <a:latin typeface="Meiryo"/>
                <a:cs typeface="Meiryo"/>
              </a:rPr>
              <a:t>*</a:t>
            </a:r>
            <a:r>
              <a:rPr sz="1200" spc="-20" dirty="0">
                <a:latin typeface="Times New Roman"/>
                <a:cs typeface="Times New Roman"/>
              </a:rPr>
              <a:t>Serial </a:t>
            </a:r>
            <a:r>
              <a:rPr sz="1200" spc="-5" dirty="0">
                <a:latin typeface="Times New Roman"/>
                <a:cs typeface="Times New Roman"/>
              </a:rPr>
              <a:t>Transmission</a:t>
            </a:r>
            <a:endParaRPr sz="1200">
              <a:latin typeface="Times New Roman"/>
              <a:cs typeface="Times New Roman"/>
            </a:endParaRPr>
          </a:p>
          <a:p>
            <a:pPr marL="927100">
              <a:lnSpc>
                <a:spcPts val="1880"/>
              </a:lnSpc>
            </a:pPr>
            <a:r>
              <a:rPr sz="1800" spc="-10" dirty="0">
                <a:latin typeface="Meiryo"/>
                <a:cs typeface="Meiryo"/>
              </a:rPr>
              <a:t>*</a:t>
            </a:r>
            <a:r>
              <a:rPr sz="1200" spc="-10" dirty="0">
                <a:latin typeface="Times New Roman"/>
                <a:cs typeface="Times New Roman"/>
              </a:rPr>
              <a:t>Asynchronous </a:t>
            </a:r>
            <a:r>
              <a:rPr sz="1200" spc="-5" dirty="0">
                <a:latin typeface="Times New Roman"/>
                <a:cs typeface="Times New Roman"/>
              </a:rPr>
              <a:t>Transmission</a:t>
            </a:r>
            <a:endParaRPr sz="1200">
              <a:latin typeface="Times New Roman"/>
              <a:cs typeface="Times New Roman"/>
            </a:endParaRPr>
          </a:p>
          <a:p>
            <a:pPr marL="927100">
              <a:lnSpc>
                <a:spcPts val="1935"/>
              </a:lnSpc>
            </a:pPr>
            <a:r>
              <a:rPr sz="1800" spc="-10" dirty="0">
                <a:latin typeface="Meiryo"/>
                <a:cs typeface="Meiryo"/>
              </a:rPr>
              <a:t>*</a:t>
            </a:r>
            <a:r>
              <a:rPr sz="1200" spc="-10" dirty="0">
                <a:latin typeface="Times New Roman"/>
                <a:cs typeface="Times New Roman"/>
              </a:rPr>
              <a:t>Synchronous</a:t>
            </a:r>
            <a:r>
              <a:rPr sz="1200" spc="-20"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12700">
              <a:lnSpc>
                <a:spcPts val="1355"/>
              </a:lnSpc>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p:txBody>
      </p:sp>
      <p:sp>
        <p:nvSpPr>
          <p:cNvPr id="8" name="object 8"/>
          <p:cNvSpPr txBox="1"/>
          <p:nvPr/>
        </p:nvSpPr>
        <p:spPr>
          <a:xfrm>
            <a:off x="1587500" y="5062636"/>
            <a:ext cx="2766695" cy="424180"/>
          </a:xfrm>
          <a:prstGeom prst="rect">
            <a:avLst/>
          </a:prstGeom>
        </p:spPr>
        <p:txBody>
          <a:bodyPr vert="horz" wrap="square" lIns="0" tIns="0" rIns="0" bIns="0" rtlCol="0">
            <a:spAutoFit/>
          </a:bodyPr>
          <a:lstStyle/>
          <a:p>
            <a:pPr marL="12700" marR="5080">
              <a:lnSpc>
                <a:spcPct val="91700"/>
              </a:lnSpc>
            </a:pPr>
            <a:r>
              <a:rPr sz="1800" spc="-15" dirty="0">
                <a:latin typeface="Meiryo"/>
                <a:cs typeface="Meiryo"/>
              </a:rPr>
              <a:t>*</a:t>
            </a:r>
            <a:r>
              <a:rPr sz="1200" spc="-15" dirty="0">
                <a:latin typeface="Times New Roman"/>
                <a:cs typeface="Times New Roman"/>
              </a:rPr>
              <a:t>Section </a:t>
            </a:r>
            <a:r>
              <a:rPr sz="1200" spc="-5" dirty="0">
                <a:latin typeface="Times New Roman"/>
                <a:cs typeface="Times New Roman"/>
              </a:rPr>
              <a:t>6.1,6.2, </a:t>
            </a:r>
            <a:r>
              <a:rPr sz="1200" dirty="0">
                <a:latin typeface="Times New Roman"/>
                <a:cs typeface="Times New Roman"/>
              </a:rPr>
              <a:t>“Data </a:t>
            </a:r>
            <a:r>
              <a:rPr sz="1200" spc="-5" dirty="0">
                <a:latin typeface="Times New Roman"/>
                <a:cs typeface="Times New Roman"/>
              </a:rPr>
              <a:t>Communications  Behrouz A.</a:t>
            </a:r>
            <a:r>
              <a:rPr sz="1200" spc="-55"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9" name="object 9"/>
          <p:cNvSpPr/>
          <p:nvPr/>
        </p:nvSpPr>
        <p:spPr>
          <a:xfrm>
            <a:off x="1143000" y="1089660"/>
            <a:ext cx="5835192" cy="1433322"/>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100</a:t>
            </a:r>
            <a:endParaRPr sz="1200">
              <a:latin typeface="Times New Roman"/>
              <a:cs typeface="Times New Roman"/>
            </a:endParaRPr>
          </a:p>
        </p:txBody>
      </p:sp>
    </p:spTree>
    <p:extLst>
      <p:ext uri="{BB962C8B-B14F-4D97-AF65-F5344CB8AC3E}">
        <p14:creationId xmlns:p14="http://schemas.microsoft.com/office/powerpoint/2010/main" val="2779193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4954270" cy="216725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#21</a:t>
            </a:r>
            <a:endParaRPr sz="2000">
              <a:latin typeface="Arial Black"/>
              <a:cs typeface="Arial Black"/>
            </a:endParaRPr>
          </a:p>
          <a:p>
            <a:pPr marL="12700">
              <a:lnSpc>
                <a:spcPct val="100000"/>
              </a:lnSpc>
              <a:spcBef>
                <a:spcPts val="1485"/>
              </a:spcBef>
            </a:pPr>
            <a:r>
              <a:rPr sz="1600" b="1" u="heavy" spc="-5" dirty="0">
                <a:latin typeface="Times New Roman"/>
                <a:cs typeface="Times New Roman"/>
              </a:rPr>
              <a:t>DTE-DCE</a:t>
            </a:r>
            <a:r>
              <a:rPr sz="1600" b="1" u="heavy" spc="-80" dirty="0">
                <a:latin typeface="Times New Roman"/>
                <a:cs typeface="Times New Roman"/>
              </a:rPr>
              <a:t> </a:t>
            </a:r>
            <a:r>
              <a:rPr sz="1600" b="1" u="heavy" spc="-5" dirty="0">
                <a:latin typeface="Times New Roman"/>
                <a:cs typeface="Times New Roman"/>
              </a:rPr>
              <a:t>Interface</a:t>
            </a:r>
            <a:endParaRPr sz="1600">
              <a:latin typeface="Times New Roman"/>
              <a:cs typeface="Times New Roman"/>
            </a:endParaRPr>
          </a:p>
          <a:p>
            <a:pPr>
              <a:lnSpc>
                <a:spcPct val="100000"/>
              </a:lnSpc>
              <a:spcBef>
                <a:spcPts val="45"/>
              </a:spcBef>
            </a:pPr>
            <a:endParaRPr sz="1500">
              <a:latin typeface="Times New Roman"/>
              <a:cs typeface="Times New Roman"/>
            </a:endParaRPr>
          </a:p>
          <a:p>
            <a:pPr marL="469900" indent="-228600">
              <a:lnSpc>
                <a:spcPts val="1405"/>
              </a:lnSpc>
              <a:spcBef>
                <a:spcPts val="5"/>
              </a:spcBef>
              <a:buFont typeface="Courier New"/>
              <a:buChar char="o"/>
              <a:tabLst>
                <a:tab pos="469900" algn="l"/>
              </a:tabLst>
            </a:pPr>
            <a:r>
              <a:rPr sz="1200" dirty="0">
                <a:latin typeface="Times New Roman"/>
                <a:cs typeface="Times New Roman"/>
              </a:rPr>
              <a:t>There are 4 basic functional units </a:t>
            </a:r>
            <a:r>
              <a:rPr sz="1200" spc="-5" dirty="0">
                <a:latin typeface="Times New Roman"/>
                <a:cs typeface="Times New Roman"/>
              </a:rPr>
              <a:t>involved in communication </a:t>
            </a:r>
            <a:r>
              <a:rPr sz="1200" dirty="0">
                <a:latin typeface="Times New Roman"/>
                <a:cs typeface="Times New Roman"/>
              </a:rPr>
              <a:t>of</a:t>
            </a:r>
            <a:r>
              <a:rPr sz="1200" spc="-10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469900">
              <a:lnSpc>
                <a:spcPts val="1700"/>
              </a:lnSpc>
            </a:pPr>
            <a:r>
              <a:rPr sz="1500" spc="-5" dirty="0">
                <a:latin typeface="Arial"/>
                <a:cs typeface="Arial"/>
              </a:rPr>
              <a:t>–</a:t>
            </a:r>
            <a:r>
              <a:rPr sz="1200" spc="-5" dirty="0">
                <a:latin typeface="Times New Roman"/>
                <a:cs typeface="Times New Roman"/>
              </a:rPr>
              <a:t>A DTE and DCE on one</a:t>
            </a:r>
            <a:r>
              <a:rPr sz="1200" spc="-55" dirty="0">
                <a:latin typeface="Times New Roman"/>
                <a:cs typeface="Times New Roman"/>
              </a:rPr>
              <a:t> </a:t>
            </a:r>
            <a:r>
              <a:rPr sz="1200" spc="-5" dirty="0">
                <a:latin typeface="Times New Roman"/>
                <a:cs typeface="Times New Roman"/>
              </a:rPr>
              <a:t>end</a:t>
            </a:r>
            <a:endParaRPr sz="1200">
              <a:latin typeface="Times New Roman"/>
              <a:cs typeface="Times New Roman"/>
            </a:endParaRPr>
          </a:p>
          <a:p>
            <a:pPr marL="469900">
              <a:lnSpc>
                <a:spcPts val="1735"/>
              </a:lnSpc>
            </a:pPr>
            <a:r>
              <a:rPr sz="1500" spc="-5" dirty="0">
                <a:latin typeface="Arial"/>
                <a:cs typeface="Arial"/>
              </a:rPr>
              <a:t>–</a:t>
            </a:r>
            <a:r>
              <a:rPr sz="1200" spc="-5" dirty="0">
                <a:latin typeface="Times New Roman"/>
                <a:cs typeface="Times New Roman"/>
              </a:rPr>
              <a:t>A DTE and DCE on the other</a:t>
            </a:r>
            <a:r>
              <a:rPr sz="1200" spc="-35" dirty="0">
                <a:latin typeface="Times New Roman"/>
                <a:cs typeface="Times New Roman"/>
              </a:rPr>
              <a:t> </a:t>
            </a:r>
            <a:r>
              <a:rPr sz="1200" spc="-5" dirty="0">
                <a:latin typeface="Times New Roman"/>
                <a:cs typeface="Times New Roman"/>
              </a:rPr>
              <a:t>end</a:t>
            </a:r>
            <a:endParaRPr sz="1200">
              <a:latin typeface="Times New Roman"/>
              <a:cs typeface="Times New Roman"/>
            </a:endParaRPr>
          </a:p>
          <a:p>
            <a:pPr marL="927100" lvl="1" indent="-228600">
              <a:lnSpc>
                <a:spcPts val="1645"/>
              </a:lnSpc>
              <a:spcBef>
                <a:spcPts val="1265"/>
              </a:spcBef>
              <a:buSzPct val="85714"/>
              <a:buFont typeface="Meiryo"/>
              <a:buChar char="➢"/>
              <a:tabLst>
                <a:tab pos="927100" algn="l"/>
              </a:tabLst>
            </a:pPr>
            <a:r>
              <a:rPr sz="1400" b="1" spc="-5" dirty="0">
                <a:latin typeface="Times New Roman"/>
                <a:cs typeface="Times New Roman"/>
              </a:rPr>
              <a:t>DTE</a:t>
            </a:r>
            <a:r>
              <a:rPr sz="1200" spc="-5" dirty="0">
                <a:latin typeface="Times New Roman"/>
                <a:cs typeface="Times New Roman"/>
              </a:rPr>
              <a:t>: </a:t>
            </a:r>
            <a:r>
              <a:rPr sz="1200" dirty="0">
                <a:latin typeface="Times New Roman"/>
                <a:cs typeface="Times New Roman"/>
              </a:rPr>
              <a:t>Any device that is a source of </a:t>
            </a:r>
            <a:r>
              <a:rPr sz="1200" spc="-5" dirty="0">
                <a:latin typeface="Times New Roman"/>
                <a:cs typeface="Times New Roman"/>
              </a:rPr>
              <a:t>or destination of digital</a:t>
            </a:r>
            <a:r>
              <a:rPr sz="1200" spc="-100" dirty="0">
                <a:latin typeface="Times New Roman"/>
                <a:cs typeface="Times New Roman"/>
              </a:rPr>
              <a:t> </a:t>
            </a:r>
            <a:r>
              <a:rPr sz="1200" spc="-5" dirty="0">
                <a:latin typeface="Times New Roman"/>
                <a:cs typeface="Times New Roman"/>
              </a:rPr>
              <a:t>data</a:t>
            </a:r>
            <a:endParaRPr sz="1200">
              <a:latin typeface="Times New Roman"/>
              <a:cs typeface="Times New Roman"/>
            </a:endParaRPr>
          </a:p>
          <a:p>
            <a:pPr marL="927100" lvl="1" indent="-228600">
              <a:lnSpc>
                <a:spcPts val="1645"/>
              </a:lnSpc>
              <a:buSzPct val="85714"/>
              <a:buFont typeface="Meiryo"/>
              <a:buChar char="➢"/>
              <a:tabLst>
                <a:tab pos="927100" algn="l"/>
              </a:tabLst>
            </a:pPr>
            <a:r>
              <a:rPr sz="1400" b="1" spc="-5" dirty="0">
                <a:latin typeface="Times New Roman"/>
                <a:cs typeface="Times New Roman"/>
              </a:rPr>
              <a:t>DCE</a:t>
            </a:r>
            <a:r>
              <a:rPr sz="1200" spc="-5" dirty="0">
                <a:latin typeface="Times New Roman"/>
                <a:cs typeface="Times New Roman"/>
              </a:rPr>
              <a:t>: </a:t>
            </a:r>
            <a:r>
              <a:rPr sz="1200" dirty="0">
                <a:latin typeface="Times New Roman"/>
                <a:cs typeface="Times New Roman"/>
              </a:rPr>
              <a:t>Any device that </a:t>
            </a:r>
            <a:r>
              <a:rPr sz="1200" spc="-5" dirty="0">
                <a:latin typeface="Times New Roman"/>
                <a:cs typeface="Times New Roman"/>
              </a:rPr>
              <a:t>transmits/receives signal through</a:t>
            </a:r>
            <a:r>
              <a:rPr sz="1200" spc="-40"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p:txBody>
      </p:sp>
      <p:sp>
        <p:nvSpPr>
          <p:cNvPr id="7" name="object 7"/>
          <p:cNvSpPr/>
          <p:nvPr/>
        </p:nvSpPr>
        <p:spPr>
          <a:xfrm>
            <a:off x="1828800" y="3272790"/>
            <a:ext cx="4482071" cy="147675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5099303"/>
            <a:ext cx="5302885" cy="4318635"/>
          </a:xfrm>
          <a:prstGeom prst="rect">
            <a:avLst/>
          </a:prstGeom>
        </p:spPr>
        <p:txBody>
          <a:bodyPr vert="horz" wrap="square" lIns="0" tIns="0" rIns="0" bIns="0" rtlCol="0">
            <a:spAutoFit/>
          </a:bodyPr>
          <a:lstStyle/>
          <a:p>
            <a:pPr marL="241300" marR="5715" indent="-228600">
              <a:lnSpc>
                <a:spcPts val="1380"/>
              </a:lnSpc>
              <a:buFont typeface="Courier New"/>
              <a:buChar char="o"/>
              <a:tabLst>
                <a:tab pos="241300" algn="l"/>
              </a:tabLst>
            </a:pPr>
            <a:r>
              <a:rPr sz="1200" spc="-5" dirty="0">
                <a:latin typeface="Times New Roman"/>
                <a:cs typeface="Times New Roman"/>
              </a:rPr>
              <a:t>The DTE generates the data and passes it </a:t>
            </a:r>
            <a:r>
              <a:rPr sz="1200" dirty="0">
                <a:latin typeface="Times New Roman"/>
                <a:cs typeface="Times New Roman"/>
              </a:rPr>
              <a:t>along </a:t>
            </a:r>
            <a:r>
              <a:rPr sz="1200" spc="-5" dirty="0">
                <a:latin typeface="Times New Roman"/>
                <a:cs typeface="Times New Roman"/>
              </a:rPr>
              <a:t>with </a:t>
            </a:r>
            <a:r>
              <a:rPr sz="1200" dirty="0">
                <a:latin typeface="Times New Roman"/>
                <a:cs typeface="Times New Roman"/>
              </a:rPr>
              <a:t>any </a:t>
            </a:r>
            <a:r>
              <a:rPr sz="1200" spc="-5" dirty="0">
                <a:latin typeface="Times New Roman"/>
                <a:cs typeface="Times New Roman"/>
              </a:rPr>
              <a:t>control </a:t>
            </a:r>
            <a:r>
              <a:rPr sz="1200" dirty="0">
                <a:latin typeface="Times New Roman"/>
                <a:cs typeface="Times New Roman"/>
              </a:rPr>
              <a:t>information to a  </a:t>
            </a:r>
            <a:r>
              <a:rPr sz="1200" spc="-5" dirty="0">
                <a:latin typeface="Times New Roman"/>
                <a:cs typeface="Times New Roman"/>
              </a:rPr>
              <a:t>DCE</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The DCE converts the signal to a </a:t>
            </a:r>
            <a:r>
              <a:rPr sz="1200" spc="-5" dirty="0">
                <a:latin typeface="Times New Roman"/>
                <a:cs typeface="Times New Roman"/>
              </a:rPr>
              <a:t>format </a:t>
            </a:r>
            <a:r>
              <a:rPr sz="1200" dirty="0">
                <a:latin typeface="Times New Roman"/>
                <a:cs typeface="Times New Roman"/>
              </a:rPr>
              <a:t>appropriate to the </a:t>
            </a:r>
            <a:r>
              <a:rPr sz="1200" spc="-5" dirty="0">
                <a:latin typeface="Times New Roman"/>
                <a:cs typeface="Times New Roman"/>
              </a:rPr>
              <a:t>TX </a:t>
            </a:r>
            <a:r>
              <a:rPr sz="1200" dirty="0">
                <a:latin typeface="Times New Roman"/>
                <a:cs typeface="Times New Roman"/>
              </a:rPr>
              <a:t>medium and  introduces it </a:t>
            </a:r>
            <a:r>
              <a:rPr sz="1200" spc="-5" dirty="0">
                <a:latin typeface="Times New Roman"/>
                <a:cs typeface="Times New Roman"/>
              </a:rPr>
              <a:t>onto </a:t>
            </a:r>
            <a:r>
              <a:rPr sz="1200" dirty="0">
                <a:latin typeface="Times New Roman"/>
                <a:cs typeface="Times New Roman"/>
              </a:rPr>
              <a:t>the </a:t>
            </a:r>
            <a:r>
              <a:rPr sz="1200" spc="-5" dirty="0">
                <a:latin typeface="Times New Roman"/>
                <a:cs typeface="Times New Roman"/>
              </a:rPr>
              <a:t>network</a:t>
            </a:r>
            <a:r>
              <a:rPr sz="1200" spc="-9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When </a:t>
            </a:r>
            <a:r>
              <a:rPr sz="1200" dirty="0">
                <a:latin typeface="Times New Roman"/>
                <a:cs typeface="Times New Roman"/>
              </a:rPr>
              <a:t>the signal arrives at the </a:t>
            </a:r>
            <a:r>
              <a:rPr sz="1200" spc="-5" dirty="0">
                <a:latin typeface="Times New Roman"/>
                <a:cs typeface="Times New Roman"/>
              </a:rPr>
              <a:t>receiving </a:t>
            </a:r>
            <a:r>
              <a:rPr sz="1200" dirty="0">
                <a:latin typeface="Times New Roman"/>
                <a:cs typeface="Times New Roman"/>
              </a:rPr>
              <a:t>end </a:t>
            </a:r>
            <a:r>
              <a:rPr sz="1200" spc="-5" dirty="0">
                <a:latin typeface="Times New Roman"/>
                <a:cs typeface="Times New Roman"/>
              </a:rPr>
              <a:t>this </a:t>
            </a:r>
            <a:r>
              <a:rPr sz="1200" dirty="0">
                <a:latin typeface="Times New Roman"/>
                <a:cs typeface="Times New Roman"/>
              </a:rPr>
              <a:t>process is</a:t>
            </a:r>
            <a:r>
              <a:rPr sz="1200" spc="-65" dirty="0">
                <a:latin typeface="Times New Roman"/>
                <a:cs typeface="Times New Roman"/>
              </a:rPr>
              <a:t> </a:t>
            </a:r>
            <a:r>
              <a:rPr sz="1200" spc="-5" dirty="0">
                <a:latin typeface="Times New Roman"/>
                <a:cs typeface="Times New Roman"/>
              </a:rPr>
              <a:t>reversed</a:t>
            </a:r>
            <a:endParaRPr sz="1200">
              <a:latin typeface="Times New Roman"/>
              <a:cs typeface="Times New Roman"/>
            </a:endParaRPr>
          </a:p>
          <a:p>
            <a:pPr>
              <a:lnSpc>
                <a:spcPct val="100000"/>
              </a:lnSpc>
              <a:buFont typeface="Courier New"/>
              <a:buChar char="o"/>
            </a:pPr>
            <a:endParaRPr sz="1150">
              <a:latin typeface="Times New Roman"/>
              <a:cs typeface="Times New Roman"/>
            </a:endParaRPr>
          </a:p>
          <a:p>
            <a:pPr marL="927100" lvl="1" indent="-228600">
              <a:lnSpc>
                <a:spcPts val="1645"/>
              </a:lnSpc>
              <a:buFont typeface="Meiryo"/>
              <a:buChar char="➢"/>
              <a:tabLst>
                <a:tab pos="927100" algn="l"/>
              </a:tabLst>
            </a:pPr>
            <a:r>
              <a:rPr sz="1400" b="1" spc="-10" dirty="0">
                <a:latin typeface="Times New Roman"/>
                <a:cs typeface="Times New Roman"/>
              </a:rPr>
              <a:t>DTE</a:t>
            </a:r>
            <a:endParaRPr sz="1400">
              <a:latin typeface="Times New Roman"/>
              <a:cs typeface="Times New Roman"/>
            </a:endParaRPr>
          </a:p>
          <a:p>
            <a:pPr marL="927100" marR="5715" indent="-228600">
              <a:lnSpc>
                <a:spcPts val="1380"/>
              </a:lnSpc>
              <a:spcBef>
                <a:spcPts val="60"/>
              </a:spcBef>
              <a:buFont typeface="Courier New"/>
              <a:buChar char="o"/>
              <a:tabLst>
                <a:tab pos="927100" algn="l"/>
              </a:tabLst>
            </a:pPr>
            <a:r>
              <a:rPr sz="1200" spc="-5" dirty="0">
                <a:latin typeface="Times New Roman"/>
                <a:cs typeface="Times New Roman"/>
              </a:rPr>
              <a:t>DTE includes any unit that functions either as </a:t>
            </a:r>
            <a:r>
              <a:rPr sz="1200" dirty="0">
                <a:latin typeface="Times New Roman"/>
                <a:cs typeface="Times New Roman"/>
              </a:rPr>
              <a:t>a </a:t>
            </a:r>
            <a:r>
              <a:rPr sz="1200" spc="-5" dirty="0">
                <a:latin typeface="Times New Roman"/>
                <a:cs typeface="Times New Roman"/>
              </a:rPr>
              <a:t>source of or as </a:t>
            </a:r>
            <a:r>
              <a:rPr sz="1200" dirty="0">
                <a:latin typeface="Times New Roman"/>
                <a:cs typeface="Times New Roman"/>
              </a:rPr>
              <a:t>a  destination </a:t>
            </a:r>
            <a:r>
              <a:rPr sz="1200" spc="-5" dirty="0">
                <a:latin typeface="Times New Roman"/>
                <a:cs typeface="Times New Roman"/>
              </a:rPr>
              <a:t>for </a:t>
            </a:r>
            <a:r>
              <a:rPr sz="1200" dirty="0">
                <a:latin typeface="Times New Roman"/>
                <a:cs typeface="Times New Roman"/>
              </a:rPr>
              <a:t>binary digital</a:t>
            </a:r>
            <a:r>
              <a:rPr sz="1200" spc="-9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927100" marR="6350" indent="-228600">
              <a:lnSpc>
                <a:spcPts val="1380"/>
              </a:lnSpc>
              <a:buFont typeface="Courier New"/>
              <a:buChar char="o"/>
              <a:tabLst>
                <a:tab pos="927100" algn="l"/>
              </a:tabLst>
            </a:pPr>
            <a:r>
              <a:rPr sz="1200" spc="-5" dirty="0">
                <a:latin typeface="Times New Roman"/>
                <a:cs typeface="Times New Roman"/>
              </a:rPr>
              <a:t>At </a:t>
            </a:r>
            <a:r>
              <a:rPr sz="1200" dirty="0">
                <a:latin typeface="Times New Roman"/>
                <a:cs typeface="Times New Roman"/>
              </a:rPr>
              <a:t>the physical layer, it cab a </a:t>
            </a:r>
            <a:r>
              <a:rPr sz="1200" spc="-5" dirty="0">
                <a:latin typeface="Times New Roman"/>
                <a:cs typeface="Times New Roman"/>
              </a:rPr>
              <a:t>terminal, microcomputer, computer </a:t>
            </a:r>
            <a:r>
              <a:rPr sz="1200" dirty="0">
                <a:latin typeface="Times New Roman"/>
                <a:cs typeface="Times New Roman"/>
              </a:rPr>
              <a:t>,  </a:t>
            </a:r>
            <a:r>
              <a:rPr sz="1200" spc="-5" dirty="0">
                <a:latin typeface="Times New Roman"/>
                <a:cs typeface="Times New Roman"/>
              </a:rPr>
              <a:t>printer or </a:t>
            </a:r>
            <a:r>
              <a:rPr sz="1200" dirty="0">
                <a:latin typeface="Times New Roman"/>
                <a:cs typeface="Times New Roman"/>
              </a:rPr>
              <a:t>any </a:t>
            </a:r>
            <a:r>
              <a:rPr sz="1200" spc="-5" dirty="0">
                <a:latin typeface="Times New Roman"/>
                <a:cs typeface="Times New Roman"/>
              </a:rPr>
              <a:t>other device </a:t>
            </a:r>
            <a:r>
              <a:rPr sz="1200" dirty="0">
                <a:latin typeface="Times New Roman"/>
                <a:cs typeface="Times New Roman"/>
              </a:rPr>
              <a:t>that </a:t>
            </a:r>
            <a:r>
              <a:rPr sz="1200" spc="-5" dirty="0">
                <a:latin typeface="Times New Roman"/>
                <a:cs typeface="Times New Roman"/>
              </a:rPr>
              <a:t>generates </a:t>
            </a:r>
            <a:r>
              <a:rPr sz="1200" dirty="0">
                <a:latin typeface="Times New Roman"/>
                <a:cs typeface="Times New Roman"/>
              </a:rPr>
              <a:t>or </a:t>
            </a:r>
            <a:r>
              <a:rPr sz="1200" spc="-5" dirty="0">
                <a:latin typeface="Times New Roman"/>
                <a:cs typeface="Times New Roman"/>
              </a:rPr>
              <a:t>consumes </a:t>
            </a:r>
            <a:r>
              <a:rPr sz="1200" dirty="0">
                <a:latin typeface="Times New Roman"/>
                <a:cs typeface="Times New Roman"/>
              </a:rPr>
              <a:t>digital</a:t>
            </a:r>
            <a:r>
              <a:rPr sz="1200" spc="-3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927100" marR="5080" indent="-228600">
              <a:lnSpc>
                <a:spcPts val="1380"/>
              </a:lnSpc>
              <a:buFont typeface="Courier New"/>
              <a:buChar char="o"/>
              <a:tabLst>
                <a:tab pos="927100" algn="l"/>
              </a:tabLst>
            </a:pPr>
            <a:r>
              <a:rPr sz="1200" spc="-5" dirty="0">
                <a:latin typeface="Times New Roman"/>
                <a:cs typeface="Times New Roman"/>
              </a:rPr>
              <a:t>DTEs do not often communicate with </a:t>
            </a:r>
            <a:r>
              <a:rPr sz="1200" dirty="0">
                <a:latin typeface="Times New Roman"/>
                <a:cs typeface="Times New Roman"/>
              </a:rPr>
              <a:t>each </a:t>
            </a:r>
            <a:r>
              <a:rPr sz="1200" spc="-5" dirty="0">
                <a:latin typeface="Times New Roman"/>
                <a:cs typeface="Times New Roman"/>
              </a:rPr>
              <a:t>other directly </a:t>
            </a:r>
            <a:r>
              <a:rPr sz="1200" dirty="0">
                <a:latin typeface="Times New Roman"/>
                <a:cs typeface="Times New Roman"/>
              </a:rPr>
              <a:t>with each  other</a:t>
            </a:r>
            <a:endParaRPr sz="1200">
              <a:latin typeface="Times New Roman"/>
              <a:cs typeface="Times New Roman"/>
            </a:endParaRPr>
          </a:p>
          <a:p>
            <a:pPr marL="927100" indent="-228600">
              <a:lnSpc>
                <a:spcPts val="1315"/>
              </a:lnSpc>
              <a:buFont typeface="Courier New"/>
              <a:buChar char="o"/>
              <a:tabLst>
                <a:tab pos="927100" algn="l"/>
              </a:tabLst>
            </a:pPr>
            <a:r>
              <a:rPr sz="1200" dirty="0">
                <a:latin typeface="Times New Roman"/>
                <a:cs typeface="Times New Roman"/>
              </a:rPr>
              <a:t>Think </a:t>
            </a:r>
            <a:r>
              <a:rPr sz="1200" spc="-5" dirty="0">
                <a:latin typeface="Times New Roman"/>
                <a:cs typeface="Times New Roman"/>
              </a:rPr>
              <a:t>of DTE </a:t>
            </a:r>
            <a:r>
              <a:rPr sz="1200" dirty="0">
                <a:latin typeface="Times New Roman"/>
                <a:cs typeface="Times New Roman"/>
              </a:rPr>
              <a:t>as </a:t>
            </a:r>
            <a:r>
              <a:rPr sz="1200" spc="-5" dirty="0">
                <a:latin typeface="Times New Roman"/>
                <a:cs typeface="Times New Roman"/>
              </a:rPr>
              <a:t>your</a:t>
            </a:r>
            <a:r>
              <a:rPr sz="1200" spc="-95" dirty="0">
                <a:latin typeface="Times New Roman"/>
                <a:cs typeface="Times New Roman"/>
              </a:rPr>
              <a:t> </a:t>
            </a:r>
            <a:r>
              <a:rPr sz="1200" spc="-5" dirty="0">
                <a:latin typeface="Times New Roman"/>
                <a:cs typeface="Times New Roman"/>
              </a:rPr>
              <a:t>Brain.</a:t>
            </a:r>
            <a:endParaRPr sz="1200">
              <a:latin typeface="Times New Roman"/>
              <a:cs typeface="Times New Roman"/>
            </a:endParaRPr>
          </a:p>
          <a:p>
            <a:pPr marL="927100" indent="-228600">
              <a:lnSpc>
                <a:spcPts val="1375"/>
              </a:lnSpc>
              <a:buFont typeface="Courier New"/>
              <a:buChar char="o"/>
              <a:tabLst>
                <a:tab pos="927100" algn="l"/>
              </a:tabLst>
            </a:pPr>
            <a:r>
              <a:rPr sz="1200" spc="-5" dirty="0">
                <a:latin typeface="Times New Roman"/>
                <a:cs typeface="Times New Roman"/>
              </a:rPr>
              <a:t>Your </a:t>
            </a:r>
            <a:r>
              <a:rPr sz="1200" dirty="0">
                <a:latin typeface="Times New Roman"/>
                <a:cs typeface="Times New Roman"/>
              </a:rPr>
              <a:t>and </a:t>
            </a:r>
            <a:r>
              <a:rPr sz="1200" spc="-5" dirty="0">
                <a:latin typeface="Times New Roman"/>
                <a:cs typeface="Times New Roman"/>
              </a:rPr>
              <a:t>your friends brains </a:t>
            </a:r>
            <a:r>
              <a:rPr sz="1200" dirty="0">
                <a:latin typeface="Times New Roman"/>
                <a:cs typeface="Times New Roman"/>
              </a:rPr>
              <a:t>are</a:t>
            </a:r>
            <a:r>
              <a:rPr sz="1200" spc="-60" dirty="0">
                <a:latin typeface="Times New Roman"/>
                <a:cs typeface="Times New Roman"/>
              </a:rPr>
              <a:t> </a:t>
            </a:r>
            <a:r>
              <a:rPr sz="1200" spc="-10" dirty="0">
                <a:latin typeface="Times New Roman"/>
                <a:cs typeface="Times New Roman"/>
              </a:rPr>
              <a:t>DTEs</a:t>
            </a:r>
            <a:endParaRPr sz="1200">
              <a:latin typeface="Times New Roman"/>
              <a:cs typeface="Times New Roman"/>
            </a:endParaRPr>
          </a:p>
          <a:p>
            <a:pPr marL="927100" indent="-228600">
              <a:lnSpc>
                <a:spcPts val="1300"/>
              </a:lnSpc>
              <a:buFont typeface="Courier New"/>
              <a:buChar char="o"/>
              <a:tabLst>
                <a:tab pos="927100" algn="l"/>
              </a:tabLst>
            </a:pPr>
            <a:r>
              <a:rPr sz="1200" dirty="0">
                <a:latin typeface="Times New Roman"/>
                <a:cs typeface="Times New Roman"/>
              </a:rPr>
              <a:t>The vocal chords or </a:t>
            </a:r>
            <a:r>
              <a:rPr sz="1200" spc="-5" dirty="0">
                <a:latin typeface="Times New Roman"/>
                <a:cs typeface="Times New Roman"/>
              </a:rPr>
              <a:t>mouth </a:t>
            </a:r>
            <a:r>
              <a:rPr sz="1200" dirty="0">
                <a:latin typeface="Times New Roman"/>
                <a:cs typeface="Times New Roman"/>
              </a:rPr>
              <a:t>are</a:t>
            </a:r>
            <a:r>
              <a:rPr sz="1200" spc="-65" dirty="0">
                <a:latin typeface="Times New Roman"/>
                <a:cs typeface="Times New Roman"/>
              </a:rPr>
              <a:t> </a:t>
            </a:r>
            <a:r>
              <a:rPr sz="1200" spc="-5" dirty="0">
                <a:latin typeface="Times New Roman"/>
                <a:cs typeface="Times New Roman"/>
              </a:rPr>
              <a:t>DCEs</a:t>
            </a:r>
            <a:endParaRPr sz="1200">
              <a:latin typeface="Times New Roman"/>
              <a:cs typeface="Times New Roman"/>
            </a:endParaRPr>
          </a:p>
          <a:p>
            <a:pPr marL="927100" indent="-228600">
              <a:lnSpc>
                <a:spcPts val="1575"/>
              </a:lnSpc>
              <a:buSzPct val="116666"/>
              <a:buFont typeface="Courier New"/>
              <a:buChar char="o"/>
              <a:tabLst>
                <a:tab pos="927100" algn="l"/>
              </a:tabLst>
            </a:pPr>
            <a:r>
              <a:rPr sz="1200" spc="-5" dirty="0">
                <a:latin typeface="Times New Roman"/>
                <a:cs typeface="Times New Roman"/>
              </a:rPr>
              <a:t>Air </a:t>
            </a:r>
            <a:r>
              <a:rPr sz="1200" dirty="0">
                <a:latin typeface="Times New Roman"/>
                <a:cs typeface="Times New Roman"/>
              </a:rPr>
              <a:t>is </a:t>
            </a:r>
            <a:r>
              <a:rPr sz="1200" spc="-5" dirty="0">
                <a:latin typeface="Times New Roman"/>
                <a:cs typeface="Times New Roman"/>
              </a:rPr>
              <a:t>TX</a:t>
            </a:r>
            <a:r>
              <a:rPr sz="1200" spc="-95" dirty="0">
                <a:latin typeface="Times New Roman"/>
                <a:cs typeface="Times New Roman"/>
              </a:rPr>
              <a:t> </a:t>
            </a:r>
            <a:r>
              <a:rPr sz="1200" spc="-5" dirty="0">
                <a:latin typeface="Times New Roman"/>
                <a:cs typeface="Times New Roman"/>
              </a:rPr>
              <a:t>Meduium</a:t>
            </a:r>
            <a:endParaRPr sz="1200">
              <a:latin typeface="Times New Roman"/>
              <a:cs typeface="Times New Roman"/>
            </a:endParaRPr>
          </a:p>
          <a:p>
            <a:pPr>
              <a:lnSpc>
                <a:spcPct val="100000"/>
              </a:lnSpc>
              <a:spcBef>
                <a:spcPts val="15"/>
              </a:spcBef>
            </a:pPr>
            <a:endParaRPr sz="1300">
              <a:latin typeface="Times New Roman"/>
              <a:cs typeface="Times New Roman"/>
            </a:endParaRPr>
          </a:p>
          <a:p>
            <a:pPr marL="927100" indent="-228600">
              <a:lnSpc>
                <a:spcPts val="1645"/>
              </a:lnSpc>
              <a:buFont typeface="Meiryo"/>
              <a:buChar char="➢"/>
              <a:tabLst>
                <a:tab pos="927100" algn="l"/>
              </a:tabLst>
            </a:pPr>
            <a:r>
              <a:rPr sz="1400" b="1" spc="-10" dirty="0">
                <a:latin typeface="Times New Roman"/>
                <a:cs typeface="Times New Roman"/>
              </a:rPr>
              <a:t>DCE</a:t>
            </a:r>
            <a:endParaRPr sz="1400">
              <a:latin typeface="Times New Roman"/>
              <a:cs typeface="Times New Roman"/>
            </a:endParaRPr>
          </a:p>
          <a:p>
            <a:pPr marL="927100" marR="5080" indent="-228600">
              <a:lnSpc>
                <a:spcPts val="1380"/>
              </a:lnSpc>
              <a:spcBef>
                <a:spcPts val="60"/>
              </a:spcBef>
              <a:buFont typeface="Courier New"/>
              <a:buChar char="o"/>
              <a:tabLst>
                <a:tab pos="927100" algn="l"/>
              </a:tabLst>
            </a:pPr>
            <a:r>
              <a:rPr sz="1200" spc="-5" dirty="0">
                <a:latin typeface="Times New Roman"/>
                <a:cs typeface="Times New Roman"/>
              </a:rPr>
              <a:t>DCE </a:t>
            </a:r>
            <a:r>
              <a:rPr sz="1200" dirty="0">
                <a:latin typeface="Times New Roman"/>
                <a:cs typeface="Times New Roman"/>
              </a:rPr>
              <a:t>includes any </a:t>
            </a:r>
            <a:r>
              <a:rPr sz="1200" spc="-5" dirty="0">
                <a:latin typeface="Times New Roman"/>
                <a:cs typeface="Times New Roman"/>
              </a:rPr>
              <a:t>functional unit that transmits </a:t>
            </a:r>
            <a:r>
              <a:rPr sz="1200" dirty="0">
                <a:latin typeface="Times New Roman"/>
                <a:cs typeface="Times New Roman"/>
              </a:rPr>
              <a:t>or </a:t>
            </a:r>
            <a:r>
              <a:rPr sz="1200" spc="-5" dirty="0">
                <a:latin typeface="Times New Roman"/>
                <a:cs typeface="Times New Roman"/>
              </a:rPr>
              <a:t>receives </a:t>
            </a:r>
            <a:r>
              <a:rPr sz="1200" dirty="0">
                <a:latin typeface="Times New Roman"/>
                <a:cs typeface="Times New Roman"/>
              </a:rPr>
              <a:t>data in the  form of an analog or digital signal through a</a:t>
            </a:r>
            <a:r>
              <a:rPr sz="1200" spc="-140"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927100" marR="5715" indent="-228600">
              <a:lnSpc>
                <a:spcPts val="1380"/>
              </a:lnSpc>
              <a:buFont typeface="Courier New"/>
              <a:buChar char="o"/>
              <a:tabLst>
                <a:tab pos="927100" algn="l"/>
              </a:tabLst>
            </a:pPr>
            <a:r>
              <a:rPr sz="1200" spc="-5" dirty="0">
                <a:latin typeface="Times New Roman"/>
                <a:cs typeface="Times New Roman"/>
              </a:rPr>
              <a:t>At </a:t>
            </a:r>
            <a:r>
              <a:rPr sz="1200" dirty="0">
                <a:latin typeface="Times New Roman"/>
                <a:cs typeface="Times New Roman"/>
              </a:rPr>
              <a:t>the physical layer, a DCE takes </a:t>
            </a:r>
            <a:r>
              <a:rPr sz="1200" spc="-5" dirty="0">
                <a:latin typeface="Times New Roman"/>
                <a:cs typeface="Times New Roman"/>
              </a:rPr>
              <a:t>data generated by </a:t>
            </a:r>
            <a:r>
              <a:rPr sz="1200" dirty="0">
                <a:latin typeface="Times New Roman"/>
                <a:cs typeface="Times New Roman"/>
              </a:rPr>
              <a:t>a </a:t>
            </a:r>
            <a:r>
              <a:rPr sz="1200" spc="-5" dirty="0">
                <a:latin typeface="Times New Roman"/>
                <a:cs typeface="Times New Roman"/>
              </a:rPr>
              <a:t>DTE, </a:t>
            </a:r>
            <a:r>
              <a:rPr sz="1200" dirty="0">
                <a:latin typeface="Times New Roman"/>
                <a:cs typeface="Times New Roman"/>
              </a:rPr>
              <a:t>converts  it to the </a:t>
            </a:r>
            <a:r>
              <a:rPr sz="1200" spc="-5" dirty="0">
                <a:latin typeface="Times New Roman"/>
                <a:cs typeface="Times New Roman"/>
              </a:rPr>
              <a:t>appropriate signal </a:t>
            </a:r>
            <a:r>
              <a:rPr sz="1200" dirty="0">
                <a:latin typeface="Times New Roman"/>
                <a:cs typeface="Times New Roman"/>
              </a:rPr>
              <a:t>and </a:t>
            </a:r>
            <a:r>
              <a:rPr sz="1200" spc="-5" dirty="0">
                <a:latin typeface="Times New Roman"/>
                <a:cs typeface="Times New Roman"/>
              </a:rPr>
              <a:t>then </a:t>
            </a:r>
            <a:r>
              <a:rPr sz="1200" dirty="0">
                <a:latin typeface="Times New Roman"/>
                <a:cs typeface="Times New Roman"/>
              </a:rPr>
              <a:t>introduces it to the </a:t>
            </a:r>
            <a:r>
              <a:rPr sz="1200" spc="-5" dirty="0">
                <a:latin typeface="Times New Roman"/>
                <a:cs typeface="Times New Roman"/>
              </a:rPr>
              <a:t>comm</a:t>
            </a:r>
            <a:r>
              <a:rPr sz="1200" spc="-6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927100" indent="-228600">
              <a:lnSpc>
                <a:spcPts val="1345"/>
              </a:lnSpc>
              <a:buFont typeface="Courier New"/>
              <a:buChar char="o"/>
              <a:tabLst>
                <a:tab pos="927100" algn="l"/>
              </a:tabLst>
            </a:pPr>
            <a:r>
              <a:rPr sz="1200" spc="-5" dirty="0">
                <a:latin typeface="Times New Roman"/>
                <a:cs typeface="Times New Roman"/>
              </a:rPr>
              <a:t>Commonly used DCEs </a:t>
            </a:r>
            <a:r>
              <a:rPr sz="1200" dirty="0">
                <a:latin typeface="Times New Roman"/>
                <a:cs typeface="Times New Roman"/>
              </a:rPr>
              <a:t>at the </a:t>
            </a:r>
            <a:r>
              <a:rPr sz="1200" spc="-5" dirty="0">
                <a:latin typeface="Times New Roman"/>
                <a:cs typeface="Times New Roman"/>
              </a:rPr>
              <a:t>physical layer include</a:t>
            </a:r>
            <a:r>
              <a:rPr sz="1200" spc="1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101</a:t>
            </a:fld>
            <a:endParaRPr dirty="0"/>
          </a:p>
        </p:txBody>
      </p:sp>
    </p:spTree>
    <p:extLst>
      <p:ext uri="{BB962C8B-B14F-4D97-AF65-F5344CB8AC3E}">
        <p14:creationId xmlns:p14="http://schemas.microsoft.com/office/powerpoint/2010/main" val="659001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14399"/>
            <a:ext cx="5532120" cy="2327910"/>
          </a:xfrm>
          <a:prstGeom prst="rect">
            <a:avLst/>
          </a:prstGeom>
        </p:spPr>
        <p:txBody>
          <a:bodyPr vert="horz" wrap="square" lIns="0" tIns="0" rIns="0" bIns="0" rtlCol="0">
            <a:spAutoFit/>
          </a:bodyPr>
          <a:lstStyle/>
          <a:p>
            <a:pPr marL="1155700" marR="5715" indent="-228600" algn="just">
              <a:lnSpc>
                <a:spcPts val="1380"/>
              </a:lnSpc>
              <a:buFont typeface="Courier New"/>
              <a:buChar char="o"/>
              <a:tabLst>
                <a:tab pos="1155700" algn="l"/>
              </a:tabLst>
            </a:pPr>
            <a:r>
              <a:rPr sz="1200" spc="-5" dirty="0">
                <a:latin typeface="Times New Roman"/>
                <a:cs typeface="Times New Roman"/>
              </a:rPr>
              <a:t>In </a:t>
            </a:r>
            <a:r>
              <a:rPr sz="1200" dirty="0">
                <a:latin typeface="Times New Roman"/>
                <a:cs typeface="Times New Roman"/>
              </a:rPr>
              <a:t>any </a:t>
            </a:r>
            <a:r>
              <a:rPr sz="1200" spc="-5" dirty="0">
                <a:latin typeface="Times New Roman"/>
                <a:cs typeface="Times New Roman"/>
              </a:rPr>
              <a:t>n/w </a:t>
            </a:r>
            <a:r>
              <a:rPr sz="1200" dirty="0">
                <a:latin typeface="Times New Roman"/>
                <a:cs typeface="Times New Roman"/>
              </a:rPr>
              <a:t>, a </a:t>
            </a:r>
            <a:r>
              <a:rPr sz="1200" spc="-5" dirty="0">
                <a:latin typeface="Times New Roman"/>
                <a:cs typeface="Times New Roman"/>
              </a:rPr>
              <a:t>DTE generates digital data </a:t>
            </a:r>
            <a:r>
              <a:rPr sz="1200" dirty="0">
                <a:latin typeface="Times New Roman"/>
                <a:cs typeface="Times New Roman"/>
              </a:rPr>
              <a:t>and </a:t>
            </a:r>
            <a:r>
              <a:rPr sz="1200" spc="-5" dirty="0">
                <a:latin typeface="Times New Roman"/>
                <a:cs typeface="Times New Roman"/>
              </a:rPr>
              <a:t>passes </a:t>
            </a:r>
            <a:r>
              <a:rPr sz="1200" dirty="0">
                <a:latin typeface="Times New Roman"/>
                <a:cs typeface="Times New Roman"/>
              </a:rPr>
              <a:t>it </a:t>
            </a:r>
            <a:r>
              <a:rPr sz="1200" spc="-5" dirty="0">
                <a:latin typeface="Times New Roman"/>
                <a:cs typeface="Times New Roman"/>
              </a:rPr>
              <a:t>on </a:t>
            </a:r>
            <a:r>
              <a:rPr sz="1200" dirty="0">
                <a:latin typeface="Times New Roman"/>
                <a:cs typeface="Times New Roman"/>
              </a:rPr>
              <a:t>to a </a:t>
            </a:r>
            <a:r>
              <a:rPr sz="1200" spc="-5" dirty="0">
                <a:latin typeface="Times New Roman"/>
                <a:cs typeface="Times New Roman"/>
              </a:rPr>
              <a:t>DCE,  </a:t>
            </a:r>
            <a:r>
              <a:rPr sz="1200" dirty="0">
                <a:latin typeface="Times New Roman"/>
                <a:cs typeface="Times New Roman"/>
              </a:rPr>
              <a:t>the DCE </a:t>
            </a:r>
            <a:r>
              <a:rPr sz="1200" spc="-5" dirty="0">
                <a:latin typeface="Times New Roman"/>
                <a:cs typeface="Times New Roman"/>
              </a:rPr>
              <a:t>converts </a:t>
            </a:r>
            <a:r>
              <a:rPr sz="1200" dirty="0">
                <a:latin typeface="Times New Roman"/>
                <a:cs typeface="Times New Roman"/>
              </a:rPr>
              <a:t>the </a:t>
            </a:r>
            <a:r>
              <a:rPr sz="1200" spc="-5" dirty="0">
                <a:latin typeface="Times New Roman"/>
                <a:cs typeface="Times New Roman"/>
              </a:rPr>
              <a:t>data </a:t>
            </a:r>
            <a:r>
              <a:rPr sz="1200" dirty="0">
                <a:latin typeface="Times New Roman"/>
                <a:cs typeface="Times New Roman"/>
              </a:rPr>
              <a:t>to a form acceptable to the </a:t>
            </a:r>
            <a:r>
              <a:rPr sz="1200" spc="-5" dirty="0">
                <a:latin typeface="Times New Roman"/>
                <a:cs typeface="Times New Roman"/>
              </a:rPr>
              <a:t>TX medium </a:t>
            </a:r>
            <a:r>
              <a:rPr sz="1200" dirty="0">
                <a:latin typeface="Times New Roman"/>
                <a:cs typeface="Times New Roman"/>
              </a:rPr>
              <a:t>and  </a:t>
            </a:r>
            <a:r>
              <a:rPr sz="1200" spc="-5" dirty="0">
                <a:latin typeface="Times New Roman"/>
                <a:cs typeface="Times New Roman"/>
              </a:rPr>
              <a:t>sends </a:t>
            </a:r>
            <a:r>
              <a:rPr sz="1200" dirty="0">
                <a:latin typeface="Times New Roman"/>
                <a:cs typeface="Times New Roman"/>
              </a:rPr>
              <a:t>the converted </a:t>
            </a:r>
            <a:r>
              <a:rPr sz="1200" spc="-5" dirty="0">
                <a:latin typeface="Times New Roman"/>
                <a:cs typeface="Times New Roman"/>
              </a:rPr>
              <a:t>signal </a:t>
            </a:r>
            <a:r>
              <a:rPr sz="1200" dirty="0">
                <a:latin typeface="Times New Roman"/>
                <a:cs typeface="Times New Roman"/>
              </a:rPr>
              <a:t>to another </a:t>
            </a:r>
            <a:r>
              <a:rPr sz="1200" spc="-5" dirty="0">
                <a:latin typeface="Times New Roman"/>
                <a:cs typeface="Times New Roman"/>
              </a:rPr>
              <a:t>DCE on </a:t>
            </a:r>
            <a:r>
              <a:rPr sz="1200" dirty="0">
                <a:latin typeface="Times New Roman"/>
                <a:cs typeface="Times New Roman"/>
              </a:rPr>
              <a:t>the</a:t>
            </a:r>
            <a:r>
              <a:rPr sz="1200" spc="-95"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a:p>
            <a:pPr marL="1155700" marR="7620" indent="-228600" algn="just">
              <a:lnSpc>
                <a:spcPts val="1380"/>
              </a:lnSpc>
              <a:buFont typeface="Courier New"/>
              <a:buChar char="o"/>
              <a:tabLst>
                <a:tab pos="1155700" algn="l"/>
              </a:tabLst>
            </a:pPr>
            <a:r>
              <a:rPr sz="1200" dirty="0">
                <a:latin typeface="Times New Roman"/>
                <a:cs typeface="Times New Roman"/>
              </a:rPr>
              <a:t>The </a:t>
            </a:r>
            <a:r>
              <a:rPr sz="1200" spc="-5" dirty="0">
                <a:latin typeface="Times New Roman"/>
                <a:cs typeface="Times New Roman"/>
              </a:rPr>
              <a:t>second DCE </a:t>
            </a:r>
            <a:r>
              <a:rPr sz="1200" dirty="0">
                <a:latin typeface="Times New Roman"/>
                <a:cs typeface="Times New Roman"/>
              </a:rPr>
              <a:t>takes the </a:t>
            </a:r>
            <a:r>
              <a:rPr sz="1200" spc="-5" dirty="0">
                <a:latin typeface="Times New Roman"/>
                <a:cs typeface="Times New Roman"/>
              </a:rPr>
              <a:t>signal off, converts it to </a:t>
            </a:r>
            <a:r>
              <a:rPr sz="1200" dirty="0">
                <a:latin typeface="Times New Roman"/>
                <a:cs typeface="Times New Roman"/>
              </a:rPr>
              <a:t>a </a:t>
            </a:r>
            <a:r>
              <a:rPr sz="1200" spc="-5" dirty="0">
                <a:latin typeface="Times New Roman"/>
                <a:cs typeface="Times New Roman"/>
              </a:rPr>
              <a:t>suitable form for  </a:t>
            </a:r>
            <a:r>
              <a:rPr sz="1200" dirty="0">
                <a:latin typeface="Times New Roman"/>
                <a:cs typeface="Times New Roman"/>
              </a:rPr>
              <a:t>its DTE and </a:t>
            </a:r>
            <a:r>
              <a:rPr sz="1200" spc="-5" dirty="0">
                <a:latin typeface="Times New Roman"/>
                <a:cs typeface="Times New Roman"/>
              </a:rPr>
              <a:t>delivers</a:t>
            </a:r>
            <a:r>
              <a:rPr sz="1200" spc="-90"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1155700" marR="6985" indent="-228600" algn="just">
              <a:lnSpc>
                <a:spcPts val="1380"/>
              </a:lnSpc>
              <a:buFont typeface="Courier New"/>
              <a:buChar char="o"/>
              <a:tabLst>
                <a:tab pos="1155700" algn="l"/>
              </a:tabLst>
            </a:pPr>
            <a:r>
              <a:rPr sz="1200" dirty="0">
                <a:latin typeface="Times New Roman"/>
                <a:cs typeface="Times New Roman"/>
              </a:rPr>
              <a:t>To </a:t>
            </a:r>
            <a:r>
              <a:rPr sz="1200" spc="-5" dirty="0">
                <a:latin typeface="Times New Roman"/>
                <a:cs typeface="Times New Roman"/>
              </a:rPr>
              <a:t>make </a:t>
            </a:r>
            <a:r>
              <a:rPr sz="1200" dirty="0">
                <a:latin typeface="Times New Roman"/>
                <a:cs typeface="Times New Roman"/>
              </a:rPr>
              <a:t>this communication </a:t>
            </a:r>
            <a:r>
              <a:rPr sz="1200" spc="-5" dirty="0">
                <a:latin typeface="Times New Roman"/>
                <a:cs typeface="Times New Roman"/>
              </a:rPr>
              <a:t>possible, </a:t>
            </a:r>
            <a:r>
              <a:rPr sz="1200" dirty="0">
                <a:latin typeface="Times New Roman"/>
                <a:cs typeface="Times New Roman"/>
              </a:rPr>
              <a:t>the </a:t>
            </a:r>
            <a:r>
              <a:rPr sz="1200" spc="-5" dirty="0">
                <a:latin typeface="Times New Roman"/>
                <a:cs typeface="Times New Roman"/>
              </a:rPr>
              <a:t>sending </a:t>
            </a:r>
            <a:r>
              <a:rPr sz="1200" dirty="0">
                <a:latin typeface="Times New Roman"/>
                <a:cs typeface="Times New Roman"/>
              </a:rPr>
              <a:t>and </a:t>
            </a:r>
            <a:r>
              <a:rPr sz="1200" spc="-5" dirty="0">
                <a:latin typeface="Times New Roman"/>
                <a:cs typeface="Times New Roman"/>
              </a:rPr>
              <a:t>receiving DCEs  </a:t>
            </a:r>
            <a:r>
              <a:rPr sz="1200" dirty="0">
                <a:latin typeface="Times New Roman"/>
                <a:cs typeface="Times New Roman"/>
              </a:rPr>
              <a:t>must use the </a:t>
            </a:r>
            <a:r>
              <a:rPr sz="1200" spc="-5" dirty="0">
                <a:latin typeface="Times New Roman"/>
                <a:cs typeface="Times New Roman"/>
              </a:rPr>
              <a:t>same modulation</a:t>
            </a:r>
            <a:r>
              <a:rPr sz="1200" spc="-25" dirty="0">
                <a:latin typeface="Times New Roman"/>
                <a:cs typeface="Times New Roman"/>
              </a:rPr>
              <a:t> </a:t>
            </a:r>
            <a:r>
              <a:rPr sz="1200" spc="-5" dirty="0">
                <a:latin typeface="Times New Roman"/>
                <a:cs typeface="Times New Roman"/>
              </a:rPr>
              <a:t>method</a:t>
            </a:r>
            <a:endParaRPr sz="1200">
              <a:latin typeface="Times New Roman"/>
              <a:cs typeface="Times New Roman"/>
            </a:endParaRPr>
          </a:p>
          <a:p>
            <a:pPr>
              <a:lnSpc>
                <a:spcPct val="100000"/>
              </a:lnSpc>
              <a:spcBef>
                <a:spcPts val="50"/>
              </a:spcBef>
            </a:pPr>
            <a:endParaRPr sz="1100">
              <a:latin typeface="Times New Roman"/>
              <a:cs typeface="Times New Roman"/>
            </a:endParaRPr>
          </a:p>
          <a:p>
            <a:pPr marL="12700" marR="5080" algn="just">
              <a:lnSpc>
                <a:spcPct val="94100"/>
              </a:lnSpc>
            </a:pPr>
            <a:r>
              <a:rPr sz="1600" spc="-20" dirty="0">
                <a:latin typeface="Meiryo"/>
                <a:cs typeface="Meiryo"/>
              </a:rPr>
              <a:t>*</a:t>
            </a:r>
            <a:r>
              <a:rPr sz="1200" spc="-20" dirty="0">
                <a:latin typeface="Times New Roman"/>
                <a:cs typeface="Times New Roman"/>
              </a:rPr>
              <a:t>The </a:t>
            </a:r>
            <a:r>
              <a:rPr sz="1200" dirty="0">
                <a:latin typeface="Times New Roman"/>
                <a:cs typeface="Times New Roman"/>
              </a:rPr>
              <a:t>two </a:t>
            </a:r>
            <a:r>
              <a:rPr sz="1200" spc="-5" dirty="0">
                <a:latin typeface="Times New Roman"/>
                <a:cs typeface="Times New Roman"/>
              </a:rPr>
              <a:t>DTEs </a:t>
            </a:r>
            <a:r>
              <a:rPr sz="1200" dirty="0">
                <a:latin typeface="Times New Roman"/>
                <a:cs typeface="Times New Roman"/>
              </a:rPr>
              <a:t>need not be coordinated with each other but </a:t>
            </a:r>
            <a:r>
              <a:rPr sz="1200" spc="-5" dirty="0">
                <a:latin typeface="Times New Roman"/>
                <a:cs typeface="Times New Roman"/>
              </a:rPr>
              <a:t>they </a:t>
            </a:r>
            <a:r>
              <a:rPr sz="1200" dirty="0">
                <a:latin typeface="Times New Roman"/>
                <a:cs typeface="Times New Roman"/>
              </a:rPr>
              <a:t>need to </a:t>
            </a:r>
            <a:r>
              <a:rPr sz="1200" spc="-5" dirty="0">
                <a:latin typeface="Times New Roman"/>
                <a:cs typeface="Times New Roman"/>
              </a:rPr>
              <a:t>be </a:t>
            </a:r>
            <a:r>
              <a:rPr sz="1200" dirty="0">
                <a:latin typeface="Times New Roman"/>
                <a:cs typeface="Times New Roman"/>
              </a:rPr>
              <a:t>coordinated  with </a:t>
            </a:r>
            <a:r>
              <a:rPr sz="1200" spc="-5" dirty="0">
                <a:latin typeface="Times New Roman"/>
                <a:cs typeface="Times New Roman"/>
              </a:rPr>
              <a:t>their respective DCEs </a:t>
            </a:r>
            <a:r>
              <a:rPr sz="1200" dirty="0">
                <a:latin typeface="Times New Roman"/>
                <a:cs typeface="Times New Roman"/>
              </a:rPr>
              <a:t>and the </a:t>
            </a:r>
            <a:r>
              <a:rPr sz="1200" spc="-5" dirty="0">
                <a:latin typeface="Times New Roman"/>
                <a:cs typeface="Times New Roman"/>
              </a:rPr>
              <a:t>DCEs must </a:t>
            </a:r>
            <a:r>
              <a:rPr sz="1200" dirty="0">
                <a:latin typeface="Times New Roman"/>
                <a:cs typeface="Times New Roman"/>
              </a:rPr>
              <a:t>be </a:t>
            </a:r>
            <a:r>
              <a:rPr sz="1200" spc="-5" dirty="0">
                <a:latin typeface="Times New Roman"/>
                <a:cs typeface="Times New Roman"/>
              </a:rPr>
              <a:t>coordinated </a:t>
            </a:r>
            <a:r>
              <a:rPr sz="1200" dirty="0">
                <a:latin typeface="Times New Roman"/>
                <a:cs typeface="Times New Roman"/>
              </a:rPr>
              <a:t>so </a:t>
            </a:r>
            <a:r>
              <a:rPr sz="1200" spc="-5" dirty="0">
                <a:latin typeface="Times New Roman"/>
                <a:cs typeface="Times New Roman"/>
              </a:rPr>
              <a:t>that </a:t>
            </a:r>
            <a:r>
              <a:rPr sz="1200" dirty="0">
                <a:latin typeface="Times New Roman"/>
                <a:cs typeface="Times New Roman"/>
              </a:rPr>
              <a:t>data </a:t>
            </a:r>
            <a:r>
              <a:rPr sz="1200" spc="-5" dirty="0">
                <a:latin typeface="Times New Roman"/>
                <a:cs typeface="Times New Roman"/>
              </a:rPr>
              <a:t>translation  </a:t>
            </a:r>
            <a:r>
              <a:rPr sz="1200" dirty="0">
                <a:latin typeface="Times New Roman"/>
                <a:cs typeface="Times New Roman"/>
              </a:rPr>
              <a:t>occurs w/o </a:t>
            </a:r>
            <a:r>
              <a:rPr sz="1200" spc="-5" dirty="0">
                <a:latin typeface="Times New Roman"/>
                <a:cs typeface="Times New Roman"/>
              </a:rPr>
              <a:t>loss </a:t>
            </a:r>
            <a:r>
              <a:rPr sz="1200" dirty="0">
                <a:latin typeface="Times New Roman"/>
                <a:cs typeface="Times New Roman"/>
              </a:rPr>
              <a:t>of</a:t>
            </a:r>
            <a:r>
              <a:rPr sz="1200" spc="-85" dirty="0">
                <a:latin typeface="Times New Roman"/>
                <a:cs typeface="Times New Roman"/>
              </a:rPr>
              <a:t> </a:t>
            </a:r>
            <a:r>
              <a:rPr sz="1200" dirty="0">
                <a:latin typeface="Times New Roman"/>
                <a:cs typeface="Times New Roman"/>
              </a:rPr>
              <a:t>integrity</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spc="-5" dirty="0">
                <a:latin typeface="Times New Roman"/>
                <a:cs typeface="Times New Roman"/>
              </a:rPr>
              <a:t>Standards</a:t>
            </a:r>
            <a:endParaRPr sz="1200">
              <a:latin typeface="Times New Roman"/>
              <a:cs typeface="Times New Roman"/>
            </a:endParaRPr>
          </a:p>
        </p:txBody>
      </p:sp>
      <p:sp>
        <p:nvSpPr>
          <p:cNvPr id="7" name="object 7"/>
          <p:cNvSpPr/>
          <p:nvPr/>
        </p:nvSpPr>
        <p:spPr>
          <a:xfrm>
            <a:off x="2052066" y="3232404"/>
            <a:ext cx="4147108" cy="218846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5422391"/>
            <a:ext cx="5303520" cy="4213225"/>
          </a:xfrm>
          <a:prstGeom prst="rect">
            <a:avLst/>
          </a:prstGeom>
        </p:spPr>
        <p:txBody>
          <a:bodyPr vert="horz" wrap="square" lIns="0" tIns="0" rIns="0" bIns="0" rtlCol="0">
            <a:spAutoFit/>
          </a:bodyPr>
          <a:lstStyle/>
          <a:p>
            <a:pPr marL="241300" marR="5715">
              <a:lnSpc>
                <a:spcPts val="1380"/>
              </a:lnSpc>
            </a:pPr>
            <a:r>
              <a:rPr sz="1200" spc="-5" dirty="0">
                <a:latin typeface="Times New Roman"/>
                <a:cs typeface="Times New Roman"/>
              </a:rPr>
              <a:t>Many standards have been developed to define the connection b/w the DTE and </a:t>
            </a:r>
            <a:r>
              <a:rPr sz="1200" dirty="0">
                <a:latin typeface="Times New Roman"/>
                <a:cs typeface="Times New Roman"/>
              </a:rPr>
              <a:t>a  </a:t>
            </a:r>
            <a:r>
              <a:rPr sz="1200" spc="-5" dirty="0">
                <a:latin typeface="Times New Roman"/>
                <a:cs typeface="Times New Roman"/>
              </a:rPr>
              <a:t>DCE</a:t>
            </a:r>
            <a:endParaRPr sz="1200">
              <a:latin typeface="Times New Roman"/>
              <a:cs typeface="Times New Roman"/>
            </a:endParaRPr>
          </a:p>
          <a:p>
            <a:pPr marL="469900" marR="5080" indent="-228600">
              <a:lnSpc>
                <a:spcPts val="1370"/>
              </a:lnSpc>
              <a:spcBef>
                <a:spcPts val="5"/>
              </a:spcBef>
              <a:buFont typeface="Courier New"/>
              <a:buChar char="o"/>
              <a:tabLst>
                <a:tab pos="469900" algn="l"/>
              </a:tabLst>
            </a:pPr>
            <a:r>
              <a:rPr sz="1200" dirty="0">
                <a:latin typeface="Times New Roman"/>
                <a:cs typeface="Times New Roman"/>
              </a:rPr>
              <a:t>Though the solution differ, each standard </a:t>
            </a:r>
            <a:r>
              <a:rPr sz="1200" spc="-5" dirty="0">
                <a:latin typeface="Times New Roman"/>
                <a:cs typeface="Times New Roman"/>
              </a:rPr>
              <a:t>provides </a:t>
            </a:r>
            <a:r>
              <a:rPr sz="1200" dirty="0">
                <a:latin typeface="Times New Roman"/>
                <a:cs typeface="Times New Roman"/>
              </a:rPr>
              <a:t>a </a:t>
            </a:r>
            <a:r>
              <a:rPr sz="1200" spc="-5" dirty="0">
                <a:latin typeface="Times New Roman"/>
                <a:cs typeface="Times New Roman"/>
              </a:rPr>
              <a:t>model </a:t>
            </a:r>
            <a:r>
              <a:rPr sz="1200" dirty="0">
                <a:latin typeface="Times New Roman"/>
                <a:cs typeface="Times New Roman"/>
              </a:rPr>
              <a:t>for </a:t>
            </a:r>
            <a:r>
              <a:rPr sz="1200" spc="-5" dirty="0">
                <a:latin typeface="Times New Roman"/>
                <a:cs typeface="Times New Roman"/>
              </a:rPr>
              <a:t>mechanical,  </a:t>
            </a:r>
            <a:r>
              <a:rPr sz="1200" dirty="0">
                <a:latin typeface="Times New Roman"/>
                <a:cs typeface="Times New Roman"/>
              </a:rPr>
              <a:t>electrical </a:t>
            </a:r>
            <a:r>
              <a:rPr sz="1200" spc="-5" dirty="0">
                <a:latin typeface="Times New Roman"/>
                <a:cs typeface="Times New Roman"/>
              </a:rPr>
              <a:t>and </a:t>
            </a:r>
            <a:r>
              <a:rPr sz="1200" dirty="0">
                <a:latin typeface="Times New Roman"/>
                <a:cs typeface="Times New Roman"/>
              </a:rPr>
              <a:t>functional </a:t>
            </a:r>
            <a:r>
              <a:rPr sz="1200" spc="-5" dirty="0">
                <a:latin typeface="Times New Roman"/>
                <a:cs typeface="Times New Roman"/>
              </a:rPr>
              <a:t>characteristics </a:t>
            </a:r>
            <a:r>
              <a:rPr sz="1200" dirty="0">
                <a:latin typeface="Times New Roman"/>
                <a:cs typeface="Times New Roman"/>
              </a:rPr>
              <a:t>of the </a:t>
            </a:r>
            <a:r>
              <a:rPr sz="1200" spc="-5" dirty="0">
                <a:latin typeface="Times New Roman"/>
                <a:cs typeface="Times New Roman"/>
              </a:rPr>
              <a:t>connection</a:t>
            </a:r>
            <a:endParaRPr sz="1200">
              <a:latin typeface="Times New Roman"/>
              <a:cs typeface="Times New Roman"/>
            </a:endParaRPr>
          </a:p>
          <a:p>
            <a:pPr marL="469900" indent="-228600">
              <a:lnSpc>
                <a:spcPts val="1320"/>
              </a:lnSpc>
              <a:buFont typeface="Courier New"/>
              <a:buChar char="o"/>
              <a:tabLst>
                <a:tab pos="469900" algn="l"/>
              </a:tabLst>
            </a:pPr>
            <a:r>
              <a:rPr sz="1200" dirty="0">
                <a:latin typeface="Times New Roman"/>
                <a:cs typeface="Times New Roman"/>
              </a:rPr>
              <a:t>Electronic </a:t>
            </a:r>
            <a:r>
              <a:rPr sz="1200" spc="-5" dirty="0">
                <a:latin typeface="Times New Roman"/>
                <a:cs typeface="Times New Roman"/>
              </a:rPr>
              <a:t>Industries Organization </a:t>
            </a:r>
            <a:r>
              <a:rPr sz="1200" dirty="0">
                <a:latin typeface="Times New Roman"/>
                <a:cs typeface="Times New Roman"/>
              </a:rPr>
              <a:t>(EIA) and</a:t>
            </a:r>
            <a:r>
              <a:rPr sz="1200" spc="-45" dirty="0">
                <a:latin typeface="Times New Roman"/>
                <a:cs typeface="Times New Roman"/>
              </a:rPr>
              <a:t> </a:t>
            </a:r>
            <a:r>
              <a:rPr sz="1200" spc="-5" dirty="0">
                <a:latin typeface="Times New Roman"/>
                <a:cs typeface="Times New Roman"/>
              </a:rPr>
              <a:t>ITU-T</a:t>
            </a:r>
            <a:endParaRPr sz="1200">
              <a:latin typeface="Times New Roman"/>
              <a:cs typeface="Times New Roman"/>
            </a:endParaRPr>
          </a:p>
          <a:p>
            <a:pPr marL="241300" indent="-228600">
              <a:lnSpc>
                <a:spcPts val="1380"/>
              </a:lnSpc>
              <a:buFont typeface="Meiryo"/>
              <a:buChar char="❖"/>
              <a:tabLst>
                <a:tab pos="241300" algn="l"/>
              </a:tabLst>
            </a:pPr>
            <a:r>
              <a:rPr sz="1200" b="1" spc="-5" dirty="0">
                <a:latin typeface="Times New Roman"/>
                <a:cs typeface="Times New Roman"/>
              </a:rPr>
              <a:t>EIA </a:t>
            </a:r>
            <a:r>
              <a:rPr sz="1200" b="1" dirty="0">
                <a:latin typeface="Times New Roman"/>
                <a:cs typeface="Times New Roman"/>
              </a:rPr>
              <a:t>232</a:t>
            </a:r>
            <a:r>
              <a:rPr sz="1200" b="1" spc="-85" dirty="0">
                <a:latin typeface="Times New Roman"/>
                <a:cs typeface="Times New Roman"/>
              </a:rPr>
              <a:t> </a:t>
            </a:r>
            <a:r>
              <a:rPr sz="1200" b="1" dirty="0">
                <a:latin typeface="Times New Roman"/>
                <a:cs typeface="Times New Roman"/>
              </a:rPr>
              <a:t>Interface</a:t>
            </a:r>
            <a:endParaRPr sz="1200">
              <a:latin typeface="Times New Roman"/>
              <a:cs typeface="Times New Roman"/>
            </a:endParaRPr>
          </a:p>
          <a:p>
            <a:pPr marL="469900" lvl="1" indent="-228600">
              <a:lnSpc>
                <a:spcPts val="1375"/>
              </a:lnSpc>
              <a:buFont typeface="Courier New"/>
              <a:buChar char="o"/>
              <a:tabLst>
                <a:tab pos="469900" algn="l"/>
              </a:tabLst>
            </a:pPr>
            <a:r>
              <a:rPr sz="1200" spc="-5" dirty="0">
                <a:latin typeface="Times New Roman"/>
                <a:cs typeface="Times New Roman"/>
              </a:rPr>
              <a:t>Standard developed by</a:t>
            </a:r>
            <a:r>
              <a:rPr sz="1200" spc="-90" dirty="0">
                <a:latin typeface="Times New Roman"/>
                <a:cs typeface="Times New Roman"/>
              </a:rPr>
              <a:t> </a:t>
            </a:r>
            <a:r>
              <a:rPr sz="1200" dirty="0">
                <a:latin typeface="Times New Roman"/>
                <a:cs typeface="Times New Roman"/>
              </a:rPr>
              <a:t>EIA</a:t>
            </a:r>
            <a:endParaRPr sz="1200">
              <a:latin typeface="Times New Roman"/>
              <a:cs typeface="Times New Roman"/>
            </a:endParaRPr>
          </a:p>
          <a:p>
            <a:pPr marL="469900" marR="5080" lvl="1" indent="-228600">
              <a:lnSpc>
                <a:spcPts val="1380"/>
              </a:lnSpc>
              <a:spcBef>
                <a:spcPts val="65"/>
              </a:spcBef>
              <a:buFont typeface="Courier New"/>
              <a:buChar char="o"/>
              <a:tabLst>
                <a:tab pos="469900" algn="l"/>
              </a:tabLst>
            </a:pPr>
            <a:r>
              <a:rPr sz="1200" dirty="0">
                <a:latin typeface="Times New Roman"/>
                <a:cs typeface="Times New Roman"/>
              </a:rPr>
              <a:t>Defines Mechanical, Electrical and </a:t>
            </a:r>
            <a:r>
              <a:rPr sz="1200" spc="-5" dirty="0">
                <a:latin typeface="Times New Roman"/>
                <a:cs typeface="Times New Roman"/>
              </a:rPr>
              <a:t>Functional characteristics </a:t>
            </a:r>
            <a:r>
              <a:rPr sz="1200" dirty="0">
                <a:latin typeface="Times New Roman"/>
                <a:cs typeface="Times New Roman"/>
              </a:rPr>
              <a:t>of the </a:t>
            </a:r>
            <a:r>
              <a:rPr sz="1200" spc="-5" dirty="0">
                <a:latin typeface="Times New Roman"/>
                <a:cs typeface="Times New Roman"/>
              </a:rPr>
              <a:t>interface  b/w DTE </a:t>
            </a:r>
            <a:r>
              <a:rPr sz="1200" dirty="0">
                <a:latin typeface="Times New Roman"/>
                <a:cs typeface="Times New Roman"/>
              </a:rPr>
              <a:t>and a</a:t>
            </a:r>
            <a:r>
              <a:rPr sz="1200" spc="-100" dirty="0">
                <a:latin typeface="Times New Roman"/>
                <a:cs typeface="Times New Roman"/>
              </a:rPr>
              <a:t> </a:t>
            </a:r>
            <a:r>
              <a:rPr sz="1200" spc="-5" dirty="0">
                <a:latin typeface="Times New Roman"/>
                <a:cs typeface="Times New Roman"/>
              </a:rPr>
              <a:t>DCE</a:t>
            </a:r>
            <a:endParaRPr sz="1200">
              <a:latin typeface="Times New Roman"/>
              <a:cs typeface="Times New Roman"/>
            </a:endParaRPr>
          </a:p>
          <a:p>
            <a:pPr marL="469900" lvl="1" indent="-228600">
              <a:lnSpc>
                <a:spcPts val="1315"/>
              </a:lnSpc>
              <a:buFont typeface="Courier New"/>
              <a:buChar char="o"/>
              <a:tabLst>
                <a:tab pos="469900" algn="l"/>
              </a:tabLst>
            </a:pPr>
            <a:r>
              <a:rPr sz="1200" spc="-5" dirty="0">
                <a:latin typeface="Times New Roman"/>
                <a:cs typeface="Times New Roman"/>
              </a:rPr>
              <a:t>Originally </a:t>
            </a:r>
            <a:r>
              <a:rPr sz="1200" dirty="0">
                <a:latin typeface="Times New Roman"/>
                <a:cs typeface="Times New Roman"/>
              </a:rPr>
              <a:t>issued in </a:t>
            </a:r>
            <a:r>
              <a:rPr sz="1200" spc="-5" dirty="0">
                <a:latin typeface="Times New Roman"/>
                <a:cs typeface="Times New Roman"/>
              </a:rPr>
              <a:t>1962 </a:t>
            </a:r>
            <a:r>
              <a:rPr sz="1200" dirty="0">
                <a:latin typeface="Times New Roman"/>
                <a:cs typeface="Times New Roman"/>
              </a:rPr>
              <a:t>as the RS 232</a:t>
            </a:r>
            <a:r>
              <a:rPr sz="1200" spc="-105" dirty="0">
                <a:latin typeface="Times New Roman"/>
                <a:cs typeface="Times New Roman"/>
              </a:rPr>
              <a:t> </a:t>
            </a:r>
            <a:r>
              <a:rPr sz="1200" dirty="0">
                <a:latin typeface="Times New Roman"/>
                <a:cs typeface="Times New Roman"/>
              </a:rPr>
              <a:t>standard</a:t>
            </a:r>
            <a:endParaRPr sz="1200">
              <a:latin typeface="Times New Roman"/>
              <a:cs typeface="Times New Roman"/>
            </a:endParaRPr>
          </a:p>
          <a:p>
            <a:pPr marL="469900" lvl="1" indent="-228600">
              <a:lnSpc>
                <a:spcPts val="1380"/>
              </a:lnSpc>
              <a:buFont typeface="Courier New"/>
              <a:buChar char="o"/>
              <a:tabLst>
                <a:tab pos="469900" algn="l"/>
              </a:tabLst>
            </a:pPr>
            <a:r>
              <a:rPr sz="1200" dirty="0">
                <a:latin typeface="Times New Roman"/>
                <a:cs typeface="Times New Roman"/>
              </a:rPr>
              <a:t>Revised </a:t>
            </a:r>
            <a:r>
              <a:rPr sz="1200" spc="-5" dirty="0">
                <a:latin typeface="Times New Roman"/>
                <a:cs typeface="Times New Roman"/>
              </a:rPr>
              <a:t>several times, </a:t>
            </a:r>
            <a:r>
              <a:rPr sz="1200" dirty="0">
                <a:latin typeface="Times New Roman"/>
                <a:cs typeface="Times New Roman"/>
              </a:rPr>
              <a:t>recent </a:t>
            </a:r>
            <a:r>
              <a:rPr sz="1200" spc="-5" dirty="0">
                <a:latin typeface="Times New Roman"/>
                <a:cs typeface="Times New Roman"/>
              </a:rPr>
              <a:t>version </a:t>
            </a:r>
            <a:r>
              <a:rPr sz="1200" dirty="0">
                <a:latin typeface="Times New Roman"/>
                <a:cs typeface="Times New Roman"/>
              </a:rPr>
              <a:t>EIA</a:t>
            </a:r>
            <a:r>
              <a:rPr sz="1200" spc="-40" dirty="0">
                <a:latin typeface="Times New Roman"/>
                <a:cs typeface="Times New Roman"/>
              </a:rPr>
              <a:t> </a:t>
            </a:r>
            <a:r>
              <a:rPr sz="1200" dirty="0">
                <a:latin typeface="Times New Roman"/>
                <a:cs typeface="Times New Roman"/>
              </a:rPr>
              <a:t>232-D</a:t>
            </a:r>
            <a:endParaRPr sz="1200">
              <a:latin typeface="Times New Roman"/>
              <a:cs typeface="Times New Roman"/>
            </a:endParaRPr>
          </a:p>
          <a:p>
            <a:pPr marL="469900" marR="5715" lvl="1" indent="-228600">
              <a:lnSpc>
                <a:spcPts val="1380"/>
              </a:lnSpc>
              <a:spcBef>
                <a:spcPts val="65"/>
              </a:spcBef>
              <a:buFont typeface="Courier New"/>
              <a:buChar char="o"/>
              <a:tabLst>
                <a:tab pos="469900" algn="l"/>
              </a:tabLst>
            </a:pPr>
            <a:r>
              <a:rPr sz="1200" spc="-5" dirty="0">
                <a:latin typeface="Times New Roman"/>
                <a:cs typeface="Times New Roman"/>
              </a:rPr>
              <a:t>Defines not only </a:t>
            </a:r>
            <a:r>
              <a:rPr sz="1200" dirty="0">
                <a:latin typeface="Times New Roman"/>
                <a:cs typeface="Times New Roman"/>
              </a:rPr>
              <a:t>the type </a:t>
            </a:r>
            <a:r>
              <a:rPr sz="1200" spc="-5" dirty="0">
                <a:latin typeface="Times New Roman"/>
                <a:cs typeface="Times New Roman"/>
              </a:rPr>
              <a:t>of </a:t>
            </a:r>
            <a:r>
              <a:rPr sz="1200" dirty="0">
                <a:latin typeface="Times New Roman"/>
                <a:cs typeface="Times New Roman"/>
              </a:rPr>
              <a:t>connectors </a:t>
            </a:r>
            <a:r>
              <a:rPr sz="1200" spc="-5" dirty="0">
                <a:latin typeface="Times New Roman"/>
                <a:cs typeface="Times New Roman"/>
              </a:rPr>
              <a:t>to be used but </a:t>
            </a:r>
            <a:r>
              <a:rPr sz="1200" dirty="0">
                <a:latin typeface="Times New Roman"/>
                <a:cs typeface="Times New Roman"/>
              </a:rPr>
              <a:t>also the </a:t>
            </a:r>
            <a:r>
              <a:rPr sz="1200" spc="-5" dirty="0">
                <a:latin typeface="Times New Roman"/>
                <a:cs typeface="Times New Roman"/>
              </a:rPr>
              <a:t>specific </a:t>
            </a:r>
            <a:r>
              <a:rPr sz="1200" dirty="0">
                <a:latin typeface="Times New Roman"/>
                <a:cs typeface="Times New Roman"/>
              </a:rPr>
              <a:t>cable  and </a:t>
            </a:r>
            <a:r>
              <a:rPr sz="1200" spc="-5" dirty="0">
                <a:latin typeface="Times New Roman"/>
                <a:cs typeface="Times New Roman"/>
              </a:rPr>
              <a:t>plugs </a:t>
            </a:r>
            <a:r>
              <a:rPr sz="1200" dirty="0">
                <a:latin typeface="Times New Roman"/>
                <a:cs typeface="Times New Roman"/>
              </a:rPr>
              <a:t>and the </a:t>
            </a:r>
            <a:r>
              <a:rPr sz="1200" spc="-5" dirty="0">
                <a:latin typeface="Times New Roman"/>
                <a:cs typeface="Times New Roman"/>
              </a:rPr>
              <a:t>functionality of each</a:t>
            </a:r>
            <a:r>
              <a:rPr sz="1200" spc="-95" dirty="0">
                <a:latin typeface="Times New Roman"/>
                <a:cs typeface="Times New Roman"/>
              </a:rPr>
              <a:t> </a:t>
            </a:r>
            <a:r>
              <a:rPr sz="1200" spc="-5" dirty="0">
                <a:latin typeface="Times New Roman"/>
                <a:cs typeface="Times New Roman"/>
              </a:rPr>
              <a:t>pin</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ts val="1405"/>
              </a:lnSpc>
              <a:buFont typeface="Meiryo"/>
              <a:buChar char="➢"/>
              <a:tabLst>
                <a:tab pos="469900" algn="l"/>
              </a:tabLst>
            </a:pPr>
            <a:r>
              <a:rPr sz="1200" b="1" dirty="0">
                <a:latin typeface="Times New Roman"/>
                <a:cs typeface="Times New Roman"/>
              </a:rPr>
              <a:t>Mechanical</a:t>
            </a:r>
            <a:r>
              <a:rPr sz="1200" b="1" spc="-110" dirty="0">
                <a:latin typeface="Times New Roman"/>
                <a:cs typeface="Times New Roman"/>
              </a:rPr>
              <a:t> </a:t>
            </a:r>
            <a:r>
              <a:rPr sz="1200" b="1" dirty="0">
                <a:latin typeface="Times New Roman"/>
                <a:cs typeface="Times New Roman"/>
              </a:rPr>
              <a:t>Specifications</a:t>
            </a:r>
            <a:endParaRPr sz="1200">
              <a:latin typeface="Times New Roman"/>
              <a:cs typeface="Times New Roman"/>
            </a:endParaRPr>
          </a:p>
          <a:p>
            <a:pPr marL="698500" marR="6350" lvl="1" indent="-228600">
              <a:lnSpc>
                <a:spcPts val="1380"/>
              </a:lnSpc>
              <a:spcBef>
                <a:spcPts val="60"/>
              </a:spcBef>
              <a:buFont typeface="Courier New"/>
              <a:buChar char="o"/>
              <a:tabLst>
                <a:tab pos="698500" algn="l"/>
              </a:tabLst>
            </a:pPr>
            <a:r>
              <a:rPr sz="1200" dirty="0">
                <a:latin typeface="Times New Roman"/>
                <a:cs typeface="Times New Roman"/>
              </a:rPr>
              <a:t>EIA 232 standard defines interface as a 25-wire cable with a </a:t>
            </a:r>
            <a:r>
              <a:rPr sz="1200" spc="-5" dirty="0">
                <a:latin typeface="Times New Roman"/>
                <a:cs typeface="Times New Roman"/>
              </a:rPr>
              <a:t>male </a:t>
            </a:r>
            <a:r>
              <a:rPr sz="1200" dirty="0">
                <a:latin typeface="Times New Roman"/>
                <a:cs typeface="Times New Roman"/>
              </a:rPr>
              <a:t>and a  </a:t>
            </a:r>
            <a:r>
              <a:rPr sz="1200" spc="-5" dirty="0">
                <a:latin typeface="Times New Roman"/>
                <a:cs typeface="Times New Roman"/>
              </a:rPr>
              <a:t>female DB 25 pin connector attached to either</a:t>
            </a:r>
            <a:r>
              <a:rPr sz="1200" spc="-55" dirty="0">
                <a:latin typeface="Times New Roman"/>
                <a:cs typeface="Times New Roman"/>
              </a:rPr>
              <a:t> </a:t>
            </a:r>
            <a:r>
              <a:rPr sz="1200" spc="-5" dirty="0">
                <a:latin typeface="Times New Roman"/>
                <a:cs typeface="Times New Roman"/>
              </a:rPr>
              <a:t>end.</a:t>
            </a:r>
            <a:endParaRPr sz="1200">
              <a:latin typeface="Times New Roman"/>
              <a:cs typeface="Times New Roman"/>
            </a:endParaRPr>
          </a:p>
          <a:p>
            <a:pPr marL="698500" lvl="1" indent="-228600">
              <a:lnSpc>
                <a:spcPts val="1315"/>
              </a:lnSpc>
              <a:buFont typeface="Courier New"/>
              <a:buChar char="o"/>
              <a:tabLst>
                <a:tab pos="698500" algn="l"/>
              </a:tabLst>
            </a:pPr>
            <a:r>
              <a:rPr sz="1200" dirty="0">
                <a:latin typeface="Times New Roman"/>
                <a:cs typeface="Times New Roman"/>
              </a:rPr>
              <a:t>The length </a:t>
            </a:r>
            <a:r>
              <a:rPr sz="1200" spc="-5" dirty="0">
                <a:latin typeface="Times New Roman"/>
                <a:cs typeface="Times New Roman"/>
              </a:rPr>
              <a:t>of </a:t>
            </a:r>
            <a:r>
              <a:rPr sz="1200" dirty="0">
                <a:latin typeface="Times New Roman"/>
                <a:cs typeface="Times New Roman"/>
              </a:rPr>
              <a:t>the cable </a:t>
            </a:r>
            <a:r>
              <a:rPr sz="1200" spc="-5" dirty="0">
                <a:latin typeface="Times New Roman"/>
                <a:cs typeface="Times New Roman"/>
              </a:rPr>
              <a:t>may </a:t>
            </a:r>
            <a:r>
              <a:rPr sz="1200" dirty="0">
                <a:latin typeface="Times New Roman"/>
                <a:cs typeface="Times New Roman"/>
              </a:rPr>
              <a:t>not exceed 15 </a:t>
            </a:r>
            <a:r>
              <a:rPr sz="1200" spc="-5" dirty="0">
                <a:latin typeface="Times New Roman"/>
                <a:cs typeface="Times New Roman"/>
              </a:rPr>
              <a:t>meters(50</a:t>
            </a:r>
            <a:r>
              <a:rPr sz="1200" spc="-95" dirty="0">
                <a:latin typeface="Times New Roman"/>
                <a:cs typeface="Times New Roman"/>
              </a:rPr>
              <a:t> </a:t>
            </a:r>
            <a:r>
              <a:rPr sz="1200" dirty="0">
                <a:latin typeface="Times New Roman"/>
                <a:cs typeface="Times New Roman"/>
              </a:rPr>
              <a:t>feet)</a:t>
            </a:r>
            <a:endParaRPr sz="1200">
              <a:latin typeface="Times New Roman"/>
              <a:cs typeface="Times New Roman"/>
            </a:endParaRPr>
          </a:p>
          <a:p>
            <a:pPr marL="698500" marR="5715" lvl="1" indent="-228600">
              <a:lnSpc>
                <a:spcPts val="1380"/>
              </a:lnSpc>
              <a:spcBef>
                <a:spcPts val="65"/>
              </a:spcBef>
              <a:buFont typeface="Courier New"/>
              <a:buChar char="o"/>
              <a:tabLst>
                <a:tab pos="698500" algn="l"/>
              </a:tabLst>
            </a:pPr>
            <a:r>
              <a:rPr sz="1200" spc="-5" dirty="0">
                <a:latin typeface="Times New Roman"/>
                <a:cs typeface="Times New Roman"/>
              </a:rPr>
              <a:t>A DB 25 connector is </a:t>
            </a:r>
            <a:r>
              <a:rPr sz="1200" dirty="0">
                <a:latin typeface="Times New Roman"/>
                <a:cs typeface="Times New Roman"/>
              </a:rPr>
              <a:t>a </a:t>
            </a:r>
            <a:r>
              <a:rPr sz="1200" spc="-5" dirty="0">
                <a:latin typeface="Times New Roman"/>
                <a:cs typeface="Times New Roman"/>
              </a:rPr>
              <a:t>plug with 25 pin or receptacles each of which is  attached </a:t>
            </a:r>
            <a:r>
              <a:rPr sz="1200" dirty="0">
                <a:latin typeface="Times New Roman"/>
                <a:cs typeface="Times New Roman"/>
              </a:rPr>
              <a:t>to a single wire with a </a:t>
            </a:r>
            <a:r>
              <a:rPr sz="1200" spc="-5" dirty="0">
                <a:latin typeface="Times New Roman"/>
                <a:cs typeface="Times New Roman"/>
              </a:rPr>
              <a:t>specific</a:t>
            </a:r>
            <a:r>
              <a:rPr sz="1200" spc="-10" dirty="0">
                <a:latin typeface="Times New Roman"/>
                <a:cs typeface="Times New Roman"/>
              </a:rPr>
              <a:t> </a:t>
            </a:r>
            <a:r>
              <a:rPr sz="1200" spc="-5" dirty="0">
                <a:latin typeface="Times New Roman"/>
                <a:cs typeface="Times New Roman"/>
              </a:rPr>
              <a:t>function</a:t>
            </a:r>
            <a:endParaRPr sz="1200">
              <a:latin typeface="Times New Roman"/>
              <a:cs typeface="Times New Roman"/>
            </a:endParaRPr>
          </a:p>
          <a:p>
            <a:pPr marL="698500" marR="6350" lvl="1" indent="-228600">
              <a:lnSpc>
                <a:spcPts val="1380"/>
              </a:lnSpc>
              <a:buFont typeface="Courier New"/>
              <a:buChar char="o"/>
              <a:tabLst>
                <a:tab pos="698500" algn="l"/>
              </a:tabLst>
            </a:pPr>
            <a:r>
              <a:rPr sz="1200" spc="-5" dirty="0">
                <a:latin typeface="Times New Roman"/>
                <a:cs typeface="Times New Roman"/>
              </a:rPr>
              <a:t>With </a:t>
            </a:r>
            <a:r>
              <a:rPr sz="1200" dirty="0">
                <a:latin typeface="Times New Roman"/>
                <a:cs typeface="Times New Roman"/>
              </a:rPr>
              <a:t>this design, EIA has created the possibility of 25 separate </a:t>
            </a:r>
            <a:r>
              <a:rPr sz="1200" spc="-5" dirty="0">
                <a:latin typeface="Times New Roman"/>
                <a:cs typeface="Times New Roman"/>
              </a:rPr>
              <a:t>interactions  b/w </a:t>
            </a:r>
            <a:r>
              <a:rPr sz="1200" dirty="0">
                <a:latin typeface="Times New Roman"/>
                <a:cs typeface="Times New Roman"/>
              </a:rPr>
              <a:t>a </a:t>
            </a:r>
            <a:r>
              <a:rPr sz="1200" spc="-5" dirty="0">
                <a:latin typeface="Times New Roman"/>
                <a:cs typeface="Times New Roman"/>
              </a:rPr>
              <a:t>DTE and </a:t>
            </a:r>
            <a:r>
              <a:rPr sz="1200" dirty="0">
                <a:latin typeface="Times New Roman"/>
                <a:cs typeface="Times New Roman"/>
              </a:rPr>
              <a:t>a</a:t>
            </a:r>
            <a:r>
              <a:rPr sz="1200" spc="-95" dirty="0">
                <a:latin typeface="Times New Roman"/>
                <a:cs typeface="Times New Roman"/>
              </a:rPr>
              <a:t> </a:t>
            </a:r>
            <a:r>
              <a:rPr sz="1200" spc="-5" dirty="0">
                <a:latin typeface="Times New Roman"/>
                <a:cs typeface="Times New Roman"/>
              </a:rPr>
              <a:t>DCE</a:t>
            </a:r>
            <a:endParaRPr sz="1200">
              <a:latin typeface="Times New Roman"/>
              <a:cs typeface="Times New Roman"/>
            </a:endParaRPr>
          </a:p>
          <a:p>
            <a:pPr marL="698500" marR="5080" lvl="1" indent="-228600">
              <a:lnSpc>
                <a:spcPts val="1380"/>
              </a:lnSpc>
              <a:buFont typeface="Courier New"/>
              <a:buChar char="o"/>
              <a:tabLst>
                <a:tab pos="698500" algn="l"/>
              </a:tabLst>
            </a:pPr>
            <a:r>
              <a:rPr sz="1200" dirty="0">
                <a:latin typeface="Times New Roman"/>
                <a:cs typeface="Times New Roman"/>
              </a:rPr>
              <a:t>Fewer are actually used but standard allows for future inclusion of  functions</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102</a:t>
            </a:fld>
            <a:endParaRPr dirty="0"/>
          </a:p>
        </p:txBody>
      </p:sp>
    </p:spTree>
    <p:extLst>
      <p:ext uri="{BB962C8B-B14F-4D97-AF65-F5344CB8AC3E}">
        <p14:creationId xmlns:p14="http://schemas.microsoft.com/office/powerpoint/2010/main" val="20310152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816100" y="914399"/>
            <a:ext cx="4845685" cy="2286000"/>
          </a:xfrm>
          <a:prstGeom prst="rect">
            <a:avLst/>
          </a:prstGeom>
        </p:spPr>
        <p:txBody>
          <a:bodyPr vert="horz" wrap="square" lIns="0" tIns="0" rIns="0" bIns="0" rtlCol="0">
            <a:spAutoFit/>
          </a:bodyPr>
          <a:lstStyle/>
          <a:p>
            <a:pPr marL="241300" marR="5715" indent="-228600" algn="just">
              <a:lnSpc>
                <a:spcPts val="1380"/>
              </a:lnSpc>
              <a:buFont typeface="Courier New"/>
              <a:buChar char="o"/>
              <a:tabLst>
                <a:tab pos="241300" algn="l"/>
              </a:tabLst>
            </a:pPr>
            <a:r>
              <a:rPr sz="1200" spc="-5" dirty="0">
                <a:latin typeface="Times New Roman"/>
                <a:cs typeface="Times New Roman"/>
              </a:rPr>
              <a:t>EIA 232 calls for </a:t>
            </a:r>
            <a:r>
              <a:rPr sz="1200" dirty="0">
                <a:latin typeface="Times New Roman"/>
                <a:cs typeface="Times New Roman"/>
              </a:rPr>
              <a:t>a </a:t>
            </a:r>
            <a:r>
              <a:rPr sz="1200" spc="-5" dirty="0">
                <a:latin typeface="Times New Roman"/>
                <a:cs typeface="Times New Roman"/>
              </a:rPr>
              <a:t>25 wire cable terminated at one end by by </a:t>
            </a:r>
            <a:r>
              <a:rPr sz="1200" dirty="0">
                <a:latin typeface="Times New Roman"/>
                <a:cs typeface="Times New Roman"/>
              </a:rPr>
              <a:t>a </a:t>
            </a:r>
            <a:r>
              <a:rPr sz="1200" spc="-5" dirty="0">
                <a:latin typeface="Times New Roman"/>
                <a:cs typeface="Times New Roman"/>
              </a:rPr>
              <a:t>male  </a:t>
            </a:r>
            <a:r>
              <a:rPr sz="1200" dirty="0">
                <a:latin typeface="Times New Roman"/>
                <a:cs typeface="Times New Roman"/>
              </a:rPr>
              <a:t>connector and at the other end by a </a:t>
            </a:r>
            <a:r>
              <a:rPr sz="1200" spc="-5" dirty="0">
                <a:latin typeface="Times New Roman"/>
                <a:cs typeface="Times New Roman"/>
              </a:rPr>
              <a:t>female</a:t>
            </a:r>
            <a:r>
              <a:rPr sz="1200" spc="-95" dirty="0">
                <a:latin typeface="Times New Roman"/>
                <a:cs typeface="Times New Roman"/>
              </a:rPr>
              <a:t> </a:t>
            </a:r>
            <a:r>
              <a:rPr sz="1200" dirty="0">
                <a:latin typeface="Times New Roman"/>
                <a:cs typeface="Times New Roman"/>
              </a:rPr>
              <a:t>connector</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Male refers to a plug with each wire in the cable attaching to a</a:t>
            </a:r>
            <a:r>
              <a:rPr sz="1200" spc="-135" dirty="0">
                <a:latin typeface="Times New Roman"/>
                <a:cs typeface="Times New Roman"/>
              </a:rPr>
              <a:t> </a:t>
            </a:r>
            <a:r>
              <a:rPr sz="1200" dirty="0">
                <a:latin typeface="Times New Roman"/>
                <a:cs typeface="Times New Roman"/>
              </a:rPr>
              <a:t>pin</a:t>
            </a:r>
            <a:endParaRPr sz="1200">
              <a:latin typeface="Times New Roman"/>
              <a:cs typeface="Times New Roman"/>
            </a:endParaRPr>
          </a:p>
          <a:p>
            <a:pPr marL="241300" marR="5715" indent="-228600" algn="just">
              <a:lnSpc>
                <a:spcPts val="1380"/>
              </a:lnSpc>
              <a:spcBef>
                <a:spcPts val="65"/>
              </a:spcBef>
              <a:buFont typeface="Courier New"/>
              <a:buChar char="o"/>
              <a:tabLst>
                <a:tab pos="241300" algn="l"/>
              </a:tabLst>
            </a:pPr>
            <a:r>
              <a:rPr sz="1200" spc="-5" dirty="0">
                <a:latin typeface="Times New Roman"/>
                <a:cs typeface="Times New Roman"/>
              </a:rPr>
              <a:t>Female </a:t>
            </a:r>
            <a:r>
              <a:rPr sz="1200" dirty="0">
                <a:latin typeface="Times New Roman"/>
                <a:cs typeface="Times New Roman"/>
              </a:rPr>
              <a:t>refers to a </a:t>
            </a:r>
            <a:r>
              <a:rPr sz="1200" spc="-5" dirty="0">
                <a:latin typeface="Times New Roman"/>
                <a:cs typeface="Times New Roman"/>
              </a:rPr>
              <a:t>receptacle </a:t>
            </a:r>
            <a:r>
              <a:rPr sz="1200" dirty="0">
                <a:latin typeface="Times New Roman"/>
                <a:cs typeface="Times New Roman"/>
              </a:rPr>
              <a:t>with each wire in cable connecting to a </a:t>
            </a:r>
            <a:r>
              <a:rPr sz="1200" spc="-5" dirty="0">
                <a:latin typeface="Times New Roman"/>
                <a:cs typeface="Times New Roman"/>
              </a:rPr>
              <a:t>metal  </a:t>
            </a:r>
            <a:r>
              <a:rPr sz="1200" dirty="0">
                <a:latin typeface="Times New Roman"/>
                <a:cs typeface="Times New Roman"/>
              </a:rPr>
              <a:t>tube </a:t>
            </a:r>
            <a:r>
              <a:rPr sz="1200" spc="-5" dirty="0">
                <a:latin typeface="Times New Roman"/>
                <a:cs typeface="Times New Roman"/>
              </a:rPr>
              <a:t>or</a:t>
            </a:r>
            <a:r>
              <a:rPr sz="1200" spc="-105" dirty="0">
                <a:latin typeface="Times New Roman"/>
                <a:cs typeface="Times New Roman"/>
              </a:rPr>
              <a:t> </a:t>
            </a:r>
            <a:r>
              <a:rPr sz="1200" spc="-5" dirty="0">
                <a:latin typeface="Times New Roman"/>
                <a:cs typeface="Times New Roman"/>
              </a:rPr>
              <a:t>sheath</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ct val="100000"/>
              </a:lnSpc>
              <a:buFont typeface="Meiryo"/>
              <a:buChar char="➢"/>
              <a:tabLst>
                <a:tab pos="241300" algn="l"/>
              </a:tabLst>
            </a:pPr>
            <a:r>
              <a:rPr sz="1200" b="1" dirty="0">
                <a:latin typeface="Times New Roman"/>
                <a:cs typeface="Times New Roman"/>
              </a:rPr>
              <a:t>Electrical </a:t>
            </a:r>
            <a:r>
              <a:rPr sz="1200" b="1" spc="-5" dirty="0">
                <a:latin typeface="Times New Roman"/>
                <a:cs typeface="Times New Roman"/>
              </a:rPr>
              <a:t>Specifications </a:t>
            </a:r>
            <a:r>
              <a:rPr sz="1200" b="1" dirty="0">
                <a:latin typeface="Times New Roman"/>
                <a:cs typeface="Times New Roman"/>
              </a:rPr>
              <a:t>(Sending</a:t>
            </a:r>
            <a:r>
              <a:rPr sz="1200" b="1" spc="-50" dirty="0">
                <a:latin typeface="Times New Roman"/>
                <a:cs typeface="Times New Roman"/>
              </a:rPr>
              <a:t> </a:t>
            </a:r>
            <a:r>
              <a:rPr sz="1200" b="1" dirty="0">
                <a:latin typeface="Times New Roman"/>
                <a:cs typeface="Times New Roman"/>
              </a:rPr>
              <a:t>data)</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marR="5080" indent="-228600" algn="just">
              <a:lnSpc>
                <a:spcPts val="1380"/>
              </a:lnSpc>
              <a:spcBef>
                <a:spcPts val="5"/>
              </a:spcBef>
              <a:buFont typeface="Courier New"/>
              <a:buChar char="o"/>
              <a:tabLst>
                <a:tab pos="241300" algn="l"/>
              </a:tabLst>
            </a:pPr>
            <a:r>
              <a:rPr sz="1200" dirty="0">
                <a:latin typeface="Times New Roman"/>
                <a:cs typeface="Times New Roman"/>
              </a:rPr>
              <a:t>EIA </a:t>
            </a:r>
            <a:r>
              <a:rPr sz="1200" spc="-5" dirty="0">
                <a:latin typeface="Times New Roman"/>
                <a:cs typeface="Times New Roman"/>
              </a:rPr>
              <a:t>232 states </a:t>
            </a:r>
            <a:r>
              <a:rPr sz="1200" dirty="0">
                <a:latin typeface="Times New Roman"/>
                <a:cs typeface="Times New Roman"/>
              </a:rPr>
              <a:t>that </a:t>
            </a:r>
            <a:r>
              <a:rPr sz="1200" spc="-5" dirty="0">
                <a:latin typeface="Times New Roman"/>
                <a:cs typeface="Times New Roman"/>
              </a:rPr>
              <a:t>data must be </a:t>
            </a:r>
            <a:r>
              <a:rPr sz="1200" dirty="0">
                <a:latin typeface="Times New Roman"/>
                <a:cs typeface="Times New Roman"/>
              </a:rPr>
              <a:t>tx </a:t>
            </a:r>
            <a:r>
              <a:rPr sz="1200" spc="-5" dirty="0">
                <a:latin typeface="Times New Roman"/>
                <a:cs typeface="Times New Roman"/>
              </a:rPr>
              <a:t>as binary 1’s and 0’s using NRZ-L  </a:t>
            </a:r>
            <a:r>
              <a:rPr sz="1200" dirty="0">
                <a:latin typeface="Times New Roman"/>
                <a:cs typeface="Times New Roman"/>
              </a:rPr>
              <a:t>encoding </a:t>
            </a:r>
            <a:r>
              <a:rPr sz="1200" spc="-5" dirty="0">
                <a:latin typeface="Times New Roman"/>
                <a:cs typeface="Times New Roman"/>
              </a:rPr>
              <a:t>with </a:t>
            </a:r>
            <a:r>
              <a:rPr sz="1200" dirty="0">
                <a:latin typeface="Times New Roman"/>
                <a:cs typeface="Times New Roman"/>
              </a:rPr>
              <a:t>0 </a:t>
            </a:r>
            <a:r>
              <a:rPr sz="1200" spc="-5" dirty="0">
                <a:latin typeface="Times New Roman"/>
                <a:cs typeface="Times New Roman"/>
              </a:rPr>
              <a:t>defines </a:t>
            </a:r>
            <a:r>
              <a:rPr sz="1200" dirty="0">
                <a:latin typeface="Times New Roman"/>
                <a:cs typeface="Times New Roman"/>
              </a:rPr>
              <a:t>as a </a:t>
            </a:r>
            <a:r>
              <a:rPr sz="1200" spc="-5" dirty="0">
                <a:latin typeface="Times New Roman"/>
                <a:cs typeface="Times New Roman"/>
              </a:rPr>
              <a:t>positive </a:t>
            </a:r>
            <a:r>
              <a:rPr sz="1200" dirty="0">
                <a:latin typeface="Times New Roman"/>
                <a:cs typeface="Times New Roman"/>
              </a:rPr>
              <a:t>and 1 defined as a negative</a:t>
            </a:r>
            <a:r>
              <a:rPr sz="1200" spc="-105" dirty="0">
                <a:latin typeface="Times New Roman"/>
                <a:cs typeface="Times New Roman"/>
              </a:rPr>
              <a:t> </a:t>
            </a:r>
            <a:r>
              <a:rPr sz="1200" dirty="0">
                <a:latin typeface="Times New Roman"/>
                <a:cs typeface="Times New Roman"/>
              </a:rPr>
              <a:t>voltage</a:t>
            </a:r>
            <a:endParaRPr sz="1200">
              <a:latin typeface="Times New Roman"/>
              <a:cs typeface="Times New Roman"/>
            </a:endParaRPr>
          </a:p>
          <a:p>
            <a:pPr marL="241300" marR="5715" indent="-228600" algn="just">
              <a:lnSpc>
                <a:spcPts val="1380"/>
              </a:lnSpc>
              <a:buFont typeface="Courier New"/>
              <a:buChar char="o"/>
              <a:tabLst>
                <a:tab pos="241300" algn="l"/>
              </a:tabLst>
            </a:pPr>
            <a:r>
              <a:rPr sz="1200" dirty="0">
                <a:latin typeface="Times New Roman"/>
                <a:cs typeface="Times New Roman"/>
              </a:rPr>
              <a:t>However rather than defining a </a:t>
            </a:r>
            <a:r>
              <a:rPr sz="1200" spc="-5" dirty="0">
                <a:latin typeface="Times New Roman"/>
                <a:cs typeface="Times New Roman"/>
              </a:rPr>
              <a:t>single range bounded by highest and  </a:t>
            </a:r>
            <a:r>
              <a:rPr sz="1200" dirty="0">
                <a:latin typeface="Times New Roman"/>
                <a:cs typeface="Times New Roman"/>
              </a:rPr>
              <a:t>lowest </a:t>
            </a:r>
            <a:r>
              <a:rPr sz="1200" spc="-5" dirty="0">
                <a:latin typeface="Times New Roman"/>
                <a:cs typeface="Times New Roman"/>
              </a:rPr>
              <a:t>amplitudes, </a:t>
            </a:r>
            <a:r>
              <a:rPr sz="1200" dirty="0">
                <a:latin typeface="Times New Roman"/>
                <a:cs typeface="Times New Roman"/>
              </a:rPr>
              <a:t>EIA 232 defines two distinct ranges , one for +ve  </a:t>
            </a:r>
            <a:r>
              <a:rPr sz="1200" spc="-5" dirty="0">
                <a:latin typeface="Times New Roman"/>
                <a:cs typeface="Times New Roman"/>
              </a:rPr>
              <a:t>voltages and one for</a:t>
            </a:r>
            <a:r>
              <a:rPr sz="1200" spc="-80" dirty="0">
                <a:latin typeface="Times New Roman"/>
                <a:cs typeface="Times New Roman"/>
              </a:rPr>
              <a:t> </a:t>
            </a:r>
            <a:r>
              <a:rPr sz="1200" spc="-5" dirty="0">
                <a:latin typeface="Times New Roman"/>
                <a:cs typeface="Times New Roman"/>
              </a:rPr>
              <a:t>-ve</a:t>
            </a:r>
            <a:endParaRPr sz="1200">
              <a:latin typeface="Times New Roman"/>
              <a:cs typeface="Times New Roman"/>
            </a:endParaRPr>
          </a:p>
        </p:txBody>
      </p:sp>
      <p:sp>
        <p:nvSpPr>
          <p:cNvPr id="7" name="object 7"/>
          <p:cNvSpPr/>
          <p:nvPr/>
        </p:nvSpPr>
        <p:spPr>
          <a:xfrm>
            <a:off x="1600200" y="3368040"/>
            <a:ext cx="5335282" cy="126339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816100" y="4631435"/>
            <a:ext cx="4846320" cy="3173095"/>
          </a:xfrm>
          <a:prstGeom prst="rect">
            <a:avLst/>
          </a:prstGeom>
        </p:spPr>
        <p:txBody>
          <a:bodyPr vert="horz" wrap="square" lIns="0" tIns="0" rIns="0" bIns="0" rtlCol="0">
            <a:spAutoFit/>
          </a:bodyPr>
          <a:lstStyle/>
          <a:p>
            <a:pPr marL="241300" marR="5080" indent="-228600" algn="just">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receiver accepts any </a:t>
            </a:r>
            <a:r>
              <a:rPr sz="1200" dirty="0">
                <a:latin typeface="Times New Roman"/>
                <a:cs typeface="Times New Roman"/>
              </a:rPr>
              <a:t>voltage </a:t>
            </a:r>
            <a:r>
              <a:rPr sz="1200" spc="-5" dirty="0">
                <a:latin typeface="Times New Roman"/>
                <a:cs typeface="Times New Roman"/>
              </a:rPr>
              <a:t>that </a:t>
            </a:r>
            <a:r>
              <a:rPr sz="1200" dirty="0">
                <a:latin typeface="Times New Roman"/>
                <a:cs typeface="Times New Roman"/>
              </a:rPr>
              <a:t>falls </a:t>
            </a:r>
            <a:r>
              <a:rPr sz="1200" spc="-5" dirty="0">
                <a:latin typeface="Times New Roman"/>
                <a:cs typeface="Times New Roman"/>
              </a:rPr>
              <a:t>within </a:t>
            </a:r>
            <a:r>
              <a:rPr sz="1200" dirty="0">
                <a:latin typeface="Times New Roman"/>
                <a:cs typeface="Times New Roman"/>
              </a:rPr>
              <a:t>these </a:t>
            </a:r>
            <a:r>
              <a:rPr sz="1200" spc="-5" dirty="0">
                <a:latin typeface="Times New Roman"/>
                <a:cs typeface="Times New Roman"/>
              </a:rPr>
              <a:t>ranges </a:t>
            </a:r>
            <a:r>
              <a:rPr sz="1200" dirty="0">
                <a:latin typeface="Times New Roman"/>
                <a:cs typeface="Times New Roman"/>
              </a:rPr>
              <a:t>as valid  signals</a:t>
            </a:r>
            <a:endParaRPr sz="1200">
              <a:latin typeface="Times New Roman"/>
              <a:cs typeface="Times New Roman"/>
            </a:endParaRPr>
          </a:p>
          <a:p>
            <a:pPr marL="241300" marR="6350" indent="-228600" algn="just">
              <a:lnSpc>
                <a:spcPts val="1380"/>
              </a:lnSpc>
              <a:buFont typeface="Courier New"/>
              <a:buChar char="o"/>
              <a:tabLst>
                <a:tab pos="241300" algn="l"/>
              </a:tabLst>
            </a:pPr>
            <a:r>
              <a:rPr sz="1200" dirty="0">
                <a:latin typeface="Times New Roman"/>
                <a:cs typeface="Times New Roman"/>
              </a:rPr>
              <a:t>To be </a:t>
            </a:r>
            <a:r>
              <a:rPr sz="1200" spc="-5" dirty="0">
                <a:latin typeface="Times New Roman"/>
                <a:cs typeface="Times New Roman"/>
              </a:rPr>
              <a:t>recognized </a:t>
            </a:r>
            <a:r>
              <a:rPr sz="1200" dirty="0">
                <a:latin typeface="Times New Roman"/>
                <a:cs typeface="Times New Roman"/>
              </a:rPr>
              <a:t>as </a:t>
            </a:r>
            <a:r>
              <a:rPr sz="1200" spc="-5" dirty="0">
                <a:latin typeface="Times New Roman"/>
                <a:cs typeface="Times New Roman"/>
              </a:rPr>
              <a:t>data, </a:t>
            </a:r>
            <a:r>
              <a:rPr sz="1200" dirty="0">
                <a:latin typeface="Times New Roman"/>
                <a:cs typeface="Times New Roman"/>
              </a:rPr>
              <a:t>the </a:t>
            </a:r>
            <a:r>
              <a:rPr sz="1200" spc="-5" dirty="0">
                <a:latin typeface="Times New Roman"/>
                <a:cs typeface="Times New Roman"/>
              </a:rPr>
              <a:t>amplitude </a:t>
            </a:r>
            <a:r>
              <a:rPr sz="1200" dirty="0">
                <a:latin typeface="Times New Roman"/>
                <a:cs typeface="Times New Roman"/>
              </a:rPr>
              <a:t>of the signal </a:t>
            </a:r>
            <a:r>
              <a:rPr sz="1200" spc="-5" dirty="0">
                <a:latin typeface="Times New Roman"/>
                <a:cs typeface="Times New Roman"/>
              </a:rPr>
              <a:t>must </a:t>
            </a:r>
            <a:r>
              <a:rPr sz="1200" dirty="0">
                <a:latin typeface="Times New Roman"/>
                <a:cs typeface="Times New Roman"/>
              </a:rPr>
              <a:t>fall b/w 3 and  </a:t>
            </a:r>
            <a:r>
              <a:rPr sz="1200" spc="-5" dirty="0">
                <a:latin typeface="Times New Roman"/>
                <a:cs typeface="Times New Roman"/>
              </a:rPr>
              <a:t>15 volts or b/w –3 </a:t>
            </a:r>
            <a:r>
              <a:rPr sz="1200" dirty="0">
                <a:latin typeface="Times New Roman"/>
                <a:cs typeface="Times New Roman"/>
              </a:rPr>
              <a:t>and </a:t>
            </a:r>
            <a:r>
              <a:rPr sz="1200" spc="-5" dirty="0">
                <a:latin typeface="Times New Roman"/>
                <a:cs typeface="Times New Roman"/>
              </a:rPr>
              <a:t>–15</a:t>
            </a:r>
            <a:r>
              <a:rPr sz="1200" spc="-70" dirty="0">
                <a:latin typeface="Times New Roman"/>
                <a:cs typeface="Times New Roman"/>
              </a:rPr>
              <a:t> </a:t>
            </a:r>
            <a:r>
              <a:rPr sz="1200" spc="-5" dirty="0">
                <a:latin typeface="Times New Roman"/>
                <a:cs typeface="Times New Roman"/>
              </a:rPr>
              <a:t>volts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Degradation of noise will in misinterpretation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241300" marR="6985" indent="-228600" algn="just">
              <a:lnSpc>
                <a:spcPts val="1380"/>
              </a:lnSpc>
              <a:spcBef>
                <a:spcPts val="65"/>
              </a:spcBef>
              <a:buFont typeface="Courier New"/>
              <a:buChar char="o"/>
              <a:tabLst>
                <a:tab pos="241300" algn="l"/>
              </a:tabLst>
            </a:pPr>
            <a:r>
              <a:rPr sz="1200" spc="-5" dirty="0">
                <a:latin typeface="Times New Roman"/>
                <a:cs typeface="Times New Roman"/>
              </a:rPr>
              <a:t>A square wave is shown to be converted </a:t>
            </a:r>
            <a:r>
              <a:rPr sz="1200" dirty="0">
                <a:latin typeface="Times New Roman"/>
                <a:cs typeface="Times New Roman"/>
              </a:rPr>
              <a:t>into a curve </a:t>
            </a:r>
            <a:r>
              <a:rPr sz="1200" spc="-5" dirty="0">
                <a:latin typeface="Times New Roman"/>
                <a:cs typeface="Times New Roman"/>
              </a:rPr>
              <a:t>by noise and it covers  many</a:t>
            </a:r>
            <a:r>
              <a:rPr sz="1200" spc="-90" dirty="0">
                <a:latin typeface="Times New Roman"/>
                <a:cs typeface="Times New Roman"/>
              </a:rPr>
              <a:t> </a:t>
            </a:r>
            <a:r>
              <a:rPr sz="1200" dirty="0">
                <a:latin typeface="Times New Roman"/>
                <a:cs typeface="Times New Roman"/>
              </a:rPr>
              <a:t>voltages</a:t>
            </a:r>
            <a:endParaRPr sz="1200">
              <a:latin typeface="Times New Roman"/>
              <a:cs typeface="Times New Roman"/>
            </a:endParaRPr>
          </a:p>
          <a:p>
            <a:pPr marL="241300" marR="6350" indent="-228600" algn="just">
              <a:lnSpc>
                <a:spcPts val="1380"/>
              </a:lnSpc>
              <a:buFont typeface="Courier New"/>
              <a:buChar char="o"/>
              <a:tabLst>
                <a:tab pos="241300" algn="l"/>
              </a:tabLst>
            </a:pPr>
            <a:r>
              <a:rPr sz="1200" dirty="0">
                <a:latin typeface="Times New Roman"/>
                <a:cs typeface="Times New Roman"/>
              </a:rPr>
              <a:t>If the rx </a:t>
            </a:r>
            <a:r>
              <a:rPr sz="1200" spc="-5" dirty="0">
                <a:latin typeface="Times New Roman"/>
                <a:cs typeface="Times New Roman"/>
              </a:rPr>
              <a:t>were looking for </a:t>
            </a:r>
            <a:r>
              <a:rPr sz="1200" dirty="0">
                <a:latin typeface="Times New Roman"/>
                <a:cs typeface="Times New Roman"/>
              </a:rPr>
              <a:t>a fixed </a:t>
            </a:r>
            <a:r>
              <a:rPr sz="1200" spc="-5" dirty="0">
                <a:latin typeface="Times New Roman"/>
                <a:cs typeface="Times New Roman"/>
              </a:rPr>
              <a:t>voltage, or only for pulses that held </a:t>
            </a:r>
            <a:r>
              <a:rPr sz="1200" dirty="0">
                <a:latin typeface="Times New Roman"/>
                <a:cs typeface="Times New Roman"/>
              </a:rPr>
              <a:t>a  single voltage for their entire </a:t>
            </a:r>
            <a:r>
              <a:rPr sz="1200" spc="-5" dirty="0">
                <a:latin typeface="Times New Roman"/>
                <a:cs typeface="Times New Roman"/>
              </a:rPr>
              <a:t>duration,degradation would have made </a:t>
            </a:r>
            <a:r>
              <a:rPr sz="1200" dirty="0">
                <a:latin typeface="Times New Roman"/>
                <a:cs typeface="Times New Roman"/>
              </a:rPr>
              <a:t>it  </a:t>
            </a:r>
            <a:r>
              <a:rPr sz="1200" spc="-5" dirty="0">
                <a:latin typeface="Times New Roman"/>
                <a:cs typeface="Times New Roman"/>
              </a:rPr>
              <a:t>unrecoverable.</a:t>
            </a:r>
            <a:endParaRPr sz="1200">
              <a:latin typeface="Times New Roman"/>
              <a:cs typeface="Times New Roman"/>
            </a:endParaRPr>
          </a:p>
          <a:p>
            <a:pPr>
              <a:lnSpc>
                <a:spcPct val="100000"/>
              </a:lnSpc>
              <a:spcBef>
                <a:spcPts val="50"/>
              </a:spcBef>
              <a:buFont typeface="Courier New"/>
              <a:buChar char="o"/>
            </a:pPr>
            <a:endParaRPr sz="1250">
              <a:latin typeface="Times New Roman"/>
              <a:cs typeface="Times New Roman"/>
            </a:endParaRPr>
          </a:p>
          <a:p>
            <a:pPr marL="698500" marR="2576830" lvl="1" indent="-228600">
              <a:lnSpc>
                <a:spcPts val="1370"/>
              </a:lnSpc>
              <a:buFont typeface="Symbol"/>
              <a:buChar char=""/>
              <a:tabLst>
                <a:tab pos="697865" algn="l"/>
                <a:tab pos="698500" algn="l"/>
              </a:tabLst>
            </a:pPr>
            <a:r>
              <a:rPr sz="1200" b="1" dirty="0">
                <a:latin typeface="Times New Roman"/>
                <a:cs typeface="Times New Roman"/>
              </a:rPr>
              <a:t>Electrical</a:t>
            </a:r>
            <a:r>
              <a:rPr sz="1200" b="1" spc="-45" dirty="0">
                <a:latin typeface="Times New Roman"/>
                <a:cs typeface="Times New Roman"/>
              </a:rPr>
              <a:t> </a:t>
            </a:r>
            <a:r>
              <a:rPr sz="1200" b="1" spc="-5" dirty="0">
                <a:latin typeface="Times New Roman"/>
                <a:cs typeface="Times New Roman"/>
              </a:rPr>
              <a:t>Specifications  </a:t>
            </a:r>
            <a:r>
              <a:rPr sz="1200" b="1" dirty="0">
                <a:latin typeface="Times New Roman"/>
                <a:cs typeface="Times New Roman"/>
              </a:rPr>
              <a:t>(Control &amp;</a:t>
            </a:r>
            <a:r>
              <a:rPr sz="1200" b="1" spc="-114" dirty="0">
                <a:latin typeface="Times New Roman"/>
                <a:cs typeface="Times New Roman"/>
              </a:rPr>
              <a:t> </a:t>
            </a:r>
            <a:r>
              <a:rPr sz="1200" b="1" dirty="0">
                <a:latin typeface="Times New Roman"/>
                <a:cs typeface="Times New Roman"/>
              </a:rPr>
              <a:t>Timing)</a:t>
            </a:r>
            <a:endParaRPr sz="1200">
              <a:latin typeface="Times New Roman"/>
              <a:cs typeface="Times New Roman"/>
            </a:endParaRPr>
          </a:p>
          <a:p>
            <a:pPr marL="698500" indent="-228600">
              <a:lnSpc>
                <a:spcPts val="1305"/>
              </a:lnSpc>
              <a:buFont typeface="Courier New"/>
              <a:buChar char="o"/>
              <a:tabLst>
                <a:tab pos="698500" algn="l"/>
              </a:tabLst>
            </a:pPr>
            <a:r>
              <a:rPr sz="1200" spc="-5" dirty="0">
                <a:latin typeface="Times New Roman"/>
                <a:cs typeface="Times New Roman"/>
              </a:rPr>
              <a:t>Only </a:t>
            </a:r>
            <a:r>
              <a:rPr sz="1200" dirty="0">
                <a:latin typeface="Times New Roman"/>
                <a:cs typeface="Times New Roman"/>
              </a:rPr>
              <a:t>4 </a:t>
            </a:r>
            <a:r>
              <a:rPr sz="1200" spc="-5" dirty="0">
                <a:latin typeface="Times New Roman"/>
                <a:cs typeface="Times New Roman"/>
              </a:rPr>
              <a:t>wires out of 25 </a:t>
            </a:r>
            <a:r>
              <a:rPr sz="1200" dirty="0">
                <a:latin typeface="Times New Roman"/>
                <a:cs typeface="Times New Roman"/>
              </a:rPr>
              <a:t>in EIA </a:t>
            </a:r>
            <a:r>
              <a:rPr sz="1200" spc="-5" dirty="0">
                <a:latin typeface="Times New Roman"/>
                <a:cs typeface="Times New Roman"/>
              </a:rPr>
              <a:t>232 </a:t>
            </a:r>
            <a:r>
              <a:rPr sz="1200" dirty="0">
                <a:latin typeface="Times New Roman"/>
                <a:cs typeface="Times New Roman"/>
              </a:rPr>
              <a:t>are </a:t>
            </a:r>
            <a:r>
              <a:rPr sz="1200" spc="-5" dirty="0">
                <a:latin typeface="Times New Roman"/>
                <a:cs typeface="Times New Roman"/>
              </a:rPr>
              <a:t>used for data</a:t>
            </a:r>
            <a:r>
              <a:rPr sz="1200" spc="-60" dirty="0">
                <a:latin typeface="Times New Roman"/>
                <a:cs typeface="Times New Roman"/>
              </a:rPr>
              <a:t> </a:t>
            </a:r>
            <a:r>
              <a:rPr sz="1200" spc="-5" dirty="0">
                <a:latin typeface="Times New Roman"/>
                <a:cs typeface="Times New Roman"/>
              </a:rPr>
              <a:t>functions.</a:t>
            </a:r>
            <a:endParaRPr sz="1200">
              <a:latin typeface="Times New Roman"/>
              <a:cs typeface="Times New Roman"/>
            </a:endParaRPr>
          </a:p>
          <a:p>
            <a:pPr marL="698500" indent="-228600">
              <a:lnSpc>
                <a:spcPts val="1380"/>
              </a:lnSpc>
              <a:buFont typeface="Courier New"/>
              <a:buChar char="o"/>
              <a:tabLst>
                <a:tab pos="698500" algn="l"/>
              </a:tabLst>
            </a:pPr>
            <a:r>
              <a:rPr sz="1200" spc="-5" dirty="0">
                <a:latin typeface="Times New Roman"/>
                <a:cs typeface="Times New Roman"/>
              </a:rPr>
              <a:t>Remaining  21  </a:t>
            </a:r>
            <a:r>
              <a:rPr sz="1200" dirty="0">
                <a:latin typeface="Times New Roman"/>
                <a:cs typeface="Times New Roman"/>
              </a:rPr>
              <a:t>are  </a:t>
            </a:r>
            <a:r>
              <a:rPr sz="1200" spc="-5" dirty="0">
                <a:latin typeface="Times New Roman"/>
                <a:cs typeface="Times New Roman"/>
              </a:rPr>
              <a:t>reserved  for  functions  </a:t>
            </a:r>
            <a:r>
              <a:rPr sz="1200" dirty="0">
                <a:latin typeface="Times New Roman"/>
                <a:cs typeface="Times New Roman"/>
              </a:rPr>
              <a:t>like  </a:t>
            </a:r>
            <a:r>
              <a:rPr sz="1200" spc="-5" dirty="0">
                <a:latin typeface="Times New Roman"/>
                <a:cs typeface="Times New Roman"/>
              </a:rPr>
              <a:t>Control,   Timing,</a:t>
            </a:r>
            <a:endParaRPr sz="1200">
              <a:latin typeface="Times New Roman"/>
              <a:cs typeface="Times New Roman"/>
            </a:endParaRPr>
          </a:p>
          <a:p>
            <a:pPr marL="698500">
              <a:lnSpc>
                <a:spcPts val="1380"/>
              </a:lnSpc>
            </a:pPr>
            <a:r>
              <a:rPr sz="1200" spc="-5" dirty="0">
                <a:latin typeface="Times New Roman"/>
                <a:cs typeface="Times New Roman"/>
              </a:rPr>
              <a:t>Grounding </a:t>
            </a:r>
            <a:r>
              <a:rPr sz="1200" dirty="0">
                <a:latin typeface="Times New Roman"/>
                <a:cs typeface="Times New Roman"/>
              </a:rPr>
              <a:t>and</a:t>
            </a:r>
            <a:r>
              <a:rPr sz="1200" spc="-100" dirty="0">
                <a:latin typeface="Times New Roman"/>
                <a:cs typeface="Times New Roman"/>
              </a:rPr>
              <a:t> </a:t>
            </a:r>
            <a:r>
              <a:rPr sz="1200" dirty="0">
                <a:latin typeface="Times New Roman"/>
                <a:cs typeface="Times New Roman"/>
              </a:rPr>
              <a:t>Testing</a:t>
            </a:r>
            <a:endParaRPr sz="1200">
              <a:latin typeface="Times New Roman"/>
              <a:cs typeface="Times New Roman"/>
            </a:endParaRPr>
          </a:p>
          <a:p>
            <a:pPr marL="698500" marR="5715" indent="-228600">
              <a:lnSpc>
                <a:spcPts val="1380"/>
              </a:lnSpc>
              <a:spcBef>
                <a:spcPts val="65"/>
              </a:spcBef>
              <a:buFont typeface="Courier New"/>
              <a:buChar char="o"/>
              <a:tabLst>
                <a:tab pos="698500" algn="l"/>
              </a:tabLst>
            </a:pPr>
            <a:r>
              <a:rPr sz="1200" spc="-5" dirty="0">
                <a:latin typeface="Times New Roman"/>
                <a:cs typeface="Times New Roman"/>
              </a:rPr>
              <a:t>Any of </a:t>
            </a:r>
            <a:r>
              <a:rPr sz="1200" dirty="0">
                <a:latin typeface="Times New Roman"/>
                <a:cs typeface="Times New Roman"/>
              </a:rPr>
              <a:t>the </a:t>
            </a:r>
            <a:r>
              <a:rPr sz="1200" spc="-5" dirty="0">
                <a:latin typeface="Times New Roman"/>
                <a:cs typeface="Times New Roman"/>
              </a:rPr>
              <a:t>functions </a:t>
            </a:r>
            <a:r>
              <a:rPr sz="1200" dirty="0">
                <a:latin typeface="Times New Roman"/>
                <a:cs typeface="Times New Roman"/>
              </a:rPr>
              <a:t>is considered </a:t>
            </a:r>
            <a:r>
              <a:rPr sz="1200" spc="-5" dirty="0">
                <a:latin typeface="Times New Roman"/>
                <a:cs typeface="Times New Roman"/>
              </a:rPr>
              <a:t>ON </a:t>
            </a:r>
            <a:r>
              <a:rPr sz="1200" dirty="0">
                <a:latin typeface="Times New Roman"/>
                <a:cs typeface="Times New Roman"/>
              </a:rPr>
              <a:t>if it </a:t>
            </a:r>
            <a:r>
              <a:rPr sz="1200" spc="-5" dirty="0">
                <a:latin typeface="Times New Roman"/>
                <a:cs typeface="Times New Roman"/>
              </a:rPr>
              <a:t>transmits </a:t>
            </a:r>
            <a:r>
              <a:rPr sz="1200" dirty="0">
                <a:latin typeface="Times New Roman"/>
                <a:cs typeface="Times New Roman"/>
              </a:rPr>
              <a:t>a voltage of  </a:t>
            </a:r>
            <a:r>
              <a:rPr sz="1200" spc="-5" dirty="0">
                <a:latin typeface="Times New Roman"/>
                <a:cs typeface="Times New Roman"/>
              </a:rPr>
              <a:t>atleast </a:t>
            </a:r>
            <a:r>
              <a:rPr sz="1200" dirty="0">
                <a:latin typeface="Times New Roman"/>
                <a:cs typeface="Times New Roman"/>
              </a:rPr>
              <a:t>+3 </a:t>
            </a:r>
            <a:r>
              <a:rPr sz="1200" spc="-5" dirty="0">
                <a:latin typeface="Times New Roman"/>
                <a:cs typeface="Times New Roman"/>
              </a:rPr>
              <a:t>and OFF </a:t>
            </a:r>
            <a:r>
              <a:rPr sz="1200" dirty="0">
                <a:latin typeface="Times New Roman"/>
                <a:cs typeface="Times New Roman"/>
              </a:rPr>
              <a:t>if it tx a </a:t>
            </a:r>
            <a:r>
              <a:rPr sz="1200" spc="-5" dirty="0">
                <a:latin typeface="Times New Roman"/>
                <a:cs typeface="Times New Roman"/>
              </a:rPr>
              <a:t>voltage </a:t>
            </a:r>
            <a:r>
              <a:rPr sz="1200" dirty="0">
                <a:latin typeface="Times New Roman"/>
                <a:cs typeface="Times New Roman"/>
              </a:rPr>
              <a:t>with  a </a:t>
            </a:r>
            <a:r>
              <a:rPr sz="1200" spc="-5" dirty="0">
                <a:latin typeface="Times New Roman"/>
                <a:cs typeface="Times New Roman"/>
              </a:rPr>
              <a:t>value </a:t>
            </a:r>
            <a:r>
              <a:rPr sz="1200" dirty="0">
                <a:latin typeface="Times New Roman"/>
                <a:cs typeface="Times New Roman"/>
              </a:rPr>
              <a:t>less than</a:t>
            </a:r>
            <a:r>
              <a:rPr sz="1200" spc="-25" dirty="0">
                <a:latin typeface="Times New Roman"/>
                <a:cs typeface="Times New Roman"/>
              </a:rPr>
              <a:t> </a:t>
            </a:r>
            <a:r>
              <a:rPr sz="1200" spc="-5" dirty="0">
                <a:latin typeface="Times New Roman"/>
                <a:cs typeface="Times New Roman"/>
              </a:rPr>
              <a:t>-3</a:t>
            </a:r>
            <a:endParaRPr sz="1200">
              <a:latin typeface="Times New Roman"/>
              <a:cs typeface="Times New Roman"/>
            </a:endParaRPr>
          </a:p>
        </p:txBody>
      </p:sp>
      <p:sp>
        <p:nvSpPr>
          <p:cNvPr id="9" name="object 9"/>
          <p:cNvSpPr/>
          <p:nvPr/>
        </p:nvSpPr>
        <p:spPr>
          <a:xfrm>
            <a:off x="1427225" y="7797545"/>
            <a:ext cx="4942713" cy="125730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273300" y="9229344"/>
            <a:ext cx="4390390" cy="54419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specification for </a:t>
            </a:r>
            <a:r>
              <a:rPr sz="1200" dirty="0">
                <a:latin typeface="Times New Roman"/>
                <a:cs typeface="Times New Roman"/>
              </a:rPr>
              <a:t>control </a:t>
            </a:r>
            <a:r>
              <a:rPr sz="1200" spc="-5" dirty="0">
                <a:latin typeface="Times New Roman"/>
                <a:cs typeface="Times New Roman"/>
              </a:rPr>
              <a:t>signals </a:t>
            </a:r>
            <a:r>
              <a:rPr sz="1200" dirty="0">
                <a:latin typeface="Times New Roman"/>
                <a:cs typeface="Times New Roman"/>
              </a:rPr>
              <a:t>is </a:t>
            </a:r>
            <a:r>
              <a:rPr sz="1200" spc="-5" dirty="0">
                <a:latin typeface="Times New Roman"/>
                <a:cs typeface="Times New Roman"/>
              </a:rPr>
              <a:t>conceptually reversed from  </a:t>
            </a:r>
            <a:r>
              <a:rPr sz="1200" dirty="0">
                <a:latin typeface="Times New Roman"/>
                <a:cs typeface="Times New Roman"/>
              </a:rPr>
              <a:t>that </a:t>
            </a:r>
            <a:r>
              <a:rPr sz="1200" spc="-5" dirty="0">
                <a:latin typeface="Times New Roman"/>
                <a:cs typeface="Times New Roman"/>
              </a:rPr>
              <a:t>for data</a:t>
            </a:r>
            <a:r>
              <a:rPr sz="1200" spc="-45"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positive </a:t>
            </a:r>
            <a:r>
              <a:rPr sz="1200" spc="-5" dirty="0">
                <a:latin typeface="Times New Roman"/>
                <a:cs typeface="Times New Roman"/>
              </a:rPr>
              <a:t>voltage means ON </a:t>
            </a:r>
            <a:r>
              <a:rPr sz="1200" dirty="0">
                <a:latin typeface="Times New Roman"/>
                <a:cs typeface="Times New Roman"/>
              </a:rPr>
              <a:t>and a </a:t>
            </a:r>
            <a:r>
              <a:rPr sz="1200" spc="-5" dirty="0">
                <a:latin typeface="Times New Roman"/>
                <a:cs typeface="Times New Roman"/>
              </a:rPr>
              <a:t>negative </a:t>
            </a:r>
            <a:r>
              <a:rPr sz="1200" dirty="0">
                <a:latin typeface="Times New Roman"/>
                <a:cs typeface="Times New Roman"/>
              </a:rPr>
              <a:t>voltage </a:t>
            </a:r>
            <a:r>
              <a:rPr sz="1200" spc="-5" dirty="0">
                <a:latin typeface="Times New Roman"/>
                <a:cs typeface="Times New Roman"/>
              </a:rPr>
              <a:t>means</a:t>
            </a:r>
            <a:r>
              <a:rPr sz="1200" spc="30" dirty="0">
                <a:latin typeface="Times New Roman"/>
                <a:cs typeface="Times New Roman"/>
              </a:rPr>
              <a:t> </a:t>
            </a:r>
            <a:r>
              <a:rPr sz="1200" spc="-5" dirty="0">
                <a:latin typeface="Times New Roman"/>
                <a:cs typeface="Times New Roman"/>
              </a:rPr>
              <a:t>OFF</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103</a:t>
            </a:fld>
            <a:endParaRPr dirty="0"/>
          </a:p>
        </p:txBody>
      </p:sp>
    </p:spTree>
    <p:extLst>
      <p:ext uri="{BB962C8B-B14F-4D97-AF65-F5344CB8AC3E}">
        <p14:creationId xmlns:p14="http://schemas.microsoft.com/office/powerpoint/2010/main" val="17477592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28369"/>
            <a:ext cx="5532755" cy="2883535"/>
          </a:xfrm>
          <a:prstGeom prst="rect">
            <a:avLst/>
          </a:prstGeom>
        </p:spPr>
        <p:txBody>
          <a:bodyPr vert="horz" wrap="square" lIns="0" tIns="0" rIns="0" bIns="0" rtlCol="0">
            <a:spAutoFit/>
          </a:bodyPr>
          <a:lstStyle/>
          <a:p>
            <a:pPr marL="1384300" marR="2576830" indent="-228600">
              <a:lnSpc>
                <a:spcPts val="1370"/>
              </a:lnSpc>
              <a:buFont typeface="Symbol"/>
              <a:buChar char=""/>
              <a:tabLst>
                <a:tab pos="1383665" algn="l"/>
                <a:tab pos="1384300" algn="l"/>
              </a:tabLst>
            </a:pPr>
            <a:r>
              <a:rPr sz="1200" b="1" dirty="0">
                <a:latin typeface="Times New Roman"/>
                <a:cs typeface="Times New Roman"/>
              </a:rPr>
              <a:t>Electrical</a:t>
            </a:r>
            <a:r>
              <a:rPr sz="1200" b="1" spc="-40" dirty="0">
                <a:latin typeface="Times New Roman"/>
                <a:cs typeface="Times New Roman"/>
              </a:rPr>
              <a:t> </a:t>
            </a:r>
            <a:r>
              <a:rPr sz="1200" b="1" spc="-5" dirty="0">
                <a:latin typeface="Times New Roman"/>
                <a:cs typeface="Times New Roman"/>
              </a:rPr>
              <a:t>Specifications  </a:t>
            </a:r>
            <a:r>
              <a:rPr sz="1200" b="1" dirty="0">
                <a:latin typeface="Times New Roman"/>
                <a:cs typeface="Times New Roman"/>
              </a:rPr>
              <a:t>(BIT</a:t>
            </a:r>
            <a:r>
              <a:rPr sz="1200" b="1" spc="-105" dirty="0">
                <a:latin typeface="Times New Roman"/>
                <a:cs typeface="Times New Roman"/>
              </a:rPr>
              <a:t> </a:t>
            </a:r>
            <a:r>
              <a:rPr sz="1200" b="1" dirty="0">
                <a:latin typeface="Times New Roman"/>
                <a:cs typeface="Times New Roman"/>
              </a:rPr>
              <a:t>rate)</a:t>
            </a:r>
            <a:endParaRPr sz="1200">
              <a:latin typeface="Times New Roman"/>
              <a:cs typeface="Times New Roman"/>
            </a:endParaRPr>
          </a:p>
          <a:p>
            <a:pPr marL="1384300" indent="-228600">
              <a:lnSpc>
                <a:spcPts val="1305"/>
              </a:lnSpc>
              <a:buFont typeface="Courier New"/>
              <a:buChar char="o"/>
              <a:tabLst>
                <a:tab pos="1384300" algn="l"/>
              </a:tabLst>
            </a:pPr>
            <a:r>
              <a:rPr sz="1200" spc="-5" dirty="0">
                <a:latin typeface="Times New Roman"/>
                <a:cs typeface="Times New Roman"/>
              </a:rPr>
              <a:t>A final important function </a:t>
            </a:r>
            <a:r>
              <a:rPr sz="1200" dirty="0">
                <a:latin typeface="Times New Roman"/>
                <a:cs typeface="Times New Roman"/>
              </a:rPr>
              <a:t>of electrical </a:t>
            </a:r>
            <a:r>
              <a:rPr sz="1200" spc="-5" dirty="0">
                <a:latin typeface="Times New Roman"/>
                <a:cs typeface="Times New Roman"/>
              </a:rPr>
              <a:t>specifications </a:t>
            </a:r>
            <a:r>
              <a:rPr sz="1200" dirty="0">
                <a:latin typeface="Times New Roman"/>
                <a:cs typeface="Times New Roman"/>
              </a:rPr>
              <a:t>is   </a:t>
            </a:r>
            <a:r>
              <a:rPr sz="1200" spc="140" dirty="0">
                <a:latin typeface="Times New Roman"/>
                <a:cs typeface="Times New Roman"/>
              </a:rPr>
              <a:t> </a:t>
            </a:r>
            <a:r>
              <a:rPr sz="1200" spc="-5" dirty="0">
                <a:latin typeface="Times New Roman"/>
                <a:cs typeface="Times New Roman"/>
              </a:rPr>
              <a:t>definition</a:t>
            </a:r>
            <a:endParaRPr sz="1200">
              <a:latin typeface="Times New Roman"/>
              <a:cs typeface="Times New Roman"/>
            </a:endParaRPr>
          </a:p>
          <a:p>
            <a:pPr marL="1384300">
              <a:lnSpc>
                <a:spcPts val="1380"/>
              </a:lnSpc>
            </a:pPr>
            <a:r>
              <a:rPr sz="1200" dirty="0">
                <a:latin typeface="Times New Roman"/>
                <a:cs typeface="Times New Roman"/>
              </a:rPr>
              <a:t>of Bit</a:t>
            </a:r>
            <a:r>
              <a:rPr sz="1200" spc="-105" dirty="0">
                <a:latin typeface="Times New Roman"/>
                <a:cs typeface="Times New Roman"/>
              </a:rPr>
              <a:t> </a:t>
            </a:r>
            <a:r>
              <a:rPr sz="1200" dirty="0">
                <a:latin typeface="Times New Roman"/>
                <a:cs typeface="Times New Roman"/>
              </a:rPr>
              <a:t>Rate</a:t>
            </a:r>
            <a:endParaRPr sz="1200">
              <a:latin typeface="Times New Roman"/>
              <a:cs typeface="Times New Roman"/>
            </a:endParaRPr>
          </a:p>
          <a:p>
            <a:pPr marL="1384300" marR="6350" indent="-228600">
              <a:lnSpc>
                <a:spcPts val="1380"/>
              </a:lnSpc>
              <a:spcBef>
                <a:spcPts val="65"/>
              </a:spcBef>
              <a:buFont typeface="Courier New"/>
              <a:buChar char="o"/>
              <a:tabLst>
                <a:tab pos="1384300" algn="l"/>
              </a:tabLst>
            </a:pPr>
            <a:r>
              <a:rPr sz="1200" spc="-5" dirty="0">
                <a:latin typeface="Times New Roman"/>
                <a:cs typeface="Times New Roman"/>
              </a:rPr>
              <a:t>EIA 232 allows for </a:t>
            </a:r>
            <a:r>
              <a:rPr sz="1200" dirty="0">
                <a:latin typeface="Times New Roman"/>
                <a:cs typeface="Times New Roman"/>
              </a:rPr>
              <a:t>a </a:t>
            </a:r>
            <a:r>
              <a:rPr sz="1200" spc="-5" dirty="0">
                <a:latin typeface="Times New Roman"/>
                <a:cs typeface="Times New Roman"/>
              </a:rPr>
              <a:t>maximum bit rate of 20Kbps </a:t>
            </a:r>
            <a:r>
              <a:rPr sz="1200" dirty="0">
                <a:latin typeface="Times New Roman"/>
                <a:cs typeface="Times New Roman"/>
              </a:rPr>
              <a:t>although in  practice it is </a:t>
            </a:r>
            <a:r>
              <a:rPr sz="1200" spc="-5" dirty="0">
                <a:latin typeface="Times New Roman"/>
                <a:cs typeface="Times New Roman"/>
              </a:rPr>
              <a:t>often </a:t>
            </a:r>
            <a:r>
              <a:rPr sz="1200" dirty="0">
                <a:latin typeface="Times New Roman"/>
                <a:cs typeface="Times New Roman"/>
              </a:rPr>
              <a:t>is</a:t>
            </a:r>
            <a:r>
              <a:rPr sz="1200" spc="-105" dirty="0">
                <a:latin typeface="Times New Roman"/>
                <a:cs typeface="Times New Roman"/>
              </a:rPr>
              <a:t> </a:t>
            </a:r>
            <a:r>
              <a:rPr sz="1200" dirty="0">
                <a:latin typeface="Times New Roman"/>
                <a:cs typeface="Times New Roman"/>
              </a:rPr>
              <a:t>exceeded</a:t>
            </a:r>
            <a:endParaRPr sz="1200">
              <a:latin typeface="Times New Roman"/>
              <a:cs typeface="Times New Roman"/>
            </a:endParaRPr>
          </a:p>
          <a:p>
            <a:pPr>
              <a:lnSpc>
                <a:spcPct val="100000"/>
              </a:lnSpc>
              <a:spcBef>
                <a:spcPts val="30"/>
              </a:spcBef>
            </a:pPr>
            <a:endParaRPr sz="1100">
              <a:latin typeface="Times New Roman"/>
              <a:cs typeface="Times New Roman"/>
            </a:endParaRPr>
          </a:p>
          <a:p>
            <a:pPr marL="927100" indent="-228600">
              <a:lnSpc>
                <a:spcPts val="1405"/>
              </a:lnSpc>
              <a:buFont typeface="Meiryo"/>
              <a:buChar char="➢"/>
              <a:tabLst>
                <a:tab pos="927100" algn="l"/>
              </a:tabLst>
            </a:pPr>
            <a:r>
              <a:rPr sz="1200" b="1" dirty="0">
                <a:latin typeface="Times New Roman"/>
                <a:cs typeface="Times New Roman"/>
              </a:rPr>
              <a:t>Functional</a:t>
            </a:r>
            <a:r>
              <a:rPr sz="1200" b="1" spc="-55" dirty="0">
                <a:latin typeface="Times New Roman"/>
                <a:cs typeface="Times New Roman"/>
              </a:rPr>
              <a:t> </a:t>
            </a:r>
            <a:r>
              <a:rPr sz="1200" b="1" spc="-5" dirty="0">
                <a:latin typeface="Times New Roman"/>
                <a:cs typeface="Times New Roman"/>
              </a:rPr>
              <a:t>Specifications</a:t>
            </a:r>
            <a:endParaRPr sz="1200">
              <a:latin typeface="Times New Roman"/>
              <a:cs typeface="Times New Roman"/>
            </a:endParaRPr>
          </a:p>
          <a:p>
            <a:pPr marL="927100" indent="-228600">
              <a:lnSpc>
                <a:spcPts val="1370"/>
              </a:lnSpc>
              <a:buFont typeface="Courier New"/>
              <a:buChar char="o"/>
              <a:tabLst>
                <a:tab pos="927100" algn="l"/>
              </a:tabLst>
            </a:pPr>
            <a:r>
              <a:rPr sz="1200" dirty="0">
                <a:latin typeface="Times New Roman"/>
                <a:cs typeface="Times New Roman"/>
              </a:rPr>
              <a:t>Two different </a:t>
            </a:r>
            <a:r>
              <a:rPr sz="1200" spc="-5" dirty="0">
                <a:latin typeface="Times New Roman"/>
                <a:cs typeface="Times New Roman"/>
              </a:rPr>
              <a:t>implementations of </a:t>
            </a:r>
            <a:r>
              <a:rPr sz="1200" dirty="0">
                <a:latin typeface="Times New Roman"/>
                <a:cs typeface="Times New Roman"/>
              </a:rPr>
              <a:t>EIA </a:t>
            </a:r>
            <a:r>
              <a:rPr sz="1200" spc="-5" dirty="0">
                <a:latin typeface="Times New Roman"/>
                <a:cs typeface="Times New Roman"/>
              </a:rPr>
              <a:t>232 </a:t>
            </a:r>
            <a:r>
              <a:rPr sz="1200" dirty="0">
                <a:latin typeface="Times New Roman"/>
                <a:cs typeface="Times New Roman"/>
              </a:rPr>
              <a:t>are</a:t>
            </a:r>
            <a:r>
              <a:rPr sz="1200" spc="-50" dirty="0">
                <a:latin typeface="Times New Roman"/>
                <a:cs typeface="Times New Roman"/>
              </a:rPr>
              <a:t> </a:t>
            </a:r>
            <a:r>
              <a:rPr sz="1200" dirty="0">
                <a:latin typeface="Times New Roman"/>
                <a:cs typeface="Times New Roman"/>
              </a:rPr>
              <a:t>available:</a:t>
            </a:r>
            <a:endParaRPr sz="1200">
              <a:latin typeface="Times New Roman"/>
              <a:cs typeface="Times New Roman"/>
            </a:endParaRPr>
          </a:p>
          <a:p>
            <a:pPr marL="927100">
              <a:lnSpc>
                <a:spcPts val="1700"/>
              </a:lnSpc>
            </a:pPr>
            <a:r>
              <a:rPr sz="1500" spc="-5" dirty="0">
                <a:latin typeface="Arial"/>
                <a:cs typeface="Arial"/>
              </a:rPr>
              <a:t>–</a:t>
            </a:r>
            <a:r>
              <a:rPr sz="1200" spc="-5" dirty="0">
                <a:latin typeface="Times New Roman"/>
                <a:cs typeface="Times New Roman"/>
              </a:rPr>
              <a:t>DB</a:t>
            </a:r>
            <a:r>
              <a:rPr sz="1200" spc="-100" dirty="0">
                <a:latin typeface="Times New Roman"/>
                <a:cs typeface="Times New Roman"/>
              </a:rPr>
              <a:t> </a:t>
            </a:r>
            <a:r>
              <a:rPr sz="1200" spc="-5" dirty="0">
                <a:latin typeface="Times New Roman"/>
                <a:cs typeface="Times New Roman"/>
              </a:rPr>
              <a:t>25</a:t>
            </a:r>
            <a:endParaRPr sz="1200">
              <a:latin typeface="Times New Roman"/>
              <a:cs typeface="Times New Roman"/>
            </a:endParaRPr>
          </a:p>
          <a:p>
            <a:pPr marL="927100">
              <a:lnSpc>
                <a:spcPts val="1675"/>
              </a:lnSpc>
            </a:pPr>
            <a:r>
              <a:rPr sz="1500" spc="-5" dirty="0">
                <a:latin typeface="Arial"/>
                <a:cs typeface="Arial"/>
              </a:rPr>
              <a:t>–</a:t>
            </a:r>
            <a:r>
              <a:rPr sz="1200" spc="-5" dirty="0">
                <a:latin typeface="Times New Roman"/>
                <a:cs typeface="Times New Roman"/>
              </a:rPr>
              <a:t>DB</a:t>
            </a:r>
            <a:r>
              <a:rPr sz="1200" spc="-100" dirty="0">
                <a:latin typeface="Times New Roman"/>
                <a:cs typeface="Times New Roman"/>
              </a:rPr>
              <a:t> </a:t>
            </a:r>
            <a:r>
              <a:rPr sz="1200" dirty="0">
                <a:latin typeface="Times New Roman"/>
                <a:cs typeface="Times New Roman"/>
              </a:rPr>
              <a:t>9</a:t>
            </a:r>
            <a:endParaRPr sz="1200">
              <a:latin typeface="Times New Roman"/>
              <a:cs typeface="Times New Roman"/>
            </a:endParaRPr>
          </a:p>
          <a:p>
            <a:pPr marL="927100" marR="5080" indent="-228600">
              <a:lnSpc>
                <a:spcPts val="1380"/>
              </a:lnSpc>
              <a:spcBef>
                <a:spcPts val="35"/>
              </a:spcBef>
              <a:buFont typeface="Courier New"/>
              <a:buChar char="o"/>
              <a:tabLst>
                <a:tab pos="927100" algn="l"/>
              </a:tabLst>
            </a:pPr>
            <a:r>
              <a:rPr sz="1200" spc="-5" dirty="0">
                <a:latin typeface="Times New Roman"/>
                <a:cs typeface="Times New Roman"/>
              </a:rPr>
              <a:t>DB </a:t>
            </a:r>
            <a:r>
              <a:rPr sz="1200" dirty="0">
                <a:latin typeface="Times New Roman"/>
                <a:cs typeface="Times New Roman"/>
              </a:rPr>
              <a:t>25 connector </a:t>
            </a:r>
            <a:r>
              <a:rPr sz="1200" spc="-5" dirty="0">
                <a:latin typeface="Times New Roman"/>
                <a:cs typeface="Times New Roman"/>
              </a:rPr>
              <a:t>defines </a:t>
            </a:r>
            <a:r>
              <a:rPr sz="1200" dirty="0">
                <a:latin typeface="Times New Roman"/>
                <a:cs typeface="Times New Roman"/>
              </a:rPr>
              <a:t>the functions assigned to each of the 25 pins in  the </a:t>
            </a:r>
            <a:r>
              <a:rPr sz="1200" spc="-5" dirty="0">
                <a:latin typeface="Times New Roman"/>
                <a:cs typeface="Times New Roman"/>
              </a:rPr>
              <a:t>DB </a:t>
            </a:r>
            <a:r>
              <a:rPr sz="1200" dirty="0">
                <a:latin typeface="Times New Roman"/>
                <a:cs typeface="Times New Roman"/>
              </a:rPr>
              <a:t>25</a:t>
            </a:r>
            <a:r>
              <a:rPr sz="1200" spc="-90" dirty="0">
                <a:latin typeface="Times New Roman"/>
                <a:cs typeface="Times New Roman"/>
              </a:rPr>
              <a:t> </a:t>
            </a:r>
            <a:r>
              <a:rPr sz="1200" dirty="0">
                <a:latin typeface="Times New Roman"/>
                <a:cs typeface="Times New Roman"/>
              </a:rPr>
              <a:t>connector</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a:lnSpc>
                <a:spcPct val="100000"/>
              </a:lnSpc>
            </a:pPr>
            <a:r>
              <a:rPr sz="1200" b="1" dirty="0">
                <a:latin typeface="Times New Roman"/>
                <a:cs typeface="Times New Roman"/>
              </a:rPr>
              <a:t>Functional</a:t>
            </a:r>
            <a:r>
              <a:rPr sz="1200" b="1" spc="-55" dirty="0">
                <a:latin typeface="Times New Roman"/>
                <a:cs typeface="Times New Roman"/>
              </a:rPr>
              <a:t> </a:t>
            </a:r>
            <a:r>
              <a:rPr sz="1200" b="1" spc="-5" dirty="0">
                <a:latin typeface="Times New Roman"/>
                <a:cs typeface="Times New Roman"/>
              </a:rPr>
              <a:t>Specifications</a:t>
            </a:r>
            <a:endParaRPr sz="1200">
              <a:latin typeface="Times New Roman"/>
              <a:cs typeface="Times New Roman"/>
            </a:endParaRPr>
          </a:p>
        </p:txBody>
      </p:sp>
      <p:sp>
        <p:nvSpPr>
          <p:cNvPr id="7" name="object 7"/>
          <p:cNvSpPr txBox="1"/>
          <p:nvPr/>
        </p:nvSpPr>
        <p:spPr>
          <a:xfrm>
            <a:off x="1816100" y="6850367"/>
            <a:ext cx="4845685" cy="2844800"/>
          </a:xfrm>
          <a:prstGeom prst="rect">
            <a:avLst/>
          </a:prstGeom>
        </p:spPr>
        <p:txBody>
          <a:bodyPr vert="horz" wrap="square" lIns="0" tIns="0" rIns="0" bIns="0" rtlCol="0">
            <a:spAutoFit/>
          </a:bodyPr>
          <a:lstStyle/>
          <a:p>
            <a:pPr marL="241300" marR="5715" indent="-228600">
              <a:lnSpc>
                <a:spcPts val="1380"/>
              </a:lnSpc>
              <a:buFont typeface="Courier New"/>
              <a:buChar char="o"/>
              <a:tabLst>
                <a:tab pos="241300" algn="l"/>
              </a:tabLst>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the </a:t>
            </a:r>
            <a:r>
              <a:rPr sz="1200" spc="-5" dirty="0">
                <a:latin typeface="Times New Roman"/>
                <a:cs typeface="Times New Roman"/>
              </a:rPr>
              <a:t>ordering </a:t>
            </a:r>
            <a:r>
              <a:rPr sz="1200" dirty="0">
                <a:latin typeface="Times New Roman"/>
                <a:cs typeface="Times New Roman"/>
              </a:rPr>
              <a:t>and </a:t>
            </a:r>
            <a:r>
              <a:rPr sz="1200" spc="-5" dirty="0">
                <a:latin typeface="Times New Roman"/>
                <a:cs typeface="Times New Roman"/>
              </a:rPr>
              <a:t>functionality </a:t>
            </a:r>
            <a:r>
              <a:rPr sz="1200" dirty="0">
                <a:latin typeface="Times New Roman"/>
                <a:cs typeface="Times New Roman"/>
              </a:rPr>
              <a:t>of each </a:t>
            </a:r>
            <a:r>
              <a:rPr sz="1200" spc="-5" dirty="0">
                <a:latin typeface="Times New Roman"/>
                <a:cs typeface="Times New Roman"/>
              </a:rPr>
              <a:t>pin </a:t>
            </a:r>
            <a:r>
              <a:rPr sz="1200" dirty="0">
                <a:latin typeface="Times New Roman"/>
                <a:cs typeface="Times New Roman"/>
              </a:rPr>
              <a:t>of a </a:t>
            </a:r>
            <a:r>
              <a:rPr sz="1200" spc="-5" dirty="0">
                <a:latin typeface="Times New Roman"/>
                <a:cs typeface="Times New Roman"/>
              </a:rPr>
              <a:t>male  connector</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Female </a:t>
            </a:r>
            <a:r>
              <a:rPr sz="1200" dirty="0">
                <a:latin typeface="Times New Roman"/>
                <a:cs typeface="Times New Roman"/>
              </a:rPr>
              <a:t>connector will be a </a:t>
            </a:r>
            <a:r>
              <a:rPr sz="1200" spc="-5" dirty="0">
                <a:latin typeface="Times New Roman"/>
                <a:cs typeface="Times New Roman"/>
              </a:rPr>
              <a:t>mirror image </a:t>
            </a:r>
            <a:r>
              <a:rPr sz="1200" dirty="0">
                <a:latin typeface="Times New Roman"/>
                <a:cs typeface="Times New Roman"/>
              </a:rPr>
              <a:t>of the </a:t>
            </a:r>
            <a:r>
              <a:rPr sz="1200" spc="-5" dirty="0">
                <a:latin typeface="Times New Roman"/>
                <a:cs typeface="Times New Roman"/>
              </a:rPr>
              <a:t>male </a:t>
            </a:r>
            <a:r>
              <a:rPr sz="1200" dirty="0">
                <a:latin typeface="Times New Roman"/>
                <a:cs typeface="Times New Roman"/>
              </a:rPr>
              <a:t>so that pin 1 in </a:t>
            </a:r>
            <a:r>
              <a:rPr sz="1200" spc="-5" dirty="0">
                <a:latin typeface="Times New Roman"/>
                <a:cs typeface="Times New Roman"/>
              </a:rPr>
              <a:t>the  </a:t>
            </a:r>
            <a:r>
              <a:rPr sz="1200" dirty="0">
                <a:latin typeface="Times New Roman"/>
                <a:cs typeface="Times New Roman"/>
              </a:rPr>
              <a:t>plug </a:t>
            </a:r>
            <a:r>
              <a:rPr sz="1200" spc="-5" dirty="0">
                <a:latin typeface="Times New Roman"/>
                <a:cs typeface="Times New Roman"/>
              </a:rPr>
              <a:t>matches </a:t>
            </a:r>
            <a:r>
              <a:rPr sz="1200" dirty="0">
                <a:latin typeface="Times New Roman"/>
                <a:cs typeface="Times New Roman"/>
              </a:rPr>
              <a:t>tube 1 in the </a:t>
            </a:r>
            <a:r>
              <a:rPr sz="1200" spc="-5" dirty="0">
                <a:latin typeface="Times New Roman"/>
                <a:cs typeface="Times New Roman"/>
              </a:rPr>
              <a:t>receptacle </a:t>
            </a:r>
            <a:r>
              <a:rPr sz="1200" dirty="0">
                <a:latin typeface="Times New Roman"/>
                <a:cs typeface="Times New Roman"/>
              </a:rPr>
              <a:t>and so</a:t>
            </a:r>
            <a:r>
              <a:rPr sz="1200" spc="-70" dirty="0">
                <a:latin typeface="Times New Roman"/>
                <a:cs typeface="Times New Roman"/>
              </a:rPr>
              <a:t> </a:t>
            </a:r>
            <a:r>
              <a:rPr sz="1200" dirty="0">
                <a:latin typeface="Times New Roman"/>
                <a:cs typeface="Times New Roman"/>
              </a:rPr>
              <a:t>on</a:t>
            </a:r>
            <a:endParaRPr sz="1200">
              <a:latin typeface="Times New Roman"/>
              <a:cs typeface="Times New Roman"/>
            </a:endParaRPr>
          </a:p>
          <a:p>
            <a:pPr marL="241300" marR="6350" indent="-228600">
              <a:lnSpc>
                <a:spcPts val="1380"/>
              </a:lnSpc>
              <a:buFont typeface="Courier New"/>
              <a:buChar char="o"/>
              <a:tabLst>
                <a:tab pos="241300" algn="l"/>
              </a:tabLst>
            </a:pPr>
            <a:r>
              <a:rPr sz="1200" spc="-5" dirty="0">
                <a:latin typeface="Times New Roman"/>
                <a:cs typeface="Times New Roman"/>
              </a:rPr>
              <a:t>Each comm function has </a:t>
            </a:r>
            <a:r>
              <a:rPr sz="1200" dirty="0">
                <a:latin typeface="Times New Roman"/>
                <a:cs typeface="Times New Roman"/>
              </a:rPr>
              <a:t>a </a:t>
            </a:r>
            <a:r>
              <a:rPr sz="1200" spc="-5" dirty="0">
                <a:latin typeface="Times New Roman"/>
                <a:cs typeface="Times New Roman"/>
              </a:rPr>
              <a:t>mirror or answering function for traffic in the  opposite direction </a:t>
            </a:r>
            <a:r>
              <a:rPr sz="1200" dirty="0">
                <a:latin typeface="Times New Roman"/>
                <a:cs typeface="Times New Roman"/>
              </a:rPr>
              <a:t>to allow </a:t>
            </a:r>
            <a:r>
              <a:rPr sz="1200" spc="-5" dirty="0">
                <a:latin typeface="Times New Roman"/>
                <a:cs typeface="Times New Roman"/>
              </a:rPr>
              <a:t>for full duplex</a:t>
            </a:r>
            <a:r>
              <a:rPr sz="1200" spc="-85" dirty="0">
                <a:latin typeface="Times New Roman"/>
                <a:cs typeface="Times New Roman"/>
              </a:rPr>
              <a:t> </a:t>
            </a:r>
            <a:r>
              <a:rPr sz="1200" spc="-5" dirty="0">
                <a:latin typeface="Times New Roman"/>
                <a:cs typeface="Times New Roman"/>
              </a:rPr>
              <a:t>operation</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pin 2 is </a:t>
            </a:r>
            <a:r>
              <a:rPr sz="1200" spc="-5" dirty="0">
                <a:latin typeface="Times New Roman"/>
                <a:cs typeface="Times New Roman"/>
              </a:rPr>
              <a:t>for transmitting </a:t>
            </a:r>
            <a:r>
              <a:rPr sz="1200" dirty="0">
                <a:latin typeface="Times New Roman"/>
                <a:cs typeface="Times New Roman"/>
              </a:rPr>
              <a:t>data and </a:t>
            </a:r>
            <a:r>
              <a:rPr sz="1200" spc="-5" dirty="0">
                <a:latin typeface="Times New Roman"/>
                <a:cs typeface="Times New Roman"/>
              </a:rPr>
              <a:t>pin </a:t>
            </a:r>
            <a:r>
              <a:rPr sz="1200" dirty="0">
                <a:latin typeface="Times New Roman"/>
                <a:cs typeface="Times New Roman"/>
              </a:rPr>
              <a:t>3 is </a:t>
            </a:r>
            <a:r>
              <a:rPr sz="1200" spc="-5" dirty="0">
                <a:latin typeface="Times New Roman"/>
                <a:cs typeface="Times New Roman"/>
              </a:rPr>
              <a:t>for receiving</a:t>
            </a:r>
            <a:r>
              <a:rPr sz="1200" spc="40" dirty="0">
                <a:latin typeface="Times New Roman"/>
                <a:cs typeface="Times New Roman"/>
              </a:rPr>
              <a:t> </a:t>
            </a:r>
            <a:r>
              <a:rPr sz="1200" spc="-5" dirty="0">
                <a:latin typeface="Times New Roman"/>
                <a:cs typeface="Times New Roman"/>
              </a:rPr>
              <a:t>data</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Pin 9 and 10 are for future</a:t>
            </a:r>
            <a:r>
              <a:rPr sz="1200" spc="-110" dirty="0">
                <a:latin typeface="Times New Roman"/>
                <a:cs typeface="Times New Roman"/>
              </a:rPr>
              <a:t> </a:t>
            </a:r>
            <a:r>
              <a:rPr sz="1200" dirty="0">
                <a:latin typeface="Times New Roman"/>
                <a:cs typeface="Times New Roman"/>
              </a:rPr>
              <a:t>use</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Pin 11 is yet</a:t>
            </a:r>
            <a:r>
              <a:rPr sz="1200" spc="-85" dirty="0">
                <a:latin typeface="Times New Roman"/>
                <a:cs typeface="Times New Roman"/>
              </a:rPr>
              <a:t> </a:t>
            </a:r>
            <a:r>
              <a:rPr sz="1200" spc="-5" dirty="0">
                <a:latin typeface="Times New Roman"/>
                <a:cs typeface="Times New Roman"/>
              </a:rPr>
              <a:t>unassigned</a:t>
            </a:r>
            <a:endParaRPr sz="1200">
              <a:latin typeface="Times New Roman"/>
              <a:cs typeface="Times New Roman"/>
            </a:endParaRPr>
          </a:p>
          <a:p>
            <a:pPr>
              <a:lnSpc>
                <a:spcPct val="100000"/>
              </a:lnSpc>
              <a:spcBef>
                <a:spcPts val="40"/>
              </a:spcBef>
              <a:buFont typeface="Courier New"/>
              <a:buChar char="o"/>
            </a:pPr>
            <a:endParaRPr sz="1200">
              <a:latin typeface="Times New Roman"/>
              <a:cs typeface="Times New Roman"/>
            </a:endParaRPr>
          </a:p>
          <a:p>
            <a:pPr marL="698500" lvl="1" indent="-228600">
              <a:lnSpc>
                <a:spcPts val="1400"/>
              </a:lnSpc>
              <a:buFont typeface="Symbol"/>
              <a:buChar char=""/>
              <a:tabLst>
                <a:tab pos="697865" algn="l"/>
                <a:tab pos="698500" algn="l"/>
              </a:tabLst>
            </a:pPr>
            <a:r>
              <a:rPr sz="1200" b="1" u="heavy" dirty="0">
                <a:latin typeface="Times New Roman"/>
                <a:cs typeface="Times New Roman"/>
              </a:rPr>
              <a:t>DB9</a:t>
            </a:r>
            <a:r>
              <a:rPr sz="1200" b="1" u="heavy" spc="-105" dirty="0">
                <a:latin typeface="Times New Roman"/>
                <a:cs typeface="Times New Roman"/>
              </a:rPr>
              <a:t> </a:t>
            </a:r>
            <a:r>
              <a:rPr sz="1200" b="1" u="heavy" dirty="0">
                <a:latin typeface="Times New Roman"/>
                <a:cs typeface="Times New Roman"/>
              </a:rPr>
              <a:t>IMPLEMENTATION</a:t>
            </a:r>
            <a:endParaRPr sz="1200">
              <a:latin typeface="Times New Roman"/>
              <a:cs typeface="Times New Roman"/>
            </a:endParaRPr>
          </a:p>
          <a:p>
            <a:pPr marL="698500" marR="5715" indent="-228600">
              <a:lnSpc>
                <a:spcPts val="1380"/>
              </a:lnSpc>
              <a:spcBef>
                <a:spcPts val="55"/>
              </a:spcBef>
              <a:buFont typeface="Courier New"/>
              <a:buChar char="o"/>
              <a:tabLst>
                <a:tab pos="698500" algn="l"/>
              </a:tabLst>
            </a:pPr>
            <a:r>
              <a:rPr sz="1200" dirty="0">
                <a:latin typeface="Times New Roman"/>
                <a:cs typeface="Times New Roman"/>
              </a:rPr>
              <a:t>Most of the pins in </a:t>
            </a:r>
            <a:r>
              <a:rPr sz="1200" spc="-5" dirty="0">
                <a:latin typeface="Times New Roman"/>
                <a:cs typeface="Times New Roman"/>
              </a:rPr>
              <a:t>DB </a:t>
            </a:r>
            <a:r>
              <a:rPr sz="1200" dirty="0">
                <a:latin typeface="Times New Roman"/>
                <a:cs typeface="Times New Roman"/>
              </a:rPr>
              <a:t>25 </a:t>
            </a:r>
            <a:r>
              <a:rPr sz="1200" spc="-5" dirty="0">
                <a:latin typeface="Times New Roman"/>
                <a:cs typeface="Times New Roman"/>
              </a:rPr>
              <a:t>implementation </a:t>
            </a:r>
            <a:r>
              <a:rPr sz="1200" dirty="0">
                <a:latin typeface="Times New Roman"/>
                <a:cs typeface="Times New Roman"/>
              </a:rPr>
              <a:t>are not </a:t>
            </a:r>
            <a:r>
              <a:rPr sz="1200" spc="-5" dirty="0">
                <a:latin typeface="Times New Roman"/>
                <a:cs typeface="Times New Roman"/>
              </a:rPr>
              <a:t>necessary </a:t>
            </a:r>
            <a:r>
              <a:rPr sz="1200" dirty="0">
                <a:latin typeface="Times New Roman"/>
                <a:cs typeface="Times New Roman"/>
              </a:rPr>
              <a:t>ina  single asynchronous</a:t>
            </a:r>
            <a:r>
              <a:rPr sz="1200" spc="-110" dirty="0">
                <a:latin typeface="Times New Roman"/>
                <a:cs typeface="Times New Roman"/>
              </a:rPr>
              <a:t> </a:t>
            </a:r>
            <a:r>
              <a:rPr sz="1200" dirty="0">
                <a:latin typeface="Times New Roman"/>
                <a:cs typeface="Times New Roman"/>
              </a:rPr>
              <a:t>connection</a:t>
            </a:r>
            <a:endParaRPr sz="1200">
              <a:latin typeface="Times New Roman"/>
              <a:cs typeface="Times New Roman"/>
            </a:endParaRPr>
          </a:p>
          <a:p>
            <a:pPr marL="698500" indent="-228600">
              <a:lnSpc>
                <a:spcPts val="1320"/>
              </a:lnSpc>
              <a:buFont typeface="Courier New"/>
              <a:buChar char="o"/>
              <a:tabLst>
                <a:tab pos="698500" algn="l"/>
              </a:tabLst>
            </a:pPr>
            <a:r>
              <a:rPr sz="1200" spc="-5" dirty="0">
                <a:latin typeface="Times New Roman"/>
                <a:cs typeface="Times New Roman"/>
              </a:rPr>
              <a:t>A simpler </a:t>
            </a:r>
            <a:r>
              <a:rPr sz="1200" dirty="0">
                <a:latin typeface="Times New Roman"/>
                <a:cs typeface="Times New Roman"/>
              </a:rPr>
              <a:t>9 </a:t>
            </a:r>
            <a:r>
              <a:rPr sz="1200" spc="-5" dirty="0">
                <a:latin typeface="Times New Roman"/>
                <a:cs typeface="Times New Roman"/>
              </a:rPr>
              <a:t>pin version </a:t>
            </a:r>
            <a:r>
              <a:rPr sz="1200" dirty="0">
                <a:latin typeface="Times New Roman"/>
                <a:cs typeface="Times New Roman"/>
              </a:rPr>
              <a:t>of EIA </a:t>
            </a:r>
            <a:r>
              <a:rPr sz="1200" spc="-5" dirty="0">
                <a:latin typeface="Times New Roman"/>
                <a:cs typeface="Times New Roman"/>
              </a:rPr>
              <a:t>232 </a:t>
            </a:r>
            <a:r>
              <a:rPr sz="1200" dirty="0">
                <a:latin typeface="Times New Roman"/>
                <a:cs typeface="Times New Roman"/>
              </a:rPr>
              <a:t>is </a:t>
            </a:r>
            <a:r>
              <a:rPr sz="1200" spc="-5" dirty="0">
                <a:latin typeface="Times New Roman"/>
                <a:cs typeface="Times New Roman"/>
              </a:rPr>
              <a:t>shown </a:t>
            </a:r>
            <a:r>
              <a:rPr sz="1200" dirty="0">
                <a:latin typeface="Times New Roman"/>
                <a:cs typeface="Times New Roman"/>
              </a:rPr>
              <a:t>in </a:t>
            </a:r>
            <a:r>
              <a:rPr sz="1200" spc="-5" dirty="0">
                <a:latin typeface="Times New Roman"/>
                <a:cs typeface="Times New Roman"/>
              </a:rPr>
              <a:t>the</a:t>
            </a:r>
            <a:r>
              <a:rPr sz="1200" spc="-25" dirty="0">
                <a:latin typeface="Times New Roman"/>
                <a:cs typeface="Times New Roman"/>
              </a:rPr>
              <a:t> </a:t>
            </a:r>
            <a:r>
              <a:rPr sz="1200" spc="-5" dirty="0">
                <a:latin typeface="Times New Roman"/>
                <a:cs typeface="Times New Roman"/>
              </a:rPr>
              <a:t>figure</a:t>
            </a:r>
            <a:endParaRPr sz="1200">
              <a:latin typeface="Times New Roman"/>
              <a:cs typeface="Times New Roman"/>
            </a:endParaRPr>
          </a:p>
          <a:p>
            <a:pPr marL="1155700">
              <a:lnSpc>
                <a:spcPts val="1350"/>
              </a:lnSpc>
            </a:pPr>
            <a:r>
              <a:rPr sz="1200" b="1" dirty="0">
                <a:latin typeface="Times New Roman"/>
                <a:cs typeface="Times New Roman"/>
              </a:rPr>
              <a:t>Functioning</a:t>
            </a:r>
            <a:r>
              <a:rPr sz="1200" b="1" spc="-85" dirty="0">
                <a:latin typeface="Times New Roman"/>
                <a:cs typeface="Times New Roman"/>
              </a:rPr>
              <a:t> </a:t>
            </a:r>
            <a:r>
              <a:rPr sz="1200" b="1" spc="-5" dirty="0">
                <a:latin typeface="Times New Roman"/>
                <a:cs typeface="Times New Roman"/>
              </a:rPr>
              <a:t>Steps</a:t>
            </a:r>
            <a:endParaRPr sz="1200">
              <a:latin typeface="Times New Roman"/>
              <a:cs typeface="Times New Roman"/>
            </a:endParaRPr>
          </a:p>
          <a:p>
            <a:pPr marL="1155700">
              <a:lnSpc>
                <a:spcPts val="1614"/>
              </a:lnSpc>
            </a:pPr>
            <a:r>
              <a:rPr sz="1400" spc="-15" dirty="0">
                <a:latin typeface="Meiryo"/>
                <a:cs typeface="Meiryo"/>
              </a:rPr>
              <a:t>*</a:t>
            </a:r>
            <a:r>
              <a:rPr sz="1200" spc="-15" dirty="0">
                <a:latin typeface="Times New Roman"/>
                <a:cs typeface="Times New Roman"/>
              </a:rPr>
              <a:t>Step </a:t>
            </a:r>
            <a:r>
              <a:rPr sz="1200" dirty="0">
                <a:latin typeface="Times New Roman"/>
                <a:cs typeface="Times New Roman"/>
              </a:rPr>
              <a:t>1:</a:t>
            </a:r>
            <a:r>
              <a:rPr sz="1200" spc="-30" dirty="0">
                <a:latin typeface="Times New Roman"/>
                <a:cs typeface="Times New Roman"/>
              </a:rPr>
              <a:t> </a:t>
            </a:r>
            <a:r>
              <a:rPr sz="1200" spc="-5" dirty="0">
                <a:latin typeface="Times New Roman"/>
                <a:cs typeface="Times New Roman"/>
              </a:rPr>
              <a:t>Preparation</a:t>
            </a:r>
            <a:endParaRPr sz="1200">
              <a:latin typeface="Times New Roman"/>
              <a:cs typeface="Times New Roman"/>
            </a:endParaRPr>
          </a:p>
        </p:txBody>
      </p:sp>
      <p:sp>
        <p:nvSpPr>
          <p:cNvPr id="8" name="object 8"/>
          <p:cNvSpPr/>
          <p:nvPr/>
        </p:nvSpPr>
        <p:spPr>
          <a:xfrm>
            <a:off x="4343400" y="4124705"/>
            <a:ext cx="2139696" cy="255041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43000" y="3976878"/>
            <a:ext cx="3200400" cy="2698242"/>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104</a:t>
            </a:fld>
            <a:endParaRPr dirty="0"/>
          </a:p>
        </p:txBody>
      </p:sp>
    </p:spTree>
    <p:extLst>
      <p:ext uri="{BB962C8B-B14F-4D97-AF65-F5344CB8AC3E}">
        <p14:creationId xmlns:p14="http://schemas.microsoft.com/office/powerpoint/2010/main" val="7294685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959100" y="902207"/>
            <a:ext cx="3265170" cy="1937385"/>
          </a:xfrm>
          <a:prstGeom prst="rect">
            <a:avLst/>
          </a:prstGeom>
        </p:spPr>
        <p:txBody>
          <a:bodyPr vert="horz" wrap="square" lIns="0" tIns="0" rIns="0" bIns="0" rtlCol="0">
            <a:spAutoFit/>
          </a:bodyPr>
          <a:lstStyle/>
          <a:p>
            <a:pPr marL="12700">
              <a:lnSpc>
                <a:spcPts val="1545"/>
              </a:lnSpc>
            </a:pPr>
            <a:r>
              <a:rPr sz="1350" spc="-5" dirty="0">
                <a:latin typeface="Arial"/>
                <a:cs typeface="Arial"/>
              </a:rPr>
              <a:t>–</a:t>
            </a:r>
            <a:r>
              <a:rPr sz="1200" spc="-5" dirty="0">
                <a:latin typeface="Times New Roman"/>
                <a:cs typeface="Times New Roman"/>
              </a:rPr>
              <a:t>Preparation </a:t>
            </a:r>
            <a:r>
              <a:rPr sz="1200" dirty="0">
                <a:latin typeface="Times New Roman"/>
                <a:cs typeface="Times New Roman"/>
              </a:rPr>
              <a:t>of the </a:t>
            </a:r>
            <a:r>
              <a:rPr sz="1200" spc="-5" dirty="0">
                <a:latin typeface="Times New Roman"/>
                <a:cs typeface="Times New Roman"/>
              </a:rPr>
              <a:t>interface between DTE </a:t>
            </a:r>
            <a:r>
              <a:rPr sz="1200" dirty="0">
                <a:latin typeface="Times New Roman"/>
                <a:cs typeface="Times New Roman"/>
              </a:rPr>
              <a:t>and</a:t>
            </a:r>
            <a:r>
              <a:rPr sz="1200" spc="-35" dirty="0">
                <a:latin typeface="Times New Roman"/>
                <a:cs typeface="Times New Roman"/>
              </a:rPr>
              <a:t> </a:t>
            </a:r>
            <a:r>
              <a:rPr sz="1200" spc="-5" dirty="0">
                <a:latin typeface="Times New Roman"/>
                <a:cs typeface="Times New Roman"/>
              </a:rPr>
              <a:t>DCE</a:t>
            </a:r>
            <a:endParaRPr sz="1200">
              <a:latin typeface="Times New Roman"/>
              <a:cs typeface="Times New Roman"/>
            </a:endParaRPr>
          </a:p>
          <a:p>
            <a:pPr marL="12700">
              <a:lnSpc>
                <a:spcPts val="1550"/>
              </a:lnSpc>
            </a:pPr>
            <a:r>
              <a:rPr sz="1400" spc="-15" dirty="0">
                <a:latin typeface="Meiryo"/>
                <a:cs typeface="Meiryo"/>
              </a:rPr>
              <a:t>*</a:t>
            </a:r>
            <a:r>
              <a:rPr sz="1200" spc="-15" dirty="0">
                <a:latin typeface="Times New Roman"/>
                <a:cs typeface="Times New Roman"/>
              </a:rPr>
              <a:t>Step </a:t>
            </a:r>
            <a:r>
              <a:rPr sz="1200" dirty="0">
                <a:latin typeface="Times New Roman"/>
                <a:cs typeface="Times New Roman"/>
              </a:rPr>
              <a:t>2:</a:t>
            </a:r>
            <a:r>
              <a:rPr sz="1200" spc="-40" dirty="0">
                <a:latin typeface="Times New Roman"/>
                <a:cs typeface="Times New Roman"/>
              </a:rPr>
              <a:t> </a:t>
            </a:r>
            <a:r>
              <a:rPr sz="1200" spc="-5" dirty="0">
                <a:latin typeface="Times New Roman"/>
                <a:cs typeface="Times New Roman"/>
              </a:rPr>
              <a:t>Readiness</a:t>
            </a:r>
            <a:endParaRPr sz="1200">
              <a:latin typeface="Times New Roman"/>
              <a:cs typeface="Times New Roman"/>
            </a:endParaRPr>
          </a:p>
          <a:p>
            <a:pPr marL="12700">
              <a:lnSpc>
                <a:spcPts val="1495"/>
              </a:lnSpc>
            </a:pPr>
            <a:r>
              <a:rPr sz="1350" spc="-5" dirty="0">
                <a:latin typeface="Arial"/>
                <a:cs typeface="Arial"/>
              </a:rPr>
              <a:t>–</a:t>
            </a:r>
            <a:r>
              <a:rPr sz="1200" spc="-5" dirty="0">
                <a:latin typeface="Times New Roman"/>
                <a:cs typeface="Times New Roman"/>
              </a:rPr>
              <a:t>Checks </a:t>
            </a:r>
            <a:r>
              <a:rPr sz="1200" dirty="0">
                <a:latin typeface="Times New Roman"/>
                <a:cs typeface="Times New Roman"/>
              </a:rPr>
              <a:t>if all </a:t>
            </a:r>
            <a:r>
              <a:rPr sz="1200" spc="-5" dirty="0">
                <a:latin typeface="Times New Roman"/>
                <a:cs typeface="Times New Roman"/>
              </a:rPr>
              <a:t>four devices are</a:t>
            </a:r>
            <a:r>
              <a:rPr sz="1200" spc="-25" dirty="0">
                <a:latin typeface="Times New Roman"/>
                <a:cs typeface="Times New Roman"/>
              </a:rPr>
              <a:t> </a:t>
            </a:r>
            <a:r>
              <a:rPr sz="1200" spc="-5" dirty="0">
                <a:latin typeface="Times New Roman"/>
                <a:cs typeface="Times New Roman"/>
              </a:rPr>
              <a:t>ready</a:t>
            </a:r>
            <a:endParaRPr sz="1200">
              <a:latin typeface="Times New Roman"/>
              <a:cs typeface="Times New Roman"/>
            </a:endParaRPr>
          </a:p>
          <a:p>
            <a:pPr marL="12700">
              <a:lnSpc>
                <a:spcPts val="1555"/>
              </a:lnSpc>
            </a:pPr>
            <a:r>
              <a:rPr sz="1400" spc="-15" dirty="0">
                <a:latin typeface="Meiryo"/>
                <a:cs typeface="Meiryo"/>
              </a:rPr>
              <a:t>*</a:t>
            </a:r>
            <a:r>
              <a:rPr sz="1200" spc="-15" dirty="0">
                <a:latin typeface="Times New Roman"/>
                <a:cs typeface="Times New Roman"/>
              </a:rPr>
              <a:t>Step </a:t>
            </a:r>
            <a:r>
              <a:rPr sz="1200" dirty="0">
                <a:latin typeface="Times New Roman"/>
                <a:cs typeface="Times New Roman"/>
              </a:rPr>
              <a:t>3: Set</a:t>
            </a:r>
            <a:r>
              <a:rPr sz="1200" spc="-75" dirty="0">
                <a:latin typeface="Times New Roman"/>
                <a:cs typeface="Times New Roman"/>
              </a:rPr>
              <a:t> </a:t>
            </a:r>
            <a:r>
              <a:rPr sz="1200" dirty="0">
                <a:latin typeface="Times New Roman"/>
                <a:cs typeface="Times New Roman"/>
              </a:rPr>
              <a:t>up</a:t>
            </a:r>
            <a:endParaRPr sz="1200">
              <a:latin typeface="Times New Roman"/>
              <a:cs typeface="Times New Roman"/>
            </a:endParaRPr>
          </a:p>
          <a:p>
            <a:pPr marL="12700">
              <a:lnSpc>
                <a:spcPts val="1490"/>
              </a:lnSpc>
            </a:pPr>
            <a:r>
              <a:rPr sz="1350" spc="-5" dirty="0">
                <a:latin typeface="Arial"/>
                <a:cs typeface="Arial"/>
              </a:rPr>
              <a:t>–</a:t>
            </a:r>
            <a:r>
              <a:rPr sz="1200" spc="-5" dirty="0">
                <a:latin typeface="Times New Roman"/>
                <a:cs typeface="Times New Roman"/>
              </a:rPr>
              <a:t>Set up the connection between </a:t>
            </a:r>
            <a:r>
              <a:rPr sz="1200" dirty="0">
                <a:latin typeface="Times New Roman"/>
                <a:cs typeface="Times New Roman"/>
              </a:rPr>
              <a:t>two </a:t>
            </a:r>
            <a:r>
              <a:rPr sz="1200" spc="-5" dirty="0">
                <a:latin typeface="Times New Roman"/>
                <a:cs typeface="Times New Roman"/>
              </a:rPr>
              <a:t>DCEs</a:t>
            </a:r>
            <a:endParaRPr sz="1200">
              <a:latin typeface="Times New Roman"/>
              <a:cs typeface="Times New Roman"/>
            </a:endParaRPr>
          </a:p>
          <a:p>
            <a:pPr marL="12700">
              <a:lnSpc>
                <a:spcPts val="1550"/>
              </a:lnSpc>
            </a:pPr>
            <a:r>
              <a:rPr sz="1400" spc="-15" dirty="0">
                <a:latin typeface="Meiryo"/>
                <a:cs typeface="Meiryo"/>
              </a:rPr>
              <a:t>*</a:t>
            </a:r>
            <a:r>
              <a:rPr sz="1200" spc="-15" dirty="0">
                <a:latin typeface="Times New Roman"/>
                <a:cs typeface="Times New Roman"/>
              </a:rPr>
              <a:t>Step </a:t>
            </a:r>
            <a:r>
              <a:rPr sz="1200" dirty="0">
                <a:latin typeface="Times New Roman"/>
                <a:cs typeface="Times New Roman"/>
              </a:rPr>
              <a:t>4: Data</a:t>
            </a:r>
            <a:r>
              <a:rPr sz="1200" spc="-75" dirty="0">
                <a:latin typeface="Times New Roman"/>
                <a:cs typeface="Times New Roman"/>
              </a:rPr>
              <a:t> </a:t>
            </a:r>
            <a:r>
              <a:rPr sz="1200" dirty="0">
                <a:latin typeface="Times New Roman"/>
                <a:cs typeface="Times New Roman"/>
              </a:rPr>
              <a:t>Transfer</a:t>
            </a:r>
            <a:endParaRPr sz="1200">
              <a:latin typeface="Times New Roman"/>
              <a:cs typeface="Times New Roman"/>
            </a:endParaRPr>
          </a:p>
          <a:p>
            <a:pPr marL="12700">
              <a:lnSpc>
                <a:spcPts val="1490"/>
              </a:lnSpc>
            </a:pPr>
            <a:r>
              <a:rPr sz="1350" spc="-5" dirty="0">
                <a:latin typeface="Arial"/>
                <a:cs typeface="Arial"/>
              </a:rPr>
              <a:t>–</a:t>
            </a:r>
            <a:r>
              <a:rPr sz="1200" spc="-5" dirty="0">
                <a:latin typeface="Times New Roman"/>
                <a:cs typeface="Times New Roman"/>
              </a:rPr>
              <a:t>DTE -&gt; DCE -&gt; DCE -&gt;</a:t>
            </a:r>
            <a:r>
              <a:rPr sz="1200" spc="-75" dirty="0">
                <a:latin typeface="Times New Roman"/>
                <a:cs typeface="Times New Roman"/>
              </a:rPr>
              <a:t> </a:t>
            </a:r>
            <a:r>
              <a:rPr sz="1200" spc="-5" dirty="0">
                <a:latin typeface="Times New Roman"/>
                <a:cs typeface="Times New Roman"/>
              </a:rPr>
              <a:t>DTE</a:t>
            </a:r>
            <a:endParaRPr sz="1200">
              <a:latin typeface="Times New Roman"/>
              <a:cs typeface="Times New Roman"/>
            </a:endParaRPr>
          </a:p>
          <a:p>
            <a:pPr marL="12700">
              <a:lnSpc>
                <a:spcPts val="1550"/>
              </a:lnSpc>
            </a:pPr>
            <a:r>
              <a:rPr sz="1400" spc="-15" dirty="0">
                <a:latin typeface="Meiryo"/>
                <a:cs typeface="Meiryo"/>
              </a:rPr>
              <a:t>*</a:t>
            </a:r>
            <a:r>
              <a:rPr sz="1200" spc="-15" dirty="0">
                <a:latin typeface="Times New Roman"/>
                <a:cs typeface="Times New Roman"/>
              </a:rPr>
              <a:t>Step </a:t>
            </a:r>
            <a:r>
              <a:rPr sz="1200" dirty="0">
                <a:latin typeface="Times New Roman"/>
                <a:cs typeface="Times New Roman"/>
              </a:rPr>
              <a:t>5:</a:t>
            </a:r>
            <a:r>
              <a:rPr sz="1200" spc="-75" dirty="0">
                <a:latin typeface="Times New Roman"/>
                <a:cs typeface="Times New Roman"/>
              </a:rPr>
              <a:t> </a:t>
            </a:r>
            <a:r>
              <a:rPr sz="1200" dirty="0">
                <a:latin typeface="Times New Roman"/>
                <a:cs typeface="Times New Roman"/>
              </a:rPr>
              <a:t>Clearing</a:t>
            </a:r>
            <a:endParaRPr sz="1200">
              <a:latin typeface="Times New Roman"/>
              <a:cs typeface="Times New Roman"/>
            </a:endParaRPr>
          </a:p>
          <a:p>
            <a:pPr marL="12700">
              <a:lnSpc>
                <a:spcPts val="1530"/>
              </a:lnSpc>
            </a:pPr>
            <a:r>
              <a:rPr sz="1350" spc="-5" dirty="0">
                <a:latin typeface="Arial"/>
                <a:cs typeface="Arial"/>
              </a:rPr>
              <a:t>–</a:t>
            </a:r>
            <a:r>
              <a:rPr sz="1200" spc="-5" dirty="0">
                <a:latin typeface="Times New Roman"/>
                <a:cs typeface="Times New Roman"/>
              </a:rPr>
              <a:t>Turning OFF the</a:t>
            </a:r>
            <a:r>
              <a:rPr sz="1200" spc="-25" dirty="0">
                <a:latin typeface="Times New Roman"/>
                <a:cs typeface="Times New Roman"/>
              </a:rPr>
              <a:t> </a:t>
            </a:r>
            <a:r>
              <a:rPr sz="1200" spc="-5" dirty="0">
                <a:latin typeface="Times New Roman"/>
                <a:cs typeface="Times New Roman"/>
              </a:rPr>
              <a:t>connection</a:t>
            </a:r>
            <a:endParaRPr sz="1200">
              <a:latin typeface="Times New Roman"/>
              <a:cs typeface="Times New Roman"/>
            </a:endParaRPr>
          </a:p>
          <a:p>
            <a:pPr marL="12700">
              <a:lnSpc>
                <a:spcPts val="1400"/>
              </a:lnSpc>
            </a:pPr>
            <a:r>
              <a:rPr sz="1200" b="1" dirty="0">
                <a:latin typeface="Times New Roman"/>
                <a:cs typeface="Times New Roman"/>
              </a:rPr>
              <a:t>Functioning</a:t>
            </a:r>
            <a:r>
              <a:rPr sz="1200" b="1" spc="-110" dirty="0">
                <a:latin typeface="Times New Roman"/>
                <a:cs typeface="Times New Roman"/>
              </a:rPr>
              <a:t> </a:t>
            </a:r>
            <a:r>
              <a:rPr sz="1200" b="1" dirty="0">
                <a:latin typeface="Times New Roman"/>
                <a:cs typeface="Times New Roman"/>
              </a:rPr>
              <a:t>Example</a:t>
            </a:r>
            <a:endParaRPr sz="1200">
              <a:latin typeface="Times New Roman"/>
              <a:cs typeface="Times New Roman"/>
            </a:endParaRPr>
          </a:p>
        </p:txBody>
      </p:sp>
      <p:sp>
        <p:nvSpPr>
          <p:cNvPr id="7" name="object 7"/>
          <p:cNvSpPr txBox="1"/>
          <p:nvPr/>
        </p:nvSpPr>
        <p:spPr>
          <a:xfrm>
            <a:off x="1130300" y="5968745"/>
            <a:ext cx="5531485" cy="368744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Step1: </a:t>
            </a:r>
            <a:r>
              <a:rPr sz="1200" spc="-5" dirty="0">
                <a:latin typeface="Times New Roman"/>
                <a:cs typeface="Times New Roman"/>
              </a:rPr>
              <a:t>Preparation </a:t>
            </a:r>
            <a:r>
              <a:rPr sz="1200" dirty="0">
                <a:latin typeface="Times New Roman"/>
                <a:cs typeface="Times New Roman"/>
              </a:rPr>
              <a:t>of </a:t>
            </a:r>
            <a:r>
              <a:rPr sz="1200" spc="-5" dirty="0">
                <a:latin typeface="Times New Roman"/>
                <a:cs typeface="Times New Roman"/>
              </a:rPr>
              <a:t>interfaces </a:t>
            </a:r>
            <a:r>
              <a:rPr sz="1200" dirty="0">
                <a:latin typeface="Times New Roman"/>
                <a:cs typeface="Times New Roman"/>
              </a:rPr>
              <a:t>for TX. </a:t>
            </a:r>
            <a:r>
              <a:rPr sz="1200" spc="-5" dirty="0">
                <a:latin typeface="Times New Roman"/>
                <a:cs typeface="Times New Roman"/>
              </a:rPr>
              <a:t>The </a:t>
            </a:r>
            <a:r>
              <a:rPr sz="1200" dirty="0">
                <a:latin typeface="Times New Roman"/>
                <a:cs typeface="Times New Roman"/>
              </a:rPr>
              <a:t>two grounding </a:t>
            </a:r>
            <a:r>
              <a:rPr sz="1200" spc="-5" dirty="0">
                <a:latin typeface="Times New Roman"/>
                <a:cs typeface="Times New Roman"/>
              </a:rPr>
              <a:t>circuits,1(shield) </a:t>
            </a:r>
            <a:r>
              <a:rPr sz="1200" dirty="0">
                <a:latin typeface="Times New Roman"/>
                <a:cs typeface="Times New Roman"/>
              </a:rPr>
              <a:t>and 7  </a:t>
            </a:r>
            <a:r>
              <a:rPr sz="1200" spc="-5" dirty="0">
                <a:latin typeface="Times New Roman"/>
                <a:cs typeface="Times New Roman"/>
              </a:rPr>
              <a:t>(ground) are active b/w the two</a:t>
            </a:r>
            <a:r>
              <a:rPr sz="1200" spc="-75" dirty="0">
                <a:latin typeface="Times New Roman"/>
                <a:cs typeface="Times New Roman"/>
              </a:rPr>
              <a:t> </a:t>
            </a:r>
            <a:r>
              <a:rPr sz="1200" spc="-5" dirty="0">
                <a:latin typeface="Times New Roman"/>
                <a:cs typeface="Times New Roman"/>
              </a:rPr>
              <a:t>devices</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Step 2 ensures that all four devices are ready for TX. First the sending DTE activates  pin 20 and sends a Dte ready </a:t>
            </a:r>
            <a:r>
              <a:rPr sz="1200" spc="-5" dirty="0">
                <a:latin typeface="Times New Roman"/>
                <a:cs typeface="Times New Roman"/>
              </a:rPr>
              <a:t>message </a:t>
            </a:r>
            <a:r>
              <a:rPr sz="1200" dirty="0">
                <a:latin typeface="Times New Roman"/>
                <a:cs typeface="Times New Roman"/>
              </a:rPr>
              <a:t>to </a:t>
            </a:r>
            <a:r>
              <a:rPr sz="1200" spc="-5" dirty="0">
                <a:latin typeface="Times New Roman"/>
                <a:cs typeface="Times New Roman"/>
              </a:rPr>
              <a:t>its DCE </a:t>
            </a:r>
            <a:r>
              <a:rPr sz="1200" dirty="0">
                <a:latin typeface="Times New Roman"/>
                <a:cs typeface="Times New Roman"/>
              </a:rPr>
              <a:t>. </a:t>
            </a:r>
            <a:r>
              <a:rPr sz="1200" spc="-5" dirty="0">
                <a:latin typeface="Times New Roman"/>
                <a:cs typeface="Times New Roman"/>
              </a:rPr>
              <a:t>DCE answers by activating pin6  </a:t>
            </a:r>
            <a:r>
              <a:rPr sz="1200" spc="254" dirty="0">
                <a:latin typeface="Times New Roman"/>
                <a:cs typeface="Times New Roman"/>
              </a:rPr>
              <a:t> </a:t>
            </a:r>
            <a:r>
              <a:rPr sz="1200" dirty="0">
                <a:latin typeface="Times New Roman"/>
                <a:cs typeface="Times New Roman"/>
              </a:rPr>
              <a:t>.</a:t>
            </a:r>
            <a:endParaRPr sz="1200">
              <a:latin typeface="Times New Roman"/>
              <a:cs typeface="Times New Roman"/>
            </a:endParaRPr>
          </a:p>
          <a:p>
            <a:pPr marL="241300">
              <a:lnSpc>
                <a:spcPts val="1315"/>
              </a:lnSpc>
            </a:pPr>
            <a:r>
              <a:rPr sz="1200" spc="-5" dirty="0">
                <a:latin typeface="Times New Roman"/>
                <a:cs typeface="Times New Roman"/>
              </a:rPr>
              <a:t>Same </a:t>
            </a:r>
            <a:r>
              <a:rPr sz="1200" dirty="0">
                <a:latin typeface="Times New Roman"/>
                <a:cs typeface="Times New Roman"/>
              </a:rPr>
              <a:t>sequence is </a:t>
            </a:r>
            <a:r>
              <a:rPr sz="1200" spc="-5" dirty="0">
                <a:latin typeface="Times New Roman"/>
                <a:cs typeface="Times New Roman"/>
              </a:rPr>
              <a:t>performed </a:t>
            </a:r>
            <a:r>
              <a:rPr sz="1200" dirty="0">
                <a:latin typeface="Times New Roman"/>
                <a:cs typeface="Times New Roman"/>
              </a:rPr>
              <a:t>by remote</a:t>
            </a:r>
            <a:r>
              <a:rPr sz="1200" spc="-10" dirty="0">
                <a:latin typeface="Times New Roman"/>
                <a:cs typeface="Times New Roman"/>
              </a:rPr>
              <a:t> </a:t>
            </a:r>
            <a:r>
              <a:rPr sz="1200" spc="-5" dirty="0">
                <a:latin typeface="Times New Roman"/>
                <a:cs typeface="Times New Roman"/>
              </a:rPr>
              <a:t>computer</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Step3: sets up the physical connection </a:t>
            </a:r>
            <a:r>
              <a:rPr sz="1200" dirty="0">
                <a:latin typeface="Times New Roman"/>
                <a:cs typeface="Times New Roman"/>
              </a:rPr>
              <a:t>b/w the sending and </a:t>
            </a:r>
            <a:r>
              <a:rPr sz="1200" spc="-5" dirty="0">
                <a:latin typeface="Times New Roman"/>
                <a:cs typeface="Times New Roman"/>
              </a:rPr>
              <a:t>the </a:t>
            </a:r>
            <a:r>
              <a:rPr sz="1200" dirty="0">
                <a:latin typeface="Times New Roman"/>
                <a:cs typeface="Times New Roman"/>
              </a:rPr>
              <a:t>receiving</a:t>
            </a:r>
            <a:r>
              <a:rPr sz="1200" spc="-30"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241300" marR="5715" indent="-228600">
              <a:lnSpc>
                <a:spcPts val="1380"/>
              </a:lnSpc>
              <a:spcBef>
                <a:spcPts val="65"/>
              </a:spcBef>
              <a:buFont typeface="Courier New"/>
              <a:buChar char="o"/>
              <a:tabLst>
                <a:tab pos="278765" algn="l"/>
                <a:tab pos="279400" algn="l"/>
              </a:tabLst>
            </a:pPr>
            <a:r>
              <a:rPr sz="1200" dirty="0">
                <a:latin typeface="Times New Roman"/>
                <a:cs typeface="Times New Roman"/>
              </a:rPr>
              <a:t>First the DTE activates pin 4 and sends its DCE a request to send </a:t>
            </a:r>
            <a:r>
              <a:rPr sz="1200" spc="-5" dirty="0">
                <a:latin typeface="Times New Roman"/>
                <a:cs typeface="Times New Roman"/>
              </a:rPr>
              <a:t>message. </a:t>
            </a:r>
            <a:r>
              <a:rPr sz="1200" dirty="0">
                <a:latin typeface="Times New Roman"/>
                <a:cs typeface="Times New Roman"/>
              </a:rPr>
              <a:t>The DCE  </a:t>
            </a:r>
            <a:r>
              <a:rPr sz="1200" spc="-5" dirty="0">
                <a:latin typeface="Times New Roman"/>
                <a:cs typeface="Times New Roman"/>
              </a:rPr>
              <a:t>transmits </a:t>
            </a:r>
            <a:r>
              <a:rPr sz="1200" dirty="0">
                <a:latin typeface="Times New Roman"/>
                <a:cs typeface="Times New Roman"/>
              </a:rPr>
              <a:t>a </a:t>
            </a:r>
            <a:r>
              <a:rPr sz="1200" spc="-5" dirty="0">
                <a:latin typeface="Times New Roman"/>
                <a:cs typeface="Times New Roman"/>
              </a:rPr>
              <a:t>carrier signal </a:t>
            </a:r>
            <a:r>
              <a:rPr sz="1200" dirty="0">
                <a:latin typeface="Times New Roman"/>
                <a:cs typeface="Times New Roman"/>
              </a:rPr>
              <a:t>to the idle </a:t>
            </a:r>
            <a:r>
              <a:rPr sz="1200" spc="-5" dirty="0">
                <a:latin typeface="Times New Roman"/>
                <a:cs typeface="Times New Roman"/>
              </a:rPr>
              <a:t>receiving</a:t>
            </a:r>
            <a:r>
              <a:rPr sz="1200" spc="15" dirty="0">
                <a:latin typeface="Times New Roman"/>
                <a:cs typeface="Times New Roman"/>
              </a:rPr>
              <a:t> </a:t>
            </a:r>
            <a:r>
              <a:rPr sz="1200" spc="-5" dirty="0">
                <a:latin typeface="Times New Roman"/>
                <a:cs typeface="Times New Roman"/>
              </a:rPr>
              <a:t>modem</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When </a:t>
            </a:r>
            <a:r>
              <a:rPr sz="1200" dirty="0">
                <a:latin typeface="Times New Roman"/>
                <a:cs typeface="Times New Roman"/>
              </a:rPr>
              <a:t>receiving </a:t>
            </a:r>
            <a:r>
              <a:rPr sz="1200" spc="-5" dirty="0">
                <a:latin typeface="Times New Roman"/>
                <a:cs typeface="Times New Roman"/>
              </a:rPr>
              <a:t>modem </a:t>
            </a:r>
            <a:r>
              <a:rPr sz="1200" dirty="0">
                <a:latin typeface="Times New Roman"/>
                <a:cs typeface="Times New Roman"/>
              </a:rPr>
              <a:t>detects the carrier </a:t>
            </a:r>
            <a:r>
              <a:rPr sz="1200" spc="-5" dirty="0">
                <a:latin typeface="Times New Roman"/>
                <a:cs typeface="Times New Roman"/>
              </a:rPr>
              <a:t>signal, </a:t>
            </a:r>
            <a:r>
              <a:rPr sz="1200" dirty="0">
                <a:latin typeface="Times New Roman"/>
                <a:cs typeface="Times New Roman"/>
              </a:rPr>
              <a:t>it activates pin 8, telling its  </a:t>
            </a:r>
            <a:r>
              <a:rPr sz="1200" spc="-5" dirty="0">
                <a:latin typeface="Times New Roman"/>
                <a:cs typeface="Times New Roman"/>
              </a:rPr>
              <a:t>computer </a:t>
            </a:r>
            <a:r>
              <a:rPr sz="1200" dirty="0">
                <a:latin typeface="Times New Roman"/>
                <a:cs typeface="Times New Roman"/>
              </a:rPr>
              <a:t>that a </a:t>
            </a:r>
            <a:r>
              <a:rPr sz="1200" spc="-5" dirty="0">
                <a:latin typeface="Times New Roman"/>
                <a:cs typeface="Times New Roman"/>
              </a:rPr>
              <a:t>TX </a:t>
            </a:r>
            <a:r>
              <a:rPr sz="1200" dirty="0">
                <a:latin typeface="Times New Roman"/>
                <a:cs typeface="Times New Roman"/>
              </a:rPr>
              <a:t>is </a:t>
            </a:r>
            <a:r>
              <a:rPr sz="1200" spc="-5" dirty="0">
                <a:latin typeface="Times New Roman"/>
                <a:cs typeface="Times New Roman"/>
              </a:rPr>
              <a:t>about  </a:t>
            </a:r>
            <a:r>
              <a:rPr sz="1200" dirty="0">
                <a:latin typeface="Times New Roman"/>
                <a:cs typeface="Times New Roman"/>
              </a:rPr>
              <a:t>to </a:t>
            </a:r>
            <a:r>
              <a:rPr sz="1200" spc="-5" dirty="0">
                <a:latin typeface="Times New Roman"/>
                <a:cs typeface="Times New Roman"/>
              </a:rPr>
              <a:t>begin</a:t>
            </a:r>
            <a:r>
              <a:rPr sz="1200" spc="-25" dirty="0">
                <a:latin typeface="Times New Roman"/>
                <a:cs typeface="Times New Roman"/>
              </a:rPr>
              <a:t> </a:t>
            </a:r>
            <a:r>
              <a:rPr sz="1200" dirty="0">
                <a:latin typeface="Times New Roman"/>
                <a:cs typeface="Times New Roman"/>
              </a:rPr>
              <a:t>.</a:t>
            </a:r>
            <a:endParaRPr sz="1200">
              <a:latin typeface="Times New Roman"/>
              <a:cs typeface="Times New Roman"/>
            </a:endParaRPr>
          </a:p>
          <a:p>
            <a:pPr marL="241300" marR="5080" indent="-228600">
              <a:lnSpc>
                <a:spcPts val="1380"/>
              </a:lnSpc>
              <a:buFont typeface="Courier New"/>
              <a:buChar char="o"/>
              <a:tabLst>
                <a:tab pos="278765" algn="l"/>
                <a:tab pos="279400" algn="l"/>
              </a:tabLst>
            </a:pPr>
            <a:r>
              <a:rPr sz="1200" spc="-5" dirty="0">
                <a:latin typeface="Times New Roman"/>
                <a:cs typeface="Times New Roman"/>
              </a:rPr>
              <a:t>After </a:t>
            </a:r>
            <a:r>
              <a:rPr sz="1200" dirty="0">
                <a:latin typeface="Times New Roman"/>
                <a:cs typeface="Times New Roman"/>
              </a:rPr>
              <a:t>tx the carrier </a:t>
            </a:r>
            <a:r>
              <a:rPr sz="1200" spc="-5" dirty="0">
                <a:latin typeface="Times New Roman"/>
                <a:cs typeface="Times New Roman"/>
              </a:rPr>
              <a:t>signal, sending DCE </a:t>
            </a:r>
            <a:r>
              <a:rPr sz="1200" dirty="0">
                <a:latin typeface="Times New Roman"/>
                <a:cs typeface="Times New Roman"/>
              </a:rPr>
              <a:t>activates pin 5 </a:t>
            </a:r>
            <a:r>
              <a:rPr sz="1200" spc="-5" dirty="0">
                <a:latin typeface="Times New Roman"/>
                <a:cs typeface="Times New Roman"/>
              </a:rPr>
              <a:t>sending </a:t>
            </a:r>
            <a:r>
              <a:rPr sz="1200" dirty="0">
                <a:latin typeface="Times New Roman"/>
                <a:cs typeface="Times New Roman"/>
              </a:rPr>
              <a:t>its DTE a clear to  send </a:t>
            </a:r>
            <a:r>
              <a:rPr sz="1200" spc="-5" dirty="0">
                <a:latin typeface="Times New Roman"/>
                <a:cs typeface="Times New Roman"/>
              </a:rPr>
              <a:t>message. </a:t>
            </a:r>
            <a:r>
              <a:rPr sz="1200" dirty="0">
                <a:latin typeface="Times New Roman"/>
                <a:cs typeface="Times New Roman"/>
              </a:rPr>
              <a:t>The </a:t>
            </a:r>
            <a:r>
              <a:rPr sz="1200" spc="-5" dirty="0">
                <a:latin typeface="Times New Roman"/>
                <a:cs typeface="Times New Roman"/>
              </a:rPr>
              <a:t>remote computer  </a:t>
            </a:r>
            <a:r>
              <a:rPr sz="1200" dirty="0">
                <a:latin typeface="Times New Roman"/>
                <a:cs typeface="Times New Roman"/>
              </a:rPr>
              <a:t>and </a:t>
            </a:r>
            <a:r>
              <a:rPr sz="1200" spc="-5" dirty="0">
                <a:latin typeface="Times New Roman"/>
                <a:cs typeface="Times New Roman"/>
              </a:rPr>
              <a:t>modem </a:t>
            </a:r>
            <a:r>
              <a:rPr sz="1200" dirty="0">
                <a:latin typeface="Times New Roman"/>
                <a:cs typeface="Times New Roman"/>
              </a:rPr>
              <a:t>do the </a:t>
            </a:r>
            <a:r>
              <a:rPr sz="1200" spc="-5" dirty="0">
                <a:latin typeface="Times New Roman"/>
                <a:cs typeface="Times New Roman"/>
              </a:rPr>
              <a:t>same</a:t>
            </a:r>
            <a:r>
              <a:rPr sz="1200" spc="25" dirty="0">
                <a:latin typeface="Times New Roman"/>
                <a:cs typeface="Times New Roman"/>
              </a:rPr>
              <a:t> </a:t>
            </a:r>
            <a:r>
              <a:rPr sz="1200" dirty="0">
                <a:latin typeface="Times New Roman"/>
                <a:cs typeface="Times New Roman"/>
              </a:rPr>
              <a:t>step</a:t>
            </a:r>
            <a:endParaRPr sz="1200">
              <a:latin typeface="Times New Roman"/>
              <a:cs typeface="Times New Roman"/>
            </a:endParaRPr>
          </a:p>
          <a:p>
            <a:pPr marL="241300" indent="-228600">
              <a:lnSpc>
                <a:spcPts val="1310"/>
              </a:lnSpc>
              <a:buFont typeface="Courier New"/>
              <a:buChar char="o"/>
              <a:tabLst>
                <a:tab pos="241300" algn="l"/>
              </a:tabLst>
            </a:pPr>
            <a:r>
              <a:rPr sz="1200" dirty="0">
                <a:latin typeface="Times New Roman"/>
                <a:cs typeface="Times New Roman"/>
              </a:rPr>
              <a:t>Step4: Data transfer</a:t>
            </a:r>
            <a:r>
              <a:rPr sz="1200" spc="-114" dirty="0">
                <a:latin typeface="Times New Roman"/>
                <a:cs typeface="Times New Roman"/>
              </a:rPr>
              <a:t> </a:t>
            </a:r>
            <a:r>
              <a:rPr sz="1200" dirty="0">
                <a:latin typeface="Times New Roman"/>
                <a:cs typeface="Times New Roman"/>
              </a:rPr>
              <a:t>procedure</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Initiating </a:t>
            </a:r>
            <a:r>
              <a:rPr sz="1200" spc="-5" dirty="0">
                <a:latin typeface="Times New Roman"/>
                <a:cs typeface="Times New Roman"/>
              </a:rPr>
              <a:t>computer transfers </a:t>
            </a:r>
            <a:r>
              <a:rPr sz="1200" dirty="0">
                <a:latin typeface="Times New Roman"/>
                <a:cs typeface="Times New Roman"/>
              </a:rPr>
              <a:t>its </a:t>
            </a:r>
            <a:r>
              <a:rPr sz="1200" spc="-5" dirty="0">
                <a:latin typeface="Times New Roman"/>
                <a:cs typeface="Times New Roman"/>
              </a:rPr>
              <a:t>data stream </a:t>
            </a:r>
            <a:r>
              <a:rPr sz="1200" dirty="0">
                <a:latin typeface="Times New Roman"/>
                <a:cs typeface="Times New Roman"/>
              </a:rPr>
              <a:t>to its </a:t>
            </a:r>
            <a:r>
              <a:rPr sz="1200" spc="-5" dirty="0">
                <a:latin typeface="Times New Roman"/>
                <a:cs typeface="Times New Roman"/>
              </a:rPr>
              <a:t>modem </a:t>
            </a:r>
            <a:r>
              <a:rPr sz="1200" dirty="0">
                <a:latin typeface="Times New Roman"/>
                <a:cs typeface="Times New Roman"/>
              </a:rPr>
              <a:t>over circuit </a:t>
            </a:r>
            <a:r>
              <a:rPr sz="1200" spc="-5" dirty="0">
                <a:latin typeface="Times New Roman"/>
                <a:cs typeface="Times New Roman"/>
              </a:rPr>
              <a:t>2accompanied  </a:t>
            </a:r>
            <a:r>
              <a:rPr sz="1200" dirty="0">
                <a:latin typeface="Times New Roman"/>
                <a:cs typeface="Times New Roman"/>
              </a:rPr>
              <a:t>by the </a:t>
            </a:r>
            <a:r>
              <a:rPr sz="1200" spc="-5" dirty="0">
                <a:latin typeface="Times New Roman"/>
                <a:cs typeface="Times New Roman"/>
              </a:rPr>
              <a:t>timing </a:t>
            </a:r>
            <a:r>
              <a:rPr sz="1200" dirty="0">
                <a:latin typeface="Times New Roman"/>
                <a:cs typeface="Times New Roman"/>
              </a:rPr>
              <a:t>pulse of circuit</a:t>
            </a:r>
            <a:r>
              <a:rPr sz="1200" spc="-75" dirty="0">
                <a:latin typeface="Times New Roman"/>
                <a:cs typeface="Times New Roman"/>
              </a:rPr>
              <a:t> </a:t>
            </a:r>
            <a:r>
              <a:rPr sz="1200" dirty="0">
                <a:latin typeface="Times New Roman"/>
                <a:cs typeface="Times New Roman"/>
              </a:rPr>
              <a:t>24.</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Modem converts </a:t>
            </a:r>
            <a:r>
              <a:rPr sz="1200" spc="-5" dirty="0">
                <a:latin typeface="Times New Roman"/>
                <a:cs typeface="Times New Roman"/>
              </a:rPr>
              <a:t>digital </a:t>
            </a:r>
            <a:r>
              <a:rPr sz="1200" dirty="0">
                <a:latin typeface="Times New Roman"/>
                <a:cs typeface="Times New Roman"/>
              </a:rPr>
              <a:t>data to an </a:t>
            </a:r>
            <a:r>
              <a:rPr sz="1200" spc="-5" dirty="0">
                <a:latin typeface="Times New Roman"/>
                <a:cs typeface="Times New Roman"/>
              </a:rPr>
              <a:t>analog </a:t>
            </a:r>
            <a:r>
              <a:rPr sz="1200" dirty="0">
                <a:latin typeface="Times New Roman"/>
                <a:cs typeface="Times New Roman"/>
              </a:rPr>
              <a:t>signal and sends it over the</a:t>
            </a:r>
            <a:r>
              <a:rPr sz="1200" spc="-65"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spc="-5" dirty="0">
                <a:latin typeface="Times New Roman"/>
                <a:cs typeface="Times New Roman"/>
              </a:rPr>
              <a:t>Responding modem retreives the signal, converts it back to digital and passes it to  </a:t>
            </a:r>
            <a:r>
              <a:rPr sz="1200" dirty="0">
                <a:latin typeface="Times New Roman"/>
                <a:cs typeface="Times New Roman"/>
              </a:rPr>
              <a:t>DTE via circuit 3 and </a:t>
            </a:r>
            <a:r>
              <a:rPr sz="1200" spc="-5" dirty="0">
                <a:latin typeface="Times New Roman"/>
                <a:cs typeface="Times New Roman"/>
              </a:rPr>
              <a:t>timing </a:t>
            </a:r>
            <a:r>
              <a:rPr sz="1200" dirty="0">
                <a:latin typeface="Times New Roman"/>
                <a:cs typeface="Times New Roman"/>
              </a:rPr>
              <a:t>pulse of</a:t>
            </a:r>
            <a:r>
              <a:rPr sz="1200" spc="-114" dirty="0">
                <a:latin typeface="Times New Roman"/>
                <a:cs typeface="Times New Roman"/>
              </a:rPr>
              <a:t> </a:t>
            </a:r>
            <a:r>
              <a:rPr sz="1200" dirty="0">
                <a:latin typeface="Times New Roman"/>
                <a:cs typeface="Times New Roman"/>
              </a:rPr>
              <a:t>17</a:t>
            </a:r>
            <a:endParaRPr sz="1200">
              <a:latin typeface="Times New Roman"/>
              <a:cs typeface="Times New Roman"/>
            </a:endParaRPr>
          </a:p>
          <a:p>
            <a:pPr marL="241300" marR="5715" indent="-228600" algn="just">
              <a:lnSpc>
                <a:spcPts val="1380"/>
              </a:lnSpc>
              <a:buFont typeface="Courier New"/>
              <a:buChar char="o"/>
              <a:tabLst>
                <a:tab pos="241300" algn="l"/>
              </a:tabLst>
            </a:pPr>
            <a:r>
              <a:rPr sz="1200" spc="-5" dirty="0">
                <a:latin typeface="Times New Roman"/>
                <a:cs typeface="Times New Roman"/>
              </a:rPr>
              <a:t>Step5: Once both computers have completed their transmission, both </a:t>
            </a:r>
            <a:r>
              <a:rPr sz="1200" spc="-10" dirty="0">
                <a:latin typeface="Times New Roman"/>
                <a:cs typeface="Times New Roman"/>
              </a:rPr>
              <a:t>computers  </a:t>
            </a:r>
            <a:r>
              <a:rPr sz="1200" dirty="0">
                <a:latin typeface="Times New Roman"/>
                <a:cs typeface="Times New Roman"/>
              </a:rPr>
              <a:t>deactivate their </a:t>
            </a:r>
            <a:r>
              <a:rPr sz="1200" spc="-5" dirty="0">
                <a:latin typeface="Times New Roman"/>
                <a:cs typeface="Times New Roman"/>
              </a:rPr>
              <a:t>request-to-send </a:t>
            </a:r>
            <a:r>
              <a:rPr sz="1200" dirty="0">
                <a:latin typeface="Times New Roman"/>
                <a:cs typeface="Times New Roman"/>
              </a:rPr>
              <a:t>circuits , </a:t>
            </a:r>
            <a:r>
              <a:rPr sz="1200" spc="-5" dirty="0">
                <a:latin typeface="Times New Roman"/>
                <a:cs typeface="Times New Roman"/>
              </a:rPr>
              <a:t>modems </a:t>
            </a:r>
            <a:r>
              <a:rPr sz="1200" dirty="0">
                <a:latin typeface="Times New Roman"/>
                <a:cs typeface="Times New Roman"/>
              </a:rPr>
              <a:t>turn off their carrier signals, their  received </a:t>
            </a:r>
            <a:r>
              <a:rPr sz="1200" spc="-5" dirty="0">
                <a:latin typeface="Times New Roman"/>
                <a:cs typeface="Times New Roman"/>
              </a:rPr>
              <a:t>line </a:t>
            </a:r>
            <a:r>
              <a:rPr sz="1200" dirty="0">
                <a:latin typeface="Times New Roman"/>
                <a:cs typeface="Times New Roman"/>
              </a:rPr>
              <a:t>signal detectors </a:t>
            </a:r>
            <a:r>
              <a:rPr sz="1200" spc="-5" dirty="0">
                <a:latin typeface="Times New Roman"/>
                <a:cs typeface="Times New Roman"/>
              </a:rPr>
              <a:t>and their clear </a:t>
            </a:r>
            <a:r>
              <a:rPr sz="1200" dirty="0">
                <a:latin typeface="Times New Roman"/>
                <a:cs typeface="Times New Roman"/>
              </a:rPr>
              <a:t>to </a:t>
            </a:r>
            <a:r>
              <a:rPr sz="1200" spc="-5" dirty="0">
                <a:latin typeface="Times New Roman"/>
                <a:cs typeface="Times New Roman"/>
              </a:rPr>
              <a:t>send circuits</a:t>
            </a:r>
            <a:endParaRPr sz="1200">
              <a:latin typeface="Times New Roman"/>
              <a:cs typeface="Times New Roman"/>
            </a:endParaRPr>
          </a:p>
        </p:txBody>
      </p:sp>
      <p:sp>
        <p:nvSpPr>
          <p:cNvPr id="8" name="object 8"/>
          <p:cNvSpPr/>
          <p:nvPr/>
        </p:nvSpPr>
        <p:spPr>
          <a:xfrm>
            <a:off x="1143000" y="2829305"/>
            <a:ext cx="5807557" cy="3138677"/>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105</a:t>
            </a:fld>
            <a:endParaRPr dirty="0"/>
          </a:p>
        </p:txBody>
      </p:sp>
    </p:spTree>
    <p:extLst>
      <p:ext uri="{BB962C8B-B14F-4D97-AF65-F5344CB8AC3E}">
        <p14:creationId xmlns:p14="http://schemas.microsoft.com/office/powerpoint/2010/main" val="8807296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1078992"/>
            <a:ext cx="5073650" cy="213233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NULL</a:t>
            </a:r>
            <a:r>
              <a:rPr sz="1200" b="1" spc="-100" dirty="0">
                <a:latin typeface="Times New Roman"/>
                <a:cs typeface="Times New Roman"/>
              </a:rPr>
              <a:t> </a:t>
            </a:r>
            <a:r>
              <a:rPr sz="1200" b="1" spc="-5" dirty="0">
                <a:latin typeface="Times New Roman"/>
                <a:cs typeface="Times New Roman"/>
              </a:rPr>
              <a:t>MODEM</a:t>
            </a:r>
            <a:endParaRPr sz="1200">
              <a:latin typeface="Times New Roman"/>
              <a:cs typeface="Times New Roman"/>
            </a:endParaRPr>
          </a:p>
          <a:p>
            <a:pPr marL="241300" marR="5715" indent="-228600">
              <a:lnSpc>
                <a:spcPts val="1380"/>
              </a:lnSpc>
              <a:spcBef>
                <a:spcPts val="60"/>
              </a:spcBef>
              <a:buFont typeface="Courier New"/>
              <a:buChar char="o"/>
              <a:tabLst>
                <a:tab pos="241300" algn="l"/>
              </a:tabLst>
            </a:pPr>
            <a:r>
              <a:rPr sz="1200" dirty="0">
                <a:latin typeface="Times New Roman"/>
                <a:cs typeface="Times New Roman"/>
              </a:rPr>
              <a:t>Suppose you need to connect two </a:t>
            </a:r>
            <a:r>
              <a:rPr sz="1200" spc="-5" dirty="0">
                <a:latin typeface="Times New Roman"/>
                <a:cs typeface="Times New Roman"/>
              </a:rPr>
              <a:t>DTEs </a:t>
            </a:r>
            <a:r>
              <a:rPr sz="1200" dirty="0">
                <a:latin typeface="Times New Roman"/>
                <a:cs typeface="Times New Roman"/>
              </a:rPr>
              <a:t>in the </a:t>
            </a:r>
            <a:r>
              <a:rPr sz="1200" spc="-5" dirty="0">
                <a:latin typeface="Times New Roman"/>
                <a:cs typeface="Times New Roman"/>
              </a:rPr>
              <a:t>same building, for example </a:t>
            </a:r>
            <a:r>
              <a:rPr sz="1200" dirty="0">
                <a:latin typeface="Times New Roman"/>
                <a:cs typeface="Times New Roman"/>
              </a:rPr>
              <a:t>two  </a:t>
            </a:r>
            <a:r>
              <a:rPr sz="1200" spc="-5" dirty="0">
                <a:latin typeface="Times New Roman"/>
                <a:cs typeface="Times New Roman"/>
              </a:rPr>
              <a:t>workstations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Modems </a:t>
            </a:r>
            <a:r>
              <a:rPr sz="1200" dirty="0">
                <a:latin typeface="Times New Roman"/>
                <a:cs typeface="Times New Roman"/>
              </a:rPr>
              <a:t>are not needed to connect two </a:t>
            </a:r>
            <a:r>
              <a:rPr sz="1200" spc="-5" dirty="0">
                <a:latin typeface="Times New Roman"/>
                <a:cs typeface="Times New Roman"/>
              </a:rPr>
              <a:t>compatible </a:t>
            </a:r>
            <a:r>
              <a:rPr sz="1200" dirty="0">
                <a:latin typeface="Times New Roman"/>
                <a:cs typeface="Times New Roman"/>
              </a:rPr>
              <a:t>devices</a:t>
            </a:r>
            <a:r>
              <a:rPr sz="1200" spc="-80" dirty="0">
                <a:latin typeface="Times New Roman"/>
                <a:cs typeface="Times New Roman"/>
              </a:rPr>
              <a:t> </a:t>
            </a:r>
            <a:r>
              <a:rPr sz="1200" dirty="0">
                <a:latin typeface="Times New Roman"/>
                <a:cs typeface="Times New Roman"/>
              </a:rPr>
              <a:t>directly</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The TX never needs to cross analog lines, such as telephone lines and  therefore does not need </a:t>
            </a:r>
            <a:r>
              <a:rPr sz="1200" dirty="0">
                <a:latin typeface="Times New Roman"/>
                <a:cs typeface="Times New Roman"/>
              </a:rPr>
              <a:t>to be</a:t>
            </a:r>
            <a:r>
              <a:rPr sz="1200" spc="-25" dirty="0">
                <a:latin typeface="Times New Roman"/>
                <a:cs typeface="Times New Roman"/>
              </a:rPr>
              <a:t> </a:t>
            </a:r>
            <a:r>
              <a:rPr sz="1200" spc="-5" dirty="0">
                <a:latin typeface="Times New Roman"/>
                <a:cs typeface="Times New Roman"/>
              </a:rPr>
              <a:t>modulated</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But you do need an interface to </a:t>
            </a:r>
            <a:r>
              <a:rPr sz="1200" spc="-5" dirty="0">
                <a:latin typeface="Times New Roman"/>
                <a:cs typeface="Times New Roman"/>
              </a:rPr>
              <a:t>handle the exchanging </a:t>
            </a:r>
            <a:r>
              <a:rPr sz="1200" dirty="0">
                <a:latin typeface="Times New Roman"/>
                <a:cs typeface="Times New Roman"/>
              </a:rPr>
              <a:t>, </a:t>
            </a:r>
            <a:r>
              <a:rPr sz="1200" spc="-5" dirty="0">
                <a:latin typeface="Times New Roman"/>
                <a:cs typeface="Times New Roman"/>
              </a:rPr>
              <a:t>just </a:t>
            </a:r>
            <a:r>
              <a:rPr sz="1200" dirty="0">
                <a:latin typeface="Times New Roman"/>
                <a:cs typeface="Times New Roman"/>
              </a:rPr>
              <a:t>as </a:t>
            </a:r>
            <a:r>
              <a:rPr sz="1200" spc="-5" dirty="0">
                <a:latin typeface="Times New Roman"/>
                <a:cs typeface="Times New Roman"/>
              </a:rPr>
              <a:t>EIA 232 </a:t>
            </a:r>
            <a:r>
              <a:rPr sz="1200" spc="90" dirty="0">
                <a:latin typeface="Times New Roman"/>
                <a:cs typeface="Times New Roman"/>
              </a:rPr>
              <a:t> </a:t>
            </a:r>
            <a:r>
              <a:rPr sz="1200" spc="-5" dirty="0">
                <a:latin typeface="Times New Roman"/>
                <a:cs typeface="Times New Roman"/>
              </a:rPr>
              <a:t>DTE-</a:t>
            </a:r>
            <a:endParaRPr sz="1200">
              <a:latin typeface="Times New Roman"/>
              <a:cs typeface="Times New Roman"/>
            </a:endParaRPr>
          </a:p>
          <a:p>
            <a:pPr marL="241300">
              <a:lnSpc>
                <a:spcPts val="1380"/>
              </a:lnSpc>
            </a:pPr>
            <a:r>
              <a:rPr sz="1200" spc="-5" dirty="0">
                <a:latin typeface="Times New Roman"/>
                <a:cs typeface="Times New Roman"/>
              </a:rPr>
              <a:t>DCE </a:t>
            </a:r>
            <a:r>
              <a:rPr sz="1200" dirty="0">
                <a:latin typeface="Times New Roman"/>
                <a:cs typeface="Times New Roman"/>
              </a:rPr>
              <a:t>cable</a:t>
            </a:r>
            <a:r>
              <a:rPr sz="1200" spc="-100" dirty="0">
                <a:latin typeface="Times New Roman"/>
                <a:cs typeface="Times New Roman"/>
              </a:rPr>
              <a:t> </a:t>
            </a:r>
            <a:r>
              <a:rPr sz="1200" spc="-5" dirty="0">
                <a:latin typeface="Times New Roman"/>
                <a:cs typeface="Times New Roman"/>
              </a:rPr>
              <a:t>does</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The solution is </a:t>
            </a:r>
            <a:r>
              <a:rPr sz="1200" dirty="0">
                <a:latin typeface="Times New Roman"/>
                <a:cs typeface="Times New Roman"/>
              </a:rPr>
              <a:t>a </a:t>
            </a:r>
            <a:r>
              <a:rPr sz="1200" spc="-5" dirty="0">
                <a:latin typeface="Times New Roman"/>
                <a:cs typeface="Times New Roman"/>
              </a:rPr>
              <a:t>NULL</a:t>
            </a:r>
            <a:r>
              <a:rPr sz="1200" spc="-85" dirty="0">
                <a:latin typeface="Times New Roman"/>
                <a:cs typeface="Times New Roman"/>
              </a:rPr>
              <a:t> </a:t>
            </a:r>
            <a:r>
              <a:rPr sz="1200" spc="-5" dirty="0">
                <a:latin typeface="Times New Roman"/>
                <a:cs typeface="Times New Roman"/>
              </a:rPr>
              <a:t>Modem</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A null modem provide DTA –DTE </a:t>
            </a:r>
            <a:r>
              <a:rPr sz="1200" dirty="0">
                <a:latin typeface="Times New Roman"/>
                <a:cs typeface="Times New Roman"/>
              </a:rPr>
              <a:t>interface </a:t>
            </a:r>
            <a:r>
              <a:rPr sz="1200" spc="-5" dirty="0">
                <a:latin typeface="Times New Roman"/>
                <a:cs typeface="Times New Roman"/>
              </a:rPr>
              <a:t>w/o</a:t>
            </a:r>
            <a:r>
              <a:rPr sz="1200" spc="-40" dirty="0">
                <a:latin typeface="Times New Roman"/>
                <a:cs typeface="Times New Roman"/>
              </a:rPr>
              <a:t> </a:t>
            </a:r>
            <a:r>
              <a:rPr sz="1200" spc="-10" dirty="0">
                <a:latin typeface="Times New Roman"/>
                <a:cs typeface="Times New Roman"/>
              </a:rPr>
              <a:t>DCEs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But why use a Null</a:t>
            </a:r>
            <a:r>
              <a:rPr sz="1200" spc="-105" dirty="0">
                <a:latin typeface="Times New Roman"/>
                <a:cs typeface="Times New Roman"/>
              </a:rPr>
              <a:t> </a:t>
            </a:r>
            <a:r>
              <a:rPr sz="1200" dirty="0">
                <a:latin typeface="Times New Roman"/>
                <a:cs typeface="Times New Roman"/>
              </a:rPr>
              <a:t>Modem</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If all you need is </a:t>
            </a:r>
            <a:r>
              <a:rPr sz="1200" spc="-5" dirty="0">
                <a:latin typeface="Times New Roman"/>
                <a:cs typeface="Times New Roman"/>
              </a:rPr>
              <a:t>the </a:t>
            </a:r>
            <a:r>
              <a:rPr sz="1200" dirty="0">
                <a:latin typeface="Times New Roman"/>
                <a:cs typeface="Times New Roman"/>
              </a:rPr>
              <a:t>interface, why </a:t>
            </a:r>
            <a:r>
              <a:rPr sz="1200" spc="-5" dirty="0">
                <a:latin typeface="Times New Roman"/>
                <a:cs typeface="Times New Roman"/>
              </a:rPr>
              <a:t>not </a:t>
            </a:r>
            <a:r>
              <a:rPr sz="1200" dirty="0">
                <a:latin typeface="Times New Roman"/>
                <a:cs typeface="Times New Roman"/>
              </a:rPr>
              <a:t>just a a </a:t>
            </a:r>
            <a:r>
              <a:rPr sz="1200" spc="-5" dirty="0">
                <a:latin typeface="Times New Roman"/>
                <a:cs typeface="Times New Roman"/>
              </a:rPr>
              <a:t>standard </a:t>
            </a:r>
            <a:r>
              <a:rPr sz="1200" dirty="0">
                <a:latin typeface="Times New Roman"/>
                <a:cs typeface="Times New Roman"/>
              </a:rPr>
              <a:t>EIA </a:t>
            </a:r>
            <a:r>
              <a:rPr sz="1200" spc="-5" dirty="0">
                <a:latin typeface="Times New Roman"/>
                <a:cs typeface="Times New Roman"/>
              </a:rPr>
              <a:t>232</a:t>
            </a:r>
            <a:r>
              <a:rPr sz="1200" spc="-114" dirty="0">
                <a:latin typeface="Times New Roman"/>
                <a:cs typeface="Times New Roman"/>
              </a:rPr>
              <a:t> </a:t>
            </a:r>
            <a:r>
              <a:rPr sz="1200" dirty="0">
                <a:latin typeface="Times New Roman"/>
                <a:cs typeface="Times New Roman"/>
              </a:rPr>
              <a:t>cable?</a:t>
            </a:r>
            <a:endParaRPr sz="1200">
              <a:latin typeface="Times New Roman"/>
              <a:cs typeface="Times New Roman"/>
            </a:endParaRPr>
          </a:p>
        </p:txBody>
      </p:sp>
      <p:sp>
        <p:nvSpPr>
          <p:cNvPr id="7" name="object 7"/>
          <p:cNvSpPr txBox="1"/>
          <p:nvPr/>
        </p:nvSpPr>
        <p:spPr>
          <a:xfrm>
            <a:off x="1130300" y="5681471"/>
            <a:ext cx="5530215" cy="2122805"/>
          </a:xfrm>
          <a:prstGeom prst="rect">
            <a:avLst/>
          </a:prstGeom>
        </p:spPr>
        <p:txBody>
          <a:bodyPr vert="horz" wrap="square" lIns="0" tIns="0" rIns="0" bIns="0" rtlCol="0">
            <a:spAutoFit/>
          </a:bodyPr>
          <a:lstStyle/>
          <a:p>
            <a:pPr marL="698500" indent="-228600">
              <a:lnSpc>
                <a:spcPts val="1410"/>
              </a:lnSpc>
              <a:buFont typeface="Courier New"/>
              <a:buChar char="o"/>
              <a:tabLst>
                <a:tab pos="698500" algn="l"/>
              </a:tabLst>
            </a:pPr>
            <a:r>
              <a:rPr sz="1200" spc="-5" dirty="0">
                <a:latin typeface="Times New Roman"/>
                <a:cs typeface="Times New Roman"/>
              </a:rPr>
              <a:t>Part </a:t>
            </a:r>
            <a:r>
              <a:rPr sz="1200" dirty="0">
                <a:latin typeface="Times New Roman"/>
                <a:cs typeface="Times New Roman"/>
              </a:rPr>
              <a:t>a </a:t>
            </a:r>
            <a:r>
              <a:rPr sz="1200" spc="-5" dirty="0">
                <a:latin typeface="Times New Roman"/>
                <a:cs typeface="Times New Roman"/>
              </a:rPr>
              <a:t>shows </a:t>
            </a:r>
            <a:r>
              <a:rPr sz="1200" dirty="0">
                <a:latin typeface="Times New Roman"/>
                <a:cs typeface="Times New Roman"/>
              </a:rPr>
              <a:t>a connection </a:t>
            </a:r>
            <a:r>
              <a:rPr sz="1200" spc="-5" dirty="0">
                <a:latin typeface="Times New Roman"/>
                <a:cs typeface="Times New Roman"/>
              </a:rPr>
              <a:t>using </a:t>
            </a:r>
            <a:r>
              <a:rPr sz="1200" dirty="0">
                <a:latin typeface="Times New Roman"/>
                <a:cs typeface="Times New Roman"/>
              </a:rPr>
              <a:t>a telephone</a:t>
            </a:r>
            <a:r>
              <a:rPr sz="1200" spc="-60" dirty="0">
                <a:latin typeface="Times New Roman"/>
                <a:cs typeface="Times New Roman"/>
              </a:rPr>
              <a:t> </a:t>
            </a:r>
            <a:r>
              <a:rPr sz="1200" spc="-10" dirty="0">
                <a:latin typeface="Times New Roman"/>
                <a:cs typeface="Times New Roman"/>
              </a:rPr>
              <a:t>network</a:t>
            </a:r>
            <a:endParaRPr sz="1200">
              <a:latin typeface="Times New Roman"/>
              <a:cs typeface="Times New Roman"/>
            </a:endParaRPr>
          </a:p>
          <a:p>
            <a:pPr marL="698500" marR="194310" indent="-228600">
              <a:lnSpc>
                <a:spcPts val="1380"/>
              </a:lnSpc>
              <a:spcBef>
                <a:spcPts val="65"/>
              </a:spcBef>
              <a:buFont typeface="Courier New"/>
              <a:buChar char="o"/>
              <a:tabLst>
                <a:tab pos="698500" algn="l"/>
              </a:tabLst>
            </a:pPr>
            <a:r>
              <a:rPr sz="1200" spc="-5" dirty="0">
                <a:latin typeface="Times New Roman"/>
                <a:cs typeface="Times New Roman"/>
              </a:rPr>
              <a:t>Part </a:t>
            </a:r>
            <a:r>
              <a:rPr sz="1200" dirty="0">
                <a:latin typeface="Times New Roman"/>
                <a:cs typeface="Times New Roman"/>
              </a:rPr>
              <a:t>b </a:t>
            </a:r>
            <a:r>
              <a:rPr sz="1200" spc="-5" dirty="0">
                <a:latin typeface="Times New Roman"/>
                <a:cs typeface="Times New Roman"/>
              </a:rPr>
              <a:t>shows what happens when we use </a:t>
            </a:r>
            <a:r>
              <a:rPr sz="1200" dirty="0">
                <a:latin typeface="Times New Roman"/>
                <a:cs typeface="Times New Roman"/>
              </a:rPr>
              <a:t>the </a:t>
            </a:r>
            <a:r>
              <a:rPr sz="1200" spc="-5" dirty="0">
                <a:latin typeface="Times New Roman"/>
                <a:cs typeface="Times New Roman"/>
              </a:rPr>
              <a:t>same </a:t>
            </a:r>
            <a:r>
              <a:rPr sz="1200" dirty="0">
                <a:latin typeface="Times New Roman"/>
                <a:cs typeface="Times New Roman"/>
              </a:rPr>
              <a:t>connections </a:t>
            </a:r>
            <a:r>
              <a:rPr sz="1200" spc="-5" dirty="0">
                <a:latin typeface="Times New Roman"/>
                <a:cs typeface="Times New Roman"/>
              </a:rPr>
              <a:t>between two  </a:t>
            </a:r>
            <a:r>
              <a:rPr sz="1200" spc="-10" dirty="0">
                <a:latin typeface="Times New Roman"/>
                <a:cs typeface="Times New Roman"/>
              </a:rPr>
              <a:t>DTEs</a:t>
            </a:r>
            <a:endParaRPr sz="1200">
              <a:latin typeface="Times New Roman"/>
              <a:cs typeface="Times New Roman"/>
            </a:endParaRPr>
          </a:p>
          <a:p>
            <a:pPr marL="698500" indent="-228600">
              <a:lnSpc>
                <a:spcPts val="1315"/>
              </a:lnSpc>
              <a:buFont typeface="Courier New"/>
              <a:buChar char="o"/>
              <a:tabLst>
                <a:tab pos="698500" algn="l"/>
              </a:tabLst>
            </a:pPr>
            <a:r>
              <a:rPr sz="1200" dirty="0">
                <a:latin typeface="Times New Roman"/>
                <a:cs typeface="Times New Roman"/>
              </a:rPr>
              <a:t>The receive </a:t>
            </a:r>
            <a:r>
              <a:rPr sz="1200" spc="-5" dirty="0">
                <a:latin typeface="Times New Roman"/>
                <a:cs typeface="Times New Roman"/>
              </a:rPr>
              <a:t>circuit </a:t>
            </a:r>
            <a:r>
              <a:rPr sz="1200" dirty="0">
                <a:latin typeface="Times New Roman"/>
                <a:cs typeface="Times New Roman"/>
              </a:rPr>
              <a:t>is void because it has been </a:t>
            </a:r>
            <a:r>
              <a:rPr sz="1200" spc="-5" dirty="0">
                <a:latin typeface="Times New Roman"/>
                <a:cs typeface="Times New Roman"/>
              </a:rPr>
              <a:t>isolated completely </a:t>
            </a:r>
            <a:r>
              <a:rPr sz="1200" dirty="0">
                <a:latin typeface="Times New Roman"/>
                <a:cs typeface="Times New Roman"/>
              </a:rPr>
              <a:t>for the</a:t>
            </a:r>
            <a:r>
              <a:rPr sz="1200" spc="-55" dirty="0">
                <a:latin typeface="Times New Roman"/>
                <a:cs typeface="Times New Roman"/>
              </a:rPr>
              <a:t> </a:t>
            </a:r>
            <a:r>
              <a:rPr sz="1200" spc="-5" dirty="0">
                <a:latin typeface="Times New Roman"/>
                <a:cs typeface="Times New Roman"/>
              </a:rPr>
              <a:t>TX</a:t>
            </a:r>
            <a:endParaRPr sz="1200">
              <a:latin typeface="Times New Roman"/>
              <a:cs typeface="Times New Roman"/>
            </a:endParaRPr>
          </a:p>
          <a:p>
            <a:pPr marL="698500" indent="-228600">
              <a:lnSpc>
                <a:spcPts val="1410"/>
              </a:lnSpc>
              <a:buFont typeface="Courier New"/>
              <a:buChar char="o"/>
              <a:tabLst>
                <a:tab pos="698500" algn="l"/>
              </a:tabLst>
            </a:pPr>
            <a:r>
              <a:rPr sz="1200" dirty="0">
                <a:latin typeface="Times New Roman"/>
                <a:cs typeface="Times New Roman"/>
              </a:rPr>
              <a:t>The tx cct 2 endsup </a:t>
            </a:r>
            <a:r>
              <a:rPr sz="1200" spc="-5" dirty="0">
                <a:latin typeface="Times New Roman"/>
                <a:cs typeface="Times New Roman"/>
              </a:rPr>
              <a:t>full </a:t>
            </a:r>
            <a:r>
              <a:rPr sz="1200" dirty="0">
                <a:latin typeface="Times New Roman"/>
                <a:cs typeface="Times New Roman"/>
              </a:rPr>
              <a:t>of </a:t>
            </a:r>
            <a:r>
              <a:rPr sz="1200" spc="-5" dirty="0">
                <a:latin typeface="Times New Roman"/>
                <a:cs typeface="Times New Roman"/>
              </a:rPr>
              <a:t>collision</a:t>
            </a:r>
            <a:r>
              <a:rPr sz="1200" spc="-90" dirty="0">
                <a:latin typeface="Times New Roman"/>
                <a:cs typeface="Times New Roman"/>
              </a:rPr>
              <a:t> </a:t>
            </a:r>
            <a:r>
              <a:rPr sz="1200" dirty="0">
                <a:latin typeface="Times New Roman"/>
                <a:cs typeface="Times New Roman"/>
              </a:rPr>
              <a:t>noise</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12700">
              <a:lnSpc>
                <a:spcPct val="100000"/>
              </a:lnSpc>
              <a:spcBef>
                <a:spcPts val="5"/>
              </a:spcBef>
            </a:pPr>
            <a:r>
              <a:rPr sz="1200" b="1" spc="-5" dirty="0">
                <a:latin typeface="Times New Roman"/>
                <a:cs typeface="Times New Roman"/>
              </a:rPr>
              <a:t>NULL MODEM Crossing</a:t>
            </a:r>
            <a:r>
              <a:rPr sz="1200" b="1" spc="-55" dirty="0">
                <a:latin typeface="Times New Roman"/>
                <a:cs typeface="Times New Roman"/>
              </a:rPr>
              <a:t> </a:t>
            </a:r>
            <a:r>
              <a:rPr sz="1200" b="1" spc="-5" dirty="0">
                <a:latin typeface="Times New Roman"/>
                <a:cs typeface="Times New Roman"/>
              </a:rPr>
              <a:t>Connections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698500" marR="5080" indent="-228600" algn="just">
              <a:lnSpc>
                <a:spcPts val="1380"/>
              </a:lnSpc>
              <a:spcBef>
                <a:spcPts val="5"/>
              </a:spcBef>
              <a:buFont typeface="Courier New"/>
              <a:buChar char="o"/>
              <a:tabLst>
                <a:tab pos="698500" algn="l"/>
              </a:tabLst>
            </a:pPr>
            <a:r>
              <a:rPr sz="1200" dirty="0">
                <a:latin typeface="Times New Roman"/>
                <a:cs typeface="Times New Roman"/>
              </a:rPr>
              <a:t>Whereas EIA </a:t>
            </a:r>
            <a:r>
              <a:rPr sz="1200" spc="-5" dirty="0">
                <a:latin typeface="Times New Roman"/>
                <a:cs typeface="Times New Roman"/>
              </a:rPr>
              <a:t>232 DTE-DCE </a:t>
            </a:r>
            <a:r>
              <a:rPr sz="1200" dirty="0">
                <a:latin typeface="Times New Roman"/>
                <a:cs typeface="Times New Roman"/>
              </a:rPr>
              <a:t>interface cable has a </a:t>
            </a:r>
            <a:r>
              <a:rPr sz="1200" spc="-5" dirty="0">
                <a:latin typeface="Times New Roman"/>
                <a:cs typeface="Times New Roman"/>
              </a:rPr>
              <a:t>female </a:t>
            </a:r>
            <a:r>
              <a:rPr sz="1200" dirty="0">
                <a:latin typeface="Times New Roman"/>
                <a:cs typeface="Times New Roman"/>
              </a:rPr>
              <a:t>connector at </a:t>
            </a:r>
            <a:r>
              <a:rPr sz="1200" spc="-5" dirty="0">
                <a:latin typeface="Times New Roman"/>
                <a:cs typeface="Times New Roman"/>
              </a:rPr>
              <a:t>the  DTE and </a:t>
            </a:r>
            <a:r>
              <a:rPr sz="1200" dirty="0">
                <a:latin typeface="Times New Roman"/>
                <a:cs typeface="Times New Roman"/>
              </a:rPr>
              <a:t>a </a:t>
            </a:r>
            <a:r>
              <a:rPr sz="1200" spc="-5" dirty="0">
                <a:latin typeface="Times New Roman"/>
                <a:cs typeface="Times New Roman"/>
              </a:rPr>
              <a:t>male connector at the DCE end, </a:t>
            </a:r>
            <a:r>
              <a:rPr sz="1200" dirty="0">
                <a:latin typeface="Times New Roman"/>
                <a:cs typeface="Times New Roman"/>
              </a:rPr>
              <a:t>a </a:t>
            </a:r>
            <a:r>
              <a:rPr sz="1200" spc="-5" dirty="0">
                <a:latin typeface="Times New Roman"/>
                <a:cs typeface="Times New Roman"/>
              </a:rPr>
              <a:t>null modem has female  </a:t>
            </a:r>
            <a:r>
              <a:rPr sz="1200" dirty="0">
                <a:latin typeface="Times New Roman"/>
                <a:cs typeface="Times New Roman"/>
              </a:rPr>
              <a:t>connectors at </a:t>
            </a:r>
            <a:r>
              <a:rPr sz="1200" spc="-5" dirty="0">
                <a:latin typeface="Times New Roman"/>
                <a:cs typeface="Times New Roman"/>
              </a:rPr>
              <a:t>both </a:t>
            </a:r>
            <a:r>
              <a:rPr sz="1200" dirty="0">
                <a:latin typeface="Times New Roman"/>
                <a:cs typeface="Times New Roman"/>
              </a:rPr>
              <a:t>ends to allow it to connect to the EIA </a:t>
            </a:r>
            <a:r>
              <a:rPr sz="1200" spc="-5" dirty="0">
                <a:latin typeface="Times New Roman"/>
                <a:cs typeface="Times New Roman"/>
              </a:rPr>
              <a:t>232 DTE ports which  </a:t>
            </a:r>
            <a:r>
              <a:rPr sz="1200" dirty="0">
                <a:latin typeface="Times New Roman"/>
                <a:cs typeface="Times New Roman"/>
              </a:rPr>
              <a:t>a</a:t>
            </a:r>
            <a:r>
              <a:rPr sz="1200" spc="-90" dirty="0">
                <a:latin typeface="Times New Roman"/>
                <a:cs typeface="Times New Roman"/>
              </a:rPr>
              <a:t> </a:t>
            </a:r>
            <a:r>
              <a:rPr sz="1200" spc="-5" dirty="0">
                <a:latin typeface="Times New Roman"/>
                <a:cs typeface="Times New Roman"/>
              </a:rPr>
              <a:t>male</a:t>
            </a:r>
            <a:endParaRPr sz="1200">
              <a:latin typeface="Times New Roman"/>
              <a:cs typeface="Times New Roman"/>
            </a:endParaRPr>
          </a:p>
        </p:txBody>
      </p:sp>
      <p:sp>
        <p:nvSpPr>
          <p:cNvPr id="8" name="object 8"/>
          <p:cNvSpPr/>
          <p:nvPr/>
        </p:nvSpPr>
        <p:spPr>
          <a:xfrm>
            <a:off x="1135761" y="3368040"/>
            <a:ext cx="5519166" cy="1973579"/>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106</a:t>
            </a:fld>
            <a:endParaRPr dirty="0"/>
          </a:p>
        </p:txBody>
      </p:sp>
    </p:spTree>
    <p:extLst>
      <p:ext uri="{BB962C8B-B14F-4D97-AF65-F5344CB8AC3E}">
        <p14:creationId xmlns:p14="http://schemas.microsoft.com/office/powerpoint/2010/main" val="12959133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600200" y="914400"/>
            <a:ext cx="4823764" cy="3098292"/>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130300" y="4174997"/>
            <a:ext cx="5530850" cy="1848485"/>
          </a:xfrm>
          <a:prstGeom prst="rect">
            <a:avLst/>
          </a:prstGeom>
        </p:spPr>
        <p:txBody>
          <a:bodyPr vert="horz" wrap="square" lIns="0" tIns="0" rIns="0" bIns="0" rtlCol="0">
            <a:spAutoFit/>
          </a:bodyPr>
          <a:lstStyle/>
          <a:p>
            <a:pPr marL="12700">
              <a:lnSpc>
                <a:spcPts val="1355"/>
              </a:lnSpc>
            </a:pPr>
            <a:r>
              <a:rPr sz="1200" b="1" dirty="0">
                <a:latin typeface="Times New Roman"/>
                <a:cs typeface="Times New Roman"/>
              </a:rPr>
              <a:t>Summary</a:t>
            </a:r>
            <a:endParaRPr sz="1200">
              <a:latin typeface="Times New Roman"/>
              <a:cs typeface="Times New Roman"/>
            </a:endParaRPr>
          </a:p>
          <a:p>
            <a:pPr marL="469900">
              <a:lnSpc>
                <a:spcPts val="1930"/>
              </a:lnSpc>
            </a:pPr>
            <a:r>
              <a:rPr sz="1800" spc="-15" dirty="0">
                <a:latin typeface="Meiryo"/>
                <a:cs typeface="Meiryo"/>
              </a:rPr>
              <a:t>*</a:t>
            </a:r>
            <a:r>
              <a:rPr sz="1200" spc="-15" dirty="0">
                <a:latin typeface="Times New Roman"/>
                <a:cs typeface="Times New Roman"/>
              </a:rPr>
              <a:t>DTE-DCE</a:t>
            </a:r>
            <a:r>
              <a:rPr sz="1200" spc="-85" dirty="0">
                <a:latin typeface="Times New Roman"/>
                <a:cs typeface="Times New Roman"/>
              </a:rPr>
              <a:t> </a:t>
            </a:r>
            <a:r>
              <a:rPr sz="1200" spc="-5" dirty="0">
                <a:latin typeface="Times New Roman"/>
                <a:cs typeface="Times New Roman"/>
              </a:rPr>
              <a:t>Interface</a:t>
            </a:r>
            <a:endParaRPr sz="1200">
              <a:latin typeface="Times New Roman"/>
              <a:cs typeface="Times New Roman"/>
            </a:endParaRPr>
          </a:p>
          <a:p>
            <a:pPr marL="469900">
              <a:lnSpc>
                <a:spcPts val="1880"/>
              </a:lnSpc>
            </a:pPr>
            <a:r>
              <a:rPr sz="1800" spc="-15" dirty="0">
                <a:latin typeface="Meiryo"/>
                <a:cs typeface="Meiryo"/>
              </a:rPr>
              <a:t>*</a:t>
            </a:r>
            <a:r>
              <a:rPr sz="1200" spc="-15" dirty="0">
                <a:latin typeface="Times New Roman"/>
                <a:cs typeface="Times New Roman"/>
              </a:rPr>
              <a:t>DTE-DCE </a:t>
            </a:r>
            <a:r>
              <a:rPr sz="1200" spc="-5" dirty="0">
                <a:latin typeface="Times New Roman"/>
                <a:cs typeface="Times New Roman"/>
              </a:rPr>
              <a:t>Interface</a:t>
            </a:r>
            <a:r>
              <a:rPr sz="1200" spc="-75" dirty="0">
                <a:latin typeface="Times New Roman"/>
                <a:cs typeface="Times New Roman"/>
              </a:rPr>
              <a:t> </a:t>
            </a:r>
            <a:r>
              <a:rPr sz="1200" spc="-5" dirty="0">
                <a:latin typeface="Times New Roman"/>
                <a:cs typeface="Times New Roman"/>
              </a:rPr>
              <a:t>Standards</a:t>
            </a:r>
            <a:endParaRPr sz="1200">
              <a:latin typeface="Times New Roman"/>
              <a:cs typeface="Times New Roman"/>
            </a:endParaRPr>
          </a:p>
          <a:p>
            <a:pPr marL="469900">
              <a:lnSpc>
                <a:spcPts val="1880"/>
              </a:lnSpc>
            </a:pPr>
            <a:r>
              <a:rPr sz="1800" spc="-15" dirty="0">
                <a:latin typeface="Meiryo"/>
                <a:cs typeface="Meiryo"/>
              </a:rPr>
              <a:t>*</a:t>
            </a:r>
            <a:r>
              <a:rPr sz="1200" spc="-15" dirty="0">
                <a:latin typeface="Times New Roman"/>
                <a:cs typeface="Times New Roman"/>
              </a:rPr>
              <a:t>EIA-232</a:t>
            </a:r>
            <a:endParaRPr sz="1200">
              <a:latin typeface="Times New Roman"/>
              <a:cs typeface="Times New Roman"/>
            </a:endParaRPr>
          </a:p>
          <a:p>
            <a:pPr marL="469900">
              <a:lnSpc>
                <a:spcPts val="2020"/>
              </a:lnSpc>
            </a:pPr>
            <a:r>
              <a:rPr sz="1800" spc="-20" dirty="0">
                <a:latin typeface="Meiryo"/>
                <a:cs typeface="Meiryo"/>
              </a:rPr>
              <a:t>*</a:t>
            </a:r>
            <a:r>
              <a:rPr sz="1200" spc="-20" dirty="0">
                <a:latin typeface="Times New Roman"/>
                <a:cs typeface="Times New Roman"/>
              </a:rPr>
              <a:t>Null</a:t>
            </a:r>
            <a:r>
              <a:rPr sz="1200" spc="-65" dirty="0">
                <a:latin typeface="Times New Roman"/>
                <a:cs typeface="Times New Roman"/>
              </a:rPr>
              <a:t> </a:t>
            </a:r>
            <a:r>
              <a:rPr sz="1200" spc="-5" dirty="0">
                <a:latin typeface="Times New Roman"/>
                <a:cs typeface="Times New Roman"/>
              </a:rPr>
              <a:t>Modem</a:t>
            </a:r>
            <a:endParaRPr sz="1200">
              <a:latin typeface="Times New Roman"/>
              <a:cs typeface="Times New Roman"/>
            </a:endParaRPr>
          </a:p>
          <a:p>
            <a:pPr marL="12700">
              <a:lnSpc>
                <a:spcPts val="1405"/>
              </a:lnSpc>
              <a:spcBef>
                <a:spcPts val="1210"/>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12700" marR="5080">
              <a:lnSpc>
                <a:spcPts val="1380"/>
              </a:lnSpc>
              <a:spcBef>
                <a:spcPts val="60"/>
              </a:spcBef>
            </a:pPr>
            <a:r>
              <a:rPr sz="1200" dirty="0">
                <a:latin typeface="Times New Roman"/>
                <a:cs typeface="Times New Roman"/>
              </a:rPr>
              <a:t>Section </a:t>
            </a:r>
            <a:r>
              <a:rPr sz="1200" spc="-5" dirty="0">
                <a:latin typeface="Times New Roman"/>
                <a:cs typeface="Times New Roman"/>
              </a:rPr>
              <a:t>6.2,6.3, </a:t>
            </a:r>
            <a:r>
              <a:rPr sz="1200" dirty="0">
                <a:latin typeface="Times New Roman"/>
                <a:cs typeface="Times New Roman"/>
              </a:rPr>
              <a:t>“Data </a:t>
            </a:r>
            <a:r>
              <a:rPr sz="1200" spc="-5" dirty="0">
                <a:latin typeface="Times New Roman"/>
                <a:cs typeface="Times New Roman"/>
              </a:rPr>
              <a:t>Communications and </a:t>
            </a:r>
            <a:r>
              <a:rPr sz="1200" dirty="0">
                <a:latin typeface="Times New Roman"/>
                <a:cs typeface="Times New Roman"/>
              </a:rPr>
              <a:t>Networking” 4th Edition 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107</a:t>
            </a:fld>
            <a:endParaRPr dirty="0"/>
          </a:p>
        </p:txBody>
      </p:sp>
    </p:spTree>
    <p:extLst>
      <p:ext uri="{BB962C8B-B14F-4D97-AF65-F5344CB8AC3E}">
        <p14:creationId xmlns:p14="http://schemas.microsoft.com/office/powerpoint/2010/main" val="23788856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1485" cy="709104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#22</a:t>
            </a:r>
            <a:endParaRPr sz="2000">
              <a:latin typeface="Arial Black"/>
              <a:cs typeface="Arial Black"/>
            </a:endParaRPr>
          </a:p>
          <a:p>
            <a:pPr marL="12700">
              <a:lnSpc>
                <a:spcPts val="1889"/>
              </a:lnSpc>
              <a:spcBef>
                <a:spcPts val="1485"/>
              </a:spcBef>
            </a:pPr>
            <a:r>
              <a:rPr sz="1600" b="1" u="heavy" spc="-5" dirty="0">
                <a:latin typeface="Times New Roman"/>
                <a:cs typeface="Times New Roman"/>
              </a:rPr>
              <a:t>Other Interface</a:t>
            </a:r>
            <a:r>
              <a:rPr sz="1600" b="1" u="heavy" spc="-70" dirty="0">
                <a:latin typeface="Times New Roman"/>
                <a:cs typeface="Times New Roman"/>
              </a:rPr>
              <a:t> </a:t>
            </a:r>
            <a:r>
              <a:rPr sz="1600" b="1" u="heavy" spc="-5" dirty="0">
                <a:latin typeface="Times New Roman"/>
                <a:cs typeface="Times New Roman"/>
              </a:rPr>
              <a:t>Standards</a:t>
            </a:r>
            <a:endParaRPr sz="16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Both Data Rate </a:t>
            </a:r>
            <a:r>
              <a:rPr sz="1200" dirty="0">
                <a:latin typeface="Times New Roman"/>
                <a:cs typeface="Times New Roman"/>
              </a:rPr>
              <a:t>and </a:t>
            </a:r>
            <a:r>
              <a:rPr sz="1200" spc="-5" dirty="0">
                <a:latin typeface="Times New Roman"/>
                <a:cs typeface="Times New Roman"/>
              </a:rPr>
              <a:t>Cable LENGTH are restricted by EIA</a:t>
            </a:r>
            <a:r>
              <a:rPr sz="1200" spc="-30" dirty="0">
                <a:latin typeface="Times New Roman"/>
                <a:cs typeface="Times New Roman"/>
              </a:rPr>
              <a:t> </a:t>
            </a:r>
            <a:r>
              <a:rPr sz="1200" spc="-5" dirty="0">
                <a:latin typeface="Times New Roman"/>
                <a:cs typeface="Times New Roman"/>
              </a:rPr>
              <a:t>232</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Data rate </a:t>
            </a:r>
            <a:r>
              <a:rPr sz="1200" dirty="0">
                <a:latin typeface="Times New Roman"/>
                <a:cs typeface="Times New Roman"/>
              </a:rPr>
              <a:t>to </a:t>
            </a:r>
            <a:r>
              <a:rPr sz="1200" spc="-5" dirty="0">
                <a:latin typeface="Times New Roman"/>
                <a:cs typeface="Times New Roman"/>
              </a:rPr>
              <a:t>20 Kbps </a:t>
            </a:r>
            <a:r>
              <a:rPr sz="1200" dirty="0">
                <a:latin typeface="Times New Roman"/>
                <a:cs typeface="Times New Roman"/>
              </a:rPr>
              <a:t>and </a:t>
            </a:r>
            <a:r>
              <a:rPr sz="1200" spc="-5" dirty="0">
                <a:latin typeface="Times New Roman"/>
                <a:cs typeface="Times New Roman"/>
              </a:rPr>
              <a:t>Cable </a:t>
            </a:r>
            <a:r>
              <a:rPr sz="1200" dirty="0">
                <a:latin typeface="Times New Roman"/>
                <a:cs typeface="Times New Roman"/>
              </a:rPr>
              <a:t>length to </a:t>
            </a:r>
            <a:r>
              <a:rPr sz="1200" spc="-5" dirty="0">
                <a:latin typeface="Times New Roman"/>
                <a:cs typeface="Times New Roman"/>
              </a:rPr>
              <a:t>50</a:t>
            </a:r>
            <a:r>
              <a:rPr sz="1200" spc="-95" dirty="0">
                <a:latin typeface="Times New Roman"/>
                <a:cs typeface="Times New Roman"/>
              </a:rPr>
              <a:t> </a:t>
            </a:r>
            <a:r>
              <a:rPr sz="1200" spc="-5" dirty="0">
                <a:latin typeface="Times New Roman"/>
                <a:cs typeface="Times New Roman"/>
              </a:rPr>
              <a:t>feet</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To </a:t>
            </a:r>
            <a:r>
              <a:rPr sz="1200" spc="-5" dirty="0">
                <a:latin typeface="Times New Roman"/>
                <a:cs typeface="Times New Roman"/>
              </a:rPr>
              <a:t>meet </a:t>
            </a:r>
            <a:r>
              <a:rPr sz="1200" dirty="0">
                <a:latin typeface="Times New Roman"/>
                <a:cs typeface="Times New Roman"/>
              </a:rPr>
              <a:t>need of users requiring more </a:t>
            </a:r>
            <a:r>
              <a:rPr sz="1200" spc="-5" dirty="0">
                <a:latin typeface="Times New Roman"/>
                <a:cs typeface="Times New Roman"/>
              </a:rPr>
              <a:t>speed or </a:t>
            </a:r>
            <a:r>
              <a:rPr sz="1200" dirty="0">
                <a:latin typeface="Times New Roman"/>
                <a:cs typeface="Times New Roman"/>
              </a:rPr>
              <a:t>distance , the EIA and ITU-T has  </a:t>
            </a:r>
            <a:r>
              <a:rPr sz="1200" spc="-5" dirty="0">
                <a:latin typeface="Times New Roman"/>
                <a:cs typeface="Times New Roman"/>
              </a:rPr>
              <a:t>introduces additional standards: </a:t>
            </a:r>
            <a:r>
              <a:rPr sz="1200" dirty="0">
                <a:latin typeface="Times New Roman"/>
                <a:cs typeface="Times New Roman"/>
              </a:rPr>
              <a:t>EIA </a:t>
            </a:r>
            <a:r>
              <a:rPr sz="1200" spc="-5" dirty="0">
                <a:latin typeface="Times New Roman"/>
                <a:cs typeface="Times New Roman"/>
              </a:rPr>
              <a:t>49, </a:t>
            </a:r>
            <a:r>
              <a:rPr sz="1200" dirty="0">
                <a:latin typeface="Times New Roman"/>
                <a:cs typeface="Times New Roman"/>
              </a:rPr>
              <a:t>EIA </a:t>
            </a:r>
            <a:r>
              <a:rPr sz="1200" spc="-5" dirty="0">
                <a:latin typeface="Times New Roman"/>
                <a:cs typeface="Times New Roman"/>
              </a:rPr>
              <a:t>530 </a:t>
            </a:r>
            <a:r>
              <a:rPr sz="1200" dirty="0">
                <a:latin typeface="Times New Roman"/>
                <a:cs typeface="Times New Roman"/>
              </a:rPr>
              <a:t>and</a:t>
            </a:r>
            <a:r>
              <a:rPr sz="1200" spc="10" dirty="0">
                <a:latin typeface="Times New Roman"/>
                <a:cs typeface="Times New Roman"/>
              </a:rPr>
              <a:t> </a:t>
            </a:r>
            <a:r>
              <a:rPr sz="1200" spc="-5" dirty="0">
                <a:latin typeface="Times New Roman"/>
                <a:cs typeface="Times New Roman"/>
              </a:rPr>
              <a:t>X.21</a:t>
            </a:r>
            <a:endParaRPr sz="1200">
              <a:latin typeface="Times New Roman"/>
              <a:cs typeface="Times New Roman"/>
            </a:endParaRPr>
          </a:p>
          <a:p>
            <a:pPr marL="698500" lvl="1" indent="-228600">
              <a:lnSpc>
                <a:spcPts val="1320"/>
              </a:lnSpc>
              <a:buFont typeface="Meiryo"/>
              <a:buChar char="❖"/>
              <a:tabLst>
                <a:tab pos="698500" algn="l"/>
              </a:tabLst>
            </a:pPr>
            <a:r>
              <a:rPr sz="1200" b="1" spc="-5" dirty="0">
                <a:latin typeface="Times New Roman"/>
                <a:cs typeface="Times New Roman"/>
              </a:rPr>
              <a:t>EIA</a:t>
            </a:r>
            <a:r>
              <a:rPr sz="1200" b="1" spc="-105" dirty="0">
                <a:latin typeface="Times New Roman"/>
                <a:cs typeface="Times New Roman"/>
              </a:rPr>
              <a:t> </a:t>
            </a:r>
            <a:r>
              <a:rPr sz="1200" b="1" spc="-5" dirty="0">
                <a:latin typeface="Times New Roman"/>
                <a:cs typeface="Times New Roman"/>
              </a:rPr>
              <a:t>449</a:t>
            </a:r>
            <a:endParaRPr sz="1200">
              <a:latin typeface="Times New Roman"/>
              <a:cs typeface="Times New Roman"/>
            </a:endParaRPr>
          </a:p>
          <a:p>
            <a:pPr marL="241300" marR="6350" indent="-228600">
              <a:lnSpc>
                <a:spcPts val="1380"/>
              </a:lnSpc>
              <a:spcBef>
                <a:spcPts val="60"/>
              </a:spcBef>
              <a:buFont typeface="Courier New"/>
              <a:buChar char="o"/>
              <a:tabLst>
                <a:tab pos="241300" algn="l"/>
              </a:tabLst>
            </a:pPr>
            <a:r>
              <a:rPr sz="1200" spc="-5" dirty="0">
                <a:latin typeface="Times New Roman"/>
                <a:cs typeface="Times New Roman"/>
              </a:rPr>
              <a:t>Mechanical specifications of EIA 448 define </a:t>
            </a:r>
            <a:r>
              <a:rPr sz="1200" dirty="0">
                <a:latin typeface="Times New Roman"/>
                <a:cs typeface="Times New Roman"/>
              </a:rPr>
              <a:t>a </a:t>
            </a:r>
            <a:r>
              <a:rPr sz="1200" spc="-5" dirty="0">
                <a:latin typeface="Times New Roman"/>
                <a:cs typeface="Times New Roman"/>
              </a:rPr>
              <a:t>combination </a:t>
            </a:r>
            <a:r>
              <a:rPr sz="1200" dirty="0">
                <a:latin typeface="Times New Roman"/>
                <a:cs typeface="Times New Roman"/>
              </a:rPr>
              <a:t>of </a:t>
            </a:r>
            <a:r>
              <a:rPr sz="1200" spc="-5" dirty="0">
                <a:latin typeface="Times New Roman"/>
                <a:cs typeface="Times New Roman"/>
              </a:rPr>
              <a:t>two connectors </a:t>
            </a:r>
            <a:r>
              <a:rPr sz="1200" dirty="0">
                <a:latin typeface="Times New Roman"/>
                <a:cs typeface="Times New Roman"/>
              </a:rPr>
              <a:t>, </a:t>
            </a:r>
            <a:r>
              <a:rPr sz="1200" spc="-5" dirty="0">
                <a:latin typeface="Times New Roman"/>
                <a:cs typeface="Times New Roman"/>
              </a:rPr>
              <a:t>on  with 37 pins </a:t>
            </a:r>
            <a:r>
              <a:rPr sz="1200" dirty="0">
                <a:latin typeface="Times New Roman"/>
                <a:cs typeface="Times New Roman"/>
              </a:rPr>
              <a:t>( </a:t>
            </a:r>
            <a:r>
              <a:rPr sz="1200" spc="-5" dirty="0">
                <a:latin typeface="Times New Roman"/>
                <a:cs typeface="Times New Roman"/>
              </a:rPr>
              <a:t>DB 37) and one with </a:t>
            </a:r>
            <a:r>
              <a:rPr sz="1200" dirty="0">
                <a:latin typeface="Times New Roman"/>
                <a:cs typeface="Times New Roman"/>
              </a:rPr>
              <a:t>9 </a:t>
            </a:r>
            <a:r>
              <a:rPr sz="1200" spc="-5" dirty="0">
                <a:latin typeface="Times New Roman"/>
                <a:cs typeface="Times New Roman"/>
              </a:rPr>
              <a:t>pins (DB 9) for </a:t>
            </a:r>
            <a:r>
              <a:rPr sz="1200" dirty="0">
                <a:latin typeface="Times New Roman"/>
                <a:cs typeface="Times New Roman"/>
              </a:rPr>
              <a:t>a </a:t>
            </a:r>
            <a:r>
              <a:rPr sz="1200" spc="-5" dirty="0">
                <a:latin typeface="Times New Roman"/>
                <a:cs typeface="Times New Roman"/>
              </a:rPr>
              <a:t>combined 46</a:t>
            </a:r>
            <a:r>
              <a:rPr sz="1200" spc="-35" dirty="0">
                <a:latin typeface="Times New Roman"/>
                <a:cs typeface="Times New Roman"/>
              </a:rPr>
              <a:t> </a:t>
            </a:r>
            <a:r>
              <a:rPr sz="1200" spc="-5" dirty="0">
                <a:latin typeface="Times New Roman"/>
                <a:cs typeface="Times New Roman"/>
              </a:rPr>
              <a:t>pins</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The functional specifications of EIA 449 give the </a:t>
            </a:r>
            <a:r>
              <a:rPr sz="1200" spc="-5" dirty="0">
                <a:latin typeface="Times New Roman"/>
                <a:cs typeface="Times New Roman"/>
              </a:rPr>
              <a:t>DB </a:t>
            </a:r>
            <a:r>
              <a:rPr sz="1200" dirty="0">
                <a:latin typeface="Times New Roman"/>
                <a:cs typeface="Times New Roman"/>
              </a:rPr>
              <a:t>37 pins properties </a:t>
            </a:r>
            <a:r>
              <a:rPr sz="1200" spc="-5" dirty="0">
                <a:latin typeface="Times New Roman"/>
                <a:cs typeface="Times New Roman"/>
              </a:rPr>
              <a:t>similar </a:t>
            </a:r>
            <a:r>
              <a:rPr sz="1200" dirty="0">
                <a:latin typeface="Times New Roman"/>
                <a:cs typeface="Times New Roman"/>
              </a:rPr>
              <a:t>to  those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DB</a:t>
            </a:r>
            <a:r>
              <a:rPr sz="1200" spc="-105" dirty="0">
                <a:latin typeface="Times New Roman"/>
                <a:cs typeface="Times New Roman"/>
              </a:rPr>
              <a:t> </a:t>
            </a:r>
            <a:r>
              <a:rPr sz="1200" spc="-5" dirty="0">
                <a:latin typeface="Times New Roman"/>
                <a:cs typeface="Times New Roman"/>
              </a:rPr>
              <a:t>25.</a:t>
            </a:r>
            <a:endParaRPr sz="1200">
              <a:latin typeface="Times New Roman"/>
              <a:cs typeface="Times New Roman"/>
            </a:endParaRPr>
          </a:p>
          <a:p>
            <a:pPr marL="241300" indent="-228600">
              <a:lnSpc>
                <a:spcPts val="1310"/>
              </a:lnSpc>
              <a:buFont typeface="Courier New"/>
              <a:buChar char="o"/>
              <a:tabLst>
                <a:tab pos="241300" algn="l"/>
              </a:tabLst>
            </a:pPr>
            <a:r>
              <a:rPr sz="1200" dirty="0">
                <a:latin typeface="Times New Roman"/>
                <a:cs typeface="Times New Roman"/>
              </a:rPr>
              <a:t>The</a:t>
            </a:r>
            <a:r>
              <a:rPr sz="1200" spc="170" dirty="0">
                <a:latin typeface="Times New Roman"/>
                <a:cs typeface="Times New Roman"/>
              </a:rPr>
              <a:t> </a:t>
            </a:r>
            <a:r>
              <a:rPr sz="1200" spc="-5" dirty="0">
                <a:latin typeface="Times New Roman"/>
                <a:cs typeface="Times New Roman"/>
              </a:rPr>
              <a:t>major</a:t>
            </a:r>
            <a:r>
              <a:rPr sz="1200" spc="170" dirty="0">
                <a:latin typeface="Times New Roman"/>
                <a:cs typeface="Times New Roman"/>
              </a:rPr>
              <a:t> </a:t>
            </a:r>
            <a:r>
              <a:rPr sz="1200" spc="-5" dirty="0">
                <a:latin typeface="Times New Roman"/>
                <a:cs typeface="Times New Roman"/>
              </a:rPr>
              <a:t>functional</a:t>
            </a:r>
            <a:r>
              <a:rPr sz="1200" spc="175" dirty="0">
                <a:latin typeface="Times New Roman"/>
                <a:cs typeface="Times New Roman"/>
              </a:rPr>
              <a:t> </a:t>
            </a:r>
            <a:r>
              <a:rPr sz="1200" spc="-5" dirty="0">
                <a:latin typeface="Times New Roman"/>
                <a:cs typeface="Times New Roman"/>
              </a:rPr>
              <a:t>difference</a:t>
            </a:r>
            <a:r>
              <a:rPr sz="1200" spc="175" dirty="0">
                <a:latin typeface="Times New Roman"/>
                <a:cs typeface="Times New Roman"/>
              </a:rPr>
              <a:t> </a:t>
            </a:r>
            <a:r>
              <a:rPr sz="1200" spc="-5" dirty="0">
                <a:latin typeface="Times New Roman"/>
                <a:cs typeface="Times New Roman"/>
              </a:rPr>
              <a:t>b/w</a:t>
            </a:r>
            <a:r>
              <a:rPr sz="1200" spc="175" dirty="0">
                <a:latin typeface="Times New Roman"/>
                <a:cs typeface="Times New Roman"/>
              </a:rPr>
              <a:t> </a:t>
            </a:r>
            <a:r>
              <a:rPr sz="1200" spc="-5" dirty="0">
                <a:latin typeface="Times New Roman"/>
                <a:cs typeface="Times New Roman"/>
              </a:rPr>
              <a:t>25</a:t>
            </a:r>
            <a:r>
              <a:rPr sz="1200" spc="170" dirty="0">
                <a:latin typeface="Times New Roman"/>
                <a:cs typeface="Times New Roman"/>
              </a:rPr>
              <a:t> </a:t>
            </a:r>
            <a:r>
              <a:rPr sz="1200" dirty="0">
                <a:latin typeface="Times New Roman"/>
                <a:cs typeface="Times New Roman"/>
              </a:rPr>
              <a:t>and</a:t>
            </a:r>
            <a:r>
              <a:rPr sz="1200" spc="170" dirty="0">
                <a:latin typeface="Times New Roman"/>
                <a:cs typeface="Times New Roman"/>
              </a:rPr>
              <a:t> </a:t>
            </a:r>
            <a:r>
              <a:rPr sz="1200" dirty="0">
                <a:latin typeface="Times New Roman"/>
                <a:cs typeface="Times New Roman"/>
              </a:rPr>
              <a:t>37</a:t>
            </a:r>
            <a:r>
              <a:rPr sz="1200" spc="170" dirty="0">
                <a:latin typeface="Times New Roman"/>
                <a:cs typeface="Times New Roman"/>
              </a:rPr>
              <a:t> </a:t>
            </a:r>
            <a:r>
              <a:rPr sz="1200" dirty="0">
                <a:latin typeface="Times New Roman"/>
                <a:cs typeface="Times New Roman"/>
              </a:rPr>
              <a:t>pin</a:t>
            </a:r>
            <a:r>
              <a:rPr sz="1200" spc="170" dirty="0">
                <a:latin typeface="Times New Roman"/>
                <a:cs typeface="Times New Roman"/>
              </a:rPr>
              <a:t> </a:t>
            </a:r>
            <a:r>
              <a:rPr sz="1200" dirty="0">
                <a:latin typeface="Times New Roman"/>
                <a:cs typeface="Times New Roman"/>
              </a:rPr>
              <a:t>connectors</a:t>
            </a:r>
            <a:r>
              <a:rPr sz="1200" spc="170" dirty="0">
                <a:latin typeface="Times New Roman"/>
                <a:cs typeface="Times New Roman"/>
              </a:rPr>
              <a:t> </a:t>
            </a:r>
            <a:r>
              <a:rPr sz="1200" dirty="0">
                <a:latin typeface="Times New Roman"/>
                <a:cs typeface="Times New Roman"/>
              </a:rPr>
              <a:t>is</a:t>
            </a:r>
            <a:r>
              <a:rPr sz="1200" spc="165" dirty="0">
                <a:latin typeface="Times New Roman"/>
                <a:cs typeface="Times New Roman"/>
              </a:rPr>
              <a:t> </a:t>
            </a:r>
            <a:r>
              <a:rPr sz="1200" spc="-5" dirty="0">
                <a:latin typeface="Times New Roman"/>
                <a:cs typeface="Times New Roman"/>
              </a:rPr>
              <a:t>that</a:t>
            </a:r>
            <a:r>
              <a:rPr sz="1200" spc="170" dirty="0">
                <a:latin typeface="Times New Roman"/>
                <a:cs typeface="Times New Roman"/>
              </a:rPr>
              <a:t> </a:t>
            </a:r>
            <a:r>
              <a:rPr sz="1200" spc="-5" dirty="0">
                <a:latin typeface="Times New Roman"/>
                <a:cs typeface="Times New Roman"/>
              </a:rPr>
              <a:t>all</a:t>
            </a:r>
            <a:r>
              <a:rPr sz="1200" spc="170" dirty="0">
                <a:latin typeface="Times New Roman"/>
                <a:cs typeface="Times New Roman"/>
              </a:rPr>
              <a:t> </a:t>
            </a:r>
            <a:r>
              <a:rPr sz="1200" spc="-5" dirty="0">
                <a:latin typeface="Times New Roman"/>
                <a:cs typeface="Times New Roman"/>
              </a:rPr>
              <a:t>functions</a:t>
            </a:r>
            <a:endParaRPr sz="1200">
              <a:latin typeface="Times New Roman"/>
              <a:cs typeface="Times New Roman"/>
            </a:endParaRPr>
          </a:p>
          <a:p>
            <a:pPr marL="241300">
              <a:lnSpc>
                <a:spcPts val="1380"/>
              </a:lnSpc>
            </a:pPr>
            <a:r>
              <a:rPr sz="1200" dirty="0">
                <a:latin typeface="Times New Roman"/>
                <a:cs typeface="Times New Roman"/>
              </a:rPr>
              <a:t>relating to the secondary channel have been </a:t>
            </a:r>
            <a:r>
              <a:rPr sz="1200" spc="-5" dirty="0">
                <a:latin typeface="Times New Roman"/>
                <a:cs typeface="Times New Roman"/>
              </a:rPr>
              <a:t>removed </a:t>
            </a:r>
            <a:r>
              <a:rPr sz="1200" dirty="0">
                <a:latin typeface="Times New Roman"/>
                <a:cs typeface="Times New Roman"/>
              </a:rPr>
              <a:t>from </a:t>
            </a:r>
            <a:r>
              <a:rPr sz="1200" spc="-5" dirty="0">
                <a:latin typeface="Times New Roman"/>
                <a:cs typeface="Times New Roman"/>
              </a:rPr>
              <a:t>DB</a:t>
            </a:r>
            <a:r>
              <a:rPr sz="1200" spc="-100" dirty="0">
                <a:latin typeface="Times New Roman"/>
                <a:cs typeface="Times New Roman"/>
              </a:rPr>
              <a:t> </a:t>
            </a:r>
            <a:r>
              <a:rPr sz="1200" dirty="0">
                <a:latin typeface="Times New Roman"/>
                <a:cs typeface="Times New Roman"/>
              </a:rPr>
              <a:t>37</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Because the secondary channel is seldom used, EIA 449 separates those functions out  and </a:t>
            </a:r>
            <a:r>
              <a:rPr sz="1200" spc="-5" dirty="0">
                <a:latin typeface="Times New Roman"/>
                <a:cs typeface="Times New Roman"/>
              </a:rPr>
              <a:t>puts </a:t>
            </a:r>
            <a:r>
              <a:rPr sz="1200" dirty="0">
                <a:latin typeface="Times New Roman"/>
                <a:cs typeface="Times New Roman"/>
              </a:rPr>
              <a:t>them in the </a:t>
            </a:r>
            <a:r>
              <a:rPr sz="1200" spc="-5" dirty="0">
                <a:latin typeface="Times New Roman"/>
                <a:cs typeface="Times New Roman"/>
              </a:rPr>
              <a:t>second, </a:t>
            </a:r>
            <a:r>
              <a:rPr sz="1200" dirty="0">
                <a:latin typeface="Times New Roman"/>
                <a:cs typeface="Times New Roman"/>
              </a:rPr>
              <a:t>9 </a:t>
            </a:r>
            <a:r>
              <a:rPr sz="1200" spc="-5" dirty="0">
                <a:latin typeface="Times New Roman"/>
                <a:cs typeface="Times New Roman"/>
              </a:rPr>
              <a:t>pin </a:t>
            </a:r>
            <a:r>
              <a:rPr sz="1200" dirty="0">
                <a:latin typeface="Times New Roman"/>
                <a:cs typeface="Times New Roman"/>
              </a:rPr>
              <a:t>connector</a:t>
            </a:r>
            <a:r>
              <a:rPr sz="1200" spc="-114" dirty="0">
                <a:latin typeface="Times New Roman"/>
                <a:cs typeface="Times New Roman"/>
              </a:rPr>
              <a:t> </a:t>
            </a:r>
            <a:r>
              <a:rPr sz="1200" spc="-5" dirty="0">
                <a:latin typeface="Times New Roman"/>
                <a:cs typeface="Times New Roman"/>
              </a:rPr>
              <a:t>(DB9)</a:t>
            </a:r>
            <a:endParaRPr sz="1200">
              <a:latin typeface="Times New Roman"/>
              <a:cs typeface="Times New Roman"/>
            </a:endParaRPr>
          </a:p>
          <a:p>
            <a:pPr marL="241300" indent="-228600">
              <a:lnSpc>
                <a:spcPts val="1320"/>
              </a:lnSpc>
              <a:buFont typeface="Courier New"/>
              <a:buChar char="o"/>
              <a:tabLst>
                <a:tab pos="241300" algn="l"/>
              </a:tabLst>
            </a:pPr>
            <a:r>
              <a:rPr sz="1200" dirty="0">
                <a:latin typeface="Times New Roman"/>
                <a:cs typeface="Times New Roman"/>
              </a:rPr>
              <a:t>In this way, a second channel is available to </a:t>
            </a:r>
            <a:r>
              <a:rPr sz="1200" spc="-5" dirty="0">
                <a:latin typeface="Times New Roman"/>
                <a:cs typeface="Times New Roman"/>
              </a:rPr>
              <a:t>systems </a:t>
            </a:r>
            <a:r>
              <a:rPr sz="1200" dirty="0">
                <a:latin typeface="Times New Roman"/>
                <a:cs typeface="Times New Roman"/>
              </a:rPr>
              <a:t>that need</a:t>
            </a:r>
            <a:r>
              <a:rPr sz="1200" spc="-130"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698500" indent="-228600">
              <a:lnSpc>
                <a:spcPts val="1380"/>
              </a:lnSpc>
              <a:buFont typeface="Meiryo"/>
              <a:buChar char="➢"/>
              <a:tabLst>
                <a:tab pos="698500" algn="l"/>
              </a:tabLst>
            </a:pPr>
            <a:r>
              <a:rPr sz="1200" b="1" spc="-5" dirty="0">
                <a:latin typeface="Times New Roman"/>
                <a:cs typeface="Times New Roman"/>
              </a:rPr>
              <a:t>EIA 449</a:t>
            </a:r>
            <a:r>
              <a:rPr sz="1200" b="1" spc="-70" dirty="0">
                <a:latin typeface="Times New Roman"/>
                <a:cs typeface="Times New Roman"/>
              </a:rPr>
              <a:t> </a:t>
            </a:r>
            <a:r>
              <a:rPr sz="1200" b="1" spc="-10" dirty="0">
                <a:latin typeface="Times New Roman"/>
                <a:cs typeface="Times New Roman"/>
              </a:rPr>
              <a:t>(PINS)</a:t>
            </a:r>
            <a:endParaRPr sz="1200">
              <a:latin typeface="Times New Roman"/>
              <a:cs typeface="Times New Roman"/>
            </a:endParaRPr>
          </a:p>
          <a:p>
            <a:pPr marL="698500" marR="5715" indent="-228600">
              <a:lnSpc>
                <a:spcPts val="1380"/>
              </a:lnSpc>
              <a:spcBef>
                <a:spcPts val="60"/>
              </a:spcBef>
              <a:buFont typeface="Courier New"/>
              <a:buChar char="o"/>
              <a:tabLst>
                <a:tab pos="698500" algn="l"/>
              </a:tabLst>
            </a:pPr>
            <a:r>
              <a:rPr sz="1200" dirty="0">
                <a:latin typeface="Times New Roman"/>
                <a:cs typeface="Times New Roman"/>
              </a:rPr>
              <a:t>To </a:t>
            </a:r>
            <a:r>
              <a:rPr sz="1200" spc="-5" dirty="0">
                <a:latin typeface="Times New Roman"/>
                <a:cs typeface="Times New Roman"/>
              </a:rPr>
              <a:t>maintain compatibility </a:t>
            </a:r>
            <a:r>
              <a:rPr sz="1200" dirty="0">
                <a:latin typeface="Times New Roman"/>
                <a:cs typeface="Times New Roman"/>
              </a:rPr>
              <a:t>with EIA </a:t>
            </a:r>
            <a:r>
              <a:rPr sz="1200" spc="-5" dirty="0">
                <a:latin typeface="Times New Roman"/>
                <a:cs typeface="Times New Roman"/>
              </a:rPr>
              <a:t>232, EIA 449 defines two categories of  pins </a:t>
            </a:r>
            <a:r>
              <a:rPr sz="1200" dirty="0">
                <a:latin typeface="Times New Roman"/>
                <a:cs typeface="Times New Roman"/>
              </a:rPr>
              <a:t>to </a:t>
            </a:r>
            <a:r>
              <a:rPr sz="1200" spc="-5" dirty="0">
                <a:latin typeface="Times New Roman"/>
                <a:cs typeface="Times New Roman"/>
              </a:rPr>
              <a:t>be used </a:t>
            </a:r>
            <a:r>
              <a:rPr sz="1200" dirty="0">
                <a:latin typeface="Times New Roman"/>
                <a:cs typeface="Times New Roman"/>
              </a:rPr>
              <a:t>in exchanging </a:t>
            </a:r>
            <a:r>
              <a:rPr sz="1200" spc="-5" dirty="0">
                <a:latin typeface="Times New Roman"/>
                <a:cs typeface="Times New Roman"/>
              </a:rPr>
              <a:t>data, </a:t>
            </a:r>
            <a:r>
              <a:rPr sz="1200" dirty="0">
                <a:latin typeface="Times New Roman"/>
                <a:cs typeface="Times New Roman"/>
              </a:rPr>
              <a:t>control, and </a:t>
            </a:r>
            <a:r>
              <a:rPr sz="1200" spc="-5" dirty="0">
                <a:latin typeface="Times New Roman"/>
                <a:cs typeface="Times New Roman"/>
              </a:rPr>
              <a:t>timing</a:t>
            </a:r>
            <a:r>
              <a:rPr sz="1200" spc="-15"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a:p>
            <a:pPr marL="927100" lvl="1" indent="-228600">
              <a:lnSpc>
                <a:spcPts val="1315"/>
              </a:lnSpc>
              <a:buFont typeface="Meiryo"/>
              <a:buChar char="✓"/>
              <a:tabLst>
                <a:tab pos="927100" algn="l"/>
              </a:tabLst>
            </a:pPr>
            <a:r>
              <a:rPr sz="1200" dirty="0">
                <a:latin typeface="Times New Roman"/>
                <a:cs typeface="Times New Roman"/>
              </a:rPr>
              <a:t>Category 1</a:t>
            </a:r>
            <a:r>
              <a:rPr sz="1200" spc="-110" dirty="0">
                <a:latin typeface="Times New Roman"/>
                <a:cs typeface="Times New Roman"/>
              </a:rPr>
              <a:t> </a:t>
            </a:r>
            <a:r>
              <a:rPr sz="1200" dirty="0">
                <a:latin typeface="Times New Roman"/>
                <a:cs typeface="Times New Roman"/>
              </a:rPr>
              <a:t>pins</a:t>
            </a:r>
            <a:endParaRPr sz="1200">
              <a:latin typeface="Times New Roman"/>
              <a:cs typeface="Times New Roman"/>
            </a:endParaRPr>
          </a:p>
          <a:p>
            <a:pPr marL="927100" lvl="1" indent="-228600">
              <a:lnSpc>
                <a:spcPts val="1385"/>
              </a:lnSpc>
              <a:buFont typeface="Meiryo"/>
              <a:buChar char="✓"/>
              <a:tabLst>
                <a:tab pos="927100" algn="l"/>
              </a:tabLst>
            </a:pPr>
            <a:r>
              <a:rPr sz="1200" dirty="0">
                <a:latin typeface="Times New Roman"/>
                <a:cs typeface="Times New Roman"/>
              </a:rPr>
              <a:t>Category 2</a:t>
            </a:r>
            <a:r>
              <a:rPr sz="1200" spc="-114" dirty="0">
                <a:latin typeface="Times New Roman"/>
                <a:cs typeface="Times New Roman"/>
              </a:rPr>
              <a:t> </a:t>
            </a:r>
            <a:r>
              <a:rPr sz="1200" dirty="0">
                <a:latin typeface="Times New Roman"/>
                <a:cs typeface="Times New Roman"/>
              </a:rPr>
              <a:t>pns</a:t>
            </a:r>
            <a:endParaRPr sz="1200">
              <a:latin typeface="Times New Roman"/>
              <a:cs typeface="Times New Roman"/>
            </a:endParaRPr>
          </a:p>
          <a:p>
            <a:pPr marL="927100" lvl="1" indent="-228600">
              <a:lnSpc>
                <a:spcPts val="1380"/>
              </a:lnSpc>
              <a:buFont typeface="Meiryo"/>
              <a:buChar char="✓"/>
              <a:tabLst>
                <a:tab pos="927100" algn="l"/>
              </a:tabLst>
            </a:pPr>
            <a:r>
              <a:rPr sz="1200" b="1" dirty="0">
                <a:latin typeface="Times New Roman"/>
                <a:cs typeface="Times New Roman"/>
              </a:rPr>
              <a:t>Category 1 </a:t>
            </a:r>
            <a:r>
              <a:rPr sz="1200" b="1" spc="-5" dirty="0">
                <a:latin typeface="Times New Roman"/>
                <a:cs typeface="Times New Roman"/>
              </a:rPr>
              <a:t>and </a:t>
            </a:r>
            <a:r>
              <a:rPr sz="1200" b="1" dirty="0">
                <a:latin typeface="Times New Roman"/>
                <a:cs typeface="Times New Roman"/>
              </a:rPr>
              <a:t>2</a:t>
            </a:r>
            <a:r>
              <a:rPr sz="1200" b="1" spc="-65" dirty="0">
                <a:latin typeface="Times New Roman"/>
                <a:cs typeface="Times New Roman"/>
              </a:rPr>
              <a:t> </a:t>
            </a:r>
            <a:r>
              <a:rPr sz="1200" b="1" spc="-5" dirty="0">
                <a:latin typeface="Times New Roman"/>
                <a:cs typeface="Times New Roman"/>
              </a:rPr>
              <a:t>pins</a:t>
            </a:r>
            <a:endParaRPr sz="1200">
              <a:latin typeface="Times New Roman"/>
              <a:cs typeface="Times New Roman"/>
            </a:endParaRPr>
          </a:p>
          <a:p>
            <a:pPr marL="927100" marR="5715">
              <a:lnSpc>
                <a:spcPts val="1380"/>
              </a:lnSpc>
              <a:spcBef>
                <a:spcPts val="60"/>
              </a:spcBef>
            </a:pPr>
            <a:r>
              <a:rPr sz="1200" dirty="0">
                <a:latin typeface="Times New Roman"/>
                <a:cs typeface="Times New Roman"/>
              </a:rPr>
              <a:t>Category 1 includes those pins whose </a:t>
            </a:r>
            <a:r>
              <a:rPr sz="1200" spc="-5" dirty="0">
                <a:latin typeface="Times New Roman"/>
                <a:cs typeface="Times New Roman"/>
              </a:rPr>
              <a:t>functions </a:t>
            </a:r>
            <a:r>
              <a:rPr sz="1200" dirty="0">
                <a:latin typeface="Times New Roman"/>
                <a:cs typeface="Times New Roman"/>
              </a:rPr>
              <a:t>are </a:t>
            </a:r>
            <a:r>
              <a:rPr sz="1200" spc="-5" dirty="0">
                <a:latin typeface="Times New Roman"/>
                <a:cs typeface="Times New Roman"/>
              </a:rPr>
              <a:t>compatible </a:t>
            </a:r>
            <a:r>
              <a:rPr sz="1200" dirty="0">
                <a:latin typeface="Times New Roman"/>
                <a:cs typeface="Times New Roman"/>
              </a:rPr>
              <a:t>with </a:t>
            </a:r>
            <a:r>
              <a:rPr sz="1200" spc="-5" dirty="0">
                <a:latin typeface="Times New Roman"/>
                <a:cs typeface="Times New Roman"/>
              </a:rPr>
              <a:t>EIA  232</a:t>
            </a:r>
            <a:endParaRPr sz="1200">
              <a:latin typeface="Times New Roman"/>
              <a:cs typeface="Times New Roman"/>
            </a:endParaRPr>
          </a:p>
          <a:p>
            <a:pPr marL="927100" marR="58419">
              <a:lnSpc>
                <a:spcPts val="1380"/>
              </a:lnSpc>
            </a:pPr>
            <a:r>
              <a:rPr sz="1200" dirty="0">
                <a:latin typeface="Times New Roman"/>
                <a:cs typeface="Times New Roman"/>
              </a:rPr>
              <a:t>Category 2 pins are those </a:t>
            </a:r>
            <a:r>
              <a:rPr sz="1200" spc="-5" dirty="0">
                <a:latin typeface="Times New Roman"/>
                <a:cs typeface="Times New Roman"/>
              </a:rPr>
              <a:t>that have no equivalent in EIA 232 or have been  </a:t>
            </a:r>
            <a:r>
              <a:rPr sz="1200" dirty="0">
                <a:latin typeface="Times New Roman"/>
                <a:cs typeface="Times New Roman"/>
              </a:rPr>
              <a:t>redefined</a:t>
            </a:r>
            <a:endParaRPr sz="1200">
              <a:latin typeface="Times New Roman"/>
              <a:cs typeface="Times New Roman"/>
            </a:endParaRPr>
          </a:p>
          <a:p>
            <a:pPr marL="927100">
              <a:lnSpc>
                <a:spcPts val="1345"/>
              </a:lnSpc>
            </a:pPr>
            <a:r>
              <a:rPr sz="1200" spc="-5" dirty="0">
                <a:latin typeface="Times New Roman"/>
                <a:cs typeface="Times New Roman"/>
              </a:rPr>
              <a:t>DB9  connector here is different from </a:t>
            </a:r>
            <a:r>
              <a:rPr sz="1200" dirty="0">
                <a:latin typeface="Times New Roman"/>
                <a:cs typeface="Times New Roman"/>
              </a:rPr>
              <a:t>the </a:t>
            </a:r>
            <a:r>
              <a:rPr sz="1200" spc="-5" dirty="0">
                <a:latin typeface="Times New Roman"/>
                <a:cs typeface="Times New Roman"/>
              </a:rPr>
              <a:t>one </a:t>
            </a:r>
            <a:r>
              <a:rPr sz="1200" dirty="0">
                <a:latin typeface="Times New Roman"/>
                <a:cs typeface="Times New Roman"/>
              </a:rPr>
              <a:t>that is </a:t>
            </a:r>
            <a:r>
              <a:rPr sz="1200" spc="-5" dirty="0">
                <a:latin typeface="Times New Roman"/>
                <a:cs typeface="Times New Roman"/>
              </a:rPr>
              <a:t>previously</a:t>
            </a:r>
            <a:r>
              <a:rPr sz="1200" spc="-55" dirty="0">
                <a:latin typeface="Times New Roman"/>
                <a:cs typeface="Times New Roman"/>
              </a:rPr>
              <a:t> </a:t>
            </a:r>
            <a:r>
              <a:rPr sz="1200" spc="-5" dirty="0">
                <a:latin typeface="Times New Roman"/>
                <a:cs typeface="Times New Roman"/>
              </a:rPr>
              <a:t>discussed</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150">
              <a:latin typeface="Times New Roman"/>
              <a:cs typeface="Times New Roman"/>
            </a:endParaRPr>
          </a:p>
          <a:p>
            <a:pPr marL="698500" indent="-228600">
              <a:lnSpc>
                <a:spcPts val="1405"/>
              </a:lnSpc>
              <a:spcBef>
                <a:spcPts val="5"/>
              </a:spcBef>
              <a:buFont typeface="Meiryo"/>
              <a:buChar char="➢"/>
              <a:tabLst>
                <a:tab pos="698500" algn="l"/>
              </a:tabLst>
            </a:pPr>
            <a:r>
              <a:rPr sz="1200" b="1" dirty="0">
                <a:latin typeface="Times New Roman"/>
                <a:cs typeface="Times New Roman"/>
              </a:rPr>
              <a:t>Electrical </a:t>
            </a:r>
            <a:r>
              <a:rPr sz="1200" b="1" spc="-5" dirty="0">
                <a:latin typeface="Times New Roman"/>
                <a:cs typeface="Times New Roman"/>
              </a:rPr>
              <a:t>Specifications </a:t>
            </a:r>
            <a:r>
              <a:rPr sz="1200" b="1" dirty="0">
                <a:latin typeface="Times New Roman"/>
                <a:cs typeface="Times New Roman"/>
              </a:rPr>
              <a:t>RS423, </a:t>
            </a:r>
            <a:r>
              <a:rPr sz="1200" b="1" spc="-5" dirty="0">
                <a:latin typeface="Times New Roman"/>
                <a:cs typeface="Times New Roman"/>
              </a:rPr>
              <a:t>RS</a:t>
            </a:r>
            <a:r>
              <a:rPr sz="1200" b="1" spc="-40" dirty="0">
                <a:latin typeface="Times New Roman"/>
                <a:cs typeface="Times New Roman"/>
              </a:rPr>
              <a:t> </a:t>
            </a:r>
            <a:r>
              <a:rPr sz="1200" b="1" dirty="0">
                <a:latin typeface="Times New Roman"/>
                <a:cs typeface="Times New Roman"/>
              </a:rPr>
              <a:t>422</a:t>
            </a:r>
            <a:endParaRPr sz="1200">
              <a:latin typeface="Times New Roman"/>
              <a:cs typeface="Times New Roman"/>
            </a:endParaRPr>
          </a:p>
          <a:p>
            <a:pPr marL="698500">
              <a:lnSpc>
                <a:spcPts val="1405"/>
              </a:lnSpc>
            </a:pPr>
            <a:r>
              <a:rPr sz="1200" dirty="0">
                <a:latin typeface="Times New Roman"/>
                <a:cs typeface="Times New Roman"/>
              </a:rPr>
              <a:t>EIA </a:t>
            </a:r>
            <a:r>
              <a:rPr sz="1200" spc="-5" dirty="0">
                <a:latin typeface="Times New Roman"/>
                <a:cs typeface="Times New Roman"/>
              </a:rPr>
              <a:t>449 uses </a:t>
            </a:r>
            <a:r>
              <a:rPr sz="1200" dirty="0">
                <a:latin typeface="Times New Roman"/>
                <a:cs typeface="Times New Roman"/>
              </a:rPr>
              <a:t>two </a:t>
            </a:r>
            <a:r>
              <a:rPr sz="1200" spc="-5" dirty="0">
                <a:latin typeface="Times New Roman"/>
                <a:cs typeface="Times New Roman"/>
              </a:rPr>
              <a:t>standards </a:t>
            </a:r>
            <a:r>
              <a:rPr sz="1200" dirty="0">
                <a:latin typeface="Times New Roman"/>
                <a:cs typeface="Times New Roman"/>
              </a:rPr>
              <a:t>to </a:t>
            </a:r>
            <a:r>
              <a:rPr sz="1200" spc="-5" dirty="0">
                <a:latin typeface="Times New Roman"/>
                <a:cs typeface="Times New Roman"/>
              </a:rPr>
              <a:t>define </a:t>
            </a:r>
            <a:r>
              <a:rPr sz="1200" dirty="0">
                <a:latin typeface="Times New Roman"/>
                <a:cs typeface="Times New Roman"/>
              </a:rPr>
              <a:t>its electrical</a:t>
            </a:r>
            <a:r>
              <a:rPr sz="1200" spc="-95" dirty="0">
                <a:latin typeface="Times New Roman"/>
                <a:cs typeface="Times New Roman"/>
              </a:rPr>
              <a:t> </a:t>
            </a:r>
            <a:r>
              <a:rPr sz="1200" dirty="0">
                <a:latin typeface="Times New Roman"/>
                <a:cs typeface="Times New Roman"/>
              </a:rPr>
              <a:t>specifications:</a:t>
            </a:r>
            <a:endParaRPr sz="1200">
              <a:latin typeface="Times New Roman"/>
              <a:cs typeface="Times New Roman"/>
            </a:endParaRPr>
          </a:p>
          <a:p>
            <a:pPr marL="927100" lvl="1" indent="-228600">
              <a:lnSpc>
                <a:spcPct val="100000"/>
              </a:lnSpc>
              <a:spcBef>
                <a:spcPts val="30"/>
              </a:spcBef>
              <a:buFont typeface="Symbol"/>
              <a:buChar char=""/>
              <a:tabLst>
                <a:tab pos="926465" algn="l"/>
                <a:tab pos="927100" algn="l"/>
              </a:tabLst>
            </a:pPr>
            <a:r>
              <a:rPr sz="1200" spc="-5" dirty="0">
                <a:latin typeface="Times New Roman"/>
                <a:cs typeface="Times New Roman"/>
              </a:rPr>
              <a:t>RS-423: Unbalanced</a:t>
            </a:r>
            <a:r>
              <a:rPr sz="1200" spc="-95" dirty="0">
                <a:latin typeface="Times New Roman"/>
                <a:cs typeface="Times New Roman"/>
              </a:rPr>
              <a:t> </a:t>
            </a:r>
            <a:r>
              <a:rPr sz="1200" spc="-5" dirty="0">
                <a:latin typeface="Times New Roman"/>
                <a:cs typeface="Times New Roman"/>
              </a:rPr>
              <a:t>Mode</a:t>
            </a:r>
            <a:endParaRPr sz="1200">
              <a:latin typeface="Times New Roman"/>
              <a:cs typeface="Times New Roman"/>
            </a:endParaRPr>
          </a:p>
          <a:p>
            <a:pPr marL="927100" lvl="1" indent="-228600">
              <a:lnSpc>
                <a:spcPct val="100000"/>
              </a:lnSpc>
              <a:spcBef>
                <a:spcPts val="25"/>
              </a:spcBef>
              <a:buFont typeface="Symbol"/>
              <a:buChar char=""/>
              <a:tabLst>
                <a:tab pos="926465" algn="l"/>
                <a:tab pos="927100" algn="l"/>
              </a:tabLst>
            </a:pPr>
            <a:r>
              <a:rPr sz="1200" spc="-5" dirty="0">
                <a:latin typeface="Times New Roman"/>
                <a:cs typeface="Times New Roman"/>
              </a:rPr>
              <a:t>RS-422: Balanced</a:t>
            </a:r>
            <a:r>
              <a:rPr sz="1200" spc="-90" dirty="0">
                <a:latin typeface="Times New Roman"/>
                <a:cs typeface="Times New Roman"/>
              </a:rPr>
              <a:t> </a:t>
            </a:r>
            <a:r>
              <a:rPr sz="1200" spc="-5" dirty="0">
                <a:latin typeface="Times New Roman"/>
                <a:cs typeface="Times New Roman"/>
              </a:rPr>
              <a:t>Mode</a:t>
            </a:r>
            <a:endParaRPr sz="1200">
              <a:latin typeface="Times New Roman"/>
              <a:cs typeface="Times New Roman"/>
            </a:endParaRPr>
          </a:p>
          <a:p>
            <a:pPr marL="927100" lvl="1" indent="-228600">
              <a:lnSpc>
                <a:spcPts val="1400"/>
              </a:lnSpc>
              <a:spcBef>
                <a:spcPts val="40"/>
              </a:spcBef>
              <a:buFont typeface="Symbol"/>
              <a:buChar char=""/>
              <a:tabLst>
                <a:tab pos="926465" algn="l"/>
                <a:tab pos="927100" algn="l"/>
              </a:tabLst>
            </a:pPr>
            <a:r>
              <a:rPr sz="1200" b="1" spc="-5" dirty="0">
                <a:latin typeface="Times New Roman"/>
                <a:cs typeface="Times New Roman"/>
              </a:rPr>
              <a:t>RS </a:t>
            </a:r>
            <a:r>
              <a:rPr sz="1200" b="1" dirty="0">
                <a:latin typeface="Times New Roman"/>
                <a:cs typeface="Times New Roman"/>
              </a:rPr>
              <a:t>423 Unbalanced</a:t>
            </a:r>
            <a:r>
              <a:rPr sz="1200" b="1" spc="-90" dirty="0">
                <a:latin typeface="Times New Roman"/>
                <a:cs typeface="Times New Roman"/>
              </a:rPr>
              <a:t> </a:t>
            </a:r>
            <a:r>
              <a:rPr sz="1200" b="1" dirty="0">
                <a:latin typeface="Times New Roman"/>
                <a:cs typeface="Times New Roman"/>
              </a:rPr>
              <a:t>Mode</a:t>
            </a:r>
            <a:endParaRPr sz="1200">
              <a:latin typeface="Times New Roman"/>
              <a:cs typeface="Times New Roman"/>
            </a:endParaRPr>
          </a:p>
          <a:p>
            <a:pPr marL="1155700" lvl="2" indent="-228600">
              <a:lnSpc>
                <a:spcPts val="1370"/>
              </a:lnSpc>
              <a:buFont typeface="Courier New"/>
              <a:buChar char="o"/>
              <a:tabLst>
                <a:tab pos="1155700" algn="l"/>
              </a:tabLst>
            </a:pPr>
            <a:r>
              <a:rPr sz="1200" spc="-5" dirty="0">
                <a:latin typeface="Times New Roman"/>
                <a:cs typeface="Times New Roman"/>
              </a:rPr>
              <a:t>Unbalanced Circuit</a:t>
            </a:r>
            <a:r>
              <a:rPr sz="1200" spc="-95" dirty="0">
                <a:latin typeface="Times New Roman"/>
                <a:cs typeface="Times New Roman"/>
              </a:rPr>
              <a:t> </a:t>
            </a:r>
            <a:r>
              <a:rPr sz="1200" spc="-5" dirty="0">
                <a:latin typeface="Times New Roman"/>
                <a:cs typeface="Times New Roman"/>
              </a:rPr>
              <a:t>Specification</a:t>
            </a:r>
            <a:endParaRPr sz="1200">
              <a:latin typeface="Times New Roman"/>
              <a:cs typeface="Times New Roman"/>
            </a:endParaRPr>
          </a:p>
          <a:p>
            <a:pPr marL="1155700" lvl="2" indent="-228600">
              <a:lnSpc>
                <a:spcPts val="1380"/>
              </a:lnSpc>
              <a:buFont typeface="Courier New"/>
              <a:buChar char="o"/>
              <a:tabLst>
                <a:tab pos="1155700" algn="l"/>
              </a:tabLst>
            </a:pPr>
            <a:r>
              <a:rPr sz="1200" dirty="0">
                <a:latin typeface="Times New Roman"/>
                <a:cs typeface="Times New Roman"/>
              </a:rPr>
              <a:t>Unbalanced </a:t>
            </a:r>
            <a:r>
              <a:rPr sz="1200" spc="-5" dirty="0">
                <a:latin typeface="Times New Roman"/>
                <a:cs typeface="Times New Roman"/>
              </a:rPr>
              <a:t>means </a:t>
            </a:r>
            <a:r>
              <a:rPr sz="1200" dirty="0">
                <a:latin typeface="Times New Roman"/>
                <a:cs typeface="Times New Roman"/>
              </a:rPr>
              <a:t>that it defines </a:t>
            </a:r>
            <a:r>
              <a:rPr sz="1200" spc="-5" dirty="0">
                <a:latin typeface="Times New Roman"/>
                <a:cs typeface="Times New Roman"/>
              </a:rPr>
              <a:t>only one </a:t>
            </a:r>
            <a:r>
              <a:rPr sz="1200" dirty="0">
                <a:latin typeface="Times New Roman"/>
                <a:cs typeface="Times New Roman"/>
              </a:rPr>
              <a:t>line </a:t>
            </a:r>
            <a:r>
              <a:rPr sz="1200" spc="-5" dirty="0">
                <a:latin typeface="Times New Roman"/>
                <a:cs typeface="Times New Roman"/>
              </a:rPr>
              <a:t>for propagating </a:t>
            </a:r>
            <a:r>
              <a:rPr sz="1200" dirty="0">
                <a:latin typeface="Times New Roman"/>
                <a:cs typeface="Times New Roman"/>
              </a:rPr>
              <a:t>a</a:t>
            </a:r>
            <a:r>
              <a:rPr sz="1200" spc="-8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1155700" marR="6350" lvl="2" indent="-228600">
              <a:lnSpc>
                <a:spcPts val="1380"/>
              </a:lnSpc>
              <a:spcBef>
                <a:spcPts val="65"/>
              </a:spcBef>
              <a:buFont typeface="Courier New"/>
              <a:buChar char="o"/>
              <a:tabLst>
                <a:tab pos="1155700" algn="l"/>
              </a:tabLst>
            </a:pPr>
            <a:r>
              <a:rPr sz="1200" spc="-5" dirty="0">
                <a:latin typeface="Times New Roman"/>
                <a:cs typeface="Times New Roman"/>
              </a:rPr>
              <a:t>All signals in this standard use </a:t>
            </a:r>
            <a:r>
              <a:rPr sz="1200" dirty="0">
                <a:latin typeface="Times New Roman"/>
                <a:cs typeface="Times New Roman"/>
              </a:rPr>
              <a:t>a </a:t>
            </a:r>
            <a:r>
              <a:rPr sz="1200" spc="-5" dirty="0">
                <a:latin typeface="Times New Roman"/>
                <a:cs typeface="Times New Roman"/>
              </a:rPr>
              <a:t>common return or </a:t>
            </a:r>
            <a:r>
              <a:rPr sz="1200" dirty="0">
                <a:latin typeface="Times New Roman"/>
                <a:cs typeface="Times New Roman"/>
              </a:rPr>
              <a:t>a </a:t>
            </a:r>
            <a:r>
              <a:rPr sz="1200" spc="-5" dirty="0">
                <a:latin typeface="Times New Roman"/>
                <a:cs typeface="Times New Roman"/>
              </a:rPr>
              <a:t>ground to  complete </a:t>
            </a:r>
            <a:r>
              <a:rPr sz="1200" dirty="0">
                <a:latin typeface="Times New Roman"/>
                <a:cs typeface="Times New Roman"/>
              </a:rPr>
              <a:t>the</a:t>
            </a:r>
            <a:r>
              <a:rPr sz="1200" spc="-40" dirty="0">
                <a:latin typeface="Times New Roman"/>
                <a:cs typeface="Times New Roman"/>
              </a:rPr>
              <a:t> </a:t>
            </a:r>
            <a:r>
              <a:rPr sz="1200" spc="-5" dirty="0">
                <a:latin typeface="Times New Roman"/>
                <a:cs typeface="Times New Roman"/>
              </a:rPr>
              <a:t>circuit</a:t>
            </a:r>
            <a:endParaRPr sz="1200">
              <a:latin typeface="Times New Roman"/>
              <a:cs typeface="Times New Roman"/>
            </a:endParaRPr>
          </a:p>
        </p:txBody>
      </p:sp>
      <p:sp>
        <p:nvSpPr>
          <p:cNvPr id="7" name="object 7"/>
          <p:cNvSpPr/>
          <p:nvPr/>
        </p:nvSpPr>
        <p:spPr>
          <a:xfrm>
            <a:off x="1548383" y="8198357"/>
            <a:ext cx="4695151" cy="1504946"/>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108</a:t>
            </a:fld>
            <a:endParaRPr dirty="0"/>
          </a:p>
        </p:txBody>
      </p:sp>
    </p:spTree>
    <p:extLst>
      <p:ext uri="{BB962C8B-B14F-4D97-AF65-F5344CB8AC3E}">
        <p14:creationId xmlns:p14="http://schemas.microsoft.com/office/powerpoint/2010/main" val="2396296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1089660"/>
            <a:ext cx="5074920" cy="1080770"/>
          </a:xfrm>
          <a:prstGeom prst="rect">
            <a:avLst/>
          </a:prstGeom>
        </p:spPr>
        <p:txBody>
          <a:bodyPr vert="horz" wrap="square" lIns="0" tIns="0" rIns="0" bIns="0" rtlCol="0">
            <a:spAutoFit/>
          </a:bodyPr>
          <a:lstStyle/>
          <a:p>
            <a:pPr marL="698500" marR="5080" indent="-228600">
              <a:lnSpc>
                <a:spcPts val="1380"/>
              </a:lnSpc>
            </a:pPr>
            <a:r>
              <a:rPr sz="1200" spc="-5" dirty="0">
                <a:latin typeface="Courier New"/>
                <a:cs typeface="Courier New"/>
              </a:rPr>
              <a:t>o </a:t>
            </a:r>
            <a:r>
              <a:rPr sz="1200" dirty="0">
                <a:latin typeface="Times New Roman"/>
                <a:cs typeface="Times New Roman"/>
              </a:rPr>
              <a:t>In unbalanced </a:t>
            </a:r>
            <a:r>
              <a:rPr sz="1200" spc="-5" dirty="0">
                <a:latin typeface="Times New Roman"/>
                <a:cs typeface="Times New Roman"/>
              </a:rPr>
              <a:t>mode, </a:t>
            </a:r>
            <a:r>
              <a:rPr sz="1200" dirty="0">
                <a:latin typeface="Times New Roman"/>
                <a:cs typeface="Times New Roman"/>
              </a:rPr>
              <a:t>EIA 449 calls for the use of only the first pin of  each pair of </a:t>
            </a:r>
            <a:r>
              <a:rPr sz="1200" spc="-5" dirty="0">
                <a:latin typeface="Times New Roman"/>
                <a:cs typeface="Times New Roman"/>
              </a:rPr>
              <a:t>category </a:t>
            </a:r>
            <a:r>
              <a:rPr sz="1200" dirty="0">
                <a:latin typeface="Times New Roman"/>
                <a:cs typeface="Times New Roman"/>
              </a:rPr>
              <a:t>1 </a:t>
            </a:r>
            <a:r>
              <a:rPr sz="1200" spc="-5" dirty="0">
                <a:latin typeface="Times New Roman"/>
                <a:cs typeface="Times New Roman"/>
              </a:rPr>
              <a:t>pins </a:t>
            </a:r>
            <a:r>
              <a:rPr sz="1200" dirty="0">
                <a:latin typeface="Times New Roman"/>
                <a:cs typeface="Times New Roman"/>
              </a:rPr>
              <a:t>and all category 2</a:t>
            </a:r>
            <a:r>
              <a:rPr sz="1200" spc="-55" dirty="0">
                <a:latin typeface="Times New Roman"/>
                <a:cs typeface="Times New Roman"/>
              </a:rPr>
              <a:t> </a:t>
            </a:r>
            <a:r>
              <a:rPr sz="1200" spc="-5" dirty="0">
                <a:latin typeface="Times New Roman"/>
                <a:cs typeface="Times New Roman"/>
              </a:rPr>
              <a:t>pins</a:t>
            </a:r>
            <a:endParaRPr sz="1200">
              <a:latin typeface="Times New Roman"/>
              <a:cs typeface="Times New Roman"/>
            </a:endParaRPr>
          </a:p>
          <a:p>
            <a:pPr marL="241300" indent="-228600">
              <a:lnSpc>
                <a:spcPts val="1400"/>
              </a:lnSpc>
              <a:spcBef>
                <a:spcPts val="5"/>
              </a:spcBef>
              <a:buFont typeface="Symbol"/>
              <a:buChar char=""/>
              <a:tabLst>
                <a:tab pos="240665" algn="l"/>
                <a:tab pos="241300" algn="l"/>
              </a:tabLst>
            </a:pPr>
            <a:r>
              <a:rPr sz="1200" b="1" spc="-5" dirty="0">
                <a:latin typeface="Times New Roman"/>
                <a:cs typeface="Times New Roman"/>
              </a:rPr>
              <a:t>RS 422 Balanced</a:t>
            </a:r>
            <a:r>
              <a:rPr sz="1200" b="1" spc="-75" dirty="0">
                <a:latin typeface="Times New Roman"/>
                <a:cs typeface="Times New Roman"/>
              </a:rPr>
              <a:t> </a:t>
            </a:r>
            <a:r>
              <a:rPr sz="1200" b="1" dirty="0">
                <a:latin typeface="Times New Roman"/>
                <a:cs typeface="Times New Roman"/>
              </a:rPr>
              <a:t>Mode</a:t>
            </a:r>
            <a:endParaRPr sz="1200">
              <a:latin typeface="Times New Roman"/>
              <a:cs typeface="Times New Roman"/>
            </a:endParaRPr>
          </a:p>
          <a:p>
            <a:pPr marL="698500" lvl="1" indent="-228600">
              <a:lnSpc>
                <a:spcPts val="1370"/>
              </a:lnSpc>
              <a:buFont typeface="Courier New"/>
              <a:buChar char="o"/>
              <a:tabLst>
                <a:tab pos="698500" algn="l"/>
              </a:tabLst>
            </a:pPr>
            <a:r>
              <a:rPr sz="1200" dirty="0">
                <a:latin typeface="Times New Roman"/>
                <a:cs typeface="Times New Roman"/>
              </a:rPr>
              <a:t>Balanced </a:t>
            </a:r>
            <a:r>
              <a:rPr sz="1200" spc="-5" dirty="0">
                <a:latin typeface="Times New Roman"/>
                <a:cs typeface="Times New Roman"/>
              </a:rPr>
              <a:t>circuit</a:t>
            </a:r>
            <a:r>
              <a:rPr sz="1200" spc="-35" dirty="0">
                <a:latin typeface="Times New Roman"/>
                <a:cs typeface="Times New Roman"/>
              </a:rPr>
              <a:t> </a:t>
            </a:r>
            <a:r>
              <a:rPr sz="1200" spc="-5" dirty="0">
                <a:latin typeface="Times New Roman"/>
                <a:cs typeface="Times New Roman"/>
              </a:rPr>
              <a:t>specification</a:t>
            </a:r>
            <a:endParaRPr sz="1200">
              <a:latin typeface="Times New Roman"/>
              <a:cs typeface="Times New Roman"/>
            </a:endParaRPr>
          </a:p>
          <a:p>
            <a:pPr marL="698500" lvl="1" indent="-228600">
              <a:lnSpc>
                <a:spcPts val="1380"/>
              </a:lnSpc>
              <a:buFont typeface="Courier New"/>
              <a:buChar char="o"/>
              <a:tabLst>
                <a:tab pos="698500" algn="l"/>
              </a:tabLst>
            </a:pPr>
            <a:r>
              <a:rPr sz="1200" dirty="0">
                <a:latin typeface="Times New Roman"/>
                <a:cs typeface="Times New Roman"/>
              </a:rPr>
              <a:t>Defines two lines for the propagation of each</a:t>
            </a:r>
            <a:r>
              <a:rPr sz="1200" spc="-13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698500" lvl="1" indent="-228600">
              <a:lnSpc>
                <a:spcPts val="1410"/>
              </a:lnSpc>
              <a:buFont typeface="Courier New"/>
              <a:buChar char="o"/>
              <a:tabLst>
                <a:tab pos="698500" algn="l"/>
              </a:tabLst>
            </a:pPr>
            <a:r>
              <a:rPr sz="1200" dirty="0">
                <a:latin typeface="Times New Roman"/>
                <a:cs typeface="Times New Roman"/>
              </a:rPr>
              <a:t>Signal again </a:t>
            </a:r>
            <a:r>
              <a:rPr sz="1200" spc="-5" dirty="0">
                <a:latin typeface="Times New Roman"/>
                <a:cs typeface="Times New Roman"/>
              </a:rPr>
              <a:t>uses </a:t>
            </a:r>
            <a:r>
              <a:rPr sz="1200" dirty="0">
                <a:latin typeface="Times New Roman"/>
                <a:cs typeface="Times New Roman"/>
              </a:rPr>
              <a:t>a common</a:t>
            </a:r>
            <a:r>
              <a:rPr sz="1200" spc="-95" dirty="0">
                <a:latin typeface="Times New Roman"/>
                <a:cs typeface="Times New Roman"/>
              </a:rPr>
              <a:t> </a:t>
            </a:r>
            <a:r>
              <a:rPr sz="1200" dirty="0">
                <a:latin typeface="Times New Roman"/>
                <a:cs typeface="Times New Roman"/>
              </a:rPr>
              <a:t>return</a:t>
            </a:r>
            <a:endParaRPr sz="1200">
              <a:latin typeface="Times New Roman"/>
              <a:cs typeface="Times New Roman"/>
            </a:endParaRPr>
          </a:p>
        </p:txBody>
      </p:sp>
      <p:sp>
        <p:nvSpPr>
          <p:cNvPr id="7" name="object 7"/>
          <p:cNvSpPr/>
          <p:nvPr/>
        </p:nvSpPr>
        <p:spPr>
          <a:xfrm>
            <a:off x="1552194" y="2327148"/>
            <a:ext cx="4688573" cy="148590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3987546"/>
            <a:ext cx="5531485" cy="1760220"/>
          </a:xfrm>
          <a:prstGeom prst="rect">
            <a:avLst/>
          </a:prstGeom>
        </p:spPr>
        <p:txBody>
          <a:bodyPr vert="horz" wrap="square" lIns="0" tIns="0" rIns="0" bIns="0" rtlCol="0">
            <a:spAutoFit/>
          </a:bodyPr>
          <a:lstStyle/>
          <a:p>
            <a:pPr marL="1155700" marR="5080" indent="-228600">
              <a:lnSpc>
                <a:spcPts val="1380"/>
              </a:lnSpc>
              <a:buFont typeface="Courier New"/>
              <a:buChar char="o"/>
              <a:tabLst>
                <a:tab pos="1155700" algn="l"/>
              </a:tabLst>
            </a:pPr>
            <a:r>
              <a:rPr sz="1200" dirty="0">
                <a:latin typeface="Times New Roman"/>
                <a:cs typeface="Times New Roman"/>
              </a:rPr>
              <a:t>EIA utilizes all </a:t>
            </a:r>
            <a:r>
              <a:rPr sz="1200" spc="-5" dirty="0">
                <a:latin typeface="Times New Roman"/>
                <a:cs typeface="Times New Roman"/>
              </a:rPr>
              <a:t>pairs </a:t>
            </a:r>
            <a:r>
              <a:rPr sz="1200" dirty="0">
                <a:latin typeface="Times New Roman"/>
                <a:cs typeface="Times New Roman"/>
              </a:rPr>
              <a:t>of pins in </a:t>
            </a:r>
            <a:r>
              <a:rPr sz="1200" spc="-5" dirty="0">
                <a:latin typeface="Times New Roman"/>
                <a:cs typeface="Times New Roman"/>
              </a:rPr>
              <a:t>category </a:t>
            </a:r>
            <a:r>
              <a:rPr sz="1200" dirty="0">
                <a:latin typeface="Times New Roman"/>
                <a:cs typeface="Times New Roman"/>
              </a:rPr>
              <a:t>1 but does not use the category  2</a:t>
            </a:r>
            <a:r>
              <a:rPr sz="1200" spc="-100" dirty="0">
                <a:latin typeface="Times New Roman"/>
                <a:cs typeface="Times New Roman"/>
              </a:rPr>
              <a:t> </a:t>
            </a:r>
            <a:r>
              <a:rPr sz="1200" dirty="0">
                <a:latin typeface="Times New Roman"/>
                <a:cs typeface="Times New Roman"/>
              </a:rPr>
              <a:t>pins</a:t>
            </a:r>
            <a:endParaRPr sz="1200">
              <a:latin typeface="Times New Roman"/>
              <a:cs typeface="Times New Roman"/>
            </a:endParaRPr>
          </a:p>
          <a:p>
            <a:pPr marL="1155700" marR="5080" indent="-228600">
              <a:lnSpc>
                <a:spcPts val="1380"/>
              </a:lnSpc>
              <a:buFont typeface="Courier New"/>
              <a:buChar char="o"/>
              <a:tabLst>
                <a:tab pos="1155700" algn="l"/>
              </a:tabLst>
            </a:pPr>
            <a:r>
              <a:rPr sz="1200" dirty="0">
                <a:latin typeface="Times New Roman"/>
                <a:cs typeface="Times New Roman"/>
              </a:rPr>
              <a:t>The ration </a:t>
            </a:r>
            <a:r>
              <a:rPr sz="1200" spc="-5" dirty="0">
                <a:latin typeface="Times New Roman"/>
                <a:cs typeface="Times New Roman"/>
              </a:rPr>
              <a:t>of </a:t>
            </a:r>
            <a:r>
              <a:rPr sz="1200" dirty="0">
                <a:latin typeface="Times New Roman"/>
                <a:cs typeface="Times New Roman"/>
              </a:rPr>
              <a:t>data </a:t>
            </a:r>
            <a:r>
              <a:rPr sz="1200" spc="-5" dirty="0">
                <a:latin typeface="Times New Roman"/>
                <a:cs typeface="Times New Roman"/>
              </a:rPr>
              <a:t>rate </a:t>
            </a:r>
            <a:r>
              <a:rPr sz="1200" dirty="0">
                <a:latin typeface="Times New Roman"/>
                <a:cs typeface="Times New Roman"/>
              </a:rPr>
              <a:t>to </a:t>
            </a:r>
            <a:r>
              <a:rPr sz="1200" spc="-5" dirty="0">
                <a:latin typeface="Times New Roman"/>
                <a:cs typeface="Times New Roman"/>
              </a:rPr>
              <a:t>distance </a:t>
            </a:r>
            <a:r>
              <a:rPr sz="1200" dirty="0">
                <a:latin typeface="Times New Roman"/>
                <a:cs typeface="Times New Roman"/>
              </a:rPr>
              <a:t>is </a:t>
            </a:r>
            <a:r>
              <a:rPr sz="1200" spc="-5" dirty="0">
                <a:latin typeface="Times New Roman"/>
                <a:cs typeface="Times New Roman"/>
              </a:rPr>
              <a:t>much </a:t>
            </a:r>
            <a:r>
              <a:rPr sz="1200" dirty="0">
                <a:latin typeface="Times New Roman"/>
                <a:cs typeface="Times New Roman"/>
              </a:rPr>
              <a:t>higher in </a:t>
            </a:r>
            <a:r>
              <a:rPr sz="1200" spc="-5" dirty="0">
                <a:latin typeface="Times New Roman"/>
                <a:cs typeface="Times New Roman"/>
              </a:rPr>
              <a:t>this case </a:t>
            </a:r>
            <a:r>
              <a:rPr sz="1200" dirty="0">
                <a:latin typeface="Times New Roman"/>
                <a:cs typeface="Times New Roman"/>
              </a:rPr>
              <a:t>than EIA  </a:t>
            </a:r>
            <a:r>
              <a:rPr sz="1200" spc="-5" dirty="0">
                <a:latin typeface="Times New Roman"/>
                <a:cs typeface="Times New Roman"/>
              </a:rPr>
              <a:t>232</a:t>
            </a:r>
            <a:endParaRPr sz="1200">
              <a:latin typeface="Times New Roman"/>
              <a:cs typeface="Times New Roman"/>
            </a:endParaRPr>
          </a:p>
          <a:p>
            <a:pPr marL="1155700" marR="5080" indent="-228600">
              <a:lnSpc>
                <a:spcPts val="1380"/>
              </a:lnSpc>
              <a:buFont typeface="Courier New"/>
              <a:buChar char="o"/>
              <a:tabLst>
                <a:tab pos="1155700" algn="l"/>
              </a:tabLst>
            </a:pPr>
            <a:r>
              <a:rPr sz="1200" dirty="0">
                <a:latin typeface="Times New Roman"/>
                <a:cs typeface="Times New Roman"/>
              </a:rPr>
              <a:t>In </a:t>
            </a:r>
            <a:r>
              <a:rPr sz="1200" spc="-5" dirty="0">
                <a:latin typeface="Times New Roman"/>
                <a:cs typeface="Times New Roman"/>
              </a:rPr>
              <a:t>balanced </a:t>
            </a:r>
            <a:r>
              <a:rPr sz="1200" dirty="0">
                <a:latin typeface="Times New Roman"/>
                <a:cs typeface="Times New Roman"/>
              </a:rPr>
              <a:t>mode two lines carry </a:t>
            </a:r>
            <a:r>
              <a:rPr sz="1200" spc="-5" dirty="0">
                <a:latin typeface="Times New Roman"/>
                <a:cs typeface="Times New Roman"/>
              </a:rPr>
              <a:t>same signal which </a:t>
            </a:r>
            <a:r>
              <a:rPr sz="1200" dirty="0">
                <a:latin typeface="Times New Roman"/>
                <a:cs typeface="Times New Roman"/>
              </a:rPr>
              <a:t>are </a:t>
            </a:r>
            <a:r>
              <a:rPr sz="1200" spc="-5" dirty="0">
                <a:latin typeface="Times New Roman"/>
                <a:cs typeface="Times New Roman"/>
              </a:rPr>
              <a:t>not </a:t>
            </a:r>
            <a:r>
              <a:rPr sz="1200" dirty="0">
                <a:latin typeface="Times New Roman"/>
                <a:cs typeface="Times New Roman"/>
              </a:rPr>
              <a:t>identical  to each</a:t>
            </a:r>
            <a:r>
              <a:rPr sz="1200" spc="-85" dirty="0">
                <a:latin typeface="Times New Roman"/>
                <a:cs typeface="Times New Roman"/>
              </a:rPr>
              <a:t> </a:t>
            </a:r>
            <a:r>
              <a:rPr sz="1200" spc="-5" dirty="0">
                <a:latin typeface="Times New Roman"/>
                <a:cs typeface="Times New Roman"/>
              </a:rPr>
              <a:t>other</a:t>
            </a:r>
            <a:endParaRPr sz="1200">
              <a:latin typeface="Times New Roman"/>
              <a:cs typeface="Times New Roman"/>
            </a:endParaRPr>
          </a:p>
          <a:p>
            <a:pPr marL="1155700" indent="-228600">
              <a:lnSpc>
                <a:spcPts val="1345"/>
              </a:lnSpc>
              <a:buFont typeface="Courier New"/>
              <a:buChar char="o"/>
              <a:tabLst>
                <a:tab pos="1155700" algn="l"/>
              </a:tabLst>
            </a:pPr>
            <a:r>
              <a:rPr sz="1200" dirty="0">
                <a:latin typeface="Times New Roman"/>
                <a:cs typeface="Times New Roman"/>
              </a:rPr>
              <a:t>Signal on </a:t>
            </a:r>
            <a:r>
              <a:rPr sz="1200" spc="-5" dirty="0">
                <a:latin typeface="Times New Roman"/>
                <a:cs typeface="Times New Roman"/>
              </a:rPr>
              <a:t>one </a:t>
            </a:r>
            <a:r>
              <a:rPr sz="1200" dirty="0">
                <a:latin typeface="Times New Roman"/>
                <a:cs typeface="Times New Roman"/>
              </a:rPr>
              <a:t>line is </a:t>
            </a:r>
            <a:r>
              <a:rPr sz="1200" spc="-5" dirty="0">
                <a:latin typeface="Times New Roman"/>
                <a:cs typeface="Times New Roman"/>
              </a:rPr>
              <a:t>the complement </a:t>
            </a:r>
            <a:r>
              <a:rPr sz="1200" dirty="0">
                <a:latin typeface="Times New Roman"/>
                <a:cs typeface="Times New Roman"/>
              </a:rPr>
              <a:t>of the</a:t>
            </a:r>
            <a:r>
              <a:rPr sz="1200" spc="-85" dirty="0">
                <a:latin typeface="Times New Roman"/>
                <a:cs typeface="Times New Roman"/>
              </a:rPr>
              <a:t> </a:t>
            </a:r>
            <a:r>
              <a:rPr sz="1200" dirty="0">
                <a:latin typeface="Times New Roman"/>
                <a:cs typeface="Times New Roman"/>
              </a:rPr>
              <a:t>other</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Canceling of Noise in the Balanced</a:t>
            </a:r>
            <a:r>
              <a:rPr sz="1200" b="1" spc="-105" dirty="0">
                <a:latin typeface="Times New Roman"/>
                <a:cs typeface="Times New Roman"/>
              </a:rPr>
              <a:t> </a:t>
            </a:r>
            <a:r>
              <a:rPr sz="1200" b="1" dirty="0">
                <a:latin typeface="Times New Roman"/>
                <a:cs typeface="Times New Roman"/>
              </a:rPr>
              <a:t>Mode</a:t>
            </a:r>
            <a:endParaRPr sz="1200">
              <a:latin typeface="Times New Roman"/>
              <a:cs typeface="Times New Roman"/>
            </a:endParaRPr>
          </a:p>
          <a:p>
            <a:pPr marL="12700">
              <a:lnSpc>
                <a:spcPts val="1405"/>
              </a:lnSpc>
            </a:pPr>
            <a:r>
              <a:rPr sz="1200" dirty="0">
                <a:latin typeface="Times New Roman"/>
                <a:cs typeface="Times New Roman"/>
              </a:rPr>
              <a:t>When plotted, </a:t>
            </a:r>
            <a:r>
              <a:rPr sz="1200" spc="-5" dirty="0">
                <a:latin typeface="Times New Roman"/>
                <a:cs typeface="Times New Roman"/>
              </a:rPr>
              <a:t>complement </a:t>
            </a:r>
            <a:r>
              <a:rPr sz="1200" dirty="0">
                <a:latin typeface="Times New Roman"/>
                <a:cs typeface="Times New Roman"/>
              </a:rPr>
              <a:t>of the signal looks like the </a:t>
            </a:r>
            <a:r>
              <a:rPr sz="1200" spc="-5" dirty="0">
                <a:latin typeface="Times New Roman"/>
                <a:cs typeface="Times New Roman"/>
              </a:rPr>
              <a:t>mirror image </a:t>
            </a:r>
            <a:r>
              <a:rPr sz="1200" dirty="0">
                <a:latin typeface="Times New Roman"/>
                <a:cs typeface="Times New Roman"/>
              </a:rPr>
              <a:t>of the</a:t>
            </a:r>
            <a:r>
              <a:rPr sz="1200" spc="-40" dirty="0">
                <a:latin typeface="Times New Roman"/>
                <a:cs typeface="Times New Roman"/>
              </a:rPr>
              <a:t> </a:t>
            </a:r>
            <a:r>
              <a:rPr sz="1200" dirty="0">
                <a:latin typeface="Times New Roman"/>
                <a:cs typeface="Times New Roman"/>
              </a:rPr>
              <a:t>signal</a:t>
            </a:r>
            <a:endParaRPr sz="1200">
              <a:latin typeface="Times New Roman"/>
              <a:cs typeface="Times New Roman"/>
            </a:endParaRPr>
          </a:p>
        </p:txBody>
      </p:sp>
      <p:sp>
        <p:nvSpPr>
          <p:cNvPr id="9" name="object 9"/>
          <p:cNvSpPr/>
          <p:nvPr/>
        </p:nvSpPr>
        <p:spPr>
          <a:xfrm>
            <a:off x="1143000" y="6265926"/>
            <a:ext cx="5720397" cy="299618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44700" y="9425936"/>
            <a:ext cx="791210" cy="19494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spc="-5" dirty="0">
                <a:latin typeface="Times New Roman"/>
                <a:cs typeface="Times New Roman"/>
              </a:rPr>
              <a:t>EIA</a:t>
            </a:r>
            <a:r>
              <a:rPr sz="1200" b="1" spc="-105" dirty="0">
                <a:latin typeface="Times New Roman"/>
                <a:cs typeface="Times New Roman"/>
              </a:rPr>
              <a:t> </a:t>
            </a:r>
            <a:r>
              <a:rPr sz="1200" b="1" spc="-5" dirty="0">
                <a:latin typeface="Times New Roman"/>
                <a:cs typeface="Times New Roman"/>
              </a:rPr>
              <a:t>530</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109</a:t>
            </a:fld>
            <a:endParaRPr dirty="0"/>
          </a:p>
        </p:txBody>
      </p:sp>
    </p:spTree>
    <p:extLst>
      <p:ext uri="{BB962C8B-B14F-4D97-AF65-F5344CB8AC3E}">
        <p14:creationId xmlns:p14="http://schemas.microsoft.com/office/powerpoint/2010/main" val="1647356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078992"/>
            <a:ext cx="5422900" cy="194627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Data</a:t>
            </a:r>
            <a:r>
              <a:rPr sz="1200" spc="-100"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Brief History of</a:t>
            </a:r>
            <a:r>
              <a:rPr sz="1200" spc="-8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Data Communication</a:t>
            </a:r>
            <a:r>
              <a:rPr sz="1200" spc="-105" dirty="0">
                <a:latin typeface="Times New Roman"/>
                <a:cs typeface="Times New Roman"/>
              </a:rPr>
              <a:t> </a:t>
            </a:r>
            <a:r>
              <a:rPr sz="1200" dirty="0">
                <a:latin typeface="Times New Roman"/>
                <a:cs typeface="Times New Roman"/>
              </a:rPr>
              <a:t>System</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Key Data </a:t>
            </a:r>
            <a:r>
              <a:rPr sz="1200" spc="-5" dirty="0">
                <a:latin typeface="Times New Roman"/>
                <a:cs typeface="Times New Roman"/>
              </a:rPr>
              <a:t>Communication Terminology</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ts val="140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marR="5080" indent="-228600">
              <a:lnSpc>
                <a:spcPts val="1380"/>
              </a:lnSpc>
              <a:spcBef>
                <a:spcPts val="60"/>
              </a:spcBef>
              <a:buFont typeface="Meiryo"/>
              <a:buChar char="*"/>
              <a:tabLst>
                <a:tab pos="469265" algn="l"/>
                <a:tab pos="469900" algn="l"/>
              </a:tabLst>
            </a:pPr>
            <a:r>
              <a:rPr sz="1200" dirty="0">
                <a:latin typeface="Times New Roman"/>
                <a:cs typeface="Times New Roman"/>
              </a:rPr>
              <a:t>Section 1.2, “Data Communications and Networking” 4th </a:t>
            </a:r>
            <a:r>
              <a:rPr sz="1200" spc="-5" dirty="0">
                <a:latin typeface="Times New Roman"/>
                <a:cs typeface="Times New Roman"/>
              </a:rPr>
              <a:t>Edition </a:t>
            </a:r>
            <a:r>
              <a:rPr sz="1200" dirty="0">
                <a:latin typeface="Times New Roman"/>
                <a:cs typeface="Times New Roman"/>
              </a:rPr>
              <a:t>by </a:t>
            </a:r>
            <a:r>
              <a:rPr sz="1200" spc="-5" dirty="0">
                <a:latin typeface="Times New Roman"/>
                <a:cs typeface="Times New Roman"/>
              </a:rPr>
              <a:t>Behrouz</a:t>
            </a:r>
            <a:r>
              <a:rPr sz="1200" spc="-70" dirty="0">
                <a:latin typeface="Times New Roman"/>
                <a:cs typeface="Times New Roman"/>
              </a:rPr>
              <a:t>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a:p>
            <a:pPr marL="469900" marR="60325" indent="-228600">
              <a:lnSpc>
                <a:spcPts val="1380"/>
              </a:lnSpc>
              <a:buFont typeface="Meiryo"/>
              <a:buChar char="*"/>
              <a:tabLst>
                <a:tab pos="469265" algn="l"/>
                <a:tab pos="469900" algn="l"/>
              </a:tabLst>
            </a:pPr>
            <a:r>
              <a:rPr sz="1200" dirty="0">
                <a:latin typeface="Times New Roman"/>
                <a:cs typeface="Times New Roman"/>
              </a:rPr>
              <a:t>Sections </a:t>
            </a:r>
            <a:r>
              <a:rPr sz="1200" spc="-5" dirty="0">
                <a:latin typeface="Times New Roman"/>
                <a:cs typeface="Times New Roman"/>
              </a:rPr>
              <a:t>1.1, </a:t>
            </a:r>
            <a:r>
              <a:rPr sz="1200" dirty="0">
                <a:latin typeface="Times New Roman"/>
                <a:cs typeface="Times New Roman"/>
              </a:rPr>
              <a:t>1.2, “Data and </a:t>
            </a:r>
            <a:r>
              <a:rPr sz="1200" spc="-5" dirty="0">
                <a:latin typeface="Times New Roman"/>
                <a:cs typeface="Times New Roman"/>
              </a:rPr>
              <a:t>Computer Communication” </a:t>
            </a:r>
            <a:r>
              <a:rPr sz="1200" dirty="0">
                <a:latin typeface="Times New Roman"/>
                <a:cs typeface="Times New Roman"/>
              </a:rPr>
              <a:t>6th Edition by </a:t>
            </a:r>
            <a:r>
              <a:rPr sz="1200" spc="-5" dirty="0">
                <a:latin typeface="Times New Roman"/>
                <a:cs typeface="Times New Roman"/>
              </a:rPr>
              <a:t>William  </a:t>
            </a:r>
            <a:r>
              <a:rPr sz="1200" dirty="0">
                <a:latin typeface="Times New Roman"/>
                <a:cs typeface="Times New Roman"/>
              </a:rPr>
              <a:t>Stallings</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11</a:t>
            </a:fld>
            <a:endParaRPr dirty="0"/>
          </a:p>
        </p:txBody>
      </p:sp>
    </p:spTree>
    <p:extLst>
      <p:ext uri="{BB962C8B-B14F-4D97-AF65-F5344CB8AC3E}">
        <p14:creationId xmlns:p14="http://schemas.microsoft.com/office/powerpoint/2010/main" val="2728918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816100" y="902207"/>
            <a:ext cx="4845050" cy="5397500"/>
          </a:xfrm>
          <a:prstGeom prst="rect">
            <a:avLst/>
          </a:prstGeom>
        </p:spPr>
        <p:txBody>
          <a:bodyPr vert="horz" wrap="square" lIns="0" tIns="0" rIns="0" bIns="0" rtlCol="0">
            <a:spAutoFit/>
          </a:bodyPr>
          <a:lstStyle/>
          <a:p>
            <a:pPr marL="469900" indent="-228600">
              <a:lnSpc>
                <a:spcPts val="1410"/>
              </a:lnSpc>
              <a:buFont typeface="Courier New"/>
              <a:buChar char="o"/>
              <a:tabLst>
                <a:tab pos="469900" algn="l"/>
              </a:tabLst>
            </a:pPr>
            <a:r>
              <a:rPr sz="1200" dirty="0">
                <a:latin typeface="Times New Roman"/>
                <a:cs typeface="Times New Roman"/>
              </a:rPr>
              <a:t>EIA </a:t>
            </a:r>
            <a:r>
              <a:rPr sz="1200" spc="-5" dirty="0">
                <a:latin typeface="Times New Roman"/>
                <a:cs typeface="Times New Roman"/>
              </a:rPr>
              <a:t>449 provides much better functionality </a:t>
            </a:r>
            <a:r>
              <a:rPr sz="1200" dirty="0">
                <a:latin typeface="Times New Roman"/>
                <a:cs typeface="Times New Roman"/>
              </a:rPr>
              <a:t>than EIA</a:t>
            </a:r>
            <a:r>
              <a:rPr sz="1200" spc="-85" dirty="0">
                <a:latin typeface="Times New Roman"/>
                <a:cs typeface="Times New Roman"/>
              </a:rPr>
              <a:t> </a:t>
            </a:r>
            <a:r>
              <a:rPr sz="1200" spc="-5" dirty="0">
                <a:latin typeface="Times New Roman"/>
                <a:cs typeface="Times New Roman"/>
              </a:rPr>
              <a:t>232</a:t>
            </a:r>
            <a:endParaRPr sz="1200">
              <a:latin typeface="Times New Roman"/>
              <a:cs typeface="Times New Roman"/>
            </a:endParaRPr>
          </a:p>
          <a:p>
            <a:pPr marL="469900" marR="6350" indent="-228600">
              <a:lnSpc>
                <a:spcPts val="1380"/>
              </a:lnSpc>
              <a:spcBef>
                <a:spcPts val="65"/>
              </a:spcBef>
              <a:buFont typeface="Courier New"/>
              <a:buChar char="o"/>
              <a:tabLst>
                <a:tab pos="469900" algn="l"/>
              </a:tabLst>
            </a:pPr>
            <a:r>
              <a:rPr sz="1200" dirty="0">
                <a:latin typeface="Times New Roman"/>
                <a:cs typeface="Times New Roman"/>
              </a:rPr>
              <a:t>However it requires a </a:t>
            </a:r>
            <a:r>
              <a:rPr sz="1200" spc="-10" dirty="0">
                <a:latin typeface="Times New Roman"/>
                <a:cs typeface="Times New Roman"/>
              </a:rPr>
              <a:t>DB </a:t>
            </a:r>
            <a:r>
              <a:rPr sz="1200" dirty="0">
                <a:latin typeface="Times New Roman"/>
                <a:cs typeface="Times New Roman"/>
              </a:rPr>
              <a:t>37 connector that industry </a:t>
            </a:r>
            <a:r>
              <a:rPr sz="1200" spc="-5" dirty="0">
                <a:latin typeface="Times New Roman"/>
                <a:cs typeface="Times New Roman"/>
              </a:rPr>
              <a:t>has been reluctant  </a:t>
            </a:r>
            <a:r>
              <a:rPr sz="1200" dirty="0">
                <a:latin typeface="Times New Roman"/>
                <a:cs typeface="Times New Roman"/>
              </a:rPr>
              <a:t>to </a:t>
            </a:r>
            <a:r>
              <a:rPr sz="1200" spc="-5" dirty="0">
                <a:latin typeface="Times New Roman"/>
                <a:cs typeface="Times New Roman"/>
              </a:rPr>
              <a:t>use because of </a:t>
            </a:r>
            <a:r>
              <a:rPr sz="1200" dirty="0">
                <a:latin typeface="Times New Roman"/>
                <a:cs typeface="Times New Roman"/>
              </a:rPr>
              <a:t>the </a:t>
            </a:r>
            <a:r>
              <a:rPr sz="1200" spc="-5" dirty="0">
                <a:latin typeface="Times New Roman"/>
                <a:cs typeface="Times New Roman"/>
              </a:rPr>
              <a:t>widespread use of DB</a:t>
            </a:r>
            <a:r>
              <a:rPr sz="1200" spc="-70" dirty="0">
                <a:latin typeface="Times New Roman"/>
                <a:cs typeface="Times New Roman"/>
              </a:rPr>
              <a:t> </a:t>
            </a:r>
            <a:r>
              <a:rPr sz="1200" spc="-5" dirty="0">
                <a:latin typeface="Times New Roman"/>
                <a:cs typeface="Times New Roman"/>
              </a:rPr>
              <a:t>25</a:t>
            </a:r>
            <a:endParaRPr sz="1200">
              <a:latin typeface="Times New Roman"/>
              <a:cs typeface="Times New Roman"/>
            </a:endParaRPr>
          </a:p>
          <a:p>
            <a:pPr marL="469900" marR="5715" indent="-228600">
              <a:lnSpc>
                <a:spcPts val="1380"/>
              </a:lnSpc>
              <a:buFont typeface="Courier New"/>
              <a:buChar char="o"/>
              <a:tabLst>
                <a:tab pos="469900" algn="l"/>
              </a:tabLst>
            </a:pPr>
            <a:r>
              <a:rPr sz="1200" dirty="0">
                <a:latin typeface="Times New Roman"/>
                <a:cs typeface="Times New Roman"/>
              </a:rPr>
              <a:t>To </a:t>
            </a:r>
            <a:r>
              <a:rPr sz="1200" spc="-5" dirty="0">
                <a:latin typeface="Times New Roman"/>
                <a:cs typeface="Times New Roman"/>
              </a:rPr>
              <a:t>encourage acceptance </a:t>
            </a:r>
            <a:r>
              <a:rPr sz="1200" dirty="0">
                <a:latin typeface="Times New Roman"/>
                <a:cs typeface="Times New Roman"/>
              </a:rPr>
              <a:t>of EIA 449, EIA developed a </a:t>
            </a:r>
            <a:r>
              <a:rPr sz="1200" spc="-5" dirty="0">
                <a:latin typeface="Times New Roman"/>
                <a:cs typeface="Times New Roman"/>
              </a:rPr>
              <a:t>version </a:t>
            </a:r>
            <a:r>
              <a:rPr sz="1200" dirty="0">
                <a:latin typeface="Times New Roman"/>
                <a:cs typeface="Times New Roman"/>
              </a:rPr>
              <a:t>of EIA-  </a:t>
            </a:r>
            <a:r>
              <a:rPr sz="1200" spc="-5" dirty="0">
                <a:latin typeface="Times New Roman"/>
                <a:cs typeface="Times New Roman"/>
              </a:rPr>
              <a:t>449 that uses DB 25</a:t>
            </a:r>
            <a:r>
              <a:rPr sz="1200" spc="-85" dirty="0">
                <a:latin typeface="Times New Roman"/>
                <a:cs typeface="Times New Roman"/>
              </a:rPr>
              <a:t> </a:t>
            </a:r>
            <a:r>
              <a:rPr sz="1200" spc="-5" dirty="0">
                <a:latin typeface="Times New Roman"/>
                <a:cs typeface="Times New Roman"/>
              </a:rPr>
              <a:t>pins</a:t>
            </a:r>
            <a:endParaRPr sz="1200">
              <a:latin typeface="Times New Roman"/>
              <a:cs typeface="Times New Roman"/>
            </a:endParaRPr>
          </a:p>
          <a:p>
            <a:pPr marL="469900" marR="5715" indent="-228600">
              <a:lnSpc>
                <a:spcPts val="1380"/>
              </a:lnSpc>
              <a:buFont typeface="Courier New"/>
              <a:buChar char="o"/>
              <a:tabLst>
                <a:tab pos="469900" algn="l"/>
              </a:tabLst>
            </a:pPr>
            <a:r>
              <a:rPr sz="1200" dirty="0">
                <a:latin typeface="Times New Roman"/>
                <a:cs typeface="Times New Roman"/>
              </a:rPr>
              <a:t>Pin functions of EIA 530 are </a:t>
            </a:r>
            <a:r>
              <a:rPr sz="1200" spc="-5" dirty="0">
                <a:latin typeface="Times New Roman"/>
                <a:cs typeface="Times New Roman"/>
              </a:rPr>
              <a:t>essentially those of EIA 449  CATEGORY </a:t>
            </a:r>
            <a:r>
              <a:rPr sz="1200" dirty="0">
                <a:latin typeface="Times New Roman"/>
                <a:cs typeface="Times New Roman"/>
              </a:rPr>
              <a:t>1 </a:t>
            </a:r>
            <a:r>
              <a:rPr sz="1200" spc="-5" dirty="0">
                <a:latin typeface="Times New Roman"/>
                <a:cs typeface="Times New Roman"/>
              </a:rPr>
              <a:t>pins plus three </a:t>
            </a:r>
            <a:r>
              <a:rPr sz="1200" dirty="0">
                <a:latin typeface="Times New Roman"/>
                <a:cs typeface="Times New Roman"/>
              </a:rPr>
              <a:t>pins from category</a:t>
            </a:r>
            <a:r>
              <a:rPr sz="1200" spc="-105" dirty="0">
                <a:latin typeface="Times New Roman"/>
                <a:cs typeface="Times New Roman"/>
              </a:rPr>
              <a:t> </a:t>
            </a:r>
            <a:r>
              <a:rPr sz="1200" dirty="0">
                <a:latin typeface="Times New Roman"/>
                <a:cs typeface="Times New Roman"/>
              </a:rPr>
              <a:t>2</a:t>
            </a:r>
            <a:endParaRPr sz="1200">
              <a:latin typeface="Times New Roman"/>
              <a:cs typeface="Times New Roman"/>
            </a:endParaRPr>
          </a:p>
          <a:p>
            <a:pPr marL="469900" indent="-228600">
              <a:lnSpc>
                <a:spcPts val="1345"/>
              </a:lnSpc>
              <a:buFont typeface="Courier New"/>
              <a:buChar char="o"/>
              <a:tabLst>
                <a:tab pos="469900" algn="l"/>
              </a:tabLst>
            </a:pPr>
            <a:r>
              <a:rPr sz="1200" dirty="0">
                <a:latin typeface="Times New Roman"/>
                <a:cs typeface="Times New Roman"/>
              </a:rPr>
              <a:t>EIA 530 does not support a secondary</a:t>
            </a:r>
            <a:r>
              <a:rPr sz="1200" spc="-110" dirty="0">
                <a:latin typeface="Times New Roman"/>
                <a:cs typeface="Times New Roman"/>
              </a:rPr>
              <a:t> </a:t>
            </a:r>
            <a:r>
              <a:rPr sz="1200" dirty="0">
                <a:latin typeface="Times New Roman"/>
                <a:cs typeface="Times New Roman"/>
              </a:rPr>
              <a:t>circuit</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241300">
              <a:lnSpc>
                <a:spcPts val="1405"/>
              </a:lnSpc>
              <a:spcBef>
                <a:spcPts val="5"/>
              </a:spcBef>
            </a:pPr>
            <a:r>
              <a:rPr sz="1200" spc="-135" dirty="0">
                <a:latin typeface="Meiryo"/>
                <a:cs typeface="Meiryo"/>
              </a:rPr>
              <a:t>❖ </a:t>
            </a:r>
            <a:r>
              <a:rPr sz="1200" spc="-50" dirty="0">
                <a:latin typeface="Meiryo"/>
                <a:cs typeface="Meiryo"/>
              </a:rPr>
              <a:t> </a:t>
            </a:r>
            <a:r>
              <a:rPr sz="1200" b="1" spc="-5" dirty="0">
                <a:latin typeface="Times New Roman"/>
                <a:cs typeface="Times New Roman"/>
              </a:rPr>
              <a:t>X.21</a:t>
            </a:r>
            <a:endParaRPr sz="1200">
              <a:latin typeface="Times New Roman"/>
              <a:cs typeface="Times New Roman"/>
            </a:endParaRPr>
          </a:p>
          <a:p>
            <a:pPr marL="469900" indent="-228600">
              <a:lnSpc>
                <a:spcPts val="1370"/>
              </a:lnSpc>
              <a:buFont typeface="Courier New"/>
              <a:buChar char="o"/>
              <a:tabLst>
                <a:tab pos="469900" algn="l"/>
              </a:tabLst>
            </a:pPr>
            <a:r>
              <a:rPr sz="1200" spc="-5" dirty="0">
                <a:latin typeface="Times New Roman"/>
                <a:cs typeface="Times New Roman"/>
              </a:rPr>
              <a:t>Eliminates </a:t>
            </a:r>
            <a:r>
              <a:rPr sz="1200" dirty="0">
                <a:latin typeface="Times New Roman"/>
                <a:cs typeface="Times New Roman"/>
              </a:rPr>
              <a:t>most </a:t>
            </a:r>
            <a:r>
              <a:rPr sz="1200" spc="-5" dirty="0">
                <a:latin typeface="Times New Roman"/>
                <a:cs typeface="Times New Roman"/>
              </a:rPr>
              <a:t>of </a:t>
            </a:r>
            <a:r>
              <a:rPr sz="1200" dirty="0">
                <a:latin typeface="Times New Roman"/>
                <a:cs typeface="Times New Roman"/>
              </a:rPr>
              <a:t>control </a:t>
            </a:r>
            <a:r>
              <a:rPr sz="1200" spc="-5" dirty="0">
                <a:latin typeface="Times New Roman"/>
                <a:cs typeface="Times New Roman"/>
              </a:rPr>
              <a:t>pins of EIA</a:t>
            </a:r>
            <a:r>
              <a:rPr sz="1200" spc="-55" dirty="0">
                <a:latin typeface="Times New Roman"/>
                <a:cs typeface="Times New Roman"/>
              </a:rPr>
              <a:t> </a:t>
            </a:r>
            <a:r>
              <a:rPr sz="1200" spc="-5" dirty="0">
                <a:latin typeface="Times New Roman"/>
                <a:cs typeface="Times New Roman"/>
              </a:rPr>
              <a:t>standards</a:t>
            </a:r>
            <a:endParaRPr sz="1200">
              <a:latin typeface="Times New Roman"/>
              <a:cs typeface="Times New Roman"/>
            </a:endParaRPr>
          </a:p>
          <a:p>
            <a:pPr marL="698500">
              <a:lnSpc>
                <a:spcPts val="1700"/>
              </a:lnSpc>
            </a:pPr>
            <a:r>
              <a:rPr sz="1500" dirty="0">
                <a:latin typeface="Arial"/>
                <a:cs typeface="Arial"/>
              </a:rPr>
              <a:t>–</a:t>
            </a:r>
            <a:r>
              <a:rPr sz="1200" dirty="0">
                <a:latin typeface="Times New Roman"/>
                <a:cs typeface="Times New Roman"/>
              </a:rPr>
              <a:t>Control </a:t>
            </a:r>
            <a:r>
              <a:rPr sz="1200" spc="-5" dirty="0">
                <a:latin typeface="Times New Roman"/>
                <a:cs typeface="Times New Roman"/>
              </a:rPr>
              <a:t>signals </a:t>
            </a:r>
            <a:r>
              <a:rPr sz="1200" dirty="0">
                <a:latin typeface="Times New Roman"/>
                <a:cs typeface="Times New Roman"/>
              </a:rPr>
              <a:t>are </a:t>
            </a:r>
            <a:r>
              <a:rPr sz="1200" spc="-5" dirty="0">
                <a:latin typeface="Times New Roman"/>
                <a:cs typeface="Times New Roman"/>
              </a:rPr>
              <a:t>encoded </a:t>
            </a:r>
            <a:r>
              <a:rPr sz="1200" dirty="0">
                <a:latin typeface="Times New Roman"/>
                <a:cs typeface="Times New Roman"/>
              </a:rPr>
              <a:t>to control</a:t>
            </a:r>
            <a:r>
              <a:rPr sz="1200" spc="-50" dirty="0">
                <a:latin typeface="Times New Roman"/>
                <a:cs typeface="Times New Roman"/>
              </a:rPr>
              <a:t> </a:t>
            </a:r>
            <a:r>
              <a:rPr sz="1200" dirty="0">
                <a:latin typeface="Times New Roman"/>
                <a:cs typeface="Times New Roman"/>
              </a:rPr>
              <a:t>characters</a:t>
            </a:r>
            <a:endParaRPr sz="1200">
              <a:latin typeface="Times New Roman"/>
              <a:cs typeface="Times New Roman"/>
            </a:endParaRPr>
          </a:p>
          <a:p>
            <a:pPr marL="698500">
              <a:lnSpc>
                <a:spcPts val="1664"/>
              </a:lnSpc>
            </a:pPr>
            <a:r>
              <a:rPr sz="1500" dirty="0">
                <a:latin typeface="Arial"/>
                <a:cs typeface="Arial"/>
              </a:rPr>
              <a:t>–</a:t>
            </a:r>
            <a:r>
              <a:rPr sz="1200" dirty="0">
                <a:latin typeface="Times New Roman"/>
                <a:cs typeface="Times New Roman"/>
              </a:rPr>
              <a:t>Send </a:t>
            </a:r>
            <a:r>
              <a:rPr sz="1200" spc="-5" dirty="0">
                <a:latin typeface="Times New Roman"/>
                <a:cs typeface="Times New Roman"/>
              </a:rPr>
              <a:t>control characters </a:t>
            </a:r>
            <a:r>
              <a:rPr sz="1200" dirty="0">
                <a:latin typeface="Times New Roman"/>
                <a:cs typeface="Times New Roman"/>
              </a:rPr>
              <a:t>within </a:t>
            </a:r>
            <a:r>
              <a:rPr sz="1200" spc="-5" dirty="0">
                <a:latin typeface="Times New Roman"/>
                <a:cs typeface="Times New Roman"/>
              </a:rPr>
              <a:t>the data</a:t>
            </a:r>
            <a:r>
              <a:rPr sz="1200" spc="-35"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698500">
              <a:lnSpc>
                <a:spcPts val="1730"/>
              </a:lnSpc>
            </a:pPr>
            <a:r>
              <a:rPr sz="1500" dirty="0">
                <a:latin typeface="Arial"/>
                <a:cs typeface="Arial"/>
              </a:rPr>
              <a:t>–</a:t>
            </a:r>
            <a:r>
              <a:rPr sz="1200" dirty="0">
                <a:latin typeface="Times New Roman"/>
                <a:cs typeface="Times New Roman"/>
              </a:rPr>
              <a:t>More control </a:t>
            </a:r>
            <a:r>
              <a:rPr sz="1200" spc="-5" dirty="0">
                <a:latin typeface="Times New Roman"/>
                <a:cs typeface="Times New Roman"/>
              </a:rPr>
              <a:t>information </a:t>
            </a:r>
            <a:r>
              <a:rPr sz="1200" dirty="0">
                <a:latin typeface="Times New Roman"/>
                <a:cs typeface="Times New Roman"/>
              </a:rPr>
              <a:t>for digital</a:t>
            </a:r>
            <a:r>
              <a:rPr sz="1200" spc="-85" dirty="0">
                <a:latin typeface="Times New Roman"/>
                <a:cs typeface="Times New Roman"/>
              </a:rPr>
              <a:t> </a:t>
            </a:r>
            <a:r>
              <a:rPr sz="1200" dirty="0">
                <a:latin typeface="Times New Roman"/>
                <a:cs typeface="Times New Roman"/>
              </a:rPr>
              <a:t>telephony</a:t>
            </a:r>
            <a:endParaRPr sz="1200">
              <a:latin typeface="Times New Roman"/>
              <a:cs typeface="Times New Roman"/>
            </a:endParaRPr>
          </a:p>
          <a:p>
            <a:pPr>
              <a:lnSpc>
                <a:spcPct val="100000"/>
              </a:lnSpc>
              <a:spcBef>
                <a:spcPts val="30"/>
              </a:spcBef>
            </a:pPr>
            <a:endParaRPr sz="1150">
              <a:latin typeface="Times New Roman"/>
              <a:cs typeface="Times New Roman"/>
            </a:endParaRPr>
          </a:p>
          <a:p>
            <a:pPr marL="469900" marR="5080" indent="-228600">
              <a:lnSpc>
                <a:spcPts val="1380"/>
              </a:lnSpc>
              <a:buFont typeface="Courier New"/>
              <a:buChar char="o"/>
              <a:tabLst>
                <a:tab pos="469900" algn="l"/>
              </a:tabLst>
            </a:pPr>
            <a:r>
              <a:rPr sz="1200" spc="-5" dirty="0">
                <a:latin typeface="Times New Roman"/>
                <a:cs typeface="Times New Roman"/>
              </a:rPr>
              <a:t>For digital communication between devices over </a:t>
            </a:r>
            <a:r>
              <a:rPr sz="1200" dirty="0">
                <a:latin typeface="Times New Roman"/>
                <a:cs typeface="Times New Roman"/>
              </a:rPr>
              <a:t>a </a:t>
            </a:r>
            <a:r>
              <a:rPr sz="1200" spc="-5" dirty="0">
                <a:latin typeface="Times New Roman"/>
                <a:cs typeface="Times New Roman"/>
              </a:rPr>
              <a:t>network, rather than  just between DTE and</a:t>
            </a:r>
            <a:r>
              <a:rPr sz="1200" spc="-80" dirty="0">
                <a:latin typeface="Times New Roman"/>
                <a:cs typeface="Times New Roman"/>
              </a:rPr>
              <a:t> </a:t>
            </a:r>
            <a:r>
              <a:rPr sz="1200" spc="-5" dirty="0">
                <a:latin typeface="Times New Roman"/>
                <a:cs typeface="Times New Roman"/>
              </a:rPr>
              <a:t>DCE</a:t>
            </a:r>
            <a:endParaRPr sz="1200">
              <a:latin typeface="Times New Roman"/>
              <a:cs typeface="Times New Roman"/>
            </a:endParaRPr>
          </a:p>
          <a:p>
            <a:pPr marL="469900" indent="-228600">
              <a:lnSpc>
                <a:spcPts val="1345"/>
              </a:lnSpc>
              <a:buFont typeface="Courier New"/>
              <a:buChar char="o"/>
              <a:tabLst>
                <a:tab pos="469900" algn="l"/>
              </a:tabLst>
            </a:pPr>
            <a:r>
              <a:rPr sz="1200" dirty="0">
                <a:latin typeface="Times New Roman"/>
                <a:cs typeface="Times New Roman"/>
              </a:rPr>
              <a:t>DB-15, </a:t>
            </a:r>
            <a:r>
              <a:rPr sz="1200" spc="-5" dirty="0">
                <a:latin typeface="Times New Roman"/>
                <a:cs typeface="Times New Roman"/>
              </a:rPr>
              <a:t>Work </a:t>
            </a:r>
            <a:r>
              <a:rPr sz="1200" dirty="0">
                <a:latin typeface="Times New Roman"/>
                <a:cs typeface="Times New Roman"/>
              </a:rPr>
              <a:t>with </a:t>
            </a:r>
            <a:r>
              <a:rPr sz="1200" spc="-5" dirty="0">
                <a:latin typeface="Times New Roman"/>
                <a:cs typeface="Times New Roman"/>
              </a:rPr>
              <a:t>balanced circuits at</a:t>
            </a:r>
            <a:r>
              <a:rPr sz="1200" spc="-65" dirty="0">
                <a:latin typeface="Times New Roman"/>
                <a:cs typeface="Times New Roman"/>
              </a:rPr>
              <a:t> </a:t>
            </a:r>
            <a:r>
              <a:rPr sz="1200" spc="-5" dirty="0">
                <a:latin typeface="Times New Roman"/>
                <a:cs typeface="Times New Roman"/>
              </a:rPr>
              <a:t>64Kbps</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ts val="1405"/>
              </a:lnSpc>
              <a:spcBef>
                <a:spcPts val="5"/>
              </a:spcBef>
              <a:buFont typeface="Meiryo"/>
              <a:buChar char="❖"/>
              <a:tabLst>
                <a:tab pos="241300" algn="l"/>
              </a:tabLst>
            </a:pPr>
            <a:r>
              <a:rPr sz="1200" b="1" dirty="0">
                <a:latin typeface="Times New Roman"/>
                <a:cs typeface="Times New Roman"/>
              </a:rPr>
              <a:t>MODEMS</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Most </a:t>
            </a:r>
            <a:r>
              <a:rPr sz="1200" spc="-5" dirty="0">
                <a:latin typeface="Times New Roman"/>
                <a:cs typeface="Times New Roman"/>
              </a:rPr>
              <a:t>familiar </a:t>
            </a:r>
            <a:r>
              <a:rPr sz="1200" dirty="0">
                <a:latin typeface="Times New Roman"/>
                <a:cs typeface="Times New Roman"/>
              </a:rPr>
              <a:t>type of a</a:t>
            </a:r>
            <a:r>
              <a:rPr sz="1200" spc="-100" dirty="0">
                <a:latin typeface="Times New Roman"/>
                <a:cs typeface="Times New Roman"/>
              </a:rPr>
              <a:t> </a:t>
            </a:r>
            <a:r>
              <a:rPr sz="1200" dirty="0">
                <a:latin typeface="Times New Roman"/>
                <a:cs typeface="Times New Roman"/>
              </a:rPr>
              <a:t>DCE</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We </a:t>
            </a:r>
            <a:r>
              <a:rPr sz="1200" dirty="0">
                <a:latin typeface="Times New Roman"/>
                <a:cs typeface="Times New Roman"/>
              </a:rPr>
              <a:t>require </a:t>
            </a:r>
            <a:r>
              <a:rPr sz="1200" spc="-5" dirty="0">
                <a:latin typeface="Times New Roman"/>
                <a:cs typeface="Times New Roman"/>
              </a:rPr>
              <a:t>modem </a:t>
            </a:r>
            <a:r>
              <a:rPr sz="1200" dirty="0">
                <a:latin typeface="Times New Roman"/>
                <a:cs typeface="Times New Roman"/>
              </a:rPr>
              <a:t>to connect to </a:t>
            </a:r>
            <a:r>
              <a:rPr sz="1200" spc="-5" dirty="0">
                <a:latin typeface="Times New Roman"/>
                <a:cs typeface="Times New Roman"/>
              </a:rPr>
              <a:t>the</a:t>
            </a:r>
            <a:r>
              <a:rPr sz="1200" spc="-70" dirty="0">
                <a:latin typeface="Times New Roman"/>
                <a:cs typeface="Times New Roman"/>
              </a:rPr>
              <a:t> </a:t>
            </a:r>
            <a:r>
              <a:rPr sz="1200" spc="-5" dirty="0">
                <a:latin typeface="Times New Roman"/>
                <a:cs typeface="Times New Roman"/>
              </a:rPr>
              <a:t>internet</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MODEM </a:t>
            </a:r>
            <a:r>
              <a:rPr sz="1200" dirty="0">
                <a:latin typeface="Times New Roman"/>
                <a:cs typeface="Times New Roman"/>
              </a:rPr>
              <a:t>is a </a:t>
            </a:r>
            <a:r>
              <a:rPr sz="1200" spc="-5" dirty="0">
                <a:latin typeface="Times New Roman"/>
                <a:cs typeface="Times New Roman"/>
              </a:rPr>
              <a:t>composite </a:t>
            </a:r>
            <a:r>
              <a:rPr sz="1200" dirty="0">
                <a:latin typeface="Times New Roman"/>
                <a:cs typeface="Times New Roman"/>
              </a:rPr>
              <a:t>word for </a:t>
            </a:r>
            <a:r>
              <a:rPr sz="1200" spc="-5" dirty="0">
                <a:latin typeface="Times New Roman"/>
                <a:cs typeface="Times New Roman"/>
              </a:rPr>
              <a:t>modulator </a:t>
            </a:r>
            <a:r>
              <a:rPr sz="1200" dirty="0">
                <a:latin typeface="Times New Roman"/>
                <a:cs typeface="Times New Roman"/>
              </a:rPr>
              <a:t>and</a:t>
            </a:r>
            <a:r>
              <a:rPr sz="1200" spc="60" dirty="0">
                <a:latin typeface="Times New Roman"/>
                <a:cs typeface="Times New Roman"/>
              </a:rPr>
              <a:t> </a:t>
            </a:r>
            <a:r>
              <a:rPr sz="1200" spc="-5" dirty="0">
                <a:latin typeface="Times New Roman"/>
                <a:cs typeface="Times New Roman"/>
              </a:rPr>
              <a:t>Demodulator</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Modulator converts a </a:t>
            </a:r>
            <a:r>
              <a:rPr sz="1200" spc="-5" dirty="0">
                <a:latin typeface="Times New Roman"/>
                <a:cs typeface="Times New Roman"/>
              </a:rPr>
              <a:t>digital signal into an analog signal using ASK, </a:t>
            </a:r>
            <a:r>
              <a:rPr sz="1200" spc="65" dirty="0">
                <a:latin typeface="Times New Roman"/>
                <a:cs typeface="Times New Roman"/>
              </a:rPr>
              <a:t> </a:t>
            </a:r>
            <a:r>
              <a:rPr sz="1200" spc="-10" dirty="0">
                <a:latin typeface="Times New Roman"/>
                <a:cs typeface="Times New Roman"/>
              </a:rPr>
              <a:t>FSK,</a:t>
            </a:r>
            <a:endParaRPr sz="1200">
              <a:latin typeface="Times New Roman"/>
              <a:cs typeface="Times New Roman"/>
            </a:endParaRPr>
          </a:p>
          <a:p>
            <a:pPr marL="241300">
              <a:lnSpc>
                <a:spcPts val="1380"/>
              </a:lnSpc>
            </a:pPr>
            <a:r>
              <a:rPr sz="1200" spc="-5" dirty="0">
                <a:latin typeface="Times New Roman"/>
                <a:cs typeface="Times New Roman"/>
              </a:rPr>
              <a:t>PSK or</a:t>
            </a:r>
            <a:r>
              <a:rPr sz="1200" spc="-85" dirty="0">
                <a:latin typeface="Times New Roman"/>
                <a:cs typeface="Times New Roman"/>
              </a:rPr>
              <a:t> </a:t>
            </a:r>
            <a:r>
              <a:rPr sz="1200" spc="-10" dirty="0">
                <a:latin typeface="Times New Roman"/>
                <a:cs typeface="Times New Roman"/>
              </a:rPr>
              <a:t>QAM</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A demodulator </a:t>
            </a:r>
            <a:r>
              <a:rPr sz="1200" dirty="0">
                <a:latin typeface="Times New Roman"/>
                <a:cs typeface="Times New Roman"/>
              </a:rPr>
              <a:t>converts an analog signal into a digital</a:t>
            </a:r>
            <a:r>
              <a:rPr sz="1200" spc="-75"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dirty="0">
                <a:latin typeface="Times New Roman"/>
                <a:cs typeface="Times New Roman"/>
              </a:rPr>
              <a:t>While a demodulator </a:t>
            </a:r>
            <a:r>
              <a:rPr sz="1200" spc="-5" dirty="0">
                <a:latin typeface="Times New Roman"/>
                <a:cs typeface="Times New Roman"/>
              </a:rPr>
              <a:t>resembles </a:t>
            </a:r>
            <a:r>
              <a:rPr sz="1200" dirty="0">
                <a:latin typeface="Times New Roman"/>
                <a:cs typeface="Times New Roman"/>
              </a:rPr>
              <a:t>an </a:t>
            </a:r>
            <a:r>
              <a:rPr sz="1200" spc="-5" dirty="0">
                <a:latin typeface="Times New Roman"/>
                <a:cs typeface="Times New Roman"/>
              </a:rPr>
              <a:t>analog-to-digital converter, it is not  </a:t>
            </a:r>
            <a:r>
              <a:rPr sz="1200" dirty="0">
                <a:latin typeface="Times New Roman"/>
                <a:cs typeface="Times New Roman"/>
              </a:rPr>
              <a:t>infact a </a:t>
            </a:r>
            <a:r>
              <a:rPr sz="1200" spc="-5" dirty="0">
                <a:latin typeface="Times New Roman"/>
                <a:cs typeface="Times New Roman"/>
              </a:rPr>
              <a:t>converter </a:t>
            </a:r>
            <a:r>
              <a:rPr sz="1200" dirty="0">
                <a:latin typeface="Times New Roman"/>
                <a:cs typeface="Times New Roman"/>
              </a:rPr>
              <a:t>of any</a:t>
            </a:r>
            <a:r>
              <a:rPr sz="1200" spc="-65" dirty="0">
                <a:latin typeface="Times New Roman"/>
                <a:cs typeface="Times New Roman"/>
              </a:rPr>
              <a:t> </a:t>
            </a:r>
            <a:r>
              <a:rPr sz="1200" dirty="0">
                <a:latin typeface="Times New Roman"/>
                <a:cs typeface="Times New Roman"/>
              </a:rPr>
              <a:t>kind</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It does </a:t>
            </a:r>
            <a:r>
              <a:rPr sz="1200" spc="-5" dirty="0">
                <a:latin typeface="Times New Roman"/>
                <a:cs typeface="Times New Roman"/>
              </a:rPr>
              <a:t>not sample </a:t>
            </a:r>
            <a:r>
              <a:rPr sz="1200" dirty="0">
                <a:latin typeface="Times New Roman"/>
                <a:cs typeface="Times New Roman"/>
              </a:rPr>
              <a:t>the signal to </a:t>
            </a:r>
            <a:r>
              <a:rPr sz="1200" spc="-5" dirty="0">
                <a:latin typeface="Times New Roman"/>
                <a:cs typeface="Times New Roman"/>
              </a:rPr>
              <a:t>create </a:t>
            </a:r>
            <a:r>
              <a:rPr sz="1200" dirty="0">
                <a:latin typeface="Times New Roman"/>
                <a:cs typeface="Times New Roman"/>
              </a:rPr>
              <a:t>a digital</a:t>
            </a:r>
            <a:r>
              <a:rPr sz="1200" spc="-55"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It </a:t>
            </a:r>
            <a:r>
              <a:rPr sz="1200" dirty="0">
                <a:latin typeface="Times New Roman"/>
                <a:cs typeface="Times New Roman"/>
              </a:rPr>
              <a:t>just </a:t>
            </a:r>
            <a:r>
              <a:rPr sz="1200" spc="-5" dirty="0">
                <a:latin typeface="Times New Roman"/>
                <a:cs typeface="Times New Roman"/>
              </a:rPr>
              <a:t>reverses </a:t>
            </a:r>
            <a:r>
              <a:rPr sz="1200" dirty="0">
                <a:latin typeface="Times New Roman"/>
                <a:cs typeface="Times New Roman"/>
              </a:rPr>
              <a:t>the </a:t>
            </a:r>
            <a:r>
              <a:rPr sz="1200" spc="-5" dirty="0">
                <a:latin typeface="Times New Roman"/>
                <a:cs typeface="Times New Roman"/>
              </a:rPr>
              <a:t>process of modulation </a:t>
            </a:r>
            <a:r>
              <a:rPr sz="1200" dirty="0">
                <a:latin typeface="Times New Roman"/>
                <a:cs typeface="Times New Roman"/>
              </a:rPr>
              <a:t>that is it </a:t>
            </a:r>
            <a:r>
              <a:rPr sz="1200" spc="-5" dirty="0">
                <a:latin typeface="Times New Roman"/>
                <a:cs typeface="Times New Roman"/>
              </a:rPr>
              <a:t>performs</a:t>
            </a:r>
            <a:r>
              <a:rPr sz="1200" spc="-15" dirty="0">
                <a:latin typeface="Times New Roman"/>
                <a:cs typeface="Times New Roman"/>
              </a:rPr>
              <a:t> </a:t>
            </a:r>
            <a:r>
              <a:rPr sz="1200" dirty="0">
                <a:latin typeface="Times New Roman"/>
                <a:cs typeface="Times New Roman"/>
              </a:rPr>
              <a:t>demodulation</a:t>
            </a:r>
            <a:endParaRPr sz="1200">
              <a:latin typeface="Times New Roman"/>
              <a:cs typeface="Times New Roman"/>
            </a:endParaRPr>
          </a:p>
        </p:txBody>
      </p:sp>
      <p:sp>
        <p:nvSpPr>
          <p:cNvPr id="7" name="object 7"/>
          <p:cNvSpPr/>
          <p:nvPr/>
        </p:nvSpPr>
        <p:spPr>
          <a:xfrm>
            <a:off x="1597913" y="6630923"/>
            <a:ext cx="4603254" cy="260375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9396217"/>
            <a:ext cx="3991610" cy="38100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Shows </a:t>
            </a:r>
            <a:r>
              <a:rPr sz="1200" dirty="0">
                <a:latin typeface="Times New Roman"/>
                <a:cs typeface="Times New Roman"/>
              </a:rPr>
              <a:t>the relationship of a </a:t>
            </a:r>
            <a:r>
              <a:rPr sz="1200" spc="-5" dirty="0">
                <a:latin typeface="Times New Roman"/>
                <a:cs typeface="Times New Roman"/>
              </a:rPr>
              <a:t>modulator </a:t>
            </a:r>
            <a:r>
              <a:rPr sz="1200" dirty="0">
                <a:latin typeface="Times New Roman"/>
                <a:cs typeface="Times New Roman"/>
              </a:rPr>
              <a:t>with a</a:t>
            </a:r>
            <a:r>
              <a:rPr sz="1200" spc="-40" dirty="0">
                <a:latin typeface="Times New Roman"/>
                <a:cs typeface="Times New Roman"/>
              </a:rPr>
              <a:t> </a:t>
            </a:r>
            <a:r>
              <a:rPr sz="1200" dirty="0">
                <a:latin typeface="Times New Roman"/>
                <a:cs typeface="Times New Roman"/>
              </a:rPr>
              <a:t>demodulator</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Two </a:t>
            </a:r>
            <a:r>
              <a:rPr sz="1200" spc="-5" dirty="0">
                <a:latin typeface="Times New Roman"/>
                <a:cs typeface="Times New Roman"/>
              </a:rPr>
              <a:t>PCs </a:t>
            </a:r>
            <a:r>
              <a:rPr sz="1200" dirty="0">
                <a:latin typeface="Times New Roman"/>
                <a:cs typeface="Times New Roman"/>
              </a:rPr>
              <a:t>at the end are DTEs, and the </a:t>
            </a:r>
            <a:r>
              <a:rPr sz="1200" spc="-5" dirty="0">
                <a:latin typeface="Times New Roman"/>
                <a:cs typeface="Times New Roman"/>
              </a:rPr>
              <a:t>modems </a:t>
            </a:r>
            <a:r>
              <a:rPr sz="1200" dirty="0">
                <a:latin typeface="Times New Roman"/>
                <a:cs typeface="Times New Roman"/>
              </a:rPr>
              <a:t>are </a:t>
            </a:r>
            <a:r>
              <a:rPr sz="1200" spc="-5" dirty="0">
                <a:latin typeface="Times New Roman"/>
                <a:cs typeface="Times New Roman"/>
              </a:rPr>
              <a:t>the</a:t>
            </a:r>
            <a:r>
              <a:rPr sz="1200" spc="-45" dirty="0">
                <a:latin typeface="Times New Roman"/>
                <a:cs typeface="Times New Roman"/>
              </a:rPr>
              <a:t> </a:t>
            </a:r>
            <a:r>
              <a:rPr sz="1200" spc="-5" dirty="0">
                <a:latin typeface="Times New Roman"/>
                <a:cs typeface="Times New Roman"/>
              </a:rPr>
              <a:t>DCEs</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110</a:t>
            </a:r>
            <a:endParaRPr sz="1200">
              <a:latin typeface="Times New Roman"/>
              <a:cs typeface="Times New Roman"/>
            </a:endParaRPr>
          </a:p>
        </p:txBody>
      </p:sp>
    </p:spTree>
    <p:extLst>
      <p:ext uri="{BB962C8B-B14F-4D97-AF65-F5344CB8AC3E}">
        <p14:creationId xmlns:p14="http://schemas.microsoft.com/office/powerpoint/2010/main" val="21608519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14399"/>
            <a:ext cx="5074920" cy="439102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DTE creates a digital </a:t>
            </a:r>
            <a:r>
              <a:rPr sz="1200" spc="-5" dirty="0">
                <a:latin typeface="Times New Roman"/>
                <a:cs typeface="Times New Roman"/>
              </a:rPr>
              <a:t>signal </a:t>
            </a:r>
            <a:r>
              <a:rPr sz="1200" dirty="0">
                <a:latin typeface="Times New Roman"/>
                <a:cs typeface="Times New Roman"/>
              </a:rPr>
              <a:t>and relays it to </a:t>
            </a:r>
            <a:r>
              <a:rPr sz="1200" spc="-5" dirty="0">
                <a:latin typeface="Times New Roman"/>
                <a:cs typeface="Times New Roman"/>
              </a:rPr>
              <a:t>the </a:t>
            </a:r>
            <a:r>
              <a:rPr sz="1200" dirty="0">
                <a:latin typeface="Times New Roman"/>
                <a:cs typeface="Times New Roman"/>
              </a:rPr>
              <a:t>Modem via an interface via an  interface</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Modulated signal is received by the </a:t>
            </a:r>
            <a:r>
              <a:rPr sz="1200" spc="-5" dirty="0">
                <a:latin typeface="Times New Roman"/>
                <a:cs typeface="Times New Roman"/>
              </a:rPr>
              <a:t>demodulation function of </a:t>
            </a:r>
            <a:r>
              <a:rPr sz="1200" dirty="0">
                <a:latin typeface="Times New Roman"/>
                <a:cs typeface="Times New Roman"/>
              </a:rPr>
              <a:t>the </a:t>
            </a:r>
            <a:r>
              <a:rPr sz="1200" spc="-5" dirty="0">
                <a:latin typeface="Times New Roman"/>
                <a:cs typeface="Times New Roman"/>
              </a:rPr>
              <a:t>second  modem</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This </a:t>
            </a:r>
            <a:r>
              <a:rPr sz="1200" spc="-5" dirty="0">
                <a:latin typeface="Times New Roman"/>
                <a:cs typeface="Times New Roman"/>
              </a:rPr>
              <a:t>modem </a:t>
            </a:r>
            <a:r>
              <a:rPr sz="1200" dirty="0">
                <a:latin typeface="Times New Roman"/>
                <a:cs typeface="Times New Roman"/>
              </a:rPr>
              <a:t>takes </a:t>
            </a:r>
            <a:r>
              <a:rPr sz="1200" spc="-5" dirty="0">
                <a:latin typeface="Times New Roman"/>
                <a:cs typeface="Times New Roman"/>
              </a:rPr>
              <a:t>this ASK, FSK, PSK or </a:t>
            </a:r>
            <a:r>
              <a:rPr sz="1200" spc="-10" dirty="0">
                <a:latin typeface="Times New Roman"/>
                <a:cs typeface="Times New Roman"/>
              </a:rPr>
              <a:t>QAM </a:t>
            </a:r>
            <a:r>
              <a:rPr sz="1200" spc="-5" dirty="0">
                <a:latin typeface="Times New Roman"/>
                <a:cs typeface="Times New Roman"/>
              </a:rPr>
              <a:t>signal </a:t>
            </a:r>
            <a:r>
              <a:rPr sz="1200" dirty="0">
                <a:latin typeface="Times New Roman"/>
                <a:cs typeface="Times New Roman"/>
              </a:rPr>
              <a:t>and </a:t>
            </a:r>
            <a:r>
              <a:rPr sz="1200" spc="-5" dirty="0">
                <a:latin typeface="Times New Roman"/>
                <a:cs typeface="Times New Roman"/>
              </a:rPr>
              <a:t>decodes </a:t>
            </a:r>
            <a:r>
              <a:rPr sz="1200" dirty="0">
                <a:latin typeface="Times New Roman"/>
                <a:cs typeface="Times New Roman"/>
              </a:rPr>
              <a:t>it into  whatever </a:t>
            </a:r>
            <a:r>
              <a:rPr sz="1200" spc="-5" dirty="0">
                <a:latin typeface="Times New Roman"/>
                <a:cs typeface="Times New Roman"/>
              </a:rPr>
              <a:t>format </a:t>
            </a:r>
            <a:r>
              <a:rPr sz="1200" dirty="0">
                <a:latin typeface="Times New Roman"/>
                <a:cs typeface="Times New Roman"/>
              </a:rPr>
              <a:t>its computer can</a:t>
            </a:r>
            <a:r>
              <a:rPr sz="1200" spc="-85" dirty="0">
                <a:latin typeface="Times New Roman"/>
                <a:cs typeface="Times New Roman"/>
              </a:rPr>
              <a:t> </a:t>
            </a:r>
            <a:r>
              <a:rPr sz="1200" dirty="0">
                <a:latin typeface="Times New Roman"/>
                <a:cs typeface="Times New Roman"/>
              </a:rPr>
              <a:t>accept</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It </a:t>
            </a:r>
            <a:r>
              <a:rPr sz="1200" spc="-5" dirty="0">
                <a:latin typeface="Times New Roman"/>
                <a:cs typeface="Times New Roman"/>
              </a:rPr>
              <a:t>then relays </a:t>
            </a:r>
            <a:r>
              <a:rPr sz="1200" dirty="0">
                <a:latin typeface="Times New Roman"/>
                <a:cs typeface="Times New Roman"/>
              </a:rPr>
              <a:t>the </a:t>
            </a:r>
            <a:r>
              <a:rPr sz="1200" spc="-5" dirty="0">
                <a:latin typeface="Times New Roman"/>
                <a:cs typeface="Times New Roman"/>
              </a:rPr>
              <a:t>digital </a:t>
            </a:r>
            <a:r>
              <a:rPr sz="1200" dirty="0">
                <a:latin typeface="Times New Roman"/>
                <a:cs typeface="Times New Roman"/>
              </a:rPr>
              <a:t>signal to the </a:t>
            </a:r>
            <a:r>
              <a:rPr sz="1200" spc="-5" dirty="0">
                <a:latin typeface="Times New Roman"/>
                <a:cs typeface="Times New Roman"/>
              </a:rPr>
              <a:t>computer </a:t>
            </a:r>
            <a:r>
              <a:rPr sz="1200" dirty="0">
                <a:latin typeface="Times New Roman"/>
                <a:cs typeface="Times New Roman"/>
              </a:rPr>
              <a:t>via an</a:t>
            </a:r>
            <a:r>
              <a:rPr sz="1200" spc="15" dirty="0">
                <a:latin typeface="Times New Roman"/>
                <a:cs typeface="Times New Roman"/>
              </a:rPr>
              <a:t> </a:t>
            </a:r>
            <a:r>
              <a:rPr sz="1200" spc="-5" dirty="0">
                <a:latin typeface="Times New Roman"/>
                <a:cs typeface="Times New Roman"/>
              </a:rPr>
              <a:t>interface</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Each DCE </a:t>
            </a:r>
            <a:r>
              <a:rPr sz="1200" spc="-5" dirty="0">
                <a:latin typeface="Times New Roman"/>
                <a:cs typeface="Times New Roman"/>
              </a:rPr>
              <a:t>must </a:t>
            </a:r>
            <a:r>
              <a:rPr sz="1200" dirty="0">
                <a:latin typeface="Times New Roman"/>
                <a:cs typeface="Times New Roman"/>
              </a:rPr>
              <a:t>be </a:t>
            </a:r>
            <a:r>
              <a:rPr sz="1200" spc="-5" dirty="0">
                <a:latin typeface="Times New Roman"/>
                <a:cs typeface="Times New Roman"/>
              </a:rPr>
              <a:t>compatible </a:t>
            </a:r>
            <a:r>
              <a:rPr sz="1200" dirty="0">
                <a:latin typeface="Times New Roman"/>
                <a:cs typeface="Times New Roman"/>
              </a:rPr>
              <a:t>with </a:t>
            </a:r>
            <a:r>
              <a:rPr sz="1200" spc="-5" dirty="0">
                <a:latin typeface="Times New Roman"/>
                <a:cs typeface="Times New Roman"/>
              </a:rPr>
              <a:t>both its own DTE and the other</a:t>
            </a:r>
            <a:r>
              <a:rPr sz="1200" spc="-25" dirty="0">
                <a:latin typeface="Times New Roman"/>
                <a:cs typeface="Times New Roman"/>
              </a:rPr>
              <a:t> </a:t>
            </a:r>
            <a:r>
              <a:rPr sz="1200" spc="-5" dirty="0">
                <a:latin typeface="Times New Roman"/>
                <a:cs typeface="Times New Roman"/>
              </a:rPr>
              <a:t>DCE</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ts val="1405"/>
              </a:lnSpc>
              <a:spcBef>
                <a:spcPts val="5"/>
              </a:spcBef>
              <a:buFont typeface="Meiryo"/>
              <a:buChar char="➢"/>
              <a:tabLst>
                <a:tab pos="241300" algn="l"/>
              </a:tabLst>
            </a:pPr>
            <a:r>
              <a:rPr sz="1200" b="1" dirty="0">
                <a:latin typeface="Times New Roman"/>
                <a:cs typeface="Times New Roman"/>
              </a:rPr>
              <a:t>Transmission</a:t>
            </a:r>
            <a:r>
              <a:rPr sz="1200" b="1" spc="-105" dirty="0">
                <a:latin typeface="Times New Roman"/>
                <a:cs typeface="Times New Roman"/>
              </a:rPr>
              <a:t> </a:t>
            </a:r>
            <a:r>
              <a:rPr sz="1200" b="1" dirty="0">
                <a:latin typeface="Times New Roman"/>
                <a:cs typeface="Times New Roman"/>
              </a:rPr>
              <a:t>Rate</a:t>
            </a:r>
            <a:endParaRPr sz="1200">
              <a:latin typeface="Times New Roman"/>
              <a:cs typeface="Times New Roman"/>
            </a:endParaRPr>
          </a:p>
          <a:p>
            <a:pPr marL="241300" marR="5715" indent="-228600">
              <a:lnSpc>
                <a:spcPts val="1380"/>
              </a:lnSpc>
              <a:spcBef>
                <a:spcPts val="60"/>
              </a:spcBef>
              <a:buFont typeface="Courier New"/>
              <a:buChar char="o"/>
              <a:tabLst>
                <a:tab pos="241300" algn="l"/>
              </a:tabLst>
            </a:pPr>
            <a:r>
              <a:rPr sz="1200" spc="-5" dirty="0">
                <a:latin typeface="Times New Roman"/>
                <a:cs typeface="Times New Roman"/>
              </a:rPr>
              <a:t>Modems </a:t>
            </a:r>
            <a:r>
              <a:rPr sz="1200" dirty="0">
                <a:latin typeface="Times New Roman"/>
                <a:cs typeface="Times New Roman"/>
              </a:rPr>
              <a:t>are often described as high </a:t>
            </a:r>
            <a:r>
              <a:rPr sz="1200" spc="-5" dirty="0">
                <a:latin typeface="Times New Roman"/>
                <a:cs typeface="Times New Roman"/>
              </a:rPr>
              <a:t>speed </a:t>
            </a:r>
            <a:r>
              <a:rPr sz="1200" dirty="0">
                <a:latin typeface="Times New Roman"/>
                <a:cs typeface="Times New Roman"/>
              </a:rPr>
              <a:t>or </a:t>
            </a:r>
            <a:r>
              <a:rPr sz="1200" spc="-5" dirty="0">
                <a:latin typeface="Times New Roman"/>
                <a:cs typeface="Times New Roman"/>
              </a:rPr>
              <a:t>low </a:t>
            </a:r>
            <a:r>
              <a:rPr sz="1200" dirty="0">
                <a:latin typeface="Times New Roman"/>
                <a:cs typeface="Times New Roman"/>
              </a:rPr>
              <a:t>speed to indicate how </a:t>
            </a:r>
            <a:r>
              <a:rPr sz="1200" spc="-5" dirty="0">
                <a:latin typeface="Times New Roman"/>
                <a:cs typeface="Times New Roman"/>
              </a:rPr>
              <a:t>many  </a:t>
            </a:r>
            <a:r>
              <a:rPr sz="1200" dirty="0">
                <a:latin typeface="Times New Roman"/>
                <a:cs typeface="Times New Roman"/>
              </a:rPr>
              <a:t>bits </a:t>
            </a:r>
            <a:r>
              <a:rPr sz="1200" spc="-5" dirty="0">
                <a:latin typeface="Times New Roman"/>
                <a:cs typeface="Times New Roman"/>
              </a:rPr>
              <a:t>per second </a:t>
            </a:r>
            <a:r>
              <a:rPr sz="1200" dirty="0">
                <a:latin typeface="Times New Roman"/>
                <a:cs typeface="Times New Roman"/>
              </a:rPr>
              <a:t>a specific device is </a:t>
            </a:r>
            <a:r>
              <a:rPr sz="1200" spc="-5" dirty="0">
                <a:latin typeface="Times New Roman"/>
                <a:cs typeface="Times New Roman"/>
              </a:rPr>
              <a:t>capable </a:t>
            </a:r>
            <a:r>
              <a:rPr sz="1200" dirty="0">
                <a:latin typeface="Times New Roman"/>
                <a:cs typeface="Times New Roman"/>
              </a:rPr>
              <a:t>of </a:t>
            </a:r>
            <a:r>
              <a:rPr sz="1200" spc="-5" dirty="0">
                <a:latin typeface="Times New Roman"/>
                <a:cs typeface="Times New Roman"/>
              </a:rPr>
              <a:t>transmitting </a:t>
            </a:r>
            <a:r>
              <a:rPr sz="1200" dirty="0">
                <a:latin typeface="Times New Roman"/>
                <a:cs typeface="Times New Roman"/>
              </a:rPr>
              <a:t>or</a:t>
            </a:r>
            <a:r>
              <a:rPr sz="1200" spc="45" dirty="0">
                <a:latin typeface="Times New Roman"/>
                <a:cs typeface="Times New Roman"/>
              </a:rPr>
              <a:t> </a:t>
            </a:r>
            <a:r>
              <a:rPr sz="1200" spc="-5" dirty="0">
                <a:latin typeface="Times New Roman"/>
                <a:cs typeface="Times New Roman"/>
              </a:rPr>
              <a:t>receiving</a:t>
            </a:r>
            <a:endParaRPr sz="1200">
              <a:latin typeface="Times New Roman"/>
              <a:cs typeface="Times New Roman"/>
            </a:endParaRPr>
          </a:p>
          <a:p>
            <a:pPr marL="241300" indent="-228600">
              <a:lnSpc>
                <a:spcPts val="1320"/>
              </a:lnSpc>
              <a:buFont typeface="Courier New"/>
              <a:buChar char="o"/>
              <a:tabLst>
                <a:tab pos="241300" algn="l"/>
              </a:tabLst>
            </a:pPr>
            <a:r>
              <a:rPr sz="1200" spc="-5" dirty="0">
                <a:latin typeface="Times New Roman"/>
                <a:cs typeface="Times New Roman"/>
              </a:rPr>
              <a:t>Limitations </a:t>
            </a:r>
            <a:r>
              <a:rPr sz="1200" dirty="0">
                <a:latin typeface="Times New Roman"/>
                <a:cs typeface="Times New Roman"/>
              </a:rPr>
              <a:t>on the </a:t>
            </a:r>
            <a:r>
              <a:rPr sz="1200" spc="-5" dirty="0">
                <a:latin typeface="Times New Roman"/>
                <a:cs typeface="Times New Roman"/>
              </a:rPr>
              <a:t>transmission </a:t>
            </a:r>
            <a:r>
              <a:rPr sz="1200" dirty="0">
                <a:latin typeface="Times New Roman"/>
                <a:cs typeface="Times New Roman"/>
              </a:rPr>
              <a:t>rate of the</a:t>
            </a:r>
            <a:r>
              <a:rPr sz="1200" spc="-50" dirty="0">
                <a:latin typeface="Times New Roman"/>
                <a:cs typeface="Times New Roman"/>
              </a:rPr>
              <a:t> </a:t>
            </a:r>
            <a:r>
              <a:rPr sz="1200" dirty="0">
                <a:latin typeface="Times New Roman"/>
                <a:cs typeface="Times New Roman"/>
              </a:rPr>
              <a:t>Modem</a:t>
            </a:r>
            <a:endParaRPr sz="1200">
              <a:latin typeface="Times New Roman"/>
              <a:cs typeface="Times New Roman"/>
            </a:endParaRPr>
          </a:p>
          <a:p>
            <a:pPr marL="241300" indent="-228600">
              <a:lnSpc>
                <a:spcPts val="1380"/>
              </a:lnSpc>
              <a:buFont typeface="Meiryo"/>
              <a:buChar char="➢"/>
              <a:tabLst>
                <a:tab pos="241300" algn="l"/>
              </a:tabLst>
            </a:pPr>
            <a:r>
              <a:rPr sz="1200" b="1" spc="-5" dirty="0">
                <a:latin typeface="Times New Roman"/>
                <a:cs typeface="Times New Roman"/>
              </a:rPr>
              <a:t>Bandwidth</a:t>
            </a:r>
            <a:endParaRPr sz="1200">
              <a:latin typeface="Times New Roman"/>
              <a:cs typeface="Times New Roman"/>
            </a:endParaRPr>
          </a:p>
          <a:p>
            <a:pPr marL="241300" marR="6350" indent="-228600">
              <a:lnSpc>
                <a:spcPts val="1380"/>
              </a:lnSpc>
              <a:spcBef>
                <a:spcPts val="60"/>
              </a:spcBef>
              <a:buFont typeface="Courier New"/>
              <a:buChar char="o"/>
              <a:tabLst>
                <a:tab pos="241300" algn="l"/>
              </a:tabLst>
            </a:pPr>
            <a:r>
              <a:rPr sz="1200" dirty="0">
                <a:latin typeface="Times New Roman"/>
                <a:cs typeface="Times New Roman"/>
              </a:rPr>
              <a:t>Data rate of a link depends upon the type </a:t>
            </a:r>
            <a:r>
              <a:rPr sz="1200" spc="-5" dirty="0">
                <a:latin typeface="Times New Roman"/>
                <a:cs typeface="Times New Roman"/>
              </a:rPr>
              <a:t>of </a:t>
            </a:r>
            <a:r>
              <a:rPr sz="1200" dirty="0">
                <a:latin typeface="Times New Roman"/>
                <a:cs typeface="Times New Roman"/>
              </a:rPr>
              <a:t>encoding </a:t>
            </a:r>
            <a:r>
              <a:rPr sz="1200" spc="-5" dirty="0">
                <a:latin typeface="Times New Roman"/>
                <a:cs typeface="Times New Roman"/>
              </a:rPr>
              <a:t>uses </a:t>
            </a:r>
            <a:r>
              <a:rPr sz="1200" dirty="0">
                <a:latin typeface="Times New Roman"/>
                <a:cs typeface="Times New Roman"/>
              </a:rPr>
              <a:t>and the </a:t>
            </a:r>
            <a:r>
              <a:rPr sz="1200" spc="-5" dirty="0">
                <a:latin typeface="Times New Roman"/>
                <a:cs typeface="Times New Roman"/>
              </a:rPr>
              <a:t>bandwidth  </a:t>
            </a:r>
            <a:r>
              <a:rPr sz="1200" dirty="0">
                <a:latin typeface="Times New Roman"/>
                <a:cs typeface="Times New Roman"/>
              </a:rPr>
              <a:t>of the</a:t>
            </a:r>
            <a:r>
              <a:rPr sz="1200" spc="-8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medium </a:t>
            </a:r>
            <a:r>
              <a:rPr sz="1200" dirty="0">
                <a:latin typeface="Times New Roman"/>
                <a:cs typeface="Times New Roman"/>
              </a:rPr>
              <a:t>bandwidth is related to </a:t>
            </a:r>
            <a:r>
              <a:rPr sz="1200" spc="-5" dirty="0">
                <a:latin typeface="Times New Roman"/>
                <a:cs typeface="Times New Roman"/>
              </a:rPr>
              <a:t>the </a:t>
            </a:r>
            <a:r>
              <a:rPr sz="1200" dirty="0">
                <a:latin typeface="Times New Roman"/>
                <a:cs typeface="Times New Roman"/>
              </a:rPr>
              <a:t>inherent </a:t>
            </a:r>
            <a:r>
              <a:rPr sz="1200" spc="-5" dirty="0">
                <a:latin typeface="Times New Roman"/>
                <a:cs typeface="Times New Roman"/>
              </a:rPr>
              <a:t>limitation </a:t>
            </a:r>
            <a:r>
              <a:rPr sz="1200" dirty="0">
                <a:latin typeface="Times New Roman"/>
                <a:cs typeface="Times New Roman"/>
              </a:rPr>
              <a:t>of the physical  property of the</a:t>
            </a:r>
            <a:r>
              <a:rPr sz="1200" spc="-8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Every </a:t>
            </a:r>
            <a:r>
              <a:rPr sz="1200" spc="-5" dirty="0">
                <a:latin typeface="Times New Roman"/>
                <a:cs typeface="Times New Roman"/>
              </a:rPr>
              <a:t>line has </a:t>
            </a:r>
            <a:r>
              <a:rPr sz="1200" dirty="0">
                <a:latin typeface="Times New Roman"/>
                <a:cs typeface="Times New Roman"/>
              </a:rPr>
              <a:t>a </a:t>
            </a:r>
            <a:r>
              <a:rPr sz="1200" spc="-5" dirty="0">
                <a:latin typeface="Times New Roman"/>
                <a:cs typeface="Times New Roman"/>
              </a:rPr>
              <a:t>range </a:t>
            </a:r>
            <a:r>
              <a:rPr sz="1200" dirty="0">
                <a:latin typeface="Times New Roman"/>
                <a:cs typeface="Times New Roman"/>
              </a:rPr>
              <a:t>of frequencies it can</a:t>
            </a:r>
            <a:r>
              <a:rPr sz="1200" spc="-55" dirty="0">
                <a:latin typeface="Times New Roman"/>
                <a:cs typeface="Times New Roman"/>
              </a:rPr>
              <a:t> </a:t>
            </a:r>
            <a:r>
              <a:rPr sz="1200" spc="-5" dirty="0">
                <a:latin typeface="Times New Roman"/>
                <a:cs typeface="Times New Roman"/>
              </a:rPr>
              <a:t>pass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If the frequency of a signal is too ow, it </a:t>
            </a:r>
            <a:r>
              <a:rPr sz="1200" spc="-5" dirty="0">
                <a:latin typeface="Times New Roman"/>
                <a:cs typeface="Times New Roman"/>
              </a:rPr>
              <a:t>cannot overcome </a:t>
            </a:r>
            <a:r>
              <a:rPr sz="1200" dirty="0">
                <a:latin typeface="Times New Roman"/>
                <a:cs typeface="Times New Roman"/>
              </a:rPr>
              <a:t>the capacitance of  the</a:t>
            </a:r>
            <a:r>
              <a:rPr sz="1200" spc="-100"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If frequency is too high, it can be impeded by the inductance of the</a:t>
            </a:r>
            <a:r>
              <a:rPr sz="1200" spc="-170"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So every </a:t>
            </a:r>
            <a:r>
              <a:rPr sz="1200" spc="-5" dirty="0">
                <a:latin typeface="Times New Roman"/>
                <a:cs typeface="Times New Roman"/>
              </a:rPr>
              <a:t>line </a:t>
            </a:r>
            <a:r>
              <a:rPr sz="1200" dirty="0">
                <a:latin typeface="Times New Roman"/>
                <a:cs typeface="Times New Roman"/>
              </a:rPr>
              <a:t>has an </a:t>
            </a:r>
            <a:r>
              <a:rPr sz="1200" spc="-5" dirty="0">
                <a:latin typeface="Times New Roman"/>
                <a:cs typeface="Times New Roman"/>
              </a:rPr>
              <a:t>upper limit </a:t>
            </a:r>
            <a:r>
              <a:rPr sz="1200" dirty="0">
                <a:latin typeface="Times New Roman"/>
                <a:cs typeface="Times New Roman"/>
              </a:rPr>
              <a:t>and a lower </a:t>
            </a:r>
            <a:r>
              <a:rPr sz="1200" spc="-5" dirty="0">
                <a:latin typeface="Times New Roman"/>
                <a:cs typeface="Times New Roman"/>
              </a:rPr>
              <a:t>limit </a:t>
            </a:r>
            <a:r>
              <a:rPr sz="1200" dirty="0">
                <a:latin typeface="Times New Roman"/>
                <a:cs typeface="Times New Roman"/>
              </a:rPr>
              <a:t>on frequencies of the</a:t>
            </a:r>
            <a:r>
              <a:rPr sz="1200" spc="-40"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marL="241300" indent="-228600">
              <a:lnSpc>
                <a:spcPts val="1385"/>
              </a:lnSpc>
              <a:buFont typeface="Courier New"/>
              <a:buChar char="o"/>
              <a:tabLst>
                <a:tab pos="241300" algn="l"/>
              </a:tabLst>
            </a:pPr>
            <a:r>
              <a:rPr sz="1200" dirty="0">
                <a:latin typeface="Times New Roman"/>
                <a:cs typeface="Times New Roman"/>
              </a:rPr>
              <a:t>This </a:t>
            </a:r>
            <a:r>
              <a:rPr sz="1200" spc="-5" dirty="0">
                <a:latin typeface="Times New Roman"/>
                <a:cs typeface="Times New Roman"/>
              </a:rPr>
              <a:t>limited </a:t>
            </a:r>
            <a:r>
              <a:rPr sz="1200" dirty="0">
                <a:latin typeface="Times New Roman"/>
                <a:cs typeface="Times New Roman"/>
              </a:rPr>
              <a:t>range is called</a:t>
            </a:r>
            <a:r>
              <a:rPr sz="1200" spc="-95" dirty="0">
                <a:latin typeface="Times New Roman"/>
                <a:cs typeface="Times New Roman"/>
              </a:rPr>
              <a:t> </a:t>
            </a:r>
            <a:r>
              <a:rPr sz="1200" dirty="0">
                <a:latin typeface="Times New Roman"/>
                <a:cs typeface="Times New Roman"/>
              </a:rPr>
              <a:t>Bandwidth</a:t>
            </a:r>
            <a:endParaRPr sz="1200">
              <a:latin typeface="Times New Roman"/>
              <a:cs typeface="Times New Roman"/>
            </a:endParaRPr>
          </a:p>
          <a:p>
            <a:pPr marL="1423035">
              <a:lnSpc>
                <a:spcPts val="1415"/>
              </a:lnSpc>
            </a:pPr>
            <a:r>
              <a:rPr sz="1200" b="1" dirty="0">
                <a:latin typeface="Times New Roman"/>
                <a:cs typeface="Times New Roman"/>
              </a:rPr>
              <a:t>Telephone Line</a:t>
            </a:r>
            <a:r>
              <a:rPr sz="1200" b="1" spc="-70" dirty="0">
                <a:latin typeface="Times New Roman"/>
                <a:cs typeface="Times New Roman"/>
              </a:rPr>
              <a:t> </a:t>
            </a:r>
            <a:r>
              <a:rPr sz="1200" b="1" spc="-5" dirty="0">
                <a:latin typeface="Times New Roman"/>
                <a:cs typeface="Times New Roman"/>
              </a:rPr>
              <a:t>Bandwidth</a:t>
            </a:r>
            <a:endParaRPr sz="1200">
              <a:latin typeface="Times New Roman"/>
              <a:cs typeface="Times New Roman"/>
            </a:endParaRPr>
          </a:p>
        </p:txBody>
      </p:sp>
      <p:sp>
        <p:nvSpPr>
          <p:cNvPr id="7" name="object 7"/>
          <p:cNvSpPr txBox="1"/>
          <p:nvPr/>
        </p:nvSpPr>
        <p:spPr>
          <a:xfrm>
            <a:off x="1358900" y="7826502"/>
            <a:ext cx="5302885" cy="1771014"/>
          </a:xfrm>
          <a:prstGeom prst="rect">
            <a:avLst/>
          </a:prstGeom>
        </p:spPr>
        <p:txBody>
          <a:bodyPr vert="horz" wrap="square" lIns="0" tIns="0" rIns="0" bIns="0" rtlCol="0">
            <a:spAutoFit/>
          </a:bodyPr>
          <a:lstStyle/>
          <a:p>
            <a:pPr marL="241300" marR="6985" indent="-228600">
              <a:lnSpc>
                <a:spcPts val="1380"/>
              </a:lnSpc>
              <a:buFont typeface="Courier New"/>
              <a:buChar char="o"/>
              <a:tabLst>
                <a:tab pos="241300" algn="l"/>
              </a:tabLst>
            </a:pPr>
            <a:r>
              <a:rPr sz="1200" dirty="0">
                <a:latin typeface="Times New Roman"/>
                <a:cs typeface="Times New Roman"/>
              </a:rPr>
              <a:t>Traditional telephone lines can </a:t>
            </a:r>
            <a:r>
              <a:rPr sz="1200" spc="-5" dirty="0">
                <a:latin typeface="Times New Roman"/>
                <a:cs typeface="Times New Roman"/>
              </a:rPr>
              <a:t>carry fre’s b/w 300 Hz and 3300 Hz giving them </a:t>
            </a:r>
            <a:r>
              <a:rPr sz="1200" dirty="0">
                <a:latin typeface="Times New Roman"/>
                <a:cs typeface="Times New Roman"/>
              </a:rPr>
              <a:t>a  BW of</a:t>
            </a:r>
            <a:r>
              <a:rPr sz="1200" spc="-114" dirty="0">
                <a:latin typeface="Times New Roman"/>
                <a:cs typeface="Times New Roman"/>
              </a:rPr>
              <a:t> </a:t>
            </a:r>
            <a:r>
              <a:rPr sz="1200" dirty="0">
                <a:latin typeface="Times New Roman"/>
                <a:cs typeface="Times New Roman"/>
              </a:rPr>
              <a:t>3000Hz</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All of </a:t>
            </a:r>
            <a:r>
              <a:rPr sz="1200" spc="-5" dirty="0">
                <a:latin typeface="Times New Roman"/>
                <a:cs typeface="Times New Roman"/>
              </a:rPr>
              <a:t>this range </a:t>
            </a:r>
            <a:r>
              <a:rPr sz="1200" dirty="0">
                <a:latin typeface="Times New Roman"/>
                <a:cs typeface="Times New Roman"/>
              </a:rPr>
              <a:t>is used </a:t>
            </a:r>
            <a:r>
              <a:rPr sz="1200" spc="-5" dirty="0">
                <a:latin typeface="Times New Roman"/>
                <a:cs typeface="Times New Roman"/>
              </a:rPr>
              <a:t>for transmitting voice </a:t>
            </a:r>
            <a:r>
              <a:rPr sz="1200" dirty="0">
                <a:latin typeface="Times New Roman"/>
                <a:cs typeface="Times New Roman"/>
              </a:rPr>
              <a:t>where a </a:t>
            </a:r>
            <a:r>
              <a:rPr sz="1200" spc="-5" dirty="0">
                <a:latin typeface="Times New Roman"/>
                <a:cs typeface="Times New Roman"/>
              </a:rPr>
              <a:t>great </a:t>
            </a:r>
            <a:r>
              <a:rPr sz="1200" dirty="0">
                <a:latin typeface="Times New Roman"/>
                <a:cs typeface="Times New Roman"/>
              </a:rPr>
              <a:t>deal of </a:t>
            </a:r>
            <a:r>
              <a:rPr sz="1200" spc="-5" dirty="0">
                <a:latin typeface="Times New Roman"/>
                <a:cs typeface="Times New Roman"/>
              </a:rPr>
              <a:t>interference  </a:t>
            </a:r>
            <a:r>
              <a:rPr sz="1200" dirty="0">
                <a:latin typeface="Times New Roman"/>
                <a:cs typeface="Times New Roman"/>
              </a:rPr>
              <a:t>and </a:t>
            </a:r>
            <a:r>
              <a:rPr sz="1200" spc="-5" dirty="0">
                <a:latin typeface="Times New Roman"/>
                <a:cs typeface="Times New Roman"/>
              </a:rPr>
              <a:t>distortion </a:t>
            </a:r>
            <a:r>
              <a:rPr sz="1200" dirty="0">
                <a:latin typeface="Times New Roman"/>
                <a:cs typeface="Times New Roman"/>
              </a:rPr>
              <a:t>can </a:t>
            </a:r>
            <a:r>
              <a:rPr sz="1200" spc="-5" dirty="0">
                <a:latin typeface="Times New Roman"/>
                <a:cs typeface="Times New Roman"/>
              </a:rPr>
              <a:t>be </a:t>
            </a:r>
            <a:r>
              <a:rPr sz="1200" dirty="0">
                <a:latin typeface="Times New Roman"/>
                <a:cs typeface="Times New Roman"/>
              </a:rPr>
              <a:t>accepted </a:t>
            </a:r>
            <a:r>
              <a:rPr sz="1200" spc="-5" dirty="0">
                <a:latin typeface="Times New Roman"/>
                <a:cs typeface="Times New Roman"/>
              </a:rPr>
              <a:t>w/o </a:t>
            </a:r>
            <a:r>
              <a:rPr sz="1200" dirty="0">
                <a:latin typeface="Times New Roman"/>
                <a:cs typeface="Times New Roman"/>
              </a:rPr>
              <a:t>any </a:t>
            </a:r>
            <a:r>
              <a:rPr sz="1200" spc="-5" dirty="0">
                <a:latin typeface="Times New Roman"/>
                <a:cs typeface="Times New Roman"/>
              </a:rPr>
              <a:t>loss of</a:t>
            </a:r>
            <a:r>
              <a:rPr sz="1200" spc="-80" dirty="0">
                <a:latin typeface="Times New Roman"/>
                <a:cs typeface="Times New Roman"/>
              </a:rPr>
              <a:t> </a:t>
            </a:r>
            <a:r>
              <a:rPr sz="1200" dirty="0">
                <a:latin typeface="Times New Roman"/>
                <a:cs typeface="Times New Roman"/>
              </a:rPr>
              <a:t>intelligibility</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Data signal require a </a:t>
            </a:r>
            <a:r>
              <a:rPr sz="1200" spc="-5" dirty="0">
                <a:latin typeface="Times New Roman"/>
                <a:cs typeface="Times New Roman"/>
              </a:rPr>
              <a:t>high </a:t>
            </a:r>
            <a:r>
              <a:rPr sz="1200" dirty="0">
                <a:latin typeface="Times New Roman"/>
                <a:cs typeface="Times New Roman"/>
              </a:rPr>
              <a:t>degree of accuracy , so edges of this range are not used  </a:t>
            </a:r>
            <a:r>
              <a:rPr sz="1200" spc="-5" dirty="0">
                <a:latin typeface="Times New Roman"/>
                <a:cs typeface="Times New Roman"/>
              </a:rPr>
              <a:t>for data</a:t>
            </a:r>
            <a:r>
              <a:rPr sz="1200" spc="-80" dirty="0">
                <a:latin typeface="Times New Roman"/>
                <a:cs typeface="Times New Roman"/>
              </a:rPr>
              <a:t> </a:t>
            </a:r>
            <a:r>
              <a:rPr sz="1200" spc="-5" dirty="0">
                <a:latin typeface="Times New Roman"/>
                <a:cs typeface="Times New Roman"/>
              </a:rPr>
              <a:t>comm</a:t>
            </a:r>
            <a:endParaRPr sz="1200">
              <a:latin typeface="Times New Roman"/>
              <a:cs typeface="Times New Roman"/>
            </a:endParaRPr>
          </a:p>
          <a:p>
            <a:pPr marL="241300" marR="5715" indent="-228600">
              <a:lnSpc>
                <a:spcPts val="1380"/>
              </a:lnSpc>
              <a:buFont typeface="Courier New"/>
              <a:buChar char="o"/>
              <a:tabLst>
                <a:tab pos="241300" algn="l"/>
              </a:tabLst>
            </a:pPr>
            <a:r>
              <a:rPr sz="1200" spc="-5" dirty="0">
                <a:latin typeface="Times New Roman"/>
                <a:cs typeface="Times New Roman"/>
              </a:rPr>
              <a:t>Effective BW of telephone line used for data transmission </a:t>
            </a:r>
            <a:r>
              <a:rPr sz="1200" dirty="0">
                <a:latin typeface="Times New Roman"/>
                <a:cs typeface="Times New Roman"/>
              </a:rPr>
              <a:t>is </a:t>
            </a:r>
            <a:r>
              <a:rPr sz="1200" spc="-5" dirty="0">
                <a:latin typeface="Times New Roman"/>
                <a:cs typeface="Times New Roman"/>
              </a:rPr>
              <a:t>2400 Hz </a:t>
            </a:r>
            <a:r>
              <a:rPr sz="1200" dirty="0">
                <a:latin typeface="Times New Roman"/>
                <a:cs typeface="Times New Roman"/>
              </a:rPr>
              <a:t>covering a  </a:t>
            </a:r>
            <a:r>
              <a:rPr sz="1200" spc="-5" dirty="0">
                <a:latin typeface="Times New Roman"/>
                <a:cs typeface="Times New Roman"/>
              </a:rPr>
              <a:t>range from 600 Hz </a:t>
            </a:r>
            <a:r>
              <a:rPr sz="1200" dirty="0">
                <a:latin typeface="Times New Roman"/>
                <a:cs typeface="Times New Roman"/>
              </a:rPr>
              <a:t>to</a:t>
            </a:r>
            <a:r>
              <a:rPr sz="1200" spc="-70" dirty="0">
                <a:latin typeface="Times New Roman"/>
                <a:cs typeface="Times New Roman"/>
              </a:rPr>
              <a:t> </a:t>
            </a:r>
            <a:r>
              <a:rPr sz="1200" spc="-5" dirty="0">
                <a:latin typeface="Times New Roman"/>
                <a:cs typeface="Times New Roman"/>
              </a:rPr>
              <a:t>3000Hz</a:t>
            </a:r>
            <a:endParaRPr sz="1200">
              <a:latin typeface="Times New Roman"/>
              <a:cs typeface="Times New Roman"/>
            </a:endParaRPr>
          </a:p>
          <a:p>
            <a:pPr marL="698500" lvl="1" indent="-228600">
              <a:lnSpc>
                <a:spcPts val="1320"/>
              </a:lnSpc>
              <a:buFont typeface="Meiryo"/>
              <a:buChar char="❖"/>
              <a:tabLst>
                <a:tab pos="698500" algn="l"/>
              </a:tabLst>
            </a:pPr>
            <a:r>
              <a:rPr sz="1200" b="1" dirty="0">
                <a:latin typeface="Times New Roman"/>
                <a:cs typeface="Times New Roman"/>
              </a:rPr>
              <a:t>Modem</a:t>
            </a:r>
            <a:r>
              <a:rPr sz="1200" b="1" spc="-80" dirty="0">
                <a:latin typeface="Times New Roman"/>
                <a:cs typeface="Times New Roman"/>
              </a:rPr>
              <a:t> </a:t>
            </a:r>
            <a:r>
              <a:rPr sz="1200" b="1" spc="-5" dirty="0">
                <a:latin typeface="Times New Roman"/>
                <a:cs typeface="Times New Roman"/>
              </a:rPr>
              <a:t>Speed</a:t>
            </a:r>
            <a:endParaRPr sz="1200">
              <a:latin typeface="Times New Roman"/>
              <a:cs typeface="Times New Roman"/>
            </a:endParaRPr>
          </a:p>
          <a:p>
            <a:pPr marL="469900">
              <a:lnSpc>
                <a:spcPts val="1405"/>
              </a:lnSpc>
            </a:pPr>
            <a:r>
              <a:rPr sz="1200" spc="-5" dirty="0">
                <a:latin typeface="Courier New"/>
                <a:cs typeface="Courier New"/>
              </a:rPr>
              <a:t>o </a:t>
            </a:r>
            <a:r>
              <a:rPr sz="1200" dirty="0">
                <a:latin typeface="Times New Roman"/>
                <a:cs typeface="Times New Roman"/>
              </a:rPr>
              <a:t>Each type of Analog conversion </a:t>
            </a:r>
            <a:r>
              <a:rPr sz="1200" spc="-5" dirty="0">
                <a:latin typeface="Times New Roman"/>
                <a:cs typeface="Times New Roman"/>
              </a:rPr>
              <a:t>manipulates signal</a:t>
            </a:r>
            <a:r>
              <a:rPr sz="1200" spc="275" dirty="0">
                <a:latin typeface="Times New Roman"/>
                <a:cs typeface="Times New Roman"/>
              </a:rPr>
              <a:t> </a:t>
            </a:r>
            <a:r>
              <a:rPr sz="1200" spc="-5" dirty="0">
                <a:latin typeface="Times New Roman"/>
                <a:cs typeface="Times New Roman"/>
              </a:rPr>
              <a:t>differently:</a:t>
            </a:r>
            <a:endParaRPr sz="1200">
              <a:latin typeface="Times New Roman"/>
              <a:cs typeface="Times New Roman"/>
            </a:endParaRPr>
          </a:p>
        </p:txBody>
      </p:sp>
      <p:sp>
        <p:nvSpPr>
          <p:cNvPr id="8" name="object 8"/>
          <p:cNvSpPr/>
          <p:nvPr/>
        </p:nvSpPr>
        <p:spPr>
          <a:xfrm>
            <a:off x="1838705" y="5645658"/>
            <a:ext cx="4116984" cy="2179320"/>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111</a:t>
            </a:fld>
            <a:endParaRPr dirty="0"/>
          </a:p>
        </p:txBody>
      </p:sp>
    </p:spTree>
    <p:extLst>
      <p:ext uri="{BB962C8B-B14F-4D97-AF65-F5344CB8AC3E}">
        <p14:creationId xmlns:p14="http://schemas.microsoft.com/office/powerpoint/2010/main" val="30382273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816100" y="902207"/>
            <a:ext cx="4845050" cy="1772285"/>
          </a:xfrm>
          <a:prstGeom prst="rect">
            <a:avLst/>
          </a:prstGeom>
        </p:spPr>
        <p:txBody>
          <a:bodyPr vert="horz" wrap="square" lIns="0" tIns="0" rIns="0" bIns="0" rtlCol="0">
            <a:spAutoFit/>
          </a:bodyPr>
          <a:lstStyle/>
          <a:p>
            <a:pPr marL="469900" indent="-228600">
              <a:lnSpc>
                <a:spcPts val="1410"/>
              </a:lnSpc>
              <a:buFont typeface="Meiryo"/>
              <a:buChar char="➢"/>
              <a:tabLst>
                <a:tab pos="469900" algn="l"/>
              </a:tabLst>
            </a:pPr>
            <a:r>
              <a:rPr sz="1200" spc="-5" dirty="0">
                <a:latin typeface="Times New Roman"/>
                <a:cs typeface="Times New Roman"/>
              </a:rPr>
              <a:t>ASK manipulated Amplitude</a:t>
            </a:r>
            <a:endParaRPr sz="1200">
              <a:latin typeface="Times New Roman"/>
              <a:cs typeface="Times New Roman"/>
            </a:endParaRPr>
          </a:p>
          <a:p>
            <a:pPr marL="469900" indent="-228600">
              <a:lnSpc>
                <a:spcPts val="1380"/>
              </a:lnSpc>
              <a:buFont typeface="Meiryo"/>
              <a:buChar char="➢"/>
              <a:tabLst>
                <a:tab pos="469900" algn="l"/>
              </a:tabLst>
            </a:pPr>
            <a:r>
              <a:rPr sz="1200" spc="-5" dirty="0">
                <a:latin typeface="Times New Roman"/>
                <a:cs typeface="Times New Roman"/>
              </a:rPr>
              <a:t>FSK manipulates</a:t>
            </a:r>
            <a:r>
              <a:rPr sz="1200" spc="-40" dirty="0">
                <a:latin typeface="Times New Roman"/>
                <a:cs typeface="Times New Roman"/>
              </a:rPr>
              <a:t> </a:t>
            </a:r>
            <a:r>
              <a:rPr sz="1200" dirty="0">
                <a:latin typeface="Times New Roman"/>
                <a:cs typeface="Times New Roman"/>
              </a:rPr>
              <a:t>Frequency</a:t>
            </a:r>
            <a:endParaRPr sz="1200">
              <a:latin typeface="Times New Roman"/>
              <a:cs typeface="Times New Roman"/>
            </a:endParaRPr>
          </a:p>
          <a:p>
            <a:pPr marL="469900" indent="-228600">
              <a:lnSpc>
                <a:spcPts val="1380"/>
              </a:lnSpc>
              <a:buFont typeface="Meiryo"/>
              <a:buChar char="➢"/>
              <a:tabLst>
                <a:tab pos="469900" algn="l"/>
              </a:tabLst>
            </a:pPr>
            <a:r>
              <a:rPr sz="1200" spc="-5" dirty="0">
                <a:latin typeface="Times New Roman"/>
                <a:cs typeface="Times New Roman"/>
              </a:rPr>
              <a:t>PSK manipulates</a:t>
            </a:r>
            <a:r>
              <a:rPr sz="1200" spc="-60" dirty="0">
                <a:latin typeface="Times New Roman"/>
                <a:cs typeface="Times New Roman"/>
              </a:rPr>
              <a:t> </a:t>
            </a:r>
            <a:r>
              <a:rPr sz="1200" spc="-5" dirty="0">
                <a:latin typeface="Times New Roman"/>
                <a:cs typeface="Times New Roman"/>
              </a:rPr>
              <a:t>Phase</a:t>
            </a:r>
            <a:endParaRPr sz="1200">
              <a:latin typeface="Times New Roman"/>
              <a:cs typeface="Times New Roman"/>
            </a:endParaRPr>
          </a:p>
          <a:p>
            <a:pPr marL="469900" indent="-228600">
              <a:lnSpc>
                <a:spcPts val="1385"/>
              </a:lnSpc>
              <a:buFont typeface="Meiryo"/>
              <a:buChar char="➢"/>
              <a:tabLst>
                <a:tab pos="469900" algn="l"/>
              </a:tabLst>
            </a:pPr>
            <a:r>
              <a:rPr sz="1200" spc="-5" dirty="0">
                <a:latin typeface="Times New Roman"/>
                <a:cs typeface="Times New Roman"/>
              </a:rPr>
              <a:t>QAM manipulate both phase </a:t>
            </a:r>
            <a:r>
              <a:rPr sz="1200" dirty="0">
                <a:latin typeface="Times New Roman"/>
                <a:cs typeface="Times New Roman"/>
              </a:rPr>
              <a:t>and</a:t>
            </a:r>
            <a:r>
              <a:rPr sz="1200" spc="15" dirty="0">
                <a:latin typeface="Times New Roman"/>
                <a:cs typeface="Times New Roman"/>
              </a:rPr>
              <a:t> </a:t>
            </a:r>
            <a:r>
              <a:rPr sz="1200" spc="-5" dirty="0">
                <a:latin typeface="Times New Roman"/>
                <a:cs typeface="Times New Roman"/>
              </a:rPr>
              <a:t>amplitude</a:t>
            </a:r>
            <a:endParaRPr sz="1200">
              <a:latin typeface="Times New Roman"/>
              <a:cs typeface="Times New Roman"/>
            </a:endParaRPr>
          </a:p>
          <a:p>
            <a:pPr marL="469900" indent="-228600">
              <a:lnSpc>
                <a:spcPts val="1415"/>
              </a:lnSpc>
              <a:buFont typeface="Meiryo"/>
              <a:buChar char="➢"/>
              <a:tabLst>
                <a:tab pos="469900" algn="l"/>
              </a:tabLst>
            </a:pPr>
            <a:r>
              <a:rPr sz="1200" b="1" dirty="0">
                <a:latin typeface="Times New Roman"/>
                <a:cs typeface="Times New Roman"/>
              </a:rPr>
              <a:t>Modem</a:t>
            </a:r>
            <a:r>
              <a:rPr sz="1200" b="1" spc="-60" dirty="0">
                <a:latin typeface="Times New Roman"/>
                <a:cs typeface="Times New Roman"/>
              </a:rPr>
              <a:t> </a:t>
            </a:r>
            <a:r>
              <a:rPr sz="1200" b="1" spc="-5" dirty="0">
                <a:latin typeface="Times New Roman"/>
                <a:cs typeface="Times New Roman"/>
              </a:rPr>
              <a:t>Speed-ASK</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BW required for ASK </a:t>
            </a:r>
            <a:r>
              <a:rPr sz="1200" dirty="0">
                <a:latin typeface="Times New Roman"/>
                <a:cs typeface="Times New Roman"/>
              </a:rPr>
              <a:t>is equal to the </a:t>
            </a:r>
            <a:r>
              <a:rPr sz="1200" spc="-5" dirty="0">
                <a:latin typeface="Times New Roman"/>
                <a:cs typeface="Times New Roman"/>
              </a:rPr>
              <a:t>baud rate of </a:t>
            </a:r>
            <a:r>
              <a:rPr sz="1200" dirty="0">
                <a:latin typeface="Times New Roman"/>
                <a:cs typeface="Times New Roman"/>
              </a:rPr>
              <a:t>the</a:t>
            </a:r>
            <a:r>
              <a:rPr sz="1200" spc="-9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spc="-5" dirty="0">
                <a:latin typeface="Times New Roman"/>
                <a:cs typeface="Times New Roman"/>
              </a:rPr>
              <a:t>Assuming </a:t>
            </a:r>
            <a:r>
              <a:rPr sz="1200" dirty="0">
                <a:latin typeface="Times New Roman"/>
                <a:cs typeface="Times New Roman"/>
              </a:rPr>
              <a:t>that entire link is being used by one signal, as in </a:t>
            </a:r>
            <a:r>
              <a:rPr sz="1200" spc="-5" dirty="0">
                <a:latin typeface="Times New Roman"/>
                <a:cs typeface="Times New Roman"/>
              </a:rPr>
              <a:t>Simplex </a:t>
            </a:r>
            <a:r>
              <a:rPr sz="1200" dirty="0">
                <a:latin typeface="Times New Roman"/>
                <a:cs typeface="Times New Roman"/>
              </a:rPr>
              <a:t>or  </a:t>
            </a:r>
            <a:r>
              <a:rPr sz="1200" spc="-5" dirty="0">
                <a:latin typeface="Times New Roman"/>
                <a:cs typeface="Times New Roman"/>
              </a:rPr>
              <a:t>Half Duplex, </a:t>
            </a:r>
            <a:r>
              <a:rPr sz="1200" dirty="0">
                <a:latin typeface="Times New Roman"/>
                <a:cs typeface="Times New Roman"/>
              </a:rPr>
              <a:t>the </a:t>
            </a:r>
            <a:r>
              <a:rPr sz="1200" spc="-5" dirty="0">
                <a:latin typeface="Times New Roman"/>
                <a:cs typeface="Times New Roman"/>
              </a:rPr>
              <a:t>maximum baud rate for ASK </a:t>
            </a:r>
            <a:r>
              <a:rPr sz="1200" dirty="0">
                <a:latin typeface="Times New Roman"/>
                <a:cs typeface="Times New Roman"/>
              </a:rPr>
              <a:t>modulation is equal to the  entire BW of the </a:t>
            </a:r>
            <a:r>
              <a:rPr sz="1200" spc="-5" dirty="0">
                <a:latin typeface="Times New Roman"/>
                <a:cs typeface="Times New Roman"/>
              </a:rPr>
              <a:t>transmission</a:t>
            </a:r>
            <a:r>
              <a:rPr sz="1200" spc="-55" dirty="0">
                <a:latin typeface="Times New Roman"/>
                <a:cs typeface="Times New Roman"/>
              </a:rPr>
              <a:t> </a:t>
            </a:r>
            <a:r>
              <a:rPr sz="1200" spc="-5" dirty="0">
                <a:latin typeface="Times New Roman"/>
                <a:cs typeface="Times New Roman"/>
              </a:rPr>
              <a:t>medium</a:t>
            </a:r>
            <a:endParaRPr sz="1200">
              <a:latin typeface="Times New Roman"/>
              <a:cs typeface="Times New Roman"/>
            </a:endParaRPr>
          </a:p>
        </p:txBody>
      </p:sp>
      <p:sp>
        <p:nvSpPr>
          <p:cNvPr id="7" name="object 7"/>
          <p:cNvSpPr txBox="1"/>
          <p:nvPr/>
        </p:nvSpPr>
        <p:spPr>
          <a:xfrm>
            <a:off x="1816100" y="4279391"/>
            <a:ext cx="4845050" cy="88582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spc="-5" dirty="0">
                <a:latin typeface="Times New Roman"/>
                <a:cs typeface="Times New Roman"/>
              </a:rPr>
              <a:t>Because </a:t>
            </a:r>
            <a:r>
              <a:rPr sz="1200" dirty="0">
                <a:latin typeface="Times New Roman"/>
                <a:cs typeface="Times New Roman"/>
              </a:rPr>
              <a:t>the effective </a:t>
            </a:r>
            <a:r>
              <a:rPr sz="1200" spc="-5" dirty="0">
                <a:latin typeface="Times New Roman"/>
                <a:cs typeface="Times New Roman"/>
              </a:rPr>
              <a:t>BW of </a:t>
            </a:r>
            <a:r>
              <a:rPr sz="1200" dirty="0">
                <a:latin typeface="Times New Roman"/>
                <a:cs typeface="Times New Roman"/>
              </a:rPr>
              <a:t>a </a:t>
            </a:r>
            <a:r>
              <a:rPr sz="1200" spc="-5" dirty="0">
                <a:latin typeface="Times New Roman"/>
                <a:cs typeface="Times New Roman"/>
              </a:rPr>
              <a:t>telephone </a:t>
            </a:r>
            <a:r>
              <a:rPr sz="1200" dirty="0">
                <a:latin typeface="Times New Roman"/>
                <a:cs typeface="Times New Roman"/>
              </a:rPr>
              <a:t>line IS 2400 Hz, the </a:t>
            </a:r>
            <a:r>
              <a:rPr sz="1200" spc="-5" dirty="0">
                <a:latin typeface="Times New Roman"/>
                <a:cs typeface="Times New Roman"/>
              </a:rPr>
              <a:t>maximum  </a:t>
            </a:r>
            <a:r>
              <a:rPr sz="1200" dirty="0">
                <a:latin typeface="Times New Roman"/>
                <a:cs typeface="Times New Roman"/>
              </a:rPr>
              <a:t>baud rate is also</a:t>
            </a:r>
            <a:r>
              <a:rPr sz="1200" spc="-125" dirty="0">
                <a:latin typeface="Times New Roman"/>
                <a:cs typeface="Times New Roman"/>
              </a:rPr>
              <a:t> </a:t>
            </a:r>
            <a:r>
              <a:rPr sz="1200" dirty="0">
                <a:latin typeface="Times New Roman"/>
                <a:cs typeface="Times New Roman"/>
              </a:rPr>
              <a:t>2400</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Baud rate and bit rate are equal for </a:t>
            </a:r>
            <a:r>
              <a:rPr sz="1200" spc="-5" dirty="0">
                <a:latin typeface="Times New Roman"/>
                <a:cs typeface="Times New Roman"/>
              </a:rPr>
              <a:t>ASK, </a:t>
            </a:r>
            <a:r>
              <a:rPr sz="1200" dirty="0">
                <a:latin typeface="Times New Roman"/>
                <a:cs typeface="Times New Roman"/>
              </a:rPr>
              <a:t>so maximum bit rate is also 2400  bps</a:t>
            </a:r>
            <a:endParaRPr sz="1200">
              <a:latin typeface="Times New Roman"/>
              <a:cs typeface="Times New Roman"/>
            </a:endParaRPr>
          </a:p>
          <a:p>
            <a:pPr marL="979805">
              <a:lnSpc>
                <a:spcPts val="1355"/>
              </a:lnSpc>
            </a:pPr>
            <a:r>
              <a:rPr sz="1200" b="1" dirty="0">
                <a:latin typeface="Times New Roman"/>
                <a:cs typeface="Times New Roman"/>
              </a:rPr>
              <a:t>Modem </a:t>
            </a:r>
            <a:r>
              <a:rPr sz="1200" b="1" spc="-5" dirty="0">
                <a:latin typeface="Times New Roman"/>
                <a:cs typeface="Times New Roman"/>
              </a:rPr>
              <a:t>Speed-ASK </a:t>
            </a:r>
            <a:r>
              <a:rPr sz="1200" b="1" dirty="0">
                <a:latin typeface="Times New Roman"/>
                <a:cs typeface="Times New Roman"/>
              </a:rPr>
              <a:t>(Full</a:t>
            </a:r>
            <a:r>
              <a:rPr sz="1200" b="1" spc="-60" dirty="0">
                <a:latin typeface="Times New Roman"/>
                <a:cs typeface="Times New Roman"/>
              </a:rPr>
              <a:t> </a:t>
            </a:r>
            <a:r>
              <a:rPr sz="1200" b="1" dirty="0">
                <a:latin typeface="Times New Roman"/>
                <a:cs typeface="Times New Roman"/>
              </a:rPr>
              <a:t>Duplex)</a:t>
            </a:r>
            <a:endParaRPr sz="1200">
              <a:latin typeface="Times New Roman"/>
              <a:cs typeface="Times New Roman"/>
            </a:endParaRPr>
          </a:p>
        </p:txBody>
      </p:sp>
      <p:sp>
        <p:nvSpPr>
          <p:cNvPr id="8" name="object 8"/>
          <p:cNvSpPr txBox="1"/>
          <p:nvPr/>
        </p:nvSpPr>
        <p:spPr>
          <a:xfrm>
            <a:off x="1587500" y="6688835"/>
            <a:ext cx="5074285" cy="1935480"/>
          </a:xfrm>
          <a:prstGeom prst="rect">
            <a:avLst/>
          </a:prstGeom>
        </p:spPr>
        <p:txBody>
          <a:bodyPr vert="horz" wrap="square" lIns="0" tIns="0" rIns="0" bIns="0" rtlCol="0">
            <a:spAutoFit/>
          </a:bodyPr>
          <a:lstStyle/>
          <a:p>
            <a:pPr marL="241300" marR="5715" indent="-228600">
              <a:lnSpc>
                <a:spcPts val="1380"/>
              </a:lnSpc>
              <a:buFont typeface="Courier New"/>
              <a:buChar char="o"/>
              <a:tabLst>
                <a:tab pos="241300" algn="l"/>
              </a:tabLst>
            </a:pPr>
            <a:r>
              <a:rPr sz="1200" dirty="0">
                <a:latin typeface="Times New Roman"/>
                <a:cs typeface="Times New Roman"/>
              </a:rPr>
              <a:t>For </a:t>
            </a:r>
            <a:r>
              <a:rPr sz="1200" spc="-5" dirty="0">
                <a:latin typeface="Times New Roman"/>
                <a:cs typeface="Times New Roman"/>
              </a:rPr>
              <a:t>full duplex </a:t>
            </a:r>
            <a:r>
              <a:rPr sz="1200" dirty="0">
                <a:latin typeface="Times New Roman"/>
                <a:cs typeface="Times New Roman"/>
              </a:rPr>
              <a:t>TX, </a:t>
            </a:r>
            <a:r>
              <a:rPr sz="1200" spc="-5" dirty="0">
                <a:latin typeface="Times New Roman"/>
                <a:cs typeface="Times New Roman"/>
              </a:rPr>
              <a:t>only </a:t>
            </a:r>
            <a:r>
              <a:rPr sz="1200" dirty="0">
                <a:latin typeface="Times New Roman"/>
                <a:cs typeface="Times New Roman"/>
              </a:rPr>
              <a:t>half of the </a:t>
            </a:r>
            <a:r>
              <a:rPr sz="1200" spc="-5" dirty="0">
                <a:latin typeface="Times New Roman"/>
                <a:cs typeface="Times New Roman"/>
              </a:rPr>
              <a:t>total bandwidth </a:t>
            </a:r>
            <a:r>
              <a:rPr sz="1200" dirty="0">
                <a:latin typeface="Times New Roman"/>
                <a:cs typeface="Times New Roman"/>
              </a:rPr>
              <a:t>cab be used in </a:t>
            </a:r>
            <a:r>
              <a:rPr sz="1200" spc="-5" dirty="0">
                <a:latin typeface="Times New Roman"/>
                <a:cs typeface="Times New Roman"/>
              </a:rPr>
              <a:t>either  </a:t>
            </a:r>
            <a:r>
              <a:rPr sz="1200" dirty="0">
                <a:latin typeface="Times New Roman"/>
                <a:cs typeface="Times New Roman"/>
              </a:rPr>
              <a:t>directions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Therefore the maximum speed for ASK </a:t>
            </a:r>
            <a:r>
              <a:rPr sz="1200" dirty="0">
                <a:latin typeface="Times New Roman"/>
                <a:cs typeface="Times New Roman"/>
              </a:rPr>
              <a:t>in </a:t>
            </a:r>
            <a:r>
              <a:rPr sz="1200" spc="-5" dirty="0">
                <a:latin typeface="Times New Roman"/>
                <a:cs typeface="Times New Roman"/>
              </a:rPr>
              <a:t>full duplex mode </a:t>
            </a:r>
            <a:r>
              <a:rPr sz="1200" dirty="0">
                <a:latin typeface="Times New Roman"/>
                <a:cs typeface="Times New Roman"/>
              </a:rPr>
              <a:t>is </a:t>
            </a:r>
            <a:r>
              <a:rPr sz="1200" spc="-5" dirty="0">
                <a:latin typeface="Times New Roman"/>
                <a:cs typeface="Times New Roman"/>
              </a:rPr>
              <a:t>1200</a:t>
            </a:r>
            <a:r>
              <a:rPr sz="1200" spc="30" dirty="0">
                <a:latin typeface="Times New Roman"/>
                <a:cs typeface="Times New Roman"/>
              </a:rPr>
              <a:t> </a:t>
            </a:r>
            <a:r>
              <a:rPr sz="1200" spc="-5" dirty="0">
                <a:latin typeface="Times New Roman"/>
                <a:cs typeface="Times New Roman"/>
              </a:rPr>
              <a:t>bps</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Noise problem makes it </a:t>
            </a:r>
            <a:r>
              <a:rPr sz="1200" spc="-5" dirty="0">
                <a:latin typeface="Times New Roman"/>
                <a:cs typeface="Times New Roman"/>
              </a:rPr>
              <a:t>impractical </a:t>
            </a:r>
            <a:r>
              <a:rPr sz="1200" dirty="0">
                <a:latin typeface="Times New Roman"/>
                <a:cs typeface="Times New Roman"/>
              </a:rPr>
              <a:t>for use in</a:t>
            </a:r>
            <a:r>
              <a:rPr sz="1200" spc="-4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5"/>
              </a:spcBef>
            </a:pPr>
            <a:endParaRPr sz="1050">
              <a:latin typeface="Times New Roman"/>
              <a:cs typeface="Times New Roman"/>
            </a:endParaRPr>
          </a:p>
          <a:p>
            <a:pPr marL="241300" indent="-228600">
              <a:lnSpc>
                <a:spcPts val="1405"/>
              </a:lnSpc>
              <a:spcBef>
                <a:spcPts val="5"/>
              </a:spcBef>
              <a:buFont typeface="Meiryo"/>
              <a:buChar char="➢"/>
              <a:tabLst>
                <a:tab pos="241300" algn="l"/>
              </a:tabLst>
            </a:pPr>
            <a:r>
              <a:rPr sz="1200" b="1" dirty="0">
                <a:latin typeface="Times New Roman"/>
                <a:cs typeface="Times New Roman"/>
              </a:rPr>
              <a:t>Modem</a:t>
            </a:r>
            <a:r>
              <a:rPr sz="1200" b="1" spc="-105" dirty="0">
                <a:latin typeface="Times New Roman"/>
                <a:cs typeface="Times New Roman"/>
              </a:rPr>
              <a:t> </a:t>
            </a:r>
            <a:r>
              <a:rPr sz="1200" b="1" dirty="0">
                <a:latin typeface="Times New Roman"/>
                <a:cs typeface="Times New Roman"/>
              </a:rPr>
              <a:t>Speed-FSK</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BW required for </a:t>
            </a:r>
            <a:r>
              <a:rPr sz="1200" spc="-5" dirty="0">
                <a:latin typeface="Times New Roman"/>
                <a:cs typeface="Times New Roman"/>
              </a:rPr>
              <a:t>FSK </a:t>
            </a:r>
            <a:r>
              <a:rPr sz="1200" dirty="0">
                <a:latin typeface="Times New Roman"/>
                <a:cs typeface="Times New Roman"/>
              </a:rPr>
              <a:t>is equal to the baud rate of the signal plus the frequency  </a:t>
            </a:r>
            <a:r>
              <a:rPr sz="1200" spc="-5" dirty="0">
                <a:latin typeface="Times New Roman"/>
                <a:cs typeface="Times New Roman"/>
              </a:rPr>
              <a:t>shift</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So </a:t>
            </a:r>
            <a:r>
              <a:rPr sz="1200" spc="-5" dirty="0">
                <a:latin typeface="Times New Roman"/>
                <a:cs typeface="Times New Roman"/>
              </a:rPr>
              <a:t>maximum </a:t>
            </a:r>
            <a:r>
              <a:rPr sz="1200" dirty="0">
                <a:latin typeface="Times New Roman"/>
                <a:cs typeface="Times New Roman"/>
              </a:rPr>
              <a:t>baud rate </a:t>
            </a:r>
            <a:r>
              <a:rPr sz="1200" spc="-5" dirty="0">
                <a:latin typeface="Times New Roman"/>
                <a:cs typeface="Times New Roman"/>
              </a:rPr>
              <a:t>becomes </a:t>
            </a:r>
            <a:r>
              <a:rPr sz="1200" dirty="0">
                <a:latin typeface="Times New Roman"/>
                <a:cs typeface="Times New Roman"/>
              </a:rPr>
              <a:t>equal to the </a:t>
            </a:r>
            <a:r>
              <a:rPr sz="1200" spc="-5" dirty="0">
                <a:latin typeface="Times New Roman"/>
                <a:cs typeface="Times New Roman"/>
              </a:rPr>
              <a:t>BW transmission medium minus  </a:t>
            </a:r>
            <a:r>
              <a:rPr sz="1200" dirty="0">
                <a:latin typeface="Times New Roman"/>
                <a:cs typeface="Times New Roman"/>
              </a:rPr>
              <a:t>the frequency</a:t>
            </a:r>
            <a:r>
              <a:rPr sz="1200" spc="-100" dirty="0">
                <a:latin typeface="Times New Roman"/>
                <a:cs typeface="Times New Roman"/>
              </a:rPr>
              <a:t> </a:t>
            </a:r>
            <a:r>
              <a:rPr sz="1200" dirty="0">
                <a:latin typeface="Times New Roman"/>
                <a:cs typeface="Times New Roman"/>
              </a:rPr>
              <a:t>shift</a:t>
            </a:r>
            <a:endParaRPr sz="1200">
              <a:latin typeface="Times New Roman"/>
              <a:cs typeface="Times New Roman"/>
            </a:endParaRPr>
          </a:p>
        </p:txBody>
      </p:sp>
      <p:sp>
        <p:nvSpPr>
          <p:cNvPr id="9" name="object 9"/>
          <p:cNvSpPr/>
          <p:nvPr/>
        </p:nvSpPr>
        <p:spPr>
          <a:xfrm>
            <a:off x="1636014" y="5330952"/>
            <a:ext cx="4519688" cy="1357883"/>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978914" y="2842260"/>
            <a:ext cx="4519396" cy="1437132"/>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112</a:t>
            </a:fld>
            <a:endParaRPr dirty="0"/>
          </a:p>
        </p:txBody>
      </p:sp>
    </p:spTree>
    <p:extLst>
      <p:ext uri="{BB962C8B-B14F-4D97-AF65-F5344CB8AC3E}">
        <p14:creationId xmlns:p14="http://schemas.microsoft.com/office/powerpoint/2010/main" val="8288692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723644" y="914400"/>
            <a:ext cx="4349076" cy="2482596"/>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358900" y="3384804"/>
            <a:ext cx="4182745" cy="55626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Maximum </a:t>
            </a:r>
            <a:r>
              <a:rPr sz="1200" dirty="0">
                <a:latin typeface="Times New Roman"/>
                <a:cs typeface="Times New Roman"/>
              </a:rPr>
              <a:t>Baud rate is therefore </a:t>
            </a:r>
            <a:r>
              <a:rPr sz="1200" spc="-5" dirty="0">
                <a:latin typeface="Times New Roman"/>
                <a:cs typeface="Times New Roman"/>
              </a:rPr>
              <a:t>2400 minus </a:t>
            </a:r>
            <a:r>
              <a:rPr sz="1200" dirty="0">
                <a:latin typeface="Times New Roman"/>
                <a:cs typeface="Times New Roman"/>
              </a:rPr>
              <a:t>the </a:t>
            </a:r>
            <a:r>
              <a:rPr sz="1200" spc="-5" dirty="0">
                <a:latin typeface="Times New Roman"/>
                <a:cs typeface="Times New Roman"/>
              </a:rPr>
              <a:t>frequency</a:t>
            </a:r>
            <a:r>
              <a:rPr sz="1200" spc="-65" dirty="0">
                <a:latin typeface="Times New Roman"/>
                <a:cs typeface="Times New Roman"/>
              </a:rPr>
              <a:t> </a:t>
            </a:r>
            <a:r>
              <a:rPr sz="1200" spc="-5" dirty="0">
                <a:latin typeface="Times New Roman"/>
                <a:cs typeface="Times New Roman"/>
              </a:rPr>
              <a:t>shift</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And bit rate is also 2400 </a:t>
            </a:r>
            <a:r>
              <a:rPr sz="1200" spc="-5" dirty="0">
                <a:latin typeface="Times New Roman"/>
                <a:cs typeface="Times New Roman"/>
              </a:rPr>
              <a:t>minus </a:t>
            </a:r>
            <a:r>
              <a:rPr sz="1200" dirty="0">
                <a:latin typeface="Times New Roman"/>
                <a:cs typeface="Times New Roman"/>
              </a:rPr>
              <a:t>frequency</a:t>
            </a:r>
            <a:r>
              <a:rPr sz="1200" spc="-110" dirty="0">
                <a:latin typeface="Times New Roman"/>
                <a:cs typeface="Times New Roman"/>
              </a:rPr>
              <a:t> </a:t>
            </a:r>
            <a:r>
              <a:rPr sz="1200" dirty="0">
                <a:latin typeface="Times New Roman"/>
                <a:cs typeface="Times New Roman"/>
              </a:rPr>
              <a:t>shift</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In full duplex </a:t>
            </a:r>
            <a:r>
              <a:rPr sz="1200" spc="-5" dirty="0">
                <a:latin typeface="Times New Roman"/>
                <a:cs typeface="Times New Roman"/>
              </a:rPr>
              <a:t>mode </a:t>
            </a:r>
            <a:r>
              <a:rPr sz="1200" dirty="0">
                <a:latin typeface="Times New Roman"/>
                <a:cs typeface="Times New Roman"/>
              </a:rPr>
              <a:t>it is equal to </a:t>
            </a:r>
            <a:r>
              <a:rPr sz="1200" spc="-5" dirty="0">
                <a:latin typeface="Times New Roman"/>
                <a:cs typeface="Times New Roman"/>
              </a:rPr>
              <a:t>1200 minus </a:t>
            </a:r>
            <a:r>
              <a:rPr sz="1200" dirty="0">
                <a:latin typeface="Times New Roman"/>
                <a:cs typeface="Times New Roman"/>
              </a:rPr>
              <a:t>the </a:t>
            </a:r>
            <a:r>
              <a:rPr sz="1200" spc="-5" dirty="0">
                <a:latin typeface="Times New Roman"/>
                <a:cs typeface="Times New Roman"/>
              </a:rPr>
              <a:t>frequency</a:t>
            </a:r>
            <a:r>
              <a:rPr sz="1200" spc="-80" dirty="0">
                <a:latin typeface="Times New Roman"/>
                <a:cs typeface="Times New Roman"/>
              </a:rPr>
              <a:t> </a:t>
            </a:r>
            <a:r>
              <a:rPr sz="1200" spc="-5" dirty="0">
                <a:latin typeface="Times New Roman"/>
                <a:cs typeface="Times New Roman"/>
              </a:rPr>
              <a:t>shift</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113</a:t>
            </a:fld>
            <a:endParaRPr dirty="0"/>
          </a:p>
        </p:txBody>
      </p:sp>
      <p:sp>
        <p:nvSpPr>
          <p:cNvPr id="8" name="object 8"/>
          <p:cNvSpPr txBox="1"/>
          <p:nvPr/>
        </p:nvSpPr>
        <p:spPr>
          <a:xfrm>
            <a:off x="1358900" y="4612385"/>
            <a:ext cx="5302885" cy="107124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Modem Speed-PSK &amp;</a:t>
            </a:r>
            <a:r>
              <a:rPr sz="1200" b="1" spc="-120" dirty="0">
                <a:latin typeface="Times New Roman"/>
                <a:cs typeface="Times New Roman"/>
              </a:rPr>
              <a:t> </a:t>
            </a:r>
            <a:r>
              <a:rPr sz="1200" b="1" dirty="0">
                <a:latin typeface="Times New Roman"/>
                <a:cs typeface="Times New Roman"/>
              </a:rPr>
              <a:t>QAM</a:t>
            </a:r>
            <a:endParaRPr sz="1200">
              <a:latin typeface="Times New Roman"/>
              <a:cs typeface="Times New Roman"/>
            </a:endParaRPr>
          </a:p>
          <a:p>
            <a:pPr marL="241300" marR="5080" indent="-228600" algn="just">
              <a:lnSpc>
                <a:spcPts val="1380"/>
              </a:lnSpc>
              <a:spcBef>
                <a:spcPts val="60"/>
              </a:spcBef>
              <a:buFont typeface="Courier New"/>
              <a:buChar char="o"/>
              <a:tabLst>
                <a:tab pos="241300" algn="l"/>
              </a:tabLst>
            </a:pPr>
            <a:r>
              <a:rPr sz="1200" spc="-5" dirty="0">
                <a:latin typeface="Times New Roman"/>
                <a:cs typeface="Times New Roman"/>
              </a:rPr>
              <a:t>Minimum </a:t>
            </a:r>
            <a:r>
              <a:rPr sz="1200" dirty="0">
                <a:latin typeface="Times New Roman"/>
                <a:cs typeface="Times New Roman"/>
              </a:rPr>
              <a:t>BW </a:t>
            </a:r>
            <a:r>
              <a:rPr sz="1200" spc="-5" dirty="0">
                <a:latin typeface="Times New Roman"/>
                <a:cs typeface="Times New Roman"/>
              </a:rPr>
              <a:t>for PSK </a:t>
            </a:r>
            <a:r>
              <a:rPr sz="1200" dirty="0">
                <a:latin typeface="Times New Roman"/>
                <a:cs typeface="Times New Roman"/>
              </a:rPr>
              <a:t>or </a:t>
            </a:r>
            <a:r>
              <a:rPr sz="1200" spc="-5" dirty="0">
                <a:latin typeface="Times New Roman"/>
                <a:cs typeface="Times New Roman"/>
              </a:rPr>
              <a:t>QAM </a:t>
            </a:r>
            <a:r>
              <a:rPr sz="1200" dirty="0">
                <a:latin typeface="Times New Roman"/>
                <a:cs typeface="Times New Roman"/>
              </a:rPr>
              <a:t>is the </a:t>
            </a:r>
            <a:r>
              <a:rPr sz="1200" spc="-5" dirty="0">
                <a:latin typeface="Times New Roman"/>
                <a:cs typeface="Times New Roman"/>
              </a:rPr>
              <a:t>same </a:t>
            </a:r>
            <a:r>
              <a:rPr sz="1200" dirty="0">
                <a:latin typeface="Times New Roman"/>
                <a:cs typeface="Times New Roman"/>
              </a:rPr>
              <a:t>as </a:t>
            </a:r>
            <a:r>
              <a:rPr sz="1200" spc="-5" dirty="0">
                <a:latin typeface="Times New Roman"/>
                <a:cs typeface="Times New Roman"/>
              </a:rPr>
              <a:t>for ASK </a:t>
            </a:r>
            <a:r>
              <a:rPr sz="1200" dirty="0">
                <a:latin typeface="Times New Roman"/>
                <a:cs typeface="Times New Roman"/>
              </a:rPr>
              <a:t>but the bit </a:t>
            </a:r>
            <a:r>
              <a:rPr sz="1200" spc="-5" dirty="0">
                <a:latin typeface="Times New Roman"/>
                <a:cs typeface="Times New Roman"/>
              </a:rPr>
              <a:t>rate </a:t>
            </a:r>
            <a:r>
              <a:rPr sz="1200" dirty="0">
                <a:latin typeface="Times New Roman"/>
                <a:cs typeface="Times New Roman"/>
              </a:rPr>
              <a:t>can be  greater depending upon the </a:t>
            </a:r>
            <a:r>
              <a:rPr sz="1200" spc="-5" dirty="0">
                <a:latin typeface="Times New Roman"/>
                <a:cs typeface="Times New Roman"/>
              </a:rPr>
              <a:t>number </a:t>
            </a:r>
            <a:r>
              <a:rPr sz="1200" dirty="0">
                <a:latin typeface="Times New Roman"/>
                <a:cs typeface="Times New Roman"/>
              </a:rPr>
              <a:t>of bits that can </a:t>
            </a:r>
            <a:r>
              <a:rPr sz="1200" spc="-5" dirty="0">
                <a:latin typeface="Times New Roman"/>
                <a:cs typeface="Times New Roman"/>
              </a:rPr>
              <a:t>be represented by </a:t>
            </a:r>
            <a:r>
              <a:rPr sz="1200" dirty="0">
                <a:latin typeface="Times New Roman"/>
                <a:cs typeface="Times New Roman"/>
              </a:rPr>
              <a:t>each </a:t>
            </a:r>
            <a:r>
              <a:rPr sz="1200" spc="-5" dirty="0">
                <a:latin typeface="Times New Roman"/>
                <a:cs typeface="Times New Roman"/>
              </a:rPr>
              <a:t>signal  </a:t>
            </a:r>
            <a:r>
              <a:rPr sz="1200" dirty="0">
                <a:latin typeface="Times New Roman"/>
                <a:cs typeface="Times New Roman"/>
              </a:rPr>
              <a:t>unit</a:t>
            </a:r>
            <a:endParaRPr sz="1200">
              <a:latin typeface="Times New Roman"/>
              <a:cs typeface="Times New Roman"/>
            </a:endParaRPr>
          </a:p>
          <a:p>
            <a:pPr marL="1203325" marR="91440" lvl="1" indent="-733425">
              <a:lnSpc>
                <a:spcPts val="1380"/>
              </a:lnSpc>
              <a:spcBef>
                <a:spcPts val="10"/>
              </a:spcBef>
              <a:buFont typeface="Meiryo"/>
              <a:buChar char="➢"/>
              <a:tabLst>
                <a:tab pos="698500" algn="l"/>
              </a:tabLst>
            </a:pPr>
            <a:r>
              <a:rPr sz="1200" b="1" dirty="0">
                <a:latin typeface="Times New Roman"/>
                <a:cs typeface="Times New Roman"/>
              </a:rPr>
              <a:t>Modem Speed-PSK &amp; QAM on two </a:t>
            </a:r>
            <a:r>
              <a:rPr sz="1200" b="1" spc="-5" dirty="0">
                <a:latin typeface="Times New Roman"/>
                <a:cs typeface="Times New Roman"/>
              </a:rPr>
              <a:t>wire Twisted </a:t>
            </a:r>
            <a:r>
              <a:rPr sz="1200" b="1" dirty="0">
                <a:latin typeface="Times New Roman"/>
                <a:cs typeface="Times New Roman"/>
              </a:rPr>
              <a:t>pair Telephone</a:t>
            </a:r>
            <a:r>
              <a:rPr sz="1200" b="1" spc="-80" dirty="0">
                <a:latin typeface="Times New Roman"/>
                <a:cs typeface="Times New Roman"/>
              </a:rPr>
              <a:t> </a:t>
            </a:r>
            <a:r>
              <a:rPr sz="1200" b="1" dirty="0">
                <a:latin typeface="Times New Roman"/>
                <a:cs typeface="Times New Roman"/>
              </a:rPr>
              <a:t>line  </a:t>
            </a:r>
            <a:r>
              <a:rPr sz="1200" b="1" spc="-5" dirty="0">
                <a:latin typeface="Times New Roman"/>
                <a:cs typeface="Times New Roman"/>
              </a:rPr>
              <a:t>Comparisons of bit rates: HDX and</a:t>
            </a:r>
            <a:r>
              <a:rPr sz="1200" b="1" spc="-60" dirty="0">
                <a:latin typeface="Times New Roman"/>
                <a:cs typeface="Times New Roman"/>
              </a:rPr>
              <a:t> </a:t>
            </a:r>
            <a:r>
              <a:rPr sz="1200" b="1" spc="-10" dirty="0">
                <a:latin typeface="Times New Roman"/>
                <a:cs typeface="Times New Roman"/>
              </a:rPr>
              <a:t>FDX</a:t>
            </a:r>
            <a:endParaRPr sz="1200">
              <a:latin typeface="Times New Roman"/>
              <a:cs typeface="Times New Roman"/>
            </a:endParaRPr>
          </a:p>
        </p:txBody>
      </p:sp>
      <p:graphicFrame>
        <p:nvGraphicFramePr>
          <p:cNvPr id="9" name="object 9"/>
          <p:cNvGraphicFramePr>
            <a:graphicFrameLocks noGrp="1"/>
          </p:cNvGraphicFramePr>
          <p:nvPr/>
        </p:nvGraphicFramePr>
        <p:xfrm>
          <a:off x="1120775" y="5692111"/>
          <a:ext cx="4093210" cy="1094105"/>
        </p:xfrm>
        <a:graphic>
          <a:graphicData uri="http://schemas.openxmlformats.org/drawingml/2006/table">
            <a:tbl>
              <a:tblPr firstRow="1" bandRow="1">
                <a:tableStyleId>{2D5ABB26-0587-4C30-8999-92F81FD0307C}</a:tableStyleId>
              </a:tblPr>
              <a:tblGrid>
                <a:gridCol w="1072615">
                  <a:extLst>
                    <a:ext uri="{9D8B030D-6E8A-4147-A177-3AD203B41FA5}">
                      <a16:colId xmlns:a16="http://schemas.microsoft.com/office/drawing/2014/main" val="20000"/>
                    </a:ext>
                  </a:extLst>
                </a:gridCol>
                <a:gridCol w="1555834">
                  <a:extLst>
                    <a:ext uri="{9D8B030D-6E8A-4147-A177-3AD203B41FA5}">
                      <a16:colId xmlns:a16="http://schemas.microsoft.com/office/drawing/2014/main" val="20001"/>
                    </a:ext>
                  </a:extLst>
                </a:gridCol>
                <a:gridCol w="870117">
                  <a:extLst>
                    <a:ext uri="{9D8B030D-6E8A-4147-A177-3AD203B41FA5}">
                      <a16:colId xmlns:a16="http://schemas.microsoft.com/office/drawing/2014/main" val="20002"/>
                    </a:ext>
                  </a:extLst>
                </a:gridCol>
                <a:gridCol w="594115">
                  <a:extLst>
                    <a:ext uri="{9D8B030D-6E8A-4147-A177-3AD203B41FA5}">
                      <a16:colId xmlns:a16="http://schemas.microsoft.com/office/drawing/2014/main" val="20003"/>
                    </a:ext>
                  </a:extLst>
                </a:gridCol>
              </a:tblGrid>
              <a:tr h="163878">
                <a:tc rowSpan="5">
                  <a:txBody>
                    <a:bodyPr/>
                    <a:lstStyle/>
                    <a:p>
                      <a:endParaRPr sz="1200">
                        <a:latin typeface="Times New Roman"/>
                        <a:cs typeface="Times New Roman"/>
                      </a:endParaRPr>
                    </a:p>
                  </a:txBody>
                  <a:tcPr marL="0" marR="0" marT="0" marB="0"/>
                </a:tc>
                <a:tc>
                  <a:txBody>
                    <a:bodyPr/>
                    <a:lstStyle/>
                    <a:p>
                      <a:pPr marL="406400">
                        <a:lnSpc>
                          <a:spcPts val="1205"/>
                        </a:lnSpc>
                      </a:pPr>
                      <a:r>
                        <a:rPr sz="1200" spc="-10" dirty="0">
                          <a:latin typeface="Times New Roman"/>
                          <a:cs typeface="Times New Roman"/>
                        </a:rPr>
                        <a:t>2-PSK</a:t>
                      </a:r>
                      <a:endParaRPr sz="1200">
                        <a:latin typeface="Times New Roman"/>
                        <a:cs typeface="Times New Roman"/>
                      </a:endParaRPr>
                    </a:p>
                  </a:txBody>
                  <a:tcPr marL="0" marR="0" marT="0" marB="0"/>
                </a:tc>
                <a:tc>
                  <a:txBody>
                    <a:bodyPr/>
                    <a:lstStyle/>
                    <a:p>
                      <a:pPr marL="222250">
                        <a:lnSpc>
                          <a:spcPts val="1205"/>
                        </a:lnSpc>
                      </a:pPr>
                      <a:r>
                        <a:rPr sz="1200" spc="-5" dirty="0">
                          <a:latin typeface="Times New Roman"/>
                          <a:cs typeface="Times New Roman"/>
                        </a:rPr>
                        <a:t>2400</a:t>
                      </a:r>
                      <a:endParaRPr sz="1200">
                        <a:latin typeface="Times New Roman"/>
                        <a:cs typeface="Times New Roman"/>
                      </a:endParaRPr>
                    </a:p>
                  </a:txBody>
                  <a:tcPr marL="0" marR="0" marT="0" marB="0"/>
                </a:tc>
                <a:tc>
                  <a:txBody>
                    <a:bodyPr/>
                    <a:lstStyle/>
                    <a:p>
                      <a:pPr marR="14604" algn="r">
                        <a:lnSpc>
                          <a:spcPts val="1205"/>
                        </a:lnSpc>
                      </a:pPr>
                      <a:r>
                        <a:rPr sz="1200" spc="-5" dirty="0">
                          <a:latin typeface="Times New Roman"/>
                          <a:cs typeface="Times New Roman"/>
                        </a:rPr>
                        <a:t>1200</a:t>
                      </a:r>
                      <a:endParaRPr sz="1200">
                        <a:latin typeface="Times New Roman"/>
                        <a:cs typeface="Times New Roman"/>
                      </a:endParaRPr>
                    </a:p>
                  </a:txBody>
                  <a:tcPr marL="0" marR="0" marT="0" marB="0"/>
                </a:tc>
                <a:extLst>
                  <a:ext uri="{0D108BD9-81ED-4DB2-BD59-A6C34878D82A}">
                    <a16:rowId xmlns:a16="http://schemas.microsoft.com/office/drawing/2014/main" val="10000"/>
                  </a:ext>
                </a:extLst>
              </a:tr>
              <a:tr h="175266">
                <a:tc vMerge="1">
                  <a:txBody>
                    <a:bodyPr/>
                    <a:lstStyle/>
                    <a:p>
                      <a:endParaRPr/>
                    </a:p>
                  </a:txBody>
                  <a:tcPr marL="0" marR="0" marT="0" marB="0"/>
                </a:tc>
                <a:tc>
                  <a:txBody>
                    <a:bodyPr/>
                    <a:lstStyle/>
                    <a:p>
                      <a:pPr marL="406400">
                        <a:lnSpc>
                          <a:spcPts val="1295"/>
                        </a:lnSpc>
                      </a:pPr>
                      <a:r>
                        <a:rPr sz="1200" spc="-10" dirty="0">
                          <a:latin typeface="Times New Roman"/>
                          <a:cs typeface="Times New Roman"/>
                        </a:rPr>
                        <a:t>4-PSK,4-QAM</a:t>
                      </a:r>
                      <a:endParaRPr sz="1200">
                        <a:latin typeface="Times New Roman"/>
                        <a:cs typeface="Times New Roman"/>
                      </a:endParaRPr>
                    </a:p>
                  </a:txBody>
                  <a:tcPr marL="0" marR="0" marT="0" marB="0"/>
                </a:tc>
                <a:tc>
                  <a:txBody>
                    <a:bodyPr/>
                    <a:lstStyle/>
                    <a:p>
                      <a:pPr marL="222250">
                        <a:lnSpc>
                          <a:spcPts val="1295"/>
                        </a:lnSpc>
                      </a:pPr>
                      <a:r>
                        <a:rPr sz="1200" spc="-5" dirty="0">
                          <a:latin typeface="Times New Roman"/>
                          <a:cs typeface="Times New Roman"/>
                        </a:rPr>
                        <a:t>4800</a:t>
                      </a:r>
                      <a:endParaRPr sz="1200">
                        <a:latin typeface="Times New Roman"/>
                        <a:cs typeface="Times New Roman"/>
                      </a:endParaRPr>
                    </a:p>
                  </a:txBody>
                  <a:tcPr marL="0" marR="0" marT="0" marB="0"/>
                </a:tc>
                <a:tc>
                  <a:txBody>
                    <a:bodyPr/>
                    <a:lstStyle/>
                    <a:p>
                      <a:pPr marR="14604" algn="r">
                        <a:lnSpc>
                          <a:spcPts val="1295"/>
                        </a:lnSpc>
                      </a:pPr>
                      <a:r>
                        <a:rPr sz="1200" spc="-5" dirty="0">
                          <a:latin typeface="Times New Roman"/>
                          <a:cs typeface="Times New Roman"/>
                        </a:rPr>
                        <a:t>2400</a:t>
                      </a:r>
                      <a:endParaRPr sz="1200">
                        <a:latin typeface="Times New Roman"/>
                        <a:cs typeface="Times New Roman"/>
                      </a:endParaRPr>
                    </a:p>
                  </a:txBody>
                  <a:tcPr marL="0" marR="0" marT="0" marB="0"/>
                </a:tc>
                <a:extLst>
                  <a:ext uri="{0D108BD9-81ED-4DB2-BD59-A6C34878D82A}">
                    <a16:rowId xmlns:a16="http://schemas.microsoft.com/office/drawing/2014/main" val="10001"/>
                  </a:ext>
                </a:extLst>
              </a:tr>
              <a:tr h="175266">
                <a:tc vMerge="1">
                  <a:txBody>
                    <a:bodyPr/>
                    <a:lstStyle/>
                    <a:p>
                      <a:endParaRPr/>
                    </a:p>
                  </a:txBody>
                  <a:tcPr marL="0" marR="0" marT="0" marB="0"/>
                </a:tc>
                <a:tc>
                  <a:txBody>
                    <a:bodyPr/>
                    <a:lstStyle/>
                    <a:p>
                      <a:pPr marL="406400">
                        <a:lnSpc>
                          <a:spcPts val="1295"/>
                        </a:lnSpc>
                      </a:pPr>
                      <a:r>
                        <a:rPr sz="1200" spc="-10" dirty="0">
                          <a:latin typeface="Times New Roman"/>
                          <a:cs typeface="Times New Roman"/>
                        </a:rPr>
                        <a:t>8-PSK,8-QAM</a:t>
                      </a:r>
                      <a:endParaRPr sz="1200">
                        <a:latin typeface="Times New Roman"/>
                        <a:cs typeface="Times New Roman"/>
                      </a:endParaRPr>
                    </a:p>
                  </a:txBody>
                  <a:tcPr marL="0" marR="0" marT="0" marB="0"/>
                </a:tc>
                <a:tc>
                  <a:txBody>
                    <a:bodyPr/>
                    <a:lstStyle/>
                    <a:p>
                      <a:pPr marL="222250">
                        <a:lnSpc>
                          <a:spcPts val="1295"/>
                        </a:lnSpc>
                      </a:pPr>
                      <a:r>
                        <a:rPr sz="1200" spc="-5" dirty="0">
                          <a:latin typeface="Times New Roman"/>
                          <a:cs typeface="Times New Roman"/>
                        </a:rPr>
                        <a:t>7200</a:t>
                      </a:r>
                      <a:endParaRPr sz="1200">
                        <a:latin typeface="Times New Roman"/>
                        <a:cs typeface="Times New Roman"/>
                      </a:endParaRPr>
                    </a:p>
                  </a:txBody>
                  <a:tcPr marL="0" marR="0" marT="0" marB="0"/>
                </a:tc>
                <a:tc>
                  <a:txBody>
                    <a:bodyPr/>
                    <a:lstStyle/>
                    <a:p>
                      <a:pPr marR="14604" algn="r">
                        <a:lnSpc>
                          <a:spcPts val="1295"/>
                        </a:lnSpc>
                      </a:pPr>
                      <a:r>
                        <a:rPr sz="1200" spc="-5" dirty="0">
                          <a:latin typeface="Times New Roman"/>
                          <a:cs typeface="Times New Roman"/>
                        </a:rPr>
                        <a:t>3600</a:t>
                      </a:r>
                      <a:endParaRPr sz="1200">
                        <a:latin typeface="Times New Roman"/>
                        <a:cs typeface="Times New Roman"/>
                      </a:endParaRPr>
                    </a:p>
                  </a:txBody>
                  <a:tcPr marL="0" marR="0" marT="0" marB="0"/>
                </a:tc>
                <a:extLst>
                  <a:ext uri="{0D108BD9-81ED-4DB2-BD59-A6C34878D82A}">
                    <a16:rowId xmlns:a16="http://schemas.microsoft.com/office/drawing/2014/main" val="10002"/>
                  </a:ext>
                </a:extLst>
              </a:tr>
              <a:tr h="175266">
                <a:tc vMerge="1">
                  <a:txBody>
                    <a:bodyPr/>
                    <a:lstStyle/>
                    <a:p>
                      <a:endParaRPr/>
                    </a:p>
                  </a:txBody>
                  <a:tcPr marL="0" marR="0" marT="0" marB="0"/>
                </a:tc>
                <a:tc>
                  <a:txBody>
                    <a:bodyPr/>
                    <a:lstStyle/>
                    <a:p>
                      <a:pPr marL="406400">
                        <a:lnSpc>
                          <a:spcPts val="1295"/>
                        </a:lnSpc>
                      </a:pPr>
                      <a:r>
                        <a:rPr sz="1200" spc="-10" dirty="0">
                          <a:latin typeface="Times New Roman"/>
                          <a:cs typeface="Times New Roman"/>
                        </a:rPr>
                        <a:t>16-QAM</a:t>
                      </a:r>
                      <a:endParaRPr sz="1200">
                        <a:latin typeface="Times New Roman"/>
                        <a:cs typeface="Times New Roman"/>
                      </a:endParaRPr>
                    </a:p>
                  </a:txBody>
                  <a:tcPr marL="0" marR="0" marT="0" marB="0"/>
                </a:tc>
                <a:tc>
                  <a:txBody>
                    <a:bodyPr/>
                    <a:lstStyle/>
                    <a:p>
                      <a:pPr marL="222250">
                        <a:lnSpc>
                          <a:spcPts val="1295"/>
                        </a:lnSpc>
                      </a:pPr>
                      <a:r>
                        <a:rPr sz="1200" spc="-5" dirty="0">
                          <a:latin typeface="Times New Roman"/>
                          <a:cs typeface="Times New Roman"/>
                        </a:rPr>
                        <a:t>9600</a:t>
                      </a:r>
                      <a:endParaRPr sz="1200">
                        <a:latin typeface="Times New Roman"/>
                        <a:cs typeface="Times New Roman"/>
                      </a:endParaRPr>
                    </a:p>
                  </a:txBody>
                  <a:tcPr marL="0" marR="0" marT="0" marB="0"/>
                </a:tc>
                <a:tc>
                  <a:txBody>
                    <a:bodyPr/>
                    <a:lstStyle/>
                    <a:p>
                      <a:pPr marR="14604" algn="r">
                        <a:lnSpc>
                          <a:spcPts val="1295"/>
                        </a:lnSpc>
                      </a:pPr>
                      <a:r>
                        <a:rPr sz="1200" spc="-5" dirty="0">
                          <a:latin typeface="Times New Roman"/>
                          <a:cs typeface="Times New Roman"/>
                        </a:rPr>
                        <a:t>4800</a:t>
                      </a:r>
                      <a:endParaRPr sz="1200">
                        <a:latin typeface="Times New Roman"/>
                        <a:cs typeface="Times New Roman"/>
                      </a:endParaRPr>
                    </a:p>
                  </a:txBody>
                  <a:tcPr marL="0" marR="0" marT="0" marB="0"/>
                </a:tc>
                <a:extLst>
                  <a:ext uri="{0D108BD9-81ED-4DB2-BD59-A6C34878D82A}">
                    <a16:rowId xmlns:a16="http://schemas.microsoft.com/office/drawing/2014/main" val="10003"/>
                  </a:ext>
                </a:extLst>
              </a:tr>
              <a:tr h="176054">
                <a:tc vMerge="1">
                  <a:txBody>
                    <a:bodyPr/>
                    <a:lstStyle/>
                    <a:p>
                      <a:endParaRPr/>
                    </a:p>
                  </a:txBody>
                  <a:tcPr marL="0" marR="0" marT="0" marB="0"/>
                </a:tc>
                <a:tc>
                  <a:txBody>
                    <a:bodyPr/>
                    <a:lstStyle/>
                    <a:p>
                      <a:pPr marL="406400">
                        <a:lnSpc>
                          <a:spcPts val="1295"/>
                        </a:lnSpc>
                      </a:pPr>
                      <a:r>
                        <a:rPr sz="1200" spc="-10" dirty="0">
                          <a:latin typeface="Times New Roman"/>
                          <a:cs typeface="Times New Roman"/>
                        </a:rPr>
                        <a:t>32-QAM</a:t>
                      </a:r>
                      <a:endParaRPr sz="1200">
                        <a:latin typeface="Times New Roman"/>
                        <a:cs typeface="Times New Roman"/>
                      </a:endParaRPr>
                    </a:p>
                  </a:txBody>
                  <a:tcPr marL="0" marR="0" marT="0" marB="0"/>
                </a:tc>
                <a:tc>
                  <a:txBody>
                    <a:bodyPr/>
                    <a:lstStyle/>
                    <a:p>
                      <a:pPr marL="222250">
                        <a:lnSpc>
                          <a:spcPts val="1295"/>
                        </a:lnSpc>
                      </a:pPr>
                      <a:r>
                        <a:rPr sz="1200" spc="-5" dirty="0">
                          <a:latin typeface="Times New Roman"/>
                          <a:cs typeface="Times New Roman"/>
                        </a:rPr>
                        <a:t>12000</a:t>
                      </a:r>
                      <a:endParaRPr sz="1200">
                        <a:latin typeface="Times New Roman"/>
                        <a:cs typeface="Times New Roman"/>
                      </a:endParaRPr>
                    </a:p>
                  </a:txBody>
                  <a:tcPr marL="0" marR="0" marT="0" marB="0"/>
                </a:tc>
                <a:tc>
                  <a:txBody>
                    <a:bodyPr/>
                    <a:lstStyle/>
                    <a:p>
                      <a:pPr marR="14604" algn="r">
                        <a:lnSpc>
                          <a:spcPts val="1295"/>
                        </a:lnSpc>
                      </a:pPr>
                      <a:r>
                        <a:rPr sz="1200" spc="-5" dirty="0">
                          <a:latin typeface="Times New Roman"/>
                          <a:cs typeface="Times New Roman"/>
                        </a:rPr>
                        <a:t>6000</a:t>
                      </a: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8069">
                <a:tc>
                  <a:txBody>
                    <a:bodyPr/>
                    <a:lstStyle/>
                    <a:p>
                      <a:pPr marL="22225">
                        <a:lnSpc>
                          <a:spcPts val="1300"/>
                        </a:lnSpc>
                      </a:pPr>
                      <a:r>
                        <a:rPr sz="1200" b="1" dirty="0">
                          <a:latin typeface="Times New Roman"/>
                          <a:cs typeface="Times New Roman"/>
                        </a:rPr>
                        <a:t>Summary</a:t>
                      </a:r>
                      <a:endParaRPr sz="1200">
                        <a:latin typeface="Times New Roman"/>
                        <a:cs typeface="Times New Roman"/>
                      </a:endParaRPr>
                    </a:p>
                  </a:txBody>
                  <a:tcPr marL="0" marR="0" marT="0" marB="0"/>
                </a:tc>
                <a:tc>
                  <a:txBody>
                    <a:bodyPr/>
                    <a:lstStyle/>
                    <a:p>
                      <a:endParaRPr sz="1200">
                        <a:latin typeface="Times New Roman"/>
                        <a:cs typeface="Times New Roman"/>
                      </a:endParaRPr>
                    </a:p>
                  </a:txBody>
                  <a:tcPr marL="0" marR="0" marT="0" marB="0"/>
                </a:tc>
                <a:tc>
                  <a:txBody>
                    <a:bodyPr/>
                    <a:lstStyle/>
                    <a:p>
                      <a:endParaRPr sz="1200">
                        <a:latin typeface="Times New Roman"/>
                        <a:cs typeface="Times New Roman"/>
                      </a:endParaRPr>
                    </a:p>
                  </a:txBody>
                  <a:tcPr marL="0" marR="0" marT="0" marB="0"/>
                </a:tc>
                <a:tc>
                  <a:txBody>
                    <a:bodyPr/>
                    <a:lstStyle/>
                    <a:p>
                      <a:endParaRPr sz="1200">
                        <a:latin typeface="Times New Roman"/>
                        <a:cs typeface="Times New Roman"/>
                      </a:endParaRPr>
                    </a:p>
                  </a:txBody>
                  <a:tcPr marL="0" marR="0" marT="0" marB="0"/>
                </a:tc>
                <a:extLst>
                  <a:ext uri="{0D108BD9-81ED-4DB2-BD59-A6C34878D82A}">
                    <a16:rowId xmlns:a16="http://schemas.microsoft.com/office/drawing/2014/main" val="10005"/>
                  </a:ext>
                </a:extLst>
              </a:tr>
            </a:tbl>
          </a:graphicData>
        </a:graphic>
      </p:graphicFrame>
      <p:sp>
        <p:nvSpPr>
          <p:cNvPr id="10" name="object 10"/>
          <p:cNvSpPr txBox="1"/>
          <p:nvPr/>
        </p:nvSpPr>
        <p:spPr>
          <a:xfrm>
            <a:off x="1130300" y="6889241"/>
            <a:ext cx="5530850" cy="1597025"/>
          </a:xfrm>
          <a:prstGeom prst="rect">
            <a:avLst/>
          </a:prstGeom>
        </p:spPr>
        <p:txBody>
          <a:bodyPr vert="horz" wrap="square" lIns="0" tIns="0" rIns="0" bIns="0" rtlCol="0">
            <a:spAutoFit/>
          </a:bodyPr>
          <a:lstStyle/>
          <a:p>
            <a:pPr marL="241300">
              <a:lnSpc>
                <a:spcPts val="1410"/>
              </a:lnSpc>
              <a:tabLst>
                <a:tab pos="469265" algn="l"/>
              </a:tabLst>
            </a:pPr>
            <a:r>
              <a:rPr sz="1200" spc="-55" dirty="0">
                <a:latin typeface="Meiryo"/>
                <a:cs typeface="Meiryo"/>
              </a:rPr>
              <a:t>*	</a:t>
            </a:r>
            <a:r>
              <a:rPr sz="1200" dirty="0">
                <a:latin typeface="Times New Roman"/>
                <a:cs typeface="Times New Roman"/>
              </a:rPr>
              <a:t>EIA-449</a:t>
            </a:r>
            <a:endParaRPr sz="1200">
              <a:latin typeface="Times New Roman"/>
              <a:cs typeface="Times New Roman"/>
            </a:endParaRPr>
          </a:p>
          <a:p>
            <a:pPr marL="241300">
              <a:lnSpc>
                <a:spcPts val="1380"/>
              </a:lnSpc>
              <a:tabLst>
                <a:tab pos="469265" algn="l"/>
              </a:tabLst>
            </a:pPr>
            <a:r>
              <a:rPr sz="1200" spc="-55" dirty="0">
                <a:latin typeface="Meiryo"/>
                <a:cs typeface="Meiryo"/>
              </a:rPr>
              <a:t>*	</a:t>
            </a:r>
            <a:r>
              <a:rPr sz="1200" dirty="0">
                <a:latin typeface="Times New Roman"/>
                <a:cs typeface="Times New Roman"/>
              </a:rPr>
              <a:t>EIA-530</a:t>
            </a:r>
            <a:endParaRPr sz="1200">
              <a:latin typeface="Times New Roman"/>
              <a:cs typeface="Times New Roman"/>
            </a:endParaRPr>
          </a:p>
          <a:p>
            <a:pPr marL="241300">
              <a:lnSpc>
                <a:spcPts val="1380"/>
              </a:lnSpc>
              <a:tabLst>
                <a:tab pos="469265" algn="l"/>
              </a:tabLst>
            </a:pPr>
            <a:r>
              <a:rPr sz="1200" spc="-55" dirty="0">
                <a:latin typeface="Meiryo"/>
                <a:cs typeface="Meiryo"/>
              </a:rPr>
              <a:t>*	</a:t>
            </a:r>
            <a:r>
              <a:rPr sz="1200" spc="-5" dirty="0">
                <a:latin typeface="Times New Roman"/>
                <a:cs typeface="Times New Roman"/>
              </a:rPr>
              <a:t>X.21</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Modems</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R="4383405" algn="ctr">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Section 6.4, 6.5, </a:t>
            </a:r>
            <a:r>
              <a:rPr sz="1200" dirty="0">
                <a:latin typeface="Times New Roman"/>
                <a:cs typeface="Times New Roman"/>
              </a:rPr>
              <a:t>“Data </a:t>
            </a:r>
            <a:r>
              <a:rPr sz="1200" spc="-5" dirty="0">
                <a:latin typeface="Times New Roman"/>
                <a:cs typeface="Times New Roman"/>
              </a:rPr>
              <a:t>Communications and Networking” 4th Edition by</a:t>
            </a:r>
            <a:r>
              <a:rPr sz="1200" spc="190" dirty="0">
                <a:latin typeface="Times New Roman"/>
                <a:cs typeface="Times New Roman"/>
              </a:rPr>
              <a:t> </a:t>
            </a:r>
            <a:r>
              <a:rPr sz="1200" spc="-5" dirty="0">
                <a:latin typeface="Times New Roman"/>
                <a:cs typeface="Times New Roman"/>
              </a:rPr>
              <a:t>Behrouz</a:t>
            </a:r>
            <a:endParaRPr sz="1200">
              <a:latin typeface="Times New Roman"/>
              <a:cs typeface="Times New Roman"/>
            </a:endParaRPr>
          </a:p>
          <a:p>
            <a:pPr marL="655955" lvl="1" indent="-186055">
              <a:lnSpc>
                <a:spcPts val="1410"/>
              </a:lnSpc>
              <a:buAutoNum type="alphaUcPeriod"/>
              <a:tabLst>
                <a:tab pos="656590" algn="l"/>
              </a:tabLst>
            </a:pPr>
            <a:r>
              <a:rPr sz="1200" spc="-5" dirty="0">
                <a:latin typeface="Times New Roman"/>
                <a:cs typeface="Times New Roman"/>
              </a:rPr>
              <a:t>Forouzan</a:t>
            </a:r>
            <a:endParaRPr sz="1200">
              <a:latin typeface="Times New Roman"/>
              <a:cs typeface="Times New Roman"/>
            </a:endParaRPr>
          </a:p>
        </p:txBody>
      </p:sp>
    </p:spTree>
    <p:extLst>
      <p:ext uri="{BB962C8B-B14F-4D97-AF65-F5344CB8AC3E}">
        <p14:creationId xmlns:p14="http://schemas.microsoft.com/office/powerpoint/2010/main" val="1574069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3736340" cy="3963670"/>
          </a:xfrm>
          <a:prstGeom prst="rect">
            <a:avLst/>
          </a:prstGeom>
        </p:spPr>
        <p:txBody>
          <a:bodyPr vert="horz" wrap="square" lIns="0" tIns="0" rIns="0" bIns="0" rtlCol="0">
            <a:spAutoFit/>
          </a:bodyPr>
          <a:lstStyle/>
          <a:p>
            <a:pPr marL="1792605" algn="ctr">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#23</a:t>
            </a:r>
            <a:endParaRPr sz="2000">
              <a:latin typeface="Arial Black"/>
              <a:cs typeface="Arial Black"/>
            </a:endParaRPr>
          </a:p>
          <a:p>
            <a:pPr>
              <a:lnSpc>
                <a:spcPct val="100000"/>
              </a:lnSpc>
              <a:spcBef>
                <a:spcPts val="50"/>
              </a:spcBef>
            </a:pPr>
            <a:endParaRPr sz="1650">
              <a:latin typeface="Times New Roman"/>
              <a:cs typeface="Times New Roman"/>
            </a:endParaRPr>
          </a:p>
          <a:p>
            <a:pPr marL="12700">
              <a:lnSpc>
                <a:spcPct val="100000"/>
              </a:lnSpc>
            </a:pPr>
            <a:r>
              <a:rPr sz="1600" b="1" u="heavy" spc="-5" dirty="0">
                <a:latin typeface="Times New Roman"/>
                <a:cs typeface="Times New Roman"/>
              </a:rPr>
              <a:t>Modem</a:t>
            </a:r>
            <a:r>
              <a:rPr sz="1600" b="1" u="heavy" spc="-95" dirty="0">
                <a:latin typeface="Times New Roman"/>
                <a:cs typeface="Times New Roman"/>
              </a:rPr>
              <a:t> </a:t>
            </a:r>
            <a:r>
              <a:rPr sz="1600" b="1" u="heavy" spc="-5" dirty="0">
                <a:latin typeface="Times New Roman"/>
                <a:cs typeface="Times New Roman"/>
              </a:rPr>
              <a:t>Standards</a:t>
            </a:r>
            <a:endParaRPr sz="1600">
              <a:latin typeface="Times New Roman"/>
              <a:cs typeface="Times New Roman"/>
            </a:endParaRPr>
          </a:p>
          <a:p>
            <a:pPr marL="241300" indent="-228600">
              <a:lnSpc>
                <a:spcPts val="1400"/>
              </a:lnSpc>
              <a:spcBef>
                <a:spcPts val="1310"/>
              </a:spcBef>
              <a:buFont typeface="Courier New"/>
              <a:buChar char="o"/>
              <a:tabLst>
                <a:tab pos="241300" algn="l"/>
              </a:tabLst>
            </a:pPr>
            <a:r>
              <a:rPr sz="1200" dirty="0">
                <a:latin typeface="Times New Roman"/>
                <a:cs typeface="Times New Roman"/>
              </a:rPr>
              <a:t>Bell</a:t>
            </a:r>
            <a:r>
              <a:rPr sz="1200" spc="-90"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241300">
              <a:lnSpc>
                <a:spcPts val="1905"/>
              </a:lnSpc>
            </a:pPr>
            <a:r>
              <a:rPr sz="1700" spc="-5" dirty="0">
                <a:latin typeface="Arial"/>
                <a:cs typeface="Arial"/>
              </a:rPr>
              <a:t>–</a:t>
            </a:r>
            <a:r>
              <a:rPr sz="1200" spc="-5" dirty="0">
                <a:latin typeface="Times New Roman"/>
                <a:cs typeface="Times New Roman"/>
              </a:rPr>
              <a:t>First commercial modems by Bell Telephone</a:t>
            </a:r>
            <a:r>
              <a:rPr sz="1200" spc="-65" dirty="0">
                <a:latin typeface="Times New Roman"/>
                <a:cs typeface="Times New Roman"/>
              </a:rPr>
              <a:t> </a:t>
            </a:r>
            <a:r>
              <a:rPr sz="1200" spc="-5" dirty="0">
                <a:latin typeface="Times New Roman"/>
                <a:cs typeface="Times New Roman"/>
              </a:rPr>
              <a:t>Co.</a:t>
            </a:r>
            <a:endParaRPr sz="1200">
              <a:latin typeface="Times New Roman"/>
              <a:cs typeface="Times New Roman"/>
            </a:endParaRPr>
          </a:p>
          <a:p>
            <a:pPr marL="241300">
              <a:lnSpc>
                <a:spcPts val="1945"/>
              </a:lnSpc>
            </a:pPr>
            <a:r>
              <a:rPr sz="1700" spc="-5" dirty="0">
                <a:latin typeface="Arial"/>
                <a:cs typeface="Arial"/>
              </a:rPr>
              <a:t>–</a:t>
            </a:r>
            <a:r>
              <a:rPr sz="1200" spc="-5" dirty="0">
                <a:latin typeface="Times New Roman"/>
                <a:cs typeface="Times New Roman"/>
              </a:rPr>
              <a:t>Developed </a:t>
            </a:r>
            <a:r>
              <a:rPr sz="1200" dirty="0">
                <a:latin typeface="Times New Roman"/>
                <a:cs typeface="Times New Roman"/>
              </a:rPr>
              <a:t>in early</a:t>
            </a:r>
            <a:r>
              <a:rPr sz="1200" spc="-100" dirty="0">
                <a:latin typeface="Times New Roman"/>
                <a:cs typeface="Times New Roman"/>
              </a:rPr>
              <a:t> </a:t>
            </a:r>
            <a:r>
              <a:rPr sz="1200" spc="-5" dirty="0">
                <a:latin typeface="Times New Roman"/>
                <a:cs typeface="Times New Roman"/>
              </a:rPr>
              <a:t>1970s</a:t>
            </a:r>
            <a:endParaRPr sz="1200">
              <a:latin typeface="Times New Roman"/>
              <a:cs typeface="Times New Roman"/>
            </a:endParaRPr>
          </a:p>
          <a:p>
            <a:pPr marL="241300" indent="-228600">
              <a:lnSpc>
                <a:spcPts val="1400"/>
              </a:lnSpc>
              <a:spcBef>
                <a:spcPts val="1210"/>
              </a:spcBef>
              <a:buFont typeface="Courier New"/>
              <a:buChar char="o"/>
              <a:tabLst>
                <a:tab pos="241300" algn="l"/>
              </a:tabLst>
            </a:pPr>
            <a:r>
              <a:rPr sz="1200" spc="-5" dirty="0">
                <a:latin typeface="Times New Roman"/>
                <a:cs typeface="Times New Roman"/>
              </a:rPr>
              <a:t>ITU-T modem</a:t>
            </a:r>
            <a:r>
              <a:rPr sz="1200" spc="-90" dirty="0">
                <a:latin typeface="Times New Roman"/>
                <a:cs typeface="Times New Roman"/>
              </a:rPr>
              <a:t> </a:t>
            </a:r>
            <a:r>
              <a:rPr sz="1200" spc="-5" dirty="0">
                <a:latin typeface="Times New Roman"/>
                <a:cs typeface="Times New Roman"/>
              </a:rPr>
              <a:t>standards</a:t>
            </a:r>
            <a:endParaRPr sz="1200">
              <a:latin typeface="Times New Roman"/>
              <a:cs typeface="Times New Roman"/>
            </a:endParaRPr>
          </a:p>
          <a:p>
            <a:pPr marL="241300">
              <a:lnSpc>
                <a:spcPts val="1905"/>
              </a:lnSpc>
            </a:pPr>
            <a:r>
              <a:rPr sz="1700" spc="-5" dirty="0">
                <a:latin typeface="Arial"/>
                <a:cs typeface="Arial"/>
              </a:rPr>
              <a:t>–</a:t>
            </a:r>
            <a:r>
              <a:rPr sz="1200" spc="-5" dirty="0">
                <a:latin typeface="Times New Roman"/>
                <a:cs typeface="Times New Roman"/>
              </a:rPr>
              <a:t>V-series: </a:t>
            </a:r>
            <a:r>
              <a:rPr sz="1200" dirty="0">
                <a:latin typeface="Times New Roman"/>
                <a:cs typeface="Times New Roman"/>
              </a:rPr>
              <a:t>Today’s </a:t>
            </a:r>
            <a:r>
              <a:rPr sz="1200" spc="-5" dirty="0">
                <a:latin typeface="Times New Roman"/>
                <a:cs typeface="Times New Roman"/>
              </a:rPr>
              <a:t>most popular modem</a:t>
            </a:r>
            <a:r>
              <a:rPr sz="1200" spc="-80" dirty="0">
                <a:latin typeface="Times New Roman"/>
                <a:cs typeface="Times New Roman"/>
              </a:rPr>
              <a:t> </a:t>
            </a:r>
            <a:r>
              <a:rPr sz="1200" spc="-5" dirty="0">
                <a:latin typeface="Times New Roman"/>
                <a:cs typeface="Times New Roman"/>
              </a:rPr>
              <a:t>standards</a:t>
            </a:r>
            <a:endParaRPr sz="1200">
              <a:latin typeface="Times New Roman"/>
              <a:cs typeface="Times New Roman"/>
            </a:endParaRPr>
          </a:p>
          <a:p>
            <a:pPr marL="241300">
              <a:lnSpc>
                <a:spcPts val="1945"/>
              </a:lnSpc>
            </a:pPr>
            <a:r>
              <a:rPr sz="1700" spc="-5" dirty="0">
                <a:latin typeface="Arial"/>
                <a:cs typeface="Arial"/>
              </a:rPr>
              <a:t>–</a:t>
            </a:r>
            <a:r>
              <a:rPr sz="1200" spc="-5" dirty="0">
                <a:latin typeface="Times New Roman"/>
                <a:cs typeface="Times New Roman"/>
              </a:rPr>
              <a:t>Bell modem compatible:</a:t>
            </a:r>
            <a:r>
              <a:rPr sz="1200" spc="-40" dirty="0">
                <a:latin typeface="Times New Roman"/>
                <a:cs typeface="Times New Roman"/>
              </a:rPr>
              <a:t> </a:t>
            </a:r>
            <a:r>
              <a:rPr sz="1200" spc="-5" dirty="0">
                <a:latin typeface="Times New Roman"/>
                <a:cs typeface="Times New Roman"/>
              </a:rPr>
              <a:t>V.21/22/23/26/27/29</a:t>
            </a:r>
            <a:endParaRPr sz="1200">
              <a:latin typeface="Times New Roman"/>
              <a:cs typeface="Times New Roman"/>
            </a:endParaRPr>
          </a:p>
          <a:p>
            <a:pPr marL="241300" indent="-228600">
              <a:lnSpc>
                <a:spcPts val="1405"/>
              </a:lnSpc>
              <a:spcBef>
                <a:spcPts val="1210"/>
              </a:spcBef>
              <a:buFont typeface="Courier New"/>
              <a:buChar char="o"/>
              <a:tabLst>
                <a:tab pos="241300" algn="l"/>
              </a:tabLst>
            </a:pPr>
            <a:r>
              <a:rPr sz="1200" spc="-5" dirty="0">
                <a:latin typeface="Times New Roman"/>
                <a:cs typeface="Times New Roman"/>
              </a:rPr>
              <a:t>Intelligent</a:t>
            </a:r>
            <a:r>
              <a:rPr sz="1200" spc="-50"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241300">
              <a:lnSpc>
                <a:spcPts val="1700"/>
              </a:lnSpc>
            </a:pPr>
            <a:r>
              <a:rPr sz="1500" spc="-5" dirty="0">
                <a:latin typeface="Arial"/>
                <a:cs typeface="Arial"/>
              </a:rPr>
              <a:t>–</a:t>
            </a:r>
            <a:r>
              <a:rPr sz="1200" spc="-5" dirty="0">
                <a:latin typeface="Times New Roman"/>
                <a:cs typeface="Times New Roman"/>
              </a:rPr>
              <a:t>Hayes </a:t>
            </a:r>
            <a:r>
              <a:rPr sz="1200" dirty="0">
                <a:latin typeface="Times New Roman"/>
                <a:cs typeface="Times New Roman"/>
              </a:rPr>
              <a:t>(or </a:t>
            </a:r>
            <a:r>
              <a:rPr sz="1200" spc="-5" dirty="0">
                <a:latin typeface="Times New Roman"/>
                <a:cs typeface="Times New Roman"/>
              </a:rPr>
              <a:t>Hayes-compatible)</a:t>
            </a:r>
            <a:r>
              <a:rPr sz="1200" spc="1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241300">
              <a:lnSpc>
                <a:spcPts val="1670"/>
              </a:lnSpc>
            </a:pPr>
            <a:r>
              <a:rPr sz="1500" dirty="0">
                <a:latin typeface="Arial"/>
                <a:cs typeface="Arial"/>
              </a:rPr>
              <a:t>–</a:t>
            </a:r>
            <a:r>
              <a:rPr sz="1200" dirty="0">
                <a:latin typeface="Times New Roman"/>
                <a:cs typeface="Times New Roman"/>
              </a:rPr>
              <a:t>Modem is controlled by instructions (</a:t>
            </a:r>
            <a:r>
              <a:rPr sz="1200" i="1" dirty="0">
                <a:latin typeface="Times New Roman"/>
                <a:cs typeface="Times New Roman"/>
              </a:rPr>
              <a:t>AT</a:t>
            </a:r>
            <a:r>
              <a:rPr sz="1200" i="1" spc="-125" dirty="0">
                <a:latin typeface="Times New Roman"/>
                <a:cs typeface="Times New Roman"/>
              </a:rPr>
              <a:t> </a:t>
            </a:r>
            <a:r>
              <a:rPr sz="1200" i="1" spc="-5" dirty="0">
                <a:latin typeface="Times New Roman"/>
                <a:cs typeface="Times New Roman"/>
              </a:rPr>
              <a:t>commands</a:t>
            </a:r>
            <a:r>
              <a:rPr sz="1200" spc="-5" dirty="0">
                <a:latin typeface="Times New Roman"/>
                <a:cs typeface="Times New Roman"/>
              </a:rPr>
              <a:t>)</a:t>
            </a:r>
            <a:endParaRPr sz="1200">
              <a:latin typeface="Times New Roman"/>
              <a:cs typeface="Times New Roman"/>
            </a:endParaRPr>
          </a:p>
          <a:p>
            <a:pPr marL="241300">
              <a:lnSpc>
                <a:spcPts val="1735"/>
              </a:lnSpc>
            </a:pPr>
            <a:r>
              <a:rPr sz="1500" spc="-5" dirty="0">
                <a:latin typeface="Arial"/>
                <a:cs typeface="Arial"/>
              </a:rPr>
              <a:t>–</a:t>
            </a:r>
            <a:r>
              <a:rPr sz="1200" spc="-5" dirty="0">
                <a:latin typeface="Times New Roman"/>
                <a:cs typeface="Times New Roman"/>
              </a:rPr>
              <a:t>Automatic answering, </a:t>
            </a:r>
            <a:r>
              <a:rPr sz="1200" dirty="0">
                <a:latin typeface="Times New Roman"/>
                <a:cs typeface="Times New Roman"/>
              </a:rPr>
              <a:t>dialing, </a:t>
            </a:r>
            <a:r>
              <a:rPr sz="1200" spc="-5" dirty="0">
                <a:latin typeface="Times New Roman"/>
                <a:cs typeface="Times New Roman"/>
              </a:rPr>
              <a:t>etc.</a:t>
            </a:r>
            <a:endParaRPr sz="1200">
              <a:latin typeface="Times New Roman"/>
              <a:cs typeface="Times New Roman"/>
            </a:endParaRPr>
          </a:p>
          <a:p>
            <a:pPr>
              <a:lnSpc>
                <a:spcPct val="100000"/>
              </a:lnSpc>
            </a:pPr>
            <a:endParaRPr sz="1500">
              <a:latin typeface="Times New Roman"/>
              <a:cs typeface="Times New Roman"/>
            </a:endParaRPr>
          </a:p>
          <a:p>
            <a:pPr marL="1793875" algn="ctr">
              <a:lnSpc>
                <a:spcPct val="100000"/>
              </a:lnSpc>
              <a:spcBef>
                <a:spcPts val="925"/>
              </a:spcBef>
            </a:pPr>
            <a:r>
              <a:rPr sz="1200" b="1" u="heavy" dirty="0">
                <a:latin typeface="Times New Roman"/>
                <a:cs typeface="Times New Roman"/>
              </a:rPr>
              <a:t>BELL</a:t>
            </a:r>
            <a:r>
              <a:rPr sz="1200" b="1" u="heavy" spc="-105" dirty="0">
                <a:latin typeface="Times New Roman"/>
                <a:cs typeface="Times New Roman"/>
              </a:rPr>
              <a:t> </a:t>
            </a:r>
            <a:r>
              <a:rPr sz="1200" b="1" u="heavy" dirty="0">
                <a:latin typeface="Times New Roman"/>
                <a:cs typeface="Times New Roman"/>
              </a:rPr>
              <a:t>Modems</a:t>
            </a:r>
            <a:endParaRPr sz="1200">
              <a:latin typeface="Times New Roman"/>
              <a:cs typeface="Times New Roman"/>
            </a:endParaRPr>
          </a:p>
        </p:txBody>
      </p:sp>
      <p:sp>
        <p:nvSpPr>
          <p:cNvPr id="7" name="object 7"/>
          <p:cNvSpPr/>
          <p:nvPr/>
        </p:nvSpPr>
        <p:spPr>
          <a:xfrm>
            <a:off x="1494282" y="5068823"/>
            <a:ext cx="4801641" cy="3846576"/>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114</a:t>
            </a:fld>
            <a:endParaRPr dirty="0"/>
          </a:p>
        </p:txBody>
      </p:sp>
    </p:spTree>
    <p:extLst>
      <p:ext uri="{BB962C8B-B14F-4D97-AF65-F5344CB8AC3E}">
        <p14:creationId xmlns:p14="http://schemas.microsoft.com/office/powerpoint/2010/main" val="1261977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3372103" y="903731"/>
            <a:ext cx="1046480" cy="194945"/>
          </a:xfrm>
          <a:prstGeom prst="rect">
            <a:avLst/>
          </a:prstGeom>
        </p:spPr>
        <p:txBody>
          <a:bodyPr vert="horz" wrap="square" lIns="0" tIns="0" rIns="0" bIns="0" rtlCol="0">
            <a:spAutoFit/>
          </a:bodyPr>
          <a:lstStyle/>
          <a:p>
            <a:pPr marL="12700">
              <a:lnSpc>
                <a:spcPct val="100000"/>
              </a:lnSpc>
            </a:pPr>
            <a:r>
              <a:rPr sz="1200" b="1" u="heavy" dirty="0">
                <a:latin typeface="Times New Roman"/>
                <a:cs typeface="Times New Roman"/>
              </a:rPr>
              <a:t>ITU-T</a:t>
            </a:r>
            <a:r>
              <a:rPr sz="1200" b="1" u="heavy" spc="-105" dirty="0">
                <a:latin typeface="Times New Roman"/>
                <a:cs typeface="Times New Roman"/>
              </a:rPr>
              <a:t> </a:t>
            </a:r>
            <a:r>
              <a:rPr sz="1200" b="1" u="heavy" dirty="0">
                <a:latin typeface="Times New Roman"/>
                <a:cs typeface="Times New Roman"/>
              </a:rPr>
              <a:t>Modems</a:t>
            </a:r>
            <a:endParaRPr sz="1200">
              <a:latin typeface="Times New Roman"/>
              <a:cs typeface="Times New Roman"/>
            </a:endParaRPr>
          </a:p>
        </p:txBody>
      </p:sp>
      <p:sp>
        <p:nvSpPr>
          <p:cNvPr id="7" name="object 7"/>
          <p:cNvSpPr/>
          <p:nvPr/>
        </p:nvSpPr>
        <p:spPr>
          <a:xfrm>
            <a:off x="1436369" y="1089660"/>
            <a:ext cx="4917363" cy="348234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4738878"/>
            <a:ext cx="4909185" cy="74168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Traditional</a:t>
            </a:r>
            <a:r>
              <a:rPr sz="1200" b="1" spc="-100" dirty="0">
                <a:latin typeface="Times New Roman"/>
                <a:cs typeface="Times New Roman"/>
              </a:rPr>
              <a:t> </a:t>
            </a:r>
            <a:r>
              <a:rPr sz="1200" b="1" dirty="0">
                <a:latin typeface="Times New Roman"/>
                <a:cs typeface="Times New Roman"/>
              </a:rPr>
              <a:t>Modems</a:t>
            </a:r>
            <a:endParaRPr sz="1200">
              <a:latin typeface="Times New Roman"/>
              <a:cs typeface="Times New Roman"/>
            </a:endParaRPr>
          </a:p>
          <a:p>
            <a:pPr marL="241300" indent="-228600">
              <a:lnSpc>
                <a:spcPts val="1405"/>
              </a:lnSpc>
              <a:buFont typeface="Courier New"/>
              <a:buChar char="o"/>
              <a:tabLst>
                <a:tab pos="241300" algn="l"/>
              </a:tabLst>
            </a:pPr>
            <a:r>
              <a:rPr sz="1200" dirty="0">
                <a:latin typeface="Times New Roman"/>
                <a:cs typeface="Times New Roman"/>
              </a:rPr>
              <a:t>Traditional </a:t>
            </a:r>
            <a:r>
              <a:rPr sz="1200" spc="-5" dirty="0">
                <a:latin typeface="Times New Roman"/>
                <a:cs typeface="Times New Roman"/>
              </a:rPr>
              <a:t>modems </a:t>
            </a:r>
            <a:r>
              <a:rPr sz="1200" dirty="0">
                <a:latin typeface="Times New Roman"/>
                <a:cs typeface="Times New Roman"/>
              </a:rPr>
              <a:t>are </a:t>
            </a:r>
            <a:r>
              <a:rPr sz="1200" spc="-5" dirty="0">
                <a:latin typeface="Times New Roman"/>
                <a:cs typeface="Times New Roman"/>
              </a:rPr>
              <a:t>limited </a:t>
            </a:r>
            <a:r>
              <a:rPr sz="1200" dirty="0">
                <a:latin typeface="Times New Roman"/>
                <a:cs typeface="Times New Roman"/>
              </a:rPr>
              <a:t>to a data </a:t>
            </a:r>
            <a:r>
              <a:rPr sz="1200" spc="-5" dirty="0">
                <a:latin typeface="Times New Roman"/>
                <a:cs typeface="Times New Roman"/>
              </a:rPr>
              <a:t>rate of 33.6 Kbps </a:t>
            </a:r>
            <a:r>
              <a:rPr sz="1200" dirty="0">
                <a:latin typeface="Times New Roman"/>
                <a:cs typeface="Times New Roman"/>
              </a:rPr>
              <a:t>as </a:t>
            </a:r>
            <a:r>
              <a:rPr sz="1200" spc="-5" dirty="0">
                <a:latin typeface="Times New Roman"/>
                <a:cs typeface="Times New Roman"/>
              </a:rPr>
              <a:t>determined</a:t>
            </a:r>
            <a:r>
              <a:rPr sz="1200" spc="-60" dirty="0">
                <a:latin typeface="Times New Roman"/>
                <a:cs typeface="Times New Roman"/>
              </a:rPr>
              <a:t> </a:t>
            </a:r>
            <a:r>
              <a:rPr sz="1200" spc="-5" dirty="0">
                <a:latin typeface="Times New Roman"/>
                <a:cs typeface="Times New Roman"/>
              </a:rPr>
              <a:t>by</a:t>
            </a:r>
            <a:endParaRPr sz="1200">
              <a:latin typeface="Times New Roman"/>
              <a:cs typeface="Times New Roman"/>
            </a:endParaRPr>
          </a:p>
          <a:p>
            <a:pPr marL="241300">
              <a:lnSpc>
                <a:spcPts val="1405"/>
              </a:lnSpc>
              <a:spcBef>
                <a:spcPts val="35"/>
              </a:spcBef>
            </a:pPr>
            <a:r>
              <a:rPr sz="1200" dirty="0">
                <a:latin typeface="Times New Roman"/>
                <a:cs typeface="Times New Roman"/>
              </a:rPr>
              <a:t>Shannon’s </a:t>
            </a:r>
            <a:r>
              <a:rPr sz="1200" spc="-5" dirty="0">
                <a:latin typeface="Times New Roman"/>
                <a:cs typeface="Times New Roman"/>
              </a:rPr>
              <a:t>formula </a:t>
            </a:r>
            <a:r>
              <a:rPr sz="1200" dirty="0">
                <a:latin typeface="Times New Roman"/>
                <a:cs typeface="Times New Roman"/>
              </a:rPr>
              <a:t>Data rate </a:t>
            </a:r>
            <a:r>
              <a:rPr sz="1200" spc="-5" dirty="0">
                <a:latin typeface="Symbol"/>
                <a:cs typeface="Symbol"/>
              </a:rPr>
              <a:t></a:t>
            </a:r>
            <a:r>
              <a:rPr sz="1200" spc="-5" dirty="0">
                <a:latin typeface="Times New Roman"/>
                <a:cs typeface="Times New Roman"/>
              </a:rPr>
              <a:t> Signal-to-noise</a:t>
            </a:r>
            <a:r>
              <a:rPr sz="1200" spc="-70" dirty="0">
                <a:latin typeface="Times New Roman"/>
                <a:cs typeface="Times New Roman"/>
              </a:rPr>
              <a:t> </a:t>
            </a:r>
            <a:r>
              <a:rPr sz="1200" spc="-5" dirty="0">
                <a:latin typeface="Times New Roman"/>
                <a:cs typeface="Times New Roman"/>
              </a:rPr>
              <a:t>ratio</a:t>
            </a:r>
            <a:endParaRPr sz="1200">
              <a:latin typeface="Times New Roman"/>
              <a:cs typeface="Times New Roman"/>
            </a:endParaRPr>
          </a:p>
          <a:p>
            <a:pPr marL="241300" indent="-228600">
              <a:lnSpc>
                <a:spcPts val="1405"/>
              </a:lnSpc>
              <a:buFont typeface="Courier New"/>
              <a:buChar char="o"/>
              <a:tabLst>
                <a:tab pos="241300" algn="l"/>
              </a:tabLst>
            </a:pPr>
            <a:r>
              <a:rPr sz="1200" spc="-5" dirty="0">
                <a:latin typeface="Times New Roman"/>
                <a:cs typeface="Times New Roman"/>
              </a:rPr>
              <a:t>New modems </a:t>
            </a:r>
            <a:r>
              <a:rPr sz="1200" dirty="0">
                <a:latin typeface="Times New Roman"/>
                <a:cs typeface="Times New Roman"/>
              </a:rPr>
              <a:t>with bit </a:t>
            </a:r>
            <a:r>
              <a:rPr sz="1200" spc="-5" dirty="0">
                <a:latin typeface="Times New Roman"/>
                <a:cs typeface="Times New Roman"/>
              </a:rPr>
              <a:t>rated </a:t>
            </a:r>
            <a:r>
              <a:rPr sz="1200" dirty="0">
                <a:latin typeface="Times New Roman"/>
                <a:cs typeface="Times New Roman"/>
              </a:rPr>
              <a:t>of </a:t>
            </a:r>
            <a:r>
              <a:rPr sz="1200" spc="-5" dirty="0">
                <a:latin typeface="Times New Roman"/>
                <a:cs typeface="Times New Roman"/>
              </a:rPr>
              <a:t>56 Kbps </a:t>
            </a:r>
            <a:r>
              <a:rPr sz="1200" dirty="0">
                <a:latin typeface="Times New Roman"/>
                <a:cs typeface="Times New Roman"/>
              </a:rPr>
              <a:t>are </a:t>
            </a:r>
            <a:r>
              <a:rPr sz="1200" spc="-5" dirty="0">
                <a:latin typeface="Times New Roman"/>
                <a:cs typeface="Times New Roman"/>
              </a:rPr>
              <a:t>wide spread</a:t>
            </a:r>
            <a:r>
              <a:rPr sz="1200" spc="-35" dirty="0">
                <a:latin typeface="Times New Roman"/>
                <a:cs typeface="Times New Roman"/>
              </a:rPr>
              <a:t> </a:t>
            </a:r>
            <a:r>
              <a:rPr sz="1200" spc="-5" dirty="0">
                <a:latin typeface="Times New Roman"/>
                <a:cs typeface="Times New Roman"/>
              </a:rPr>
              <a:t>now</a:t>
            </a:r>
            <a:endParaRPr sz="1200">
              <a:latin typeface="Times New Roman"/>
              <a:cs typeface="Times New Roman"/>
            </a:endParaRPr>
          </a:p>
        </p:txBody>
      </p:sp>
      <p:sp>
        <p:nvSpPr>
          <p:cNvPr id="9" name="object 9"/>
          <p:cNvSpPr/>
          <p:nvPr/>
        </p:nvSpPr>
        <p:spPr>
          <a:xfrm>
            <a:off x="1143000" y="5462015"/>
            <a:ext cx="5443537" cy="336804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130300" y="8993123"/>
            <a:ext cx="5530215" cy="72072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TX of data from A to</a:t>
            </a:r>
            <a:r>
              <a:rPr sz="1200" spc="-60" dirty="0">
                <a:latin typeface="Times New Roman"/>
                <a:cs typeface="Times New Roman"/>
              </a:rPr>
              <a:t> </a:t>
            </a:r>
            <a:r>
              <a:rPr sz="1200" dirty="0">
                <a:latin typeface="Times New Roman"/>
                <a:cs typeface="Times New Roman"/>
              </a:rPr>
              <a:t>B</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Digital data is </a:t>
            </a:r>
            <a:r>
              <a:rPr sz="1200" spc="-5" dirty="0">
                <a:latin typeface="Times New Roman"/>
                <a:cs typeface="Times New Roman"/>
              </a:rPr>
              <a:t>modulated </a:t>
            </a:r>
            <a:r>
              <a:rPr sz="1200" dirty="0">
                <a:latin typeface="Times New Roman"/>
                <a:cs typeface="Times New Roman"/>
              </a:rPr>
              <a:t>by the </a:t>
            </a:r>
            <a:r>
              <a:rPr sz="1200" spc="-5" dirty="0">
                <a:latin typeface="Times New Roman"/>
                <a:cs typeface="Times New Roman"/>
              </a:rPr>
              <a:t>modem </a:t>
            </a:r>
            <a:r>
              <a:rPr sz="1200" dirty="0">
                <a:latin typeface="Times New Roman"/>
                <a:cs typeface="Times New Roman"/>
              </a:rPr>
              <a:t>at site</a:t>
            </a:r>
            <a:r>
              <a:rPr sz="1200" spc="-90" dirty="0">
                <a:latin typeface="Times New Roman"/>
                <a:cs typeface="Times New Roman"/>
              </a:rPr>
              <a:t> </a:t>
            </a:r>
            <a:r>
              <a:rPr sz="1200" spc="-5" dirty="0">
                <a:latin typeface="Times New Roman"/>
                <a:cs typeface="Times New Roman"/>
              </a:rPr>
              <a:t>A</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Analog data </a:t>
            </a:r>
            <a:r>
              <a:rPr sz="1200" dirty="0">
                <a:latin typeface="Times New Roman"/>
                <a:cs typeface="Times New Roman"/>
              </a:rPr>
              <a:t>is </a:t>
            </a:r>
            <a:r>
              <a:rPr sz="1200" spc="-5" dirty="0">
                <a:latin typeface="Times New Roman"/>
                <a:cs typeface="Times New Roman"/>
              </a:rPr>
              <a:t>sent from </a:t>
            </a:r>
            <a:r>
              <a:rPr sz="1200" dirty="0">
                <a:latin typeface="Times New Roman"/>
                <a:cs typeface="Times New Roman"/>
              </a:rPr>
              <a:t>the </a:t>
            </a:r>
            <a:r>
              <a:rPr sz="1200" spc="-5" dirty="0">
                <a:latin typeface="Times New Roman"/>
                <a:cs typeface="Times New Roman"/>
              </a:rPr>
              <a:t>modem </a:t>
            </a:r>
            <a:r>
              <a:rPr sz="1200" dirty="0">
                <a:latin typeface="Times New Roman"/>
                <a:cs typeface="Times New Roman"/>
              </a:rPr>
              <a:t>to to the </a:t>
            </a:r>
            <a:r>
              <a:rPr sz="1200" spc="-5" dirty="0">
                <a:latin typeface="Times New Roman"/>
                <a:cs typeface="Times New Roman"/>
              </a:rPr>
              <a:t>switching station </a:t>
            </a:r>
            <a:r>
              <a:rPr sz="1200" dirty="0">
                <a:latin typeface="Times New Roman"/>
                <a:cs typeface="Times New Roman"/>
              </a:rPr>
              <a:t>at </a:t>
            </a:r>
            <a:r>
              <a:rPr sz="1200" spc="-5" dirty="0">
                <a:latin typeface="Times New Roman"/>
                <a:cs typeface="Times New Roman"/>
              </a:rPr>
              <a:t>site A using </a:t>
            </a:r>
            <a:r>
              <a:rPr sz="1200" dirty="0">
                <a:latin typeface="Times New Roman"/>
                <a:cs typeface="Times New Roman"/>
              </a:rPr>
              <a:t>the  local</a:t>
            </a:r>
            <a:r>
              <a:rPr sz="1200" spc="-110" dirty="0">
                <a:latin typeface="Times New Roman"/>
                <a:cs typeface="Times New Roman"/>
              </a:rPr>
              <a:t> </a:t>
            </a:r>
            <a:r>
              <a:rPr sz="1200" dirty="0">
                <a:latin typeface="Times New Roman"/>
                <a:cs typeface="Times New Roman"/>
              </a:rPr>
              <a:t>loop</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115</a:t>
            </a:fld>
            <a:endParaRPr dirty="0"/>
          </a:p>
        </p:txBody>
      </p:sp>
    </p:spTree>
    <p:extLst>
      <p:ext uri="{BB962C8B-B14F-4D97-AF65-F5344CB8AC3E}">
        <p14:creationId xmlns:p14="http://schemas.microsoft.com/office/powerpoint/2010/main" val="2938283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1485" cy="3672204"/>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0665" indent="-227965">
              <a:lnSpc>
                <a:spcPts val="1410"/>
              </a:lnSpc>
              <a:spcBef>
                <a:spcPts val="780"/>
              </a:spcBef>
              <a:buFont typeface="Courier New"/>
              <a:buChar char="o"/>
              <a:tabLst>
                <a:tab pos="241300" algn="l"/>
              </a:tabLst>
            </a:pP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switching station, </a:t>
            </a:r>
            <a:r>
              <a:rPr sz="1200" dirty="0">
                <a:latin typeface="Times New Roman"/>
                <a:cs typeface="Times New Roman"/>
              </a:rPr>
              <a:t>analog </a:t>
            </a:r>
            <a:r>
              <a:rPr sz="1200" spc="-5" dirty="0">
                <a:latin typeface="Times New Roman"/>
                <a:cs typeface="Times New Roman"/>
              </a:rPr>
              <a:t>data is converted digital using</a:t>
            </a:r>
            <a:r>
              <a:rPr sz="1200" spc="-40" dirty="0">
                <a:latin typeface="Times New Roman"/>
                <a:cs typeface="Times New Roman"/>
              </a:rPr>
              <a:t> </a:t>
            </a:r>
            <a:r>
              <a:rPr sz="1200" spc="-10" dirty="0">
                <a:latin typeface="Times New Roman"/>
                <a:cs typeface="Times New Roman"/>
              </a:rPr>
              <a:t>PCM</a:t>
            </a:r>
            <a:endParaRPr sz="1200">
              <a:latin typeface="Times New Roman"/>
              <a:cs typeface="Times New Roman"/>
            </a:endParaRPr>
          </a:p>
          <a:p>
            <a:pPr marL="240665" marR="5715" indent="-227965">
              <a:lnSpc>
                <a:spcPts val="1380"/>
              </a:lnSpc>
              <a:spcBef>
                <a:spcPts val="65"/>
              </a:spcBef>
              <a:buFont typeface="Courier New"/>
              <a:buChar char="o"/>
              <a:tabLst>
                <a:tab pos="241300" algn="l"/>
              </a:tabLst>
            </a:pPr>
            <a:r>
              <a:rPr sz="1200" spc="-5" dirty="0">
                <a:latin typeface="Times New Roman"/>
                <a:cs typeface="Times New Roman"/>
              </a:rPr>
              <a:t>Digital data travels through </a:t>
            </a:r>
            <a:r>
              <a:rPr sz="1200" dirty="0">
                <a:latin typeface="Times New Roman"/>
                <a:cs typeface="Times New Roman"/>
              </a:rPr>
              <a:t>the digital network of </a:t>
            </a:r>
            <a:r>
              <a:rPr sz="1200" spc="-5" dirty="0">
                <a:latin typeface="Times New Roman"/>
                <a:cs typeface="Times New Roman"/>
              </a:rPr>
              <a:t>telephone company </a:t>
            </a:r>
            <a:r>
              <a:rPr sz="1200" dirty="0">
                <a:latin typeface="Times New Roman"/>
                <a:cs typeface="Times New Roman"/>
              </a:rPr>
              <a:t>and arrives at  the </a:t>
            </a:r>
            <a:r>
              <a:rPr sz="1200" spc="-5" dirty="0">
                <a:latin typeface="Times New Roman"/>
                <a:cs typeface="Times New Roman"/>
              </a:rPr>
              <a:t>switching </a:t>
            </a:r>
            <a:r>
              <a:rPr sz="1200" dirty="0">
                <a:latin typeface="Times New Roman"/>
                <a:cs typeface="Times New Roman"/>
              </a:rPr>
              <a:t>station of site</a:t>
            </a:r>
            <a:r>
              <a:rPr sz="1200" spc="-70" dirty="0">
                <a:latin typeface="Times New Roman"/>
                <a:cs typeface="Times New Roman"/>
              </a:rPr>
              <a:t> </a:t>
            </a:r>
            <a:r>
              <a:rPr sz="1200" dirty="0">
                <a:latin typeface="Times New Roman"/>
                <a:cs typeface="Times New Roman"/>
              </a:rPr>
              <a:t>B</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switching station </a:t>
            </a:r>
            <a:r>
              <a:rPr sz="1200" dirty="0">
                <a:latin typeface="Times New Roman"/>
                <a:cs typeface="Times New Roman"/>
              </a:rPr>
              <a:t>, </a:t>
            </a:r>
            <a:r>
              <a:rPr sz="1200" spc="-5" dirty="0">
                <a:latin typeface="Times New Roman"/>
                <a:cs typeface="Times New Roman"/>
              </a:rPr>
              <a:t>digital data </a:t>
            </a:r>
            <a:r>
              <a:rPr sz="1200" dirty="0">
                <a:latin typeface="Times New Roman"/>
                <a:cs typeface="Times New Roman"/>
              </a:rPr>
              <a:t>is converted to analog </a:t>
            </a:r>
            <a:r>
              <a:rPr sz="1200" spc="-5" dirty="0">
                <a:latin typeface="Times New Roman"/>
                <a:cs typeface="Times New Roman"/>
              </a:rPr>
              <a:t>using </a:t>
            </a:r>
            <a:r>
              <a:rPr sz="1200" dirty="0">
                <a:latin typeface="Times New Roman"/>
                <a:cs typeface="Times New Roman"/>
              </a:rPr>
              <a:t>inverse</a:t>
            </a:r>
            <a:r>
              <a:rPr sz="1200" spc="-80" dirty="0">
                <a:latin typeface="Times New Roman"/>
                <a:cs typeface="Times New Roman"/>
              </a:rPr>
              <a:t> </a:t>
            </a:r>
            <a:r>
              <a:rPr sz="1200" spc="-10" dirty="0">
                <a:latin typeface="Times New Roman"/>
                <a:cs typeface="Times New Roman"/>
              </a:rPr>
              <a:t>PCM</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Analog data is sent from switching </a:t>
            </a:r>
            <a:r>
              <a:rPr sz="1200" spc="-5" dirty="0">
                <a:latin typeface="Times New Roman"/>
                <a:cs typeface="Times New Roman"/>
              </a:rPr>
              <a:t>station at </a:t>
            </a:r>
            <a:r>
              <a:rPr sz="1200" dirty="0">
                <a:latin typeface="Times New Roman"/>
                <a:cs typeface="Times New Roman"/>
              </a:rPr>
              <a:t>site B to the </a:t>
            </a:r>
            <a:r>
              <a:rPr sz="1200" spc="-5" dirty="0">
                <a:latin typeface="Times New Roman"/>
                <a:cs typeface="Times New Roman"/>
              </a:rPr>
              <a:t>modem </a:t>
            </a:r>
            <a:r>
              <a:rPr sz="1200" dirty="0">
                <a:latin typeface="Times New Roman"/>
                <a:cs typeface="Times New Roman"/>
              </a:rPr>
              <a:t>using the </a:t>
            </a:r>
            <a:r>
              <a:rPr sz="1200" spc="-5" dirty="0">
                <a:latin typeface="Times New Roman"/>
                <a:cs typeface="Times New Roman"/>
              </a:rPr>
              <a:t>local</a:t>
            </a:r>
            <a:r>
              <a:rPr sz="1200" spc="-65" dirty="0">
                <a:latin typeface="Times New Roman"/>
                <a:cs typeface="Times New Roman"/>
              </a:rPr>
              <a:t> </a:t>
            </a:r>
            <a:r>
              <a:rPr sz="1200" spc="-5" dirty="0">
                <a:latin typeface="Times New Roman"/>
                <a:cs typeface="Times New Roman"/>
              </a:rPr>
              <a:t>loop</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Analog data is </a:t>
            </a:r>
            <a:r>
              <a:rPr sz="1200" spc="-5" dirty="0">
                <a:latin typeface="Times New Roman"/>
                <a:cs typeface="Times New Roman"/>
              </a:rPr>
              <a:t>demodulated </a:t>
            </a:r>
            <a:r>
              <a:rPr sz="1200" dirty="0">
                <a:latin typeface="Times New Roman"/>
                <a:cs typeface="Times New Roman"/>
              </a:rPr>
              <a:t>by </a:t>
            </a:r>
            <a:r>
              <a:rPr sz="1200" spc="-5" dirty="0">
                <a:latin typeface="Times New Roman"/>
                <a:cs typeface="Times New Roman"/>
              </a:rPr>
              <a:t>modem </a:t>
            </a:r>
            <a:r>
              <a:rPr sz="1200" dirty="0">
                <a:latin typeface="Times New Roman"/>
                <a:cs typeface="Times New Roman"/>
              </a:rPr>
              <a:t>at site</a:t>
            </a:r>
            <a:r>
              <a:rPr sz="1200" spc="-65" dirty="0">
                <a:latin typeface="Times New Roman"/>
                <a:cs typeface="Times New Roman"/>
              </a:rPr>
              <a:t> </a:t>
            </a:r>
            <a:r>
              <a:rPr sz="1200" dirty="0">
                <a:latin typeface="Times New Roman"/>
                <a:cs typeface="Times New Roman"/>
              </a:rPr>
              <a:t>B</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limiting </a:t>
            </a:r>
            <a:r>
              <a:rPr sz="1200" dirty="0">
                <a:latin typeface="Times New Roman"/>
                <a:cs typeface="Times New Roman"/>
              </a:rPr>
              <a:t>factor is step 3. Here the </a:t>
            </a:r>
            <a:r>
              <a:rPr sz="1200" spc="-5" dirty="0">
                <a:latin typeface="Times New Roman"/>
                <a:cs typeface="Times New Roman"/>
              </a:rPr>
              <a:t>analog </a:t>
            </a:r>
            <a:r>
              <a:rPr sz="1200" dirty="0">
                <a:latin typeface="Times New Roman"/>
                <a:cs typeface="Times New Roman"/>
              </a:rPr>
              <a:t>signal is quantized to create </a:t>
            </a:r>
            <a:r>
              <a:rPr sz="1200" spc="-5" dirty="0">
                <a:latin typeface="Times New Roman"/>
                <a:cs typeface="Times New Roman"/>
              </a:rPr>
              <a:t>digital  </a:t>
            </a:r>
            <a:r>
              <a:rPr sz="1200" dirty="0">
                <a:latin typeface="Times New Roman"/>
                <a:cs typeface="Times New Roman"/>
              </a:rPr>
              <a:t>signal. The quantization noise resulting from this process </a:t>
            </a:r>
            <a:r>
              <a:rPr sz="1200" spc="-5" dirty="0">
                <a:latin typeface="Times New Roman"/>
                <a:cs typeface="Times New Roman"/>
              </a:rPr>
              <a:t>limits </a:t>
            </a:r>
            <a:r>
              <a:rPr sz="1200" dirty="0">
                <a:latin typeface="Times New Roman"/>
                <a:cs typeface="Times New Roman"/>
              </a:rPr>
              <a:t>the data rate to </a:t>
            </a:r>
            <a:r>
              <a:rPr sz="1200" spc="-5" dirty="0">
                <a:latin typeface="Times New Roman"/>
                <a:cs typeface="Times New Roman"/>
              </a:rPr>
              <a:t>33.6  Kbps</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TX </a:t>
            </a:r>
            <a:r>
              <a:rPr sz="1200" dirty="0">
                <a:latin typeface="Times New Roman"/>
                <a:cs typeface="Times New Roman"/>
              </a:rPr>
              <a:t>of data </a:t>
            </a:r>
            <a:r>
              <a:rPr sz="1200" spc="-5" dirty="0">
                <a:latin typeface="Times New Roman"/>
                <a:cs typeface="Times New Roman"/>
              </a:rPr>
              <a:t>from </a:t>
            </a:r>
            <a:r>
              <a:rPr sz="1200" dirty="0">
                <a:latin typeface="Times New Roman"/>
                <a:cs typeface="Times New Roman"/>
              </a:rPr>
              <a:t>site B to site </a:t>
            </a:r>
            <a:r>
              <a:rPr sz="1200" spc="-5" dirty="0">
                <a:latin typeface="Times New Roman"/>
                <a:cs typeface="Times New Roman"/>
              </a:rPr>
              <a:t>A follows </a:t>
            </a:r>
            <a:r>
              <a:rPr sz="1200" dirty="0">
                <a:latin typeface="Times New Roman"/>
                <a:cs typeface="Times New Roman"/>
              </a:rPr>
              <a:t>the </a:t>
            </a:r>
            <a:r>
              <a:rPr sz="1200" spc="-5" dirty="0">
                <a:latin typeface="Times New Roman"/>
                <a:cs typeface="Times New Roman"/>
              </a:rPr>
              <a:t>same </a:t>
            </a:r>
            <a:r>
              <a:rPr sz="1200" dirty="0">
                <a:latin typeface="Times New Roman"/>
                <a:cs typeface="Times New Roman"/>
              </a:rPr>
              <a:t>steps and again the </a:t>
            </a:r>
            <a:r>
              <a:rPr sz="1200" spc="-5" dirty="0">
                <a:latin typeface="Times New Roman"/>
                <a:cs typeface="Times New Roman"/>
              </a:rPr>
              <a:t>limiting  factor </a:t>
            </a:r>
            <a:r>
              <a:rPr sz="1200" dirty="0">
                <a:latin typeface="Times New Roman"/>
                <a:cs typeface="Times New Roman"/>
              </a:rPr>
              <a:t>is</a:t>
            </a:r>
            <a:r>
              <a:rPr sz="1200" spc="-30" dirty="0">
                <a:latin typeface="Times New Roman"/>
                <a:cs typeface="Times New Roman"/>
              </a:rPr>
              <a:t> </a:t>
            </a:r>
            <a:r>
              <a:rPr sz="1200" spc="-5" dirty="0">
                <a:latin typeface="Times New Roman"/>
                <a:cs typeface="Times New Roman"/>
              </a:rPr>
              <a:t>quantization.</a:t>
            </a:r>
            <a:endParaRPr sz="1200">
              <a:latin typeface="Times New Roman"/>
              <a:cs typeface="Times New Roman"/>
            </a:endParaRPr>
          </a:p>
          <a:p>
            <a:pPr>
              <a:lnSpc>
                <a:spcPct val="100000"/>
              </a:lnSpc>
              <a:spcBef>
                <a:spcPts val="50"/>
              </a:spcBef>
              <a:buFont typeface="Courier New"/>
              <a:buChar char="o"/>
            </a:pPr>
            <a:endParaRPr sz="1000">
              <a:latin typeface="Times New Roman"/>
              <a:cs typeface="Times New Roman"/>
            </a:endParaRPr>
          </a:p>
          <a:p>
            <a:pPr marL="927100">
              <a:lnSpc>
                <a:spcPts val="1850"/>
              </a:lnSpc>
            </a:pPr>
            <a:r>
              <a:rPr sz="1600" spc="-15" dirty="0">
                <a:latin typeface="Meiryo"/>
                <a:cs typeface="Meiryo"/>
              </a:rPr>
              <a:t>*</a:t>
            </a:r>
            <a:r>
              <a:rPr sz="1200" spc="-15" dirty="0">
                <a:latin typeface="Times New Roman"/>
                <a:cs typeface="Times New Roman"/>
              </a:rPr>
              <a:t>RESULT:</a:t>
            </a:r>
            <a:endParaRPr sz="1200">
              <a:latin typeface="Times New Roman"/>
              <a:cs typeface="Times New Roman"/>
            </a:endParaRPr>
          </a:p>
          <a:p>
            <a:pPr marL="927100">
              <a:lnSpc>
                <a:spcPts val="1370"/>
              </a:lnSpc>
            </a:pPr>
            <a:r>
              <a:rPr sz="1200" dirty="0">
                <a:latin typeface="Times New Roman"/>
                <a:cs typeface="Times New Roman"/>
              </a:rPr>
              <a:t>The </a:t>
            </a:r>
            <a:r>
              <a:rPr sz="1200" spc="-5" dirty="0">
                <a:latin typeface="Times New Roman"/>
                <a:cs typeface="Times New Roman"/>
              </a:rPr>
              <a:t>maximum data rate </a:t>
            </a:r>
            <a:r>
              <a:rPr sz="1200" dirty="0">
                <a:latin typeface="Times New Roman"/>
                <a:cs typeface="Times New Roman"/>
              </a:rPr>
              <a:t>in each </a:t>
            </a:r>
            <a:r>
              <a:rPr sz="1200" spc="-5" dirty="0">
                <a:latin typeface="Times New Roman"/>
                <a:cs typeface="Times New Roman"/>
              </a:rPr>
              <a:t>direction </a:t>
            </a:r>
            <a:r>
              <a:rPr sz="1200" dirty="0">
                <a:latin typeface="Times New Roman"/>
                <a:cs typeface="Times New Roman"/>
              </a:rPr>
              <a:t>is </a:t>
            </a:r>
            <a:r>
              <a:rPr sz="1200" spc="-5" dirty="0">
                <a:latin typeface="Times New Roman"/>
                <a:cs typeface="Times New Roman"/>
              </a:rPr>
              <a:t>limited </a:t>
            </a:r>
            <a:r>
              <a:rPr sz="1200" dirty="0">
                <a:latin typeface="Times New Roman"/>
                <a:cs typeface="Times New Roman"/>
              </a:rPr>
              <a:t>to </a:t>
            </a:r>
            <a:r>
              <a:rPr sz="1200" spc="-5" dirty="0">
                <a:latin typeface="Times New Roman"/>
                <a:cs typeface="Times New Roman"/>
              </a:rPr>
              <a:t>33.6</a:t>
            </a:r>
            <a:r>
              <a:rPr sz="1200" spc="-45" dirty="0">
                <a:latin typeface="Times New Roman"/>
                <a:cs typeface="Times New Roman"/>
              </a:rPr>
              <a:t> </a:t>
            </a:r>
            <a:r>
              <a:rPr sz="1200" spc="-5" dirty="0">
                <a:latin typeface="Times New Roman"/>
                <a:cs typeface="Times New Roman"/>
              </a:rPr>
              <a:t>Kbps</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lvl="1" indent="-228600">
              <a:lnSpc>
                <a:spcPts val="1405"/>
              </a:lnSpc>
              <a:spcBef>
                <a:spcPts val="5"/>
              </a:spcBef>
              <a:buFont typeface="Meiryo"/>
              <a:buChar char="❖"/>
              <a:tabLst>
                <a:tab pos="469900" algn="l"/>
              </a:tabLst>
            </a:pPr>
            <a:r>
              <a:rPr sz="1200" b="1" dirty="0">
                <a:latin typeface="Times New Roman"/>
                <a:cs typeface="Times New Roman"/>
              </a:rPr>
              <a:t>56K</a:t>
            </a:r>
            <a:r>
              <a:rPr sz="1200" b="1" spc="-100" dirty="0">
                <a:latin typeface="Times New Roman"/>
                <a:cs typeface="Times New Roman"/>
              </a:rPr>
              <a:t> </a:t>
            </a:r>
            <a:r>
              <a:rPr sz="1200" b="1" dirty="0">
                <a:latin typeface="Times New Roman"/>
                <a:cs typeface="Times New Roman"/>
              </a:rPr>
              <a:t>Modems</a:t>
            </a:r>
            <a:endParaRPr sz="1200">
              <a:latin typeface="Times New Roman"/>
              <a:cs typeface="Times New Roman"/>
            </a:endParaRPr>
          </a:p>
          <a:p>
            <a:pPr marL="241300" marR="5715" indent="-228600">
              <a:lnSpc>
                <a:spcPts val="1380"/>
              </a:lnSpc>
              <a:spcBef>
                <a:spcPts val="60"/>
              </a:spcBef>
              <a:buFont typeface="Courier New"/>
              <a:buChar char="o"/>
              <a:tabLst>
                <a:tab pos="241300" algn="l"/>
              </a:tabLst>
            </a:pPr>
            <a:r>
              <a:rPr sz="1200" dirty="0">
                <a:latin typeface="Times New Roman"/>
                <a:cs typeface="Times New Roman"/>
              </a:rPr>
              <a:t>If one side is an </a:t>
            </a:r>
            <a:r>
              <a:rPr sz="1200" spc="-5" dirty="0">
                <a:latin typeface="Times New Roman"/>
                <a:cs typeface="Times New Roman"/>
              </a:rPr>
              <a:t>ISP </a:t>
            </a:r>
            <a:r>
              <a:rPr sz="1200" dirty="0">
                <a:latin typeface="Times New Roman"/>
                <a:cs typeface="Times New Roman"/>
              </a:rPr>
              <a:t>and the signal does not have to </a:t>
            </a:r>
            <a:r>
              <a:rPr sz="1200" spc="-5" dirty="0">
                <a:latin typeface="Times New Roman"/>
                <a:cs typeface="Times New Roman"/>
              </a:rPr>
              <a:t>pass </a:t>
            </a:r>
            <a:r>
              <a:rPr sz="1200" dirty="0">
                <a:latin typeface="Times New Roman"/>
                <a:cs typeface="Times New Roman"/>
              </a:rPr>
              <a:t>through a </a:t>
            </a:r>
            <a:r>
              <a:rPr sz="1200" spc="-5" dirty="0">
                <a:latin typeface="Times New Roman"/>
                <a:cs typeface="Times New Roman"/>
              </a:rPr>
              <a:t>PCM </a:t>
            </a:r>
            <a:r>
              <a:rPr sz="1200" dirty="0">
                <a:latin typeface="Times New Roman"/>
                <a:cs typeface="Times New Roman"/>
              </a:rPr>
              <a:t>converter ,  </a:t>
            </a:r>
            <a:r>
              <a:rPr sz="1200" spc="-5" dirty="0">
                <a:latin typeface="Times New Roman"/>
                <a:cs typeface="Times New Roman"/>
              </a:rPr>
              <a:t>quantization </a:t>
            </a:r>
            <a:r>
              <a:rPr sz="1200" dirty="0">
                <a:latin typeface="Times New Roman"/>
                <a:cs typeface="Times New Roman"/>
              </a:rPr>
              <a:t>is </a:t>
            </a:r>
            <a:r>
              <a:rPr sz="1200" spc="-5" dirty="0">
                <a:latin typeface="Times New Roman"/>
                <a:cs typeface="Times New Roman"/>
              </a:rPr>
              <a:t>eliminated </a:t>
            </a:r>
            <a:r>
              <a:rPr sz="1200" dirty="0">
                <a:latin typeface="Times New Roman"/>
                <a:cs typeface="Times New Roman"/>
              </a:rPr>
              <a:t>in one </a:t>
            </a:r>
            <a:r>
              <a:rPr sz="1200" spc="-5" dirty="0">
                <a:latin typeface="Times New Roman"/>
                <a:cs typeface="Times New Roman"/>
              </a:rPr>
              <a:t>direction </a:t>
            </a:r>
            <a:r>
              <a:rPr sz="1200" dirty="0">
                <a:latin typeface="Times New Roman"/>
                <a:cs typeface="Times New Roman"/>
              </a:rPr>
              <a:t>and </a:t>
            </a:r>
            <a:r>
              <a:rPr sz="1200" spc="-5" dirty="0">
                <a:latin typeface="Times New Roman"/>
                <a:cs typeface="Times New Roman"/>
              </a:rPr>
              <a:t>data </a:t>
            </a:r>
            <a:r>
              <a:rPr sz="1200" dirty="0">
                <a:latin typeface="Times New Roman"/>
                <a:cs typeface="Times New Roman"/>
              </a:rPr>
              <a:t>rate can </a:t>
            </a:r>
            <a:r>
              <a:rPr sz="1200" spc="-5" dirty="0">
                <a:latin typeface="Times New Roman"/>
                <a:cs typeface="Times New Roman"/>
              </a:rPr>
              <a:t>be </a:t>
            </a:r>
            <a:r>
              <a:rPr sz="1200" dirty="0">
                <a:latin typeface="Times New Roman"/>
                <a:cs typeface="Times New Roman"/>
              </a:rPr>
              <a:t>increased to 56</a:t>
            </a:r>
            <a:r>
              <a:rPr sz="1200" spc="10" dirty="0">
                <a:latin typeface="Times New Roman"/>
                <a:cs typeface="Times New Roman"/>
              </a:rPr>
              <a:t> </a:t>
            </a:r>
            <a:r>
              <a:rPr sz="1200" dirty="0">
                <a:latin typeface="Times New Roman"/>
                <a:cs typeface="Times New Roman"/>
              </a:rPr>
              <a:t>Kbps</a:t>
            </a:r>
            <a:endParaRPr sz="1200">
              <a:latin typeface="Times New Roman"/>
              <a:cs typeface="Times New Roman"/>
            </a:endParaRPr>
          </a:p>
        </p:txBody>
      </p:sp>
      <p:sp>
        <p:nvSpPr>
          <p:cNvPr id="5" name="object 5"/>
          <p:cNvSpPr/>
          <p:nvPr/>
        </p:nvSpPr>
        <p:spPr>
          <a:xfrm>
            <a:off x="1143000" y="4459223"/>
            <a:ext cx="5445404" cy="255879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587500" y="7184897"/>
            <a:ext cx="5074285" cy="247269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u="heavy" spc="-5" dirty="0">
                <a:latin typeface="Times New Roman"/>
                <a:cs typeface="Times New Roman"/>
              </a:rPr>
              <a:t>Uploading</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spc="-5" dirty="0">
                <a:latin typeface="Times New Roman"/>
                <a:cs typeface="Times New Roman"/>
              </a:rPr>
              <a:t>Transmission </a:t>
            </a:r>
            <a:r>
              <a:rPr sz="1200" dirty="0">
                <a:latin typeface="Times New Roman"/>
                <a:cs typeface="Times New Roman"/>
              </a:rPr>
              <a:t>of data </a:t>
            </a:r>
            <a:r>
              <a:rPr sz="1200" spc="-5" dirty="0">
                <a:latin typeface="Times New Roman"/>
                <a:cs typeface="Times New Roman"/>
              </a:rPr>
              <a:t>from </a:t>
            </a:r>
            <a:r>
              <a:rPr sz="1200" dirty="0">
                <a:latin typeface="Times New Roman"/>
                <a:cs typeface="Times New Roman"/>
              </a:rPr>
              <a:t>the </a:t>
            </a:r>
            <a:r>
              <a:rPr sz="1200" spc="-5" dirty="0">
                <a:latin typeface="Times New Roman"/>
                <a:cs typeface="Times New Roman"/>
              </a:rPr>
              <a:t>subscriber </a:t>
            </a:r>
            <a:r>
              <a:rPr sz="1200" dirty="0">
                <a:latin typeface="Times New Roman"/>
                <a:cs typeface="Times New Roman"/>
              </a:rPr>
              <a:t>to </a:t>
            </a:r>
            <a:r>
              <a:rPr sz="1200" spc="-5" dirty="0">
                <a:latin typeface="Times New Roman"/>
                <a:cs typeface="Times New Roman"/>
              </a:rPr>
              <a:t>the ISP(UPLOADING) follows  </a:t>
            </a:r>
            <a:r>
              <a:rPr sz="1200" dirty="0">
                <a:latin typeface="Times New Roman"/>
                <a:cs typeface="Times New Roman"/>
              </a:rPr>
              <a:t>the </a:t>
            </a:r>
            <a:r>
              <a:rPr sz="1200" spc="-5" dirty="0">
                <a:latin typeface="Times New Roman"/>
                <a:cs typeface="Times New Roman"/>
              </a:rPr>
              <a:t>following</a:t>
            </a:r>
            <a:r>
              <a:rPr sz="1200" spc="-85" dirty="0">
                <a:latin typeface="Times New Roman"/>
                <a:cs typeface="Times New Roman"/>
              </a:rPr>
              <a:t> </a:t>
            </a:r>
            <a:r>
              <a:rPr sz="1200" dirty="0">
                <a:latin typeface="Times New Roman"/>
                <a:cs typeface="Times New Roman"/>
              </a:rPr>
              <a:t>steps:</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Digital data is </a:t>
            </a:r>
            <a:r>
              <a:rPr sz="1200" spc="-5" dirty="0">
                <a:latin typeface="Times New Roman"/>
                <a:cs typeface="Times New Roman"/>
              </a:rPr>
              <a:t>modulated </a:t>
            </a:r>
            <a:r>
              <a:rPr sz="1200" dirty="0">
                <a:latin typeface="Times New Roman"/>
                <a:cs typeface="Times New Roman"/>
              </a:rPr>
              <a:t>by Modem at site</a:t>
            </a:r>
            <a:r>
              <a:rPr sz="1200" spc="-90" dirty="0">
                <a:latin typeface="Times New Roman"/>
                <a:cs typeface="Times New Roman"/>
              </a:rPr>
              <a:t> </a:t>
            </a:r>
            <a:r>
              <a:rPr sz="1200" spc="-5" dirty="0">
                <a:latin typeface="Times New Roman"/>
                <a:cs typeface="Times New Roman"/>
              </a:rPr>
              <a:t>A</a:t>
            </a:r>
            <a:endParaRPr sz="1200">
              <a:latin typeface="Times New Roman"/>
              <a:cs typeface="Times New Roman"/>
            </a:endParaRPr>
          </a:p>
          <a:p>
            <a:pPr marL="241300" marR="5715" indent="-228600">
              <a:lnSpc>
                <a:spcPts val="1370"/>
              </a:lnSpc>
              <a:spcBef>
                <a:spcPts val="75"/>
              </a:spcBef>
              <a:buFont typeface="Courier New"/>
              <a:buChar char="o"/>
              <a:tabLst>
                <a:tab pos="241300" algn="l"/>
              </a:tabLst>
            </a:pPr>
            <a:r>
              <a:rPr sz="1200" spc="-5" dirty="0">
                <a:latin typeface="Times New Roman"/>
                <a:cs typeface="Times New Roman"/>
              </a:rPr>
              <a:t>Analog data </a:t>
            </a:r>
            <a:r>
              <a:rPr sz="1200" dirty="0">
                <a:latin typeface="Times New Roman"/>
                <a:cs typeface="Times New Roman"/>
              </a:rPr>
              <a:t>is </a:t>
            </a:r>
            <a:r>
              <a:rPr sz="1200" spc="-5" dirty="0">
                <a:latin typeface="Times New Roman"/>
                <a:cs typeface="Times New Roman"/>
              </a:rPr>
              <a:t>sent from </a:t>
            </a:r>
            <a:r>
              <a:rPr sz="1200" dirty="0">
                <a:latin typeface="Times New Roman"/>
                <a:cs typeface="Times New Roman"/>
              </a:rPr>
              <a:t>the </a:t>
            </a:r>
            <a:r>
              <a:rPr sz="1200" spc="-5" dirty="0">
                <a:latin typeface="Times New Roman"/>
                <a:cs typeface="Times New Roman"/>
              </a:rPr>
              <a:t>modem to </a:t>
            </a:r>
            <a:r>
              <a:rPr sz="1200" dirty="0">
                <a:latin typeface="Times New Roman"/>
                <a:cs typeface="Times New Roman"/>
              </a:rPr>
              <a:t>the switching station at site </a:t>
            </a:r>
            <a:r>
              <a:rPr sz="1200" spc="-5" dirty="0">
                <a:latin typeface="Times New Roman"/>
                <a:cs typeface="Times New Roman"/>
              </a:rPr>
              <a:t>A </a:t>
            </a:r>
            <a:r>
              <a:rPr sz="1200" dirty="0">
                <a:latin typeface="Times New Roman"/>
                <a:cs typeface="Times New Roman"/>
              </a:rPr>
              <a:t>on the  local</a:t>
            </a:r>
            <a:r>
              <a:rPr sz="1200" spc="-110" dirty="0">
                <a:latin typeface="Times New Roman"/>
                <a:cs typeface="Times New Roman"/>
              </a:rPr>
              <a:t> </a:t>
            </a:r>
            <a:r>
              <a:rPr sz="1200" dirty="0">
                <a:latin typeface="Times New Roman"/>
                <a:cs typeface="Times New Roman"/>
              </a:rPr>
              <a:t>loop</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switching station, </a:t>
            </a:r>
            <a:r>
              <a:rPr sz="1200" dirty="0">
                <a:latin typeface="Times New Roman"/>
                <a:cs typeface="Times New Roman"/>
              </a:rPr>
              <a:t>data is converted to digital </a:t>
            </a:r>
            <a:r>
              <a:rPr sz="1200" spc="-5" dirty="0">
                <a:latin typeface="Times New Roman"/>
                <a:cs typeface="Times New Roman"/>
              </a:rPr>
              <a:t>signal using</a:t>
            </a:r>
            <a:r>
              <a:rPr sz="1200" spc="-15" dirty="0">
                <a:latin typeface="Times New Roman"/>
                <a:cs typeface="Times New Roman"/>
              </a:rPr>
              <a:t> </a:t>
            </a:r>
            <a:r>
              <a:rPr sz="1200" spc="-10" dirty="0">
                <a:latin typeface="Times New Roman"/>
                <a:cs typeface="Times New Roman"/>
              </a:rPr>
              <a:t>PCM</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Digital data travel through </a:t>
            </a:r>
            <a:r>
              <a:rPr sz="1200" dirty="0">
                <a:latin typeface="Times New Roman"/>
                <a:cs typeface="Times New Roman"/>
              </a:rPr>
              <a:t>the </a:t>
            </a:r>
            <a:r>
              <a:rPr sz="1200" spc="-5" dirty="0">
                <a:latin typeface="Times New Roman"/>
                <a:cs typeface="Times New Roman"/>
              </a:rPr>
              <a:t>digital network of the telephone </a:t>
            </a:r>
            <a:r>
              <a:rPr sz="1200" dirty="0">
                <a:latin typeface="Times New Roman"/>
                <a:cs typeface="Times New Roman"/>
              </a:rPr>
              <a:t>network of the  telephone company and is </a:t>
            </a:r>
            <a:r>
              <a:rPr sz="1200" spc="-5" dirty="0">
                <a:latin typeface="Times New Roman"/>
                <a:cs typeface="Times New Roman"/>
              </a:rPr>
              <a:t>received by the ISP</a:t>
            </a:r>
            <a:r>
              <a:rPr sz="1200" spc="-90" dirty="0">
                <a:latin typeface="Times New Roman"/>
                <a:cs typeface="Times New Roman"/>
              </a:rPr>
              <a:t> </a:t>
            </a:r>
            <a:r>
              <a:rPr sz="1200" spc="-5" dirty="0">
                <a:latin typeface="Times New Roman"/>
                <a:cs typeface="Times New Roman"/>
              </a:rPr>
              <a:t>computer</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limiting factor </a:t>
            </a:r>
            <a:r>
              <a:rPr sz="1200" dirty="0">
                <a:latin typeface="Times New Roman"/>
                <a:cs typeface="Times New Roman"/>
              </a:rPr>
              <a:t>is </a:t>
            </a:r>
            <a:r>
              <a:rPr sz="1200" spc="-5" dirty="0">
                <a:latin typeface="Times New Roman"/>
                <a:cs typeface="Times New Roman"/>
              </a:rPr>
              <a:t>again </a:t>
            </a:r>
            <a:r>
              <a:rPr sz="1200" dirty="0">
                <a:latin typeface="Times New Roman"/>
                <a:cs typeface="Times New Roman"/>
              </a:rPr>
              <a:t>step</a:t>
            </a:r>
            <a:r>
              <a:rPr sz="1200" spc="-45" dirty="0">
                <a:latin typeface="Times New Roman"/>
                <a:cs typeface="Times New Roman"/>
              </a:rPr>
              <a:t> </a:t>
            </a:r>
            <a:r>
              <a:rPr sz="1200" dirty="0">
                <a:latin typeface="Times New Roman"/>
                <a:cs typeface="Times New Roman"/>
              </a:rPr>
              <a:t>3</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dirty="0">
                <a:latin typeface="Times New Roman"/>
                <a:cs typeface="Times New Roman"/>
              </a:rPr>
              <a:t>However user does not need high data </a:t>
            </a:r>
            <a:r>
              <a:rPr sz="1200" spc="-5" dirty="0">
                <a:latin typeface="Times New Roman"/>
                <a:cs typeface="Times New Roman"/>
              </a:rPr>
              <a:t>rate </a:t>
            </a:r>
            <a:r>
              <a:rPr sz="1200" dirty="0">
                <a:latin typeface="Times New Roman"/>
                <a:cs typeface="Times New Roman"/>
              </a:rPr>
              <a:t>since in this direction only </a:t>
            </a:r>
            <a:r>
              <a:rPr sz="1200" spc="-5" dirty="0">
                <a:latin typeface="Times New Roman"/>
                <a:cs typeface="Times New Roman"/>
              </a:rPr>
              <a:t>small  </a:t>
            </a:r>
            <a:r>
              <a:rPr sz="1200" dirty="0">
                <a:latin typeface="Times New Roman"/>
                <a:cs typeface="Times New Roman"/>
              </a:rPr>
              <a:t>blocks of data is</a:t>
            </a:r>
            <a:r>
              <a:rPr sz="1200" spc="-105" dirty="0">
                <a:latin typeface="Times New Roman"/>
                <a:cs typeface="Times New Roman"/>
              </a:rPr>
              <a:t> </a:t>
            </a:r>
            <a:r>
              <a:rPr sz="1200" dirty="0">
                <a:latin typeface="Times New Roman"/>
                <a:cs typeface="Times New Roman"/>
              </a:rPr>
              <a:t>sent</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ct val="100000"/>
              </a:lnSpc>
              <a:buFont typeface="Meiryo"/>
              <a:buChar char="➢"/>
              <a:tabLst>
                <a:tab pos="241300" algn="l"/>
              </a:tabLst>
            </a:pPr>
            <a:r>
              <a:rPr sz="1200" b="1" u="heavy" spc="-10" dirty="0">
                <a:latin typeface="Times New Roman"/>
                <a:cs typeface="Times New Roman"/>
              </a:rPr>
              <a:t>DOWNLOADING</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116</a:t>
            </a:fld>
            <a:endParaRPr dirty="0"/>
          </a:p>
        </p:txBody>
      </p:sp>
    </p:spTree>
    <p:extLst>
      <p:ext uri="{BB962C8B-B14F-4D97-AF65-F5344CB8AC3E}">
        <p14:creationId xmlns:p14="http://schemas.microsoft.com/office/powerpoint/2010/main" val="10485565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207"/>
            <a:ext cx="5532755" cy="6026785"/>
          </a:xfrm>
          <a:prstGeom prst="rect">
            <a:avLst/>
          </a:prstGeom>
        </p:spPr>
        <p:txBody>
          <a:bodyPr vert="horz" wrap="square" lIns="0" tIns="0" rIns="0" bIns="0" rtlCol="0">
            <a:spAutoFit/>
          </a:bodyPr>
          <a:lstStyle/>
          <a:p>
            <a:pPr marL="698500" indent="-228600">
              <a:lnSpc>
                <a:spcPts val="1410"/>
              </a:lnSpc>
              <a:buFont typeface="Courier New"/>
              <a:buChar char="o"/>
              <a:tabLst>
                <a:tab pos="698500" algn="l"/>
              </a:tabLst>
            </a:pPr>
            <a:r>
              <a:rPr sz="1200" dirty="0">
                <a:latin typeface="Times New Roman"/>
                <a:cs typeface="Times New Roman"/>
              </a:rPr>
              <a:t>Tx of data </a:t>
            </a:r>
            <a:r>
              <a:rPr sz="1200" spc="-5" dirty="0">
                <a:latin typeface="Times New Roman"/>
                <a:cs typeface="Times New Roman"/>
              </a:rPr>
              <a:t>from ISP </a:t>
            </a:r>
            <a:r>
              <a:rPr sz="1200" dirty="0">
                <a:latin typeface="Times New Roman"/>
                <a:cs typeface="Times New Roman"/>
              </a:rPr>
              <a:t>to the </a:t>
            </a:r>
            <a:r>
              <a:rPr sz="1200" spc="-5" dirty="0">
                <a:latin typeface="Times New Roman"/>
                <a:cs typeface="Times New Roman"/>
              </a:rPr>
              <a:t>modem </a:t>
            </a:r>
            <a:r>
              <a:rPr sz="1200" dirty="0">
                <a:latin typeface="Times New Roman"/>
                <a:cs typeface="Times New Roman"/>
              </a:rPr>
              <a:t>at site </a:t>
            </a:r>
            <a:r>
              <a:rPr sz="1200" spc="-5" dirty="0">
                <a:latin typeface="Times New Roman"/>
                <a:cs typeface="Times New Roman"/>
              </a:rPr>
              <a:t>A follows </a:t>
            </a:r>
            <a:r>
              <a:rPr sz="1200" dirty="0">
                <a:latin typeface="Times New Roman"/>
                <a:cs typeface="Times New Roman"/>
              </a:rPr>
              <a:t>these</a:t>
            </a:r>
            <a:r>
              <a:rPr sz="1200" spc="-15" dirty="0">
                <a:latin typeface="Times New Roman"/>
                <a:cs typeface="Times New Roman"/>
              </a:rPr>
              <a:t> </a:t>
            </a:r>
            <a:r>
              <a:rPr sz="1200" spc="-5" dirty="0">
                <a:latin typeface="Times New Roman"/>
                <a:cs typeface="Times New Roman"/>
              </a:rPr>
              <a:t>steps:</a:t>
            </a:r>
            <a:endParaRPr sz="1200">
              <a:latin typeface="Times New Roman"/>
              <a:cs typeface="Times New Roman"/>
            </a:endParaRPr>
          </a:p>
          <a:p>
            <a:pPr marL="698500" marR="6350" indent="-228600">
              <a:lnSpc>
                <a:spcPts val="1380"/>
              </a:lnSpc>
              <a:spcBef>
                <a:spcPts val="65"/>
              </a:spcBef>
              <a:buFont typeface="Courier New"/>
              <a:buChar char="o"/>
              <a:tabLst>
                <a:tab pos="698500" algn="l"/>
              </a:tabLst>
            </a:pPr>
            <a:r>
              <a:rPr sz="1200" dirty="0">
                <a:latin typeface="Times New Roman"/>
                <a:cs typeface="Times New Roman"/>
              </a:rPr>
              <a:t>Digital data is sent by the </a:t>
            </a:r>
            <a:r>
              <a:rPr sz="1200" spc="-5" dirty="0">
                <a:latin typeface="Times New Roman"/>
                <a:cs typeface="Times New Roman"/>
              </a:rPr>
              <a:t>computer of ISP through </a:t>
            </a:r>
            <a:r>
              <a:rPr sz="1200" dirty="0">
                <a:latin typeface="Times New Roman"/>
                <a:cs typeface="Times New Roman"/>
              </a:rPr>
              <a:t>the </a:t>
            </a:r>
            <a:r>
              <a:rPr sz="1200" spc="-5" dirty="0">
                <a:latin typeface="Times New Roman"/>
                <a:cs typeface="Times New Roman"/>
              </a:rPr>
              <a:t>digital </a:t>
            </a:r>
            <a:r>
              <a:rPr sz="1200" dirty="0">
                <a:latin typeface="Times New Roman"/>
                <a:cs typeface="Times New Roman"/>
              </a:rPr>
              <a:t>telephone  network</a:t>
            </a:r>
            <a:endParaRPr sz="1200">
              <a:latin typeface="Times New Roman"/>
              <a:cs typeface="Times New Roman"/>
            </a:endParaRPr>
          </a:p>
          <a:p>
            <a:pPr marL="698500" indent="-228600">
              <a:lnSpc>
                <a:spcPts val="1315"/>
              </a:lnSpc>
              <a:buFont typeface="Courier New"/>
              <a:buChar char="o"/>
              <a:tabLst>
                <a:tab pos="698500" algn="l"/>
              </a:tabLst>
            </a:pP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switching station, digital data </a:t>
            </a:r>
            <a:r>
              <a:rPr sz="1200" dirty="0">
                <a:latin typeface="Times New Roman"/>
                <a:cs typeface="Times New Roman"/>
              </a:rPr>
              <a:t>is converted to analog using inverse</a:t>
            </a:r>
            <a:r>
              <a:rPr sz="1200" spc="-80" dirty="0">
                <a:latin typeface="Times New Roman"/>
                <a:cs typeface="Times New Roman"/>
              </a:rPr>
              <a:t> </a:t>
            </a:r>
            <a:r>
              <a:rPr sz="1200" spc="-10" dirty="0">
                <a:latin typeface="Times New Roman"/>
                <a:cs typeface="Times New Roman"/>
              </a:rPr>
              <a:t>PCM</a:t>
            </a:r>
            <a:endParaRPr sz="1200">
              <a:latin typeface="Times New Roman"/>
              <a:cs typeface="Times New Roman"/>
            </a:endParaRPr>
          </a:p>
          <a:p>
            <a:pPr marL="698500" marR="7620" indent="-228600">
              <a:lnSpc>
                <a:spcPts val="1380"/>
              </a:lnSpc>
              <a:spcBef>
                <a:spcPts val="65"/>
              </a:spcBef>
              <a:buFont typeface="Courier New"/>
              <a:buChar char="o"/>
              <a:tabLst>
                <a:tab pos="698500" algn="l"/>
              </a:tabLst>
            </a:pPr>
            <a:r>
              <a:rPr sz="1200" spc="-5" dirty="0">
                <a:latin typeface="Times New Roman"/>
                <a:cs typeface="Times New Roman"/>
              </a:rPr>
              <a:t>Analog data </a:t>
            </a:r>
            <a:r>
              <a:rPr sz="1200" dirty="0">
                <a:latin typeface="Times New Roman"/>
                <a:cs typeface="Times New Roman"/>
              </a:rPr>
              <a:t>is </a:t>
            </a:r>
            <a:r>
              <a:rPr sz="1200" spc="-5" dirty="0">
                <a:latin typeface="Times New Roman"/>
                <a:cs typeface="Times New Roman"/>
              </a:rPr>
              <a:t>sent from </a:t>
            </a:r>
            <a:r>
              <a:rPr sz="1200" dirty="0">
                <a:latin typeface="Times New Roman"/>
                <a:cs typeface="Times New Roman"/>
              </a:rPr>
              <a:t>the </a:t>
            </a:r>
            <a:r>
              <a:rPr sz="1200" spc="-5" dirty="0">
                <a:latin typeface="Times New Roman"/>
                <a:cs typeface="Times New Roman"/>
              </a:rPr>
              <a:t>switching station </a:t>
            </a:r>
            <a:r>
              <a:rPr sz="1200" dirty="0">
                <a:latin typeface="Times New Roman"/>
                <a:cs typeface="Times New Roman"/>
              </a:rPr>
              <a:t>at site </a:t>
            </a:r>
            <a:r>
              <a:rPr sz="1200" spc="-5" dirty="0">
                <a:latin typeface="Times New Roman"/>
                <a:cs typeface="Times New Roman"/>
              </a:rPr>
              <a:t>A </a:t>
            </a:r>
            <a:r>
              <a:rPr sz="1200" dirty="0">
                <a:latin typeface="Times New Roman"/>
                <a:cs typeface="Times New Roman"/>
              </a:rPr>
              <a:t>to the </a:t>
            </a:r>
            <a:r>
              <a:rPr sz="1200" spc="-5" dirty="0">
                <a:latin typeface="Times New Roman"/>
                <a:cs typeface="Times New Roman"/>
              </a:rPr>
              <a:t>modem </a:t>
            </a:r>
            <a:r>
              <a:rPr sz="1200" dirty="0">
                <a:latin typeface="Times New Roman"/>
                <a:cs typeface="Times New Roman"/>
              </a:rPr>
              <a:t>on the  local</a:t>
            </a:r>
            <a:r>
              <a:rPr sz="1200" spc="-110" dirty="0">
                <a:latin typeface="Times New Roman"/>
                <a:cs typeface="Times New Roman"/>
              </a:rPr>
              <a:t> </a:t>
            </a:r>
            <a:r>
              <a:rPr sz="1200" dirty="0">
                <a:latin typeface="Times New Roman"/>
                <a:cs typeface="Times New Roman"/>
              </a:rPr>
              <a:t>loop</a:t>
            </a:r>
            <a:endParaRPr sz="1200">
              <a:latin typeface="Times New Roman"/>
              <a:cs typeface="Times New Roman"/>
            </a:endParaRPr>
          </a:p>
          <a:p>
            <a:pPr marL="698500" indent="-228600">
              <a:lnSpc>
                <a:spcPts val="1315"/>
              </a:lnSpc>
              <a:buFont typeface="Courier New"/>
              <a:buChar char="o"/>
              <a:tabLst>
                <a:tab pos="698500" algn="l"/>
              </a:tabLst>
            </a:pPr>
            <a:r>
              <a:rPr sz="1200" dirty="0">
                <a:latin typeface="Times New Roman"/>
                <a:cs typeface="Times New Roman"/>
              </a:rPr>
              <a:t>Analog data is </a:t>
            </a:r>
            <a:r>
              <a:rPr sz="1200" spc="-5" dirty="0">
                <a:latin typeface="Times New Roman"/>
                <a:cs typeface="Times New Roman"/>
              </a:rPr>
              <a:t>demodulated </a:t>
            </a:r>
            <a:r>
              <a:rPr sz="1200" dirty="0">
                <a:latin typeface="Times New Roman"/>
                <a:cs typeface="Times New Roman"/>
              </a:rPr>
              <a:t>by </a:t>
            </a:r>
            <a:r>
              <a:rPr sz="1200" spc="-5" dirty="0">
                <a:latin typeface="Times New Roman"/>
                <a:cs typeface="Times New Roman"/>
              </a:rPr>
              <a:t>modem </a:t>
            </a:r>
            <a:r>
              <a:rPr sz="1200" dirty="0">
                <a:latin typeface="Times New Roman"/>
                <a:cs typeface="Times New Roman"/>
              </a:rPr>
              <a:t>at site</a:t>
            </a:r>
            <a:r>
              <a:rPr sz="1200" spc="-60" dirty="0">
                <a:latin typeface="Times New Roman"/>
                <a:cs typeface="Times New Roman"/>
              </a:rPr>
              <a:t> </a:t>
            </a:r>
            <a:r>
              <a:rPr sz="1200" spc="-5" dirty="0">
                <a:latin typeface="Times New Roman"/>
                <a:cs typeface="Times New Roman"/>
              </a:rPr>
              <a:t>A</a:t>
            </a:r>
            <a:endParaRPr sz="1200">
              <a:latin typeface="Times New Roman"/>
              <a:cs typeface="Times New Roman"/>
            </a:endParaRPr>
          </a:p>
          <a:p>
            <a:pPr marL="698500" indent="-228600">
              <a:lnSpc>
                <a:spcPts val="1380"/>
              </a:lnSpc>
              <a:buFont typeface="Courier New"/>
              <a:buChar char="o"/>
              <a:tabLst>
                <a:tab pos="698500" algn="l"/>
              </a:tabLst>
            </a:pPr>
            <a:r>
              <a:rPr sz="1200" dirty="0">
                <a:latin typeface="Times New Roman"/>
                <a:cs typeface="Times New Roman"/>
              </a:rPr>
              <a:t>Note that in this </a:t>
            </a:r>
            <a:r>
              <a:rPr sz="1200" spc="-5" dirty="0">
                <a:latin typeface="Times New Roman"/>
                <a:cs typeface="Times New Roman"/>
              </a:rPr>
              <a:t>direction </a:t>
            </a:r>
            <a:r>
              <a:rPr sz="1200" dirty="0">
                <a:latin typeface="Times New Roman"/>
                <a:cs typeface="Times New Roman"/>
              </a:rPr>
              <a:t>there is </a:t>
            </a:r>
            <a:r>
              <a:rPr sz="1200" spc="-5" dirty="0">
                <a:latin typeface="Times New Roman"/>
                <a:cs typeface="Times New Roman"/>
              </a:rPr>
              <a:t>no quantization of data using</a:t>
            </a:r>
            <a:r>
              <a:rPr sz="1200" spc="-65" dirty="0">
                <a:latin typeface="Times New Roman"/>
                <a:cs typeface="Times New Roman"/>
              </a:rPr>
              <a:t> </a:t>
            </a:r>
            <a:r>
              <a:rPr sz="1200" spc="-5" dirty="0">
                <a:latin typeface="Times New Roman"/>
                <a:cs typeface="Times New Roman"/>
              </a:rPr>
              <a:t>PCM.</a:t>
            </a:r>
            <a:endParaRPr sz="1200">
              <a:latin typeface="Times New Roman"/>
              <a:cs typeface="Times New Roman"/>
            </a:endParaRPr>
          </a:p>
          <a:p>
            <a:pPr marL="698500" indent="-228600">
              <a:lnSpc>
                <a:spcPts val="1380"/>
              </a:lnSpc>
              <a:buFont typeface="Courier New"/>
              <a:buChar char="o"/>
              <a:tabLst>
                <a:tab pos="698500" algn="l"/>
              </a:tabLst>
            </a:pPr>
            <a:r>
              <a:rPr sz="1200" dirty="0">
                <a:latin typeface="Times New Roman"/>
                <a:cs typeface="Times New Roman"/>
              </a:rPr>
              <a:t>The </a:t>
            </a:r>
            <a:r>
              <a:rPr sz="1200" spc="-5" dirty="0">
                <a:latin typeface="Times New Roman"/>
                <a:cs typeface="Times New Roman"/>
              </a:rPr>
              <a:t>limitation </a:t>
            </a:r>
            <a:r>
              <a:rPr sz="1200" dirty="0">
                <a:latin typeface="Times New Roman"/>
                <a:cs typeface="Times New Roman"/>
              </a:rPr>
              <a:t>when uploading is </a:t>
            </a:r>
            <a:r>
              <a:rPr sz="1200" spc="-5" dirty="0">
                <a:latin typeface="Times New Roman"/>
                <a:cs typeface="Times New Roman"/>
              </a:rPr>
              <a:t>not </a:t>
            </a:r>
            <a:r>
              <a:rPr sz="1200" dirty="0">
                <a:latin typeface="Times New Roman"/>
                <a:cs typeface="Times New Roman"/>
              </a:rPr>
              <a:t>an </a:t>
            </a:r>
            <a:r>
              <a:rPr sz="1200" spc="-5" dirty="0">
                <a:latin typeface="Times New Roman"/>
                <a:cs typeface="Times New Roman"/>
              </a:rPr>
              <a:t>issue </a:t>
            </a:r>
            <a:r>
              <a:rPr sz="1200" dirty="0">
                <a:latin typeface="Times New Roman"/>
                <a:cs typeface="Times New Roman"/>
              </a:rPr>
              <a:t>an here</a:t>
            </a:r>
            <a:r>
              <a:rPr sz="1200" spc="-45" dirty="0">
                <a:latin typeface="Times New Roman"/>
                <a:cs typeface="Times New Roman"/>
              </a:rPr>
              <a:t> </a:t>
            </a:r>
            <a:r>
              <a:rPr sz="1200" dirty="0">
                <a:latin typeface="Times New Roman"/>
                <a:cs typeface="Times New Roman"/>
              </a:rPr>
              <a:t>a</a:t>
            </a:r>
            <a:endParaRPr sz="1200">
              <a:latin typeface="Times New Roman"/>
              <a:cs typeface="Times New Roman"/>
            </a:endParaRPr>
          </a:p>
          <a:p>
            <a:pPr marL="698500" indent="-228600">
              <a:lnSpc>
                <a:spcPts val="1380"/>
              </a:lnSpc>
              <a:buFont typeface="Courier New"/>
              <a:buChar char="o"/>
              <a:tabLst>
                <a:tab pos="698500" algn="l"/>
              </a:tabLst>
            </a:pPr>
            <a:r>
              <a:rPr sz="1200" spc="-5" dirty="0">
                <a:latin typeface="Times New Roman"/>
                <a:cs typeface="Times New Roman"/>
              </a:rPr>
              <a:t>Data </a:t>
            </a:r>
            <a:r>
              <a:rPr sz="1200" dirty="0">
                <a:latin typeface="Times New Roman"/>
                <a:cs typeface="Times New Roman"/>
              </a:rPr>
              <a:t>can </a:t>
            </a:r>
            <a:r>
              <a:rPr sz="1200" spc="-5" dirty="0">
                <a:latin typeface="Times New Roman"/>
                <a:cs typeface="Times New Roman"/>
              </a:rPr>
              <a:t>be sent </a:t>
            </a:r>
            <a:r>
              <a:rPr sz="1200" dirty="0">
                <a:latin typeface="Times New Roman"/>
                <a:cs typeface="Times New Roman"/>
              </a:rPr>
              <a:t>at </a:t>
            </a:r>
            <a:r>
              <a:rPr sz="1200" spc="-5" dirty="0">
                <a:latin typeface="Times New Roman"/>
                <a:cs typeface="Times New Roman"/>
              </a:rPr>
              <a:t>56</a:t>
            </a:r>
            <a:r>
              <a:rPr sz="1200" spc="-95" dirty="0">
                <a:latin typeface="Times New Roman"/>
                <a:cs typeface="Times New Roman"/>
              </a:rPr>
              <a:t> </a:t>
            </a:r>
            <a:r>
              <a:rPr sz="1200" spc="-5" dirty="0">
                <a:latin typeface="Times New Roman"/>
                <a:cs typeface="Times New Roman"/>
              </a:rPr>
              <a:t>Kbps</a:t>
            </a:r>
            <a:endParaRPr sz="1200">
              <a:latin typeface="Times New Roman"/>
              <a:cs typeface="Times New Roman"/>
            </a:endParaRPr>
          </a:p>
          <a:p>
            <a:pPr marL="698500" marR="5080" indent="-228600">
              <a:lnSpc>
                <a:spcPts val="1380"/>
              </a:lnSpc>
              <a:spcBef>
                <a:spcPts val="65"/>
              </a:spcBef>
              <a:buFont typeface="Courier New"/>
              <a:buChar char="o"/>
              <a:tabLst>
                <a:tab pos="698500" algn="l"/>
              </a:tabLst>
            </a:pPr>
            <a:r>
              <a:rPr sz="1200" dirty="0">
                <a:latin typeface="Times New Roman"/>
                <a:cs typeface="Times New Roman"/>
              </a:rPr>
              <a:t>This is what </a:t>
            </a:r>
            <a:r>
              <a:rPr sz="1200" spc="-5" dirty="0">
                <a:latin typeface="Times New Roman"/>
                <a:cs typeface="Times New Roman"/>
              </a:rPr>
              <a:t>user </a:t>
            </a:r>
            <a:r>
              <a:rPr sz="1200" dirty="0">
                <a:latin typeface="Times New Roman"/>
                <a:cs typeface="Times New Roman"/>
              </a:rPr>
              <a:t>is </a:t>
            </a:r>
            <a:r>
              <a:rPr sz="1200" spc="-5" dirty="0">
                <a:latin typeface="Times New Roman"/>
                <a:cs typeface="Times New Roman"/>
              </a:rPr>
              <a:t>looking for </a:t>
            </a:r>
            <a:r>
              <a:rPr sz="1200" dirty="0">
                <a:latin typeface="Times New Roman"/>
                <a:cs typeface="Times New Roman"/>
              </a:rPr>
              <a:t>since </a:t>
            </a:r>
            <a:r>
              <a:rPr sz="1200" spc="-5" dirty="0">
                <a:latin typeface="Times New Roman"/>
                <a:cs typeface="Times New Roman"/>
              </a:rPr>
              <a:t>larger files </a:t>
            </a:r>
            <a:r>
              <a:rPr sz="1200" dirty="0">
                <a:latin typeface="Times New Roman"/>
                <a:cs typeface="Times New Roman"/>
              </a:rPr>
              <a:t>are </a:t>
            </a:r>
            <a:r>
              <a:rPr sz="1200" spc="-5" dirty="0">
                <a:latin typeface="Times New Roman"/>
                <a:cs typeface="Times New Roman"/>
              </a:rPr>
              <a:t>typically </a:t>
            </a:r>
            <a:r>
              <a:rPr sz="1200" dirty="0">
                <a:latin typeface="Times New Roman"/>
                <a:cs typeface="Times New Roman"/>
              </a:rPr>
              <a:t>downloaded  </a:t>
            </a:r>
            <a:r>
              <a:rPr sz="1200" spc="-5" dirty="0">
                <a:latin typeface="Times New Roman"/>
                <a:cs typeface="Times New Roman"/>
              </a:rPr>
              <a:t>from</a:t>
            </a:r>
            <a:r>
              <a:rPr sz="1200" spc="-60" dirty="0">
                <a:latin typeface="Times New Roman"/>
                <a:cs typeface="Times New Roman"/>
              </a:rPr>
              <a:t> </a:t>
            </a:r>
            <a:r>
              <a:rPr sz="1200" spc="-5" dirty="0">
                <a:latin typeface="Times New Roman"/>
                <a:cs typeface="Times New Roman"/>
              </a:rPr>
              <a:t>internet</a:t>
            </a:r>
            <a:endParaRPr sz="1200">
              <a:latin typeface="Times New Roman"/>
              <a:cs typeface="Times New Roman"/>
            </a:endParaRPr>
          </a:p>
          <a:p>
            <a:pPr marL="927100">
              <a:lnSpc>
                <a:spcPts val="1480"/>
              </a:lnSpc>
            </a:pPr>
            <a:r>
              <a:rPr sz="1400" spc="-15" dirty="0">
                <a:latin typeface="Meiryo"/>
                <a:cs typeface="Meiryo"/>
              </a:rPr>
              <a:t>*</a:t>
            </a:r>
            <a:r>
              <a:rPr sz="1200" b="1" spc="-15" dirty="0">
                <a:latin typeface="Times New Roman"/>
                <a:cs typeface="Times New Roman"/>
              </a:rPr>
              <a:t>RESULT</a:t>
            </a:r>
            <a:endParaRPr sz="1200">
              <a:latin typeface="Times New Roman"/>
              <a:cs typeface="Times New Roman"/>
            </a:endParaRPr>
          </a:p>
          <a:p>
            <a:pPr marL="927100" marR="7620">
              <a:lnSpc>
                <a:spcPts val="1380"/>
              </a:lnSpc>
              <a:spcBef>
                <a:spcPts val="35"/>
              </a:spcBef>
            </a:pPr>
            <a:r>
              <a:rPr sz="1200" dirty="0">
                <a:latin typeface="Times New Roman"/>
                <a:cs typeface="Times New Roman"/>
              </a:rPr>
              <a:t>The </a:t>
            </a:r>
            <a:r>
              <a:rPr sz="1200" spc="-5" dirty="0">
                <a:latin typeface="Times New Roman"/>
                <a:cs typeface="Times New Roman"/>
              </a:rPr>
              <a:t>maximum </a:t>
            </a:r>
            <a:r>
              <a:rPr sz="1200" dirty="0">
                <a:latin typeface="Times New Roman"/>
                <a:cs typeface="Times New Roman"/>
              </a:rPr>
              <a:t>data rate in the uploading </a:t>
            </a:r>
            <a:r>
              <a:rPr sz="1200" spc="-5" dirty="0">
                <a:latin typeface="Times New Roman"/>
                <a:cs typeface="Times New Roman"/>
              </a:rPr>
              <a:t>direction </a:t>
            </a:r>
            <a:r>
              <a:rPr sz="1200" dirty="0">
                <a:latin typeface="Times New Roman"/>
                <a:cs typeface="Times New Roman"/>
              </a:rPr>
              <a:t>is </a:t>
            </a:r>
            <a:r>
              <a:rPr sz="1200" spc="-5" dirty="0">
                <a:latin typeface="Times New Roman"/>
                <a:cs typeface="Times New Roman"/>
              </a:rPr>
              <a:t>still 33.6 Kbps but </a:t>
            </a:r>
            <a:r>
              <a:rPr sz="1200" dirty="0">
                <a:latin typeface="Times New Roman"/>
                <a:cs typeface="Times New Roman"/>
              </a:rPr>
              <a:t>the  </a:t>
            </a:r>
            <a:r>
              <a:rPr sz="1200" spc="-5" dirty="0">
                <a:latin typeface="Times New Roman"/>
                <a:cs typeface="Times New Roman"/>
              </a:rPr>
              <a:t>data rate in downloading </a:t>
            </a:r>
            <a:r>
              <a:rPr sz="1200" dirty="0">
                <a:latin typeface="Times New Roman"/>
                <a:cs typeface="Times New Roman"/>
              </a:rPr>
              <a:t>direction is now 56</a:t>
            </a:r>
            <a:r>
              <a:rPr sz="1200" spc="-95" dirty="0">
                <a:latin typeface="Times New Roman"/>
                <a:cs typeface="Times New Roman"/>
              </a:rPr>
              <a:t> </a:t>
            </a:r>
            <a:r>
              <a:rPr sz="1200" dirty="0">
                <a:latin typeface="Times New Roman"/>
                <a:cs typeface="Times New Roman"/>
              </a:rPr>
              <a:t>Kbps</a:t>
            </a:r>
            <a:endParaRPr sz="1200">
              <a:latin typeface="Times New Roman"/>
              <a:cs typeface="Times New Roman"/>
            </a:endParaRPr>
          </a:p>
          <a:p>
            <a:pPr marL="469900" indent="-228600">
              <a:lnSpc>
                <a:spcPts val="1305"/>
              </a:lnSpc>
              <a:buFont typeface="Meiryo"/>
              <a:buChar char="✓"/>
              <a:tabLst>
                <a:tab pos="469900" algn="l"/>
              </a:tabLst>
            </a:pPr>
            <a:r>
              <a:rPr sz="1200" spc="-5" dirty="0">
                <a:latin typeface="Times New Roman"/>
                <a:cs typeface="Times New Roman"/>
              </a:rPr>
              <a:t>Why</a:t>
            </a:r>
            <a:r>
              <a:rPr sz="1200" spc="-100" dirty="0">
                <a:latin typeface="Times New Roman"/>
                <a:cs typeface="Times New Roman"/>
              </a:rPr>
              <a:t> </a:t>
            </a:r>
            <a:r>
              <a:rPr sz="1200" spc="-5" dirty="0">
                <a:latin typeface="Times New Roman"/>
                <a:cs typeface="Times New Roman"/>
              </a:rPr>
              <a:t>56Kbps?</a:t>
            </a:r>
            <a:endParaRPr sz="1200">
              <a:latin typeface="Times New Roman"/>
              <a:cs typeface="Times New Roman"/>
            </a:endParaRPr>
          </a:p>
          <a:p>
            <a:pPr marL="469900" marR="5080">
              <a:lnSpc>
                <a:spcPct val="91900"/>
              </a:lnSpc>
              <a:spcBef>
                <a:spcPts val="125"/>
              </a:spcBef>
            </a:pPr>
            <a:r>
              <a:rPr sz="1700" spc="-5" dirty="0">
                <a:latin typeface="Arial"/>
                <a:cs typeface="Arial"/>
              </a:rPr>
              <a:t>–</a:t>
            </a:r>
            <a:r>
              <a:rPr sz="1200" spc="-5" dirty="0">
                <a:latin typeface="Times New Roman"/>
                <a:cs typeface="Times New Roman"/>
              </a:rPr>
              <a:t>Switching </a:t>
            </a:r>
            <a:r>
              <a:rPr sz="1200" dirty="0">
                <a:latin typeface="Times New Roman"/>
                <a:cs typeface="Times New Roman"/>
              </a:rPr>
              <a:t>stations of the telephone </a:t>
            </a:r>
            <a:r>
              <a:rPr sz="1200" spc="-5" dirty="0">
                <a:latin typeface="Times New Roman"/>
                <a:cs typeface="Times New Roman"/>
              </a:rPr>
              <a:t>company </a:t>
            </a:r>
            <a:r>
              <a:rPr sz="1200" dirty="0">
                <a:latin typeface="Times New Roman"/>
                <a:cs typeface="Times New Roman"/>
              </a:rPr>
              <a:t>use PCM/Inverse </a:t>
            </a:r>
            <a:r>
              <a:rPr sz="1200" spc="-5" dirty="0">
                <a:latin typeface="Times New Roman"/>
                <a:cs typeface="Times New Roman"/>
              </a:rPr>
              <a:t>PCM </a:t>
            </a:r>
            <a:r>
              <a:rPr sz="1200" dirty="0">
                <a:latin typeface="Times New Roman"/>
                <a:cs typeface="Times New Roman"/>
              </a:rPr>
              <a:t>for  digitizing</a:t>
            </a:r>
            <a:r>
              <a:rPr sz="1200" spc="-105" dirty="0">
                <a:latin typeface="Times New Roman"/>
                <a:cs typeface="Times New Roman"/>
              </a:rPr>
              <a:t> </a:t>
            </a:r>
            <a:r>
              <a:rPr sz="1200" dirty="0">
                <a:latin typeface="Times New Roman"/>
                <a:cs typeface="Times New Roman"/>
              </a:rPr>
              <a:t>voice</a:t>
            </a:r>
            <a:endParaRPr sz="1200">
              <a:latin typeface="Times New Roman"/>
              <a:cs typeface="Times New Roman"/>
            </a:endParaRPr>
          </a:p>
          <a:p>
            <a:pPr marL="469900">
              <a:lnSpc>
                <a:spcPts val="1960"/>
              </a:lnSpc>
            </a:pPr>
            <a:r>
              <a:rPr sz="1700" spc="-5" dirty="0">
                <a:latin typeface="Arial"/>
                <a:cs typeface="Arial"/>
              </a:rPr>
              <a:t>–</a:t>
            </a:r>
            <a:r>
              <a:rPr sz="1200" spc="-5" dirty="0">
                <a:latin typeface="Times New Roman"/>
                <a:cs typeface="Times New Roman"/>
              </a:rPr>
              <a:t>8000 samples/sec </a:t>
            </a:r>
            <a:r>
              <a:rPr sz="1200" dirty="0">
                <a:latin typeface="Times New Roman"/>
                <a:cs typeface="Times New Roman"/>
              </a:rPr>
              <a:t>* 7 </a:t>
            </a:r>
            <a:r>
              <a:rPr sz="1200" spc="-5" dirty="0">
                <a:latin typeface="Times New Roman"/>
                <a:cs typeface="Times New Roman"/>
              </a:rPr>
              <a:t>bits/sample </a:t>
            </a:r>
            <a:r>
              <a:rPr sz="1200" dirty="0">
                <a:latin typeface="Times New Roman"/>
                <a:cs typeface="Times New Roman"/>
              </a:rPr>
              <a:t>= 56</a:t>
            </a:r>
            <a:r>
              <a:rPr sz="1200" spc="20" dirty="0">
                <a:latin typeface="Times New Roman"/>
                <a:cs typeface="Times New Roman"/>
              </a:rPr>
              <a:t> </a:t>
            </a:r>
            <a:r>
              <a:rPr sz="1200" dirty="0">
                <a:latin typeface="Times New Roman"/>
                <a:cs typeface="Times New Roman"/>
              </a:rPr>
              <a:t>Kbps</a:t>
            </a:r>
            <a:endParaRPr sz="1200">
              <a:latin typeface="Times New Roman"/>
              <a:cs typeface="Times New Roman"/>
            </a:endParaRPr>
          </a:p>
          <a:p>
            <a:pPr marL="12700">
              <a:lnSpc>
                <a:spcPts val="1355"/>
              </a:lnSpc>
              <a:spcBef>
                <a:spcPts val="1225"/>
              </a:spcBef>
            </a:pPr>
            <a:r>
              <a:rPr sz="1200" b="1" dirty="0">
                <a:latin typeface="Times New Roman"/>
                <a:cs typeface="Times New Roman"/>
              </a:rPr>
              <a:t>Summary</a:t>
            </a:r>
            <a:endParaRPr sz="1200">
              <a:latin typeface="Times New Roman"/>
              <a:cs typeface="Times New Roman"/>
            </a:endParaRPr>
          </a:p>
          <a:p>
            <a:pPr marL="469900">
              <a:lnSpc>
                <a:spcPts val="1975"/>
              </a:lnSpc>
            </a:pPr>
            <a:r>
              <a:rPr sz="1800" spc="-20" dirty="0">
                <a:latin typeface="Meiryo"/>
                <a:cs typeface="Meiryo"/>
              </a:rPr>
              <a:t>*</a:t>
            </a:r>
            <a:r>
              <a:rPr sz="1200" spc="-20" dirty="0">
                <a:latin typeface="Times New Roman"/>
                <a:cs typeface="Times New Roman"/>
              </a:rPr>
              <a:t>MODEM</a:t>
            </a:r>
            <a:r>
              <a:rPr sz="1200" spc="-85" dirty="0">
                <a:latin typeface="Times New Roman"/>
                <a:cs typeface="Times New Roman"/>
              </a:rPr>
              <a:t> </a:t>
            </a:r>
            <a:r>
              <a:rPr sz="1200" spc="-5" dirty="0">
                <a:latin typeface="Times New Roman"/>
                <a:cs typeface="Times New Roman"/>
              </a:rPr>
              <a:t>Standards</a:t>
            </a:r>
            <a:endParaRPr sz="1200">
              <a:latin typeface="Times New Roman"/>
              <a:cs typeface="Times New Roman"/>
            </a:endParaRPr>
          </a:p>
          <a:p>
            <a:pPr marL="927100">
              <a:lnSpc>
                <a:spcPts val="1845"/>
              </a:lnSpc>
            </a:pPr>
            <a:r>
              <a:rPr sz="1700" spc="-5" dirty="0">
                <a:latin typeface="Arial"/>
                <a:cs typeface="Arial"/>
              </a:rPr>
              <a:t>–</a:t>
            </a:r>
            <a:r>
              <a:rPr sz="1200" spc="-5" dirty="0">
                <a:latin typeface="Times New Roman"/>
                <a:cs typeface="Times New Roman"/>
              </a:rPr>
              <a:t>Bell</a:t>
            </a:r>
            <a:r>
              <a:rPr sz="1200" spc="-60"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927100">
              <a:lnSpc>
                <a:spcPts val="1814"/>
              </a:lnSpc>
            </a:pPr>
            <a:r>
              <a:rPr sz="1700" spc="-5" dirty="0">
                <a:latin typeface="Arial"/>
                <a:cs typeface="Arial"/>
              </a:rPr>
              <a:t>–</a:t>
            </a:r>
            <a:r>
              <a:rPr sz="1200" spc="-5" dirty="0">
                <a:latin typeface="Times New Roman"/>
                <a:cs typeface="Times New Roman"/>
              </a:rPr>
              <a:t>ITU-T</a:t>
            </a:r>
            <a:r>
              <a:rPr sz="1200" spc="-9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469900">
              <a:lnSpc>
                <a:spcPts val="1885"/>
              </a:lnSpc>
            </a:pPr>
            <a:r>
              <a:rPr sz="1800" spc="-10" dirty="0">
                <a:latin typeface="Meiryo"/>
                <a:cs typeface="Meiryo"/>
              </a:rPr>
              <a:t>*</a:t>
            </a:r>
            <a:r>
              <a:rPr sz="1200" spc="-10" dirty="0">
                <a:latin typeface="Times New Roman"/>
                <a:cs typeface="Times New Roman"/>
              </a:rPr>
              <a:t>Traditional</a:t>
            </a:r>
            <a:r>
              <a:rPr sz="1200" spc="-50"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469900">
              <a:lnSpc>
                <a:spcPts val="1880"/>
              </a:lnSpc>
            </a:pPr>
            <a:r>
              <a:rPr sz="1800" spc="-25" dirty="0">
                <a:latin typeface="Meiryo"/>
                <a:cs typeface="Meiryo"/>
              </a:rPr>
              <a:t>*</a:t>
            </a:r>
            <a:r>
              <a:rPr sz="1200" spc="-25" dirty="0">
                <a:latin typeface="Times New Roman"/>
                <a:cs typeface="Times New Roman"/>
              </a:rPr>
              <a:t>56k</a:t>
            </a:r>
            <a:r>
              <a:rPr sz="1200" spc="-75" dirty="0">
                <a:latin typeface="Times New Roman"/>
                <a:cs typeface="Times New Roman"/>
              </a:rPr>
              <a:t> </a:t>
            </a:r>
            <a:r>
              <a:rPr sz="1200" spc="-10" dirty="0">
                <a:latin typeface="Times New Roman"/>
                <a:cs typeface="Times New Roman"/>
              </a:rPr>
              <a:t>MODEMs</a:t>
            </a:r>
            <a:endParaRPr sz="1200">
              <a:latin typeface="Times New Roman"/>
              <a:cs typeface="Times New Roman"/>
            </a:endParaRPr>
          </a:p>
          <a:p>
            <a:pPr marL="469900">
              <a:lnSpc>
                <a:spcPts val="2020"/>
              </a:lnSpc>
            </a:pPr>
            <a:r>
              <a:rPr sz="1800" spc="-20" dirty="0">
                <a:latin typeface="Meiryo"/>
                <a:cs typeface="Meiryo"/>
              </a:rPr>
              <a:t>*</a:t>
            </a:r>
            <a:r>
              <a:rPr sz="1200" spc="-20" dirty="0">
                <a:latin typeface="Times New Roman"/>
                <a:cs typeface="Times New Roman"/>
              </a:rPr>
              <a:t>Cable</a:t>
            </a:r>
            <a:r>
              <a:rPr sz="1200" spc="-8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12700">
              <a:lnSpc>
                <a:spcPts val="1355"/>
              </a:lnSpc>
              <a:spcBef>
                <a:spcPts val="120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marR="6985" indent="-635">
              <a:lnSpc>
                <a:spcPct val="91700"/>
              </a:lnSpc>
              <a:spcBef>
                <a:spcPts val="90"/>
              </a:spcBef>
            </a:pPr>
            <a:r>
              <a:rPr sz="1800" spc="-15" dirty="0">
                <a:latin typeface="Meiryo"/>
                <a:cs typeface="Meiryo"/>
              </a:rPr>
              <a:t>*</a:t>
            </a:r>
            <a:r>
              <a:rPr sz="1200" spc="-15" dirty="0">
                <a:latin typeface="Times New Roman"/>
                <a:cs typeface="Times New Roman"/>
              </a:rPr>
              <a:t>Section </a:t>
            </a:r>
            <a:r>
              <a:rPr sz="1200" dirty="0">
                <a:latin typeface="Times New Roman"/>
                <a:cs typeface="Times New Roman"/>
              </a:rPr>
              <a:t>6.4, 6.5, 6.6,“Data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  Behrouz A.</a:t>
            </a:r>
            <a:r>
              <a:rPr sz="1200" spc="-95"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117</a:t>
            </a:fld>
            <a:endParaRPr dirty="0"/>
          </a:p>
        </p:txBody>
      </p:sp>
    </p:spTree>
    <p:extLst>
      <p:ext uri="{BB962C8B-B14F-4D97-AF65-F5344CB8AC3E}">
        <p14:creationId xmlns:p14="http://schemas.microsoft.com/office/powerpoint/2010/main" val="36601406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1485" cy="255968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#24</a:t>
            </a:r>
            <a:endParaRPr sz="2000">
              <a:latin typeface="Arial Black"/>
              <a:cs typeface="Arial Black"/>
            </a:endParaRPr>
          </a:p>
          <a:p>
            <a:pPr marL="12700">
              <a:lnSpc>
                <a:spcPct val="100000"/>
              </a:lnSpc>
              <a:spcBef>
                <a:spcPts val="105"/>
              </a:spcBef>
            </a:pPr>
            <a:r>
              <a:rPr sz="1600" b="1" u="heavy" spc="-5" dirty="0">
                <a:latin typeface="Times New Roman"/>
                <a:cs typeface="Times New Roman"/>
              </a:rPr>
              <a:t>Cable</a:t>
            </a:r>
            <a:r>
              <a:rPr sz="1600" b="1" u="heavy" spc="-85" dirty="0">
                <a:latin typeface="Times New Roman"/>
                <a:cs typeface="Times New Roman"/>
              </a:rPr>
              <a:t> </a:t>
            </a:r>
            <a:r>
              <a:rPr sz="1600" b="1" u="heavy" spc="-5" dirty="0">
                <a:latin typeface="Times New Roman"/>
                <a:cs typeface="Times New Roman"/>
              </a:rPr>
              <a:t>Modems</a:t>
            </a:r>
            <a:endParaRPr sz="1600">
              <a:latin typeface="Times New Roman"/>
              <a:cs typeface="Times New Roman"/>
            </a:endParaRPr>
          </a:p>
          <a:p>
            <a:pPr>
              <a:lnSpc>
                <a:spcPct val="100000"/>
              </a:lnSpc>
              <a:spcBef>
                <a:spcPts val="30"/>
              </a:spcBef>
            </a:pPr>
            <a:endParaRPr sz="16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Data rate </a:t>
            </a:r>
            <a:r>
              <a:rPr sz="1200" spc="-5" dirty="0">
                <a:latin typeface="Times New Roman"/>
                <a:cs typeface="Times New Roman"/>
              </a:rPr>
              <a:t>limitation </a:t>
            </a:r>
            <a:r>
              <a:rPr sz="1200" dirty="0">
                <a:latin typeface="Times New Roman"/>
                <a:cs typeface="Times New Roman"/>
              </a:rPr>
              <a:t>of </a:t>
            </a:r>
            <a:r>
              <a:rPr sz="1200" spc="-5" dirty="0">
                <a:latin typeface="Times New Roman"/>
                <a:cs typeface="Times New Roman"/>
              </a:rPr>
              <a:t>traditional modems </a:t>
            </a:r>
            <a:r>
              <a:rPr sz="1200" dirty="0">
                <a:latin typeface="Times New Roman"/>
                <a:cs typeface="Times New Roman"/>
              </a:rPr>
              <a:t>is </a:t>
            </a:r>
            <a:r>
              <a:rPr sz="1200" spc="-5" dirty="0">
                <a:latin typeface="Times New Roman"/>
                <a:cs typeface="Times New Roman"/>
              </a:rPr>
              <a:t>mostly </a:t>
            </a:r>
            <a:r>
              <a:rPr sz="1200" dirty="0">
                <a:latin typeface="Times New Roman"/>
                <a:cs typeface="Times New Roman"/>
              </a:rPr>
              <a:t>due to the </a:t>
            </a:r>
            <a:r>
              <a:rPr sz="1200" spc="-5" dirty="0">
                <a:latin typeface="Times New Roman"/>
                <a:cs typeface="Times New Roman"/>
              </a:rPr>
              <a:t>narrow </a:t>
            </a:r>
            <a:r>
              <a:rPr sz="1200" dirty="0">
                <a:latin typeface="Times New Roman"/>
                <a:cs typeface="Times New Roman"/>
              </a:rPr>
              <a:t>BW of the  local loop telephone line</a:t>
            </a:r>
            <a:r>
              <a:rPr sz="1200" spc="-120" dirty="0">
                <a:latin typeface="Times New Roman"/>
                <a:cs typeface="Times New Roman"/>
              </a:rPr>
              <a:t> </a:t>
            </a:r>
            <a:r>
              <a:rPr sz="1200" spc="-5" dirty="0">
                <a:latin typeface="Times New Roman"/>
                <a:cs typeface="Times New Roman"/>
              </a:rPr>
              <a:t>(4Khz)</a:t>
            </a:r>
            <a:endParaRPr sz="1200">
              <a:latin typeface="Times New Roman"/>
              <a:cs typeface="Times New Roman"/>
            </a:endParaRPr>
          </a:p>
          <a:p>
            <a:pPr marL="241300" marR="6985" indent="-228600">
              <a:lnSpc>
                <a:spcPts val="1380"/>
              </a:lnSpc>
              <a:buFont typeface="Courier New"/>
              <a:buChar char="o"/>
              <a:tabLst>
                <a:tab pos="241300" algn="l"/>
              </a:tabLst>
            </a:pPr>
            <a:r>
              <a:rPr sz="1200" dirty="0">
                <a:latin typeface="Times New Roman"/>
                <a:cs typeface="Times New Roman"/>
              </a:rPr>
              <a:t>If higher </a:t>
            </a:r>
            <a:r>
              <a:rPr sz="1200" spc="-10" dirty="0">
                <a:latin typeface="Times New Roman"/>
                <a:cs typeface="Times New Roman"/>
              </a:rPr>
              <a:t>BWs </a:t>
            </a:r>
            <a:r>
              <a:rPr sz="1200" dirty="0">
                <a:latin typeface="Times New Roman"/>
                <a:cs typeface="Times New Roman"/>
              </a:rPr>
              <a:t>are available, one can </a:t>
            </a:r>
            <a:r>
              <a:rPr sz="1200" spc="-5" dirty="0">
                <a:latin typeface="Times New Roman"/>
                <a:cs typeface="Times New Roman"/>
              </a:rPr>
              <a:t>design </a:t>
            </a:r>
            <a:r>
              <a:rPr sz="1200" dirty="0">
                <a:latin typeface="Times New Roman"/>
                <a:cs typeface="Times New Roman"/>
              </a:rPr>
              <a:t>a </a:t>
            </a:r>
            <a:r>
              <a:rPr sz="1200" spc="-5" dirty="0">
                <a:latin typeface="Times New Roman"/>
                <a:cs typeface="Times New Roman"/>
              </a:rPr>
              <a:t>modem that can handle much higher  </a:t>
            </a:r>
            <a:r>
              <a:rPr sz="1200" dirty="0">
                <a:latin typeface="Times New Roman"/>
                <a:cs typeface="Times New Roman"/>
              </a:rPr>
              <a:t>data</a:t>
            </a:r>
            <a:r>
              <a:rPr sz="1200" spc="-85" dirty="0">
                <a:latin typeface="Times New Roman"/>
                <a:cs typeface="Times New Roman"/>
              </a:rPr>
              <a:t> </a:t>
            </a:r>
            <a:r>
              <a:rPr sz="1200" spc="-5" dirty="0">
                <a:latin typeface="Times New Roman"/>
                <a:cs typeface="Times New Roman"/>
              </a:rPr>
              <a:t>rates</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Fortunately, cable TV provides residential premises </a:t>
            </a:r>
            <a:r>
              <a:rPr sz="1200" dirty="0">
                <a:latin typeface="Times New Roman"/>
                <a:cs typeface="Times New Roman"/>
              </a:rPr>
              <a:t>with a coaxial cable </a:t>
            </a:r>
            <a:r>
              <a:rPr sz="1200" spc="-5" dirty="0">
                <a:latin typeface="Times New Roman"/>
                <a:cs typeface="Times New Roman"/>
              </a:rPr>
              <a:t>that has </a:t>
            </a:r>
            <a:r>
              <a:rPr sz="1200" dirty="0">
                <a:latin typeface="Times New Roman"/>
                <a:cs typeface="Times New Roman"/>
              </a:rPr>
              <a:t>a  BW of up to 750 </a:t>
            </a:r>
            <a:r>
              <a:rPr sz="1200" spc="-5" dirty="0">
                <a:latin typeface="Times New Roman"/>
                <a:cs typeface="Times New Roman"/>
              </a:rPr>
              <a:t>MHz </a:t>
            </a:r>
            <a:r>
              <a:rPr sz="1200" dirty="0">
                <a:latin typeface="Times New Roman"/>
                <a:cs typeface="Times New Roman"/>
              </a:rPr>
              <a:t>and </a:t>
            </a:r>
            <a:r>
              <a:rPr sz="1200" spc="-5" dirty="0">
                <a:latin typeface="Times New Roman"/>
                <a:cs typeface="Times New Roman"/>
              </a:rPr>
              <a:t>sometimes </a:t>
            </a:r>
            <a:r>
              <a:rPr sz="1200" dirty="0">
                <a:latin typeface="Times New Roman"/>
                <a:cs typeface="Times New Roman"/>
              </a:rPr>
              <a:t>even</a:t>
            </a:r>
            <a:r>
              <a:rPr sz="1200" spc="-50" dirty="0">
                <a:latin typeface="Times New Roman"/>
                <a:cs typeface="Times New Roman"/>
              </a:rPr>
              <a:t> </a:t>
            </a:r>
            <a:r>
              <a:rPr sz="1200" spc="-5" dirty="0">
                <a:latin typeface="Times New Roman"/>
                <a:cs typeface="Times New Roman"/>
              </a:rPr>
              <a:t>more</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This BW is </a:t>
            </a:r>
            <a:r>
              <a:rPr sz="1200" spc="-5" dirty="0">
                <a:latin typeface="Times New Roman"/>
                <a:cs typeface="Times New Roman"/>
              </a:rPr>
              <a:t>normally </a:t>
            </a:r>
            <a:r>
              <a:rPr sz="1200" dirty="0">
                <a:latin typeface="Times New Roman"/>
                <a:cs typeface="Times New Roman"/>
              </a:rPr>
              <a:t>divided into </a:t>
            </a:r>
            <a:r>
              <a:rPr sz="1200" spc="-5" dirty="0">
                <a:latin typeface="Times New Roman"/>
                <a:cs typeface="Times New Roman"/>
              </a:rPr>
              <a:t>6MHz </a:t>
            </a:r>
            <a:r>
              <a:rPr sz="1200" dirty="0">
                <a:latin typeface="Times New Roman"/>
                <a:cs typeface="Times New Roman"/>
              </a:rPr>
              <a:t>bands using</a:t>
            </a:r>
            <a:r>
              <a:rPr sz="1200" spc="-50" dirty="0">
                <a:latin typeface="Times New Roman"/>
                <a:cs typeface="Times New Roman"/>
              </a:rPr>
              <a:t> </a:t>
            </a:r>
            <a:r>
              <a:rPr sz="1200" spc="-5" dirty="0">
                <a:latin typeface="Times New Roman"/>
                <a:cs typeface="Times New Roman"/>
              </a:rPr>
              <a:t>FDM</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Each band provides a </a:t>
            </a:r>
            <a:r>
              <a:rPr sz="1200" spc="-10" dirty="0">
                <a:latin typeface="Times New Roman"/>
                <a:cs typeface="Times New Roman"/>
              </a:rPr>
              <a:t>TV</a:t>
            </a:r>
            <a:r>
              <a:rPr sz="1200" spc="-100" dirty="0">
                <a:latin typeface="Times New Roman"/>
                <a:cs typeface="Times New Roman"/>
              </a:rPr>
              <a:t> </a:t>
            </a:r>
            <a:r>
              <a:rPr sz="1200" dirty="0">
                <a:latin typeface="Times New Roman"/>
                <a:cs typeface="Times New Roman"/>
              </a:rPr>
              <a:t>Channel</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Two </a:t>
            </a:r>
            <a:r>
              <a:rPr sz="1200" spc="-5" dirty="0">
                <a:latin typeface="Times New Roman"/>
                <a:cs typeface="Times New Roman"/>
              </a:rPr>
              <a:t>bands </a:t>
            </a:r>
            <a:r>
              <a:rPr sz="1200" dirty="0">
                <a:latin typeface="Times New Roman"/>
                <a:cs typeface="Times New Roman"/>
              </a:rPr>
              <a:t>can </a:t>
            </a:r>
            <a:r>
              <a:rPr sz="1200" spc="-5" dirty="0">
                <a:latin typeface="Times New Roman"/>
                <a:cs typeface="Times New Roman"/>
              </a:rPr>
              <a:t>be </a:t>
            </a:r>
            <a:r>
              <a:rPr sz="1200" dirty="0">
                <a:latin typeface="Times New Roman"/>
                <a:cs typeface="Times New Roman"/>
              </a:rPr>
              <a:t>left aside to allow a </a:t>
            </a:r>
            <a:r>
              <a:rPr sz="1200" spc="-5" dirty="0">
                <a:latin typeface="Times New Roman"/>
                <a:cs typeface="Times New Roman"/>
              </a:rPr>
              <a:t>user </a:t>
            </a:r>
            <a:r>
              <a:rPr sz="1200" dirty="0">
                <a:latin typeface="Times New Roman"/>
                <a:cs typeface="Times New Roman"/>
              </a:rPr>
              <a:t>to download and upload the </a:t>
            </a:r>
            <a:r>
              <a:rPr sz="1200" spc="-5" dirty="0">
                <a:latin typeface="Times New Roman"/>
                <a:cs typeface="Times New Roman"/>
              </a:rPr>
              <a:t>information  from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internet</a:t>
            </a:r>
            <a:endParaRPr sz="1200">
              <a:latin typeface="Times New Roman"/>
              <a:cs typeface="Times New Roman"/>
            </a:endParaRPr>
          </a:p>
        </p:txBody>
      </p:sp>
      <p:sp>
        <p:nvSpPr>
          <p:cNvPr id="7" name="object 7"/>
          <p:cNvSpPr/>
          <p:nvPr/>
        </p:nvSpPr>
        <p:spPr>
          <a:xfrm>
            <a:off x="1738883" y="3493008"/>
            <a:ext cx="4319320" cy="235610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6009894"/>
            <a:ext cx="5530850" cy="323342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Instead of the </a:t>
            </a:r>
            <a:r>
              <a:rPr sz="1200" spc="-5" dirty="0">
                <a:latin typeface="Times New Roman"/>
                <a:cs typeface="Times New Roman"/>
              </a:rPr>
              <a:t>traditional </a:t>
            </a:r>
            <a:r>
              <a:rPr sz="1200" dirty="0">
                <a:latin typeface="Times New Roman"/>
                <a:cs typeface="Times New Roman"/>
              </a:rPr>
              <a:t>cable box, </a:t>
            </a:r>
            <a:r>
              <a:rPr sz="1200" spc="-10" dirty="0">
                <a:latin typeface="Times New Roman"/>
                <a:cs typeface="Times New Roman"/>
              </a:rPr>
              <a:t>we </a:t>
            </a:r>
            <a:r>
              <a:rPr sz="1200" dirty="0">
                <a:latin typeface="Times New Roman"/>
                <a:cs typeface="Times New Roman"/>
              </a:rPr>
              <a:t>show a</a:t>
            </a:r>
            <a:r>
              <a:rPr sz="1200" spc="-60" dirty="0">
                <a:latin typeface="Times New Roman"/>
                <a:cs typeface="Times New Roman"/>
              </a:rPr>
              <a:t> </a:t>
            </a:r>
            <a:r>
              <a:rPr sz="1200" dirty="0">
                <a:latin typeface="Times New Roman"/>
                <a:cs typeface="Times New Roman"/>
              </a:rPr>
              <a:t>splitter</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The splitter directs </a:t>
            </a:r>
            <a:r>
              <a:rPr sz="1200" spc="-5" dirty="0">
                <a:latin typeface="Times New Roman"/>
                <a:cs typeface="Times New Roman"/>
              </a:rPr>
              <a:t>the TV </a:t>
            </a:r>
            <a:r>
              <a:rPr sz="1200" dirty="0">
                <a:latin typeface="Times New Roman"/>
                <a:cs typeface="Times New Roman"/>
              </a:rPr>
              <a:t>bands to the </a:t>
            </a:r>
            <a:r>
              <a:rPr sz="1200" spc="-5" dirty="0">
                <a:latin typeface="Times New Roman"/>
                <a:cs typeface="Times New Roman"/>
              </a:rPr>
              <a:t>TV </a:t>
            </a:r>
            <a:r>
              <a:rPr sz="1200" dirty="0">
                <a:latin typeface="Times New Roman"/>
                <a:cs typeface="Times New Roman"/>
              </a:rPr>
              <a:t>set </a:t>
            </a:r>
            <a:r>
              <a:rPr sz="1200" spc="-5" dirty="0">
                <a:latin typeface="Times New Roman"/>
                <a:cs typeface="Times New Roman"/>
              </a:rPr>
              <a:t>and </a:t>
            </a:r>
            <a:r>
              <a:rPr sz="1200" dirty="0">
                <a:latin typeface="Times New Roman"/>
                <a:cs typeface="Times New Roman"/>
              </a:rPr>
              <a:t>the </a:t>
            </a:r>
            <a:r>
              <a:rPr sz="1200" spc="-5" dirty="0">
                <a:latin typeface="Times New Roman"/>
                <a:cs typeface="Times New Roman"/>
              </a:rPr>
              <a:t>Internet </a:t>
            </a:r>
            <a:r>
              <a:rPr sz="1200" dirty="0">
                <a:latin typeface="Times New Roman"/>
                <a:cs typeface="Times New Roman"/>
              </a:rPr>
              <a:t>access </a:t>
            </a:r>
            <a:r>
              <a:rPr sz="1200" spc="-5" dirty="0">
                <a:latin typeface="Times New Roman"/>
                <a:cs typeface="Times New Roman"/>
              </a:rPr>
              <a:t>bands </a:t>
            </a:r>
            <a:r>
              <a:rPr sz="1200" dirty="0">
                <a:latin typeface="Times New Roman"/>
                <a:cs typeface="Times New Roman"/>
              </a:rPr>
              <a:t>to the</a:t>
            </a:r>
            <a:r>
              <a:rPr sz="1200" spc="-45" dirty="0">
                <a:latin typeface="Times New Roman"/>
                <a:cs typeface="Times New Roman"/>
              </a:rPr>
              <a:t> </a:t>
            </a:r>
            <a:r>
              <a:rPr sz="1200" dirty="0">
                <a:latin typeface="Times New Roman"/>
                <a:cs typeface="Times New Roman"/>
              </a:rPr>
              <a:t>PC</a:t>
            </a:r>
            <a:endParaRPr sz="1200">
              <a:latin typeface="Times New Roman"/>
              <a:cs typeface="Times New Roman"/>
            </a:endParaRPr>
          </a:p>
          <a:p>
            <a:pPr>
              <a:lnSpc>
                <a:spcPct val="100000"/>
              </a:lnSpc>
              <a:spcBef>
                <a:spcPts val="35"/>
              </a:spcBef>
              <a:buFont typeface="Courier New"/>
              <a:buChar char="o"/>
            </a:pPr>
            <a:endParaRPr sz="1200">
              <a:latin typeface="Times New Roman"/>
              <a:cs typeface="Times New Roman"/>
            </a:endParaRPr>
          </a:p>
          <a:p>
            <a:pPr marL="469900" marR="5080" lvl="1" indent="-228600">
              <a:lnSpc>
                <a:spcPts val="1380"/>
              </a:lnSpc>
              <a:buFont typeface="Meiryo"/>
              <a:buChar char="❖"/>
              <a:tabLst>
                <a:tab pos="469900" algn="l"/>
              </a:tabLst>
            </a:pPr>
            <a:r>
              <a:rPr sz="1200" b="1" u="heavy" spc="-5" dirty="0">
                <a:latin typeface="Times New Roman"/>
                <a:cs typeface="Times New Roman"/>
              </a:rPr>
              <a:t>DOWNLOADING: </a:t>
            </a:r>
            <a:r>
              <a:rPr sz="1200" spc="-5" dirty="0">
                <a:latin typeface="Times New Roman"/>
                <a:cs typeface="Times New Roman"/>
              </a:rPr>
              <a:t>Downloading requires </a:t>
            </a:r>
            <a:r>
              <a:rPr sz="1200" dirty="0">
                <a:latin typeface="Times New Roman"/>
                <a:cs typeface="Times New Roman"/>
              </a:rPr>
              <a:t>a 6 </a:t>
            </a:r>
            <a:r>
              <a:rPr sz="1200" spc="-5" dirty="0">
                <a:latin typeface="Times New Roman"/>
                <a:cs typeface="Times New Roman"/>
              </a:rPr>
              <a:t>MHz BW </a:t>
            </a:r>
            <a:r>
              <a:rPr sz="1200" dirty="0">
                <a:latin typeface="Times New Roman"/>
                <a:cs typeface="Times New Roman"/>
              </a:rPr>
              <a:t>in the </a:t>
            </a:r>
            <a:r>
              <a:rPr sz="1200" spc="-5" dirty="0">
                <a:latin typeface="Times New Roman"/>
                <a:cs typeface="Times New Roman"/>
              </a:rPr>
              <a:t>range </a:t>
            </a:r>
            <a:r>
              <a:rPr sz="1200" dirty="0">
                <a:latin typeface="Times New Roman"/>
                <a:cs typeface="Times New Roman"/>
              </a:rPr>
              <a:t>above  40MHz. The </a:t>
            </a:r>
            <a:r>
              <a:rPr sz="1200" spc="-5" dirty="0">
                <a:latin typeface="Times New Roman"/>
                <a:cs typeface="Times New Roman"/>
              </a:rPr>
              <a:t>demodulation </a:t>
            </a:r>
            <a:r>
              <a:rPr sz="1200" dirty="0">
                <a:latin typeface="Times New Roman"/>
                <a:cs typeface="Times New Roman"/>
              </a:rPr>
              <a:t>technique used is 64 </a:t>
            </a:r>
            <a:r>
              <a:rPr sz="1200" spc="-5" dirty="0">
                <a:latin typeface="Times New Roman"/>
                <a:cs typeface="Times New Roman"/>
              </a:rPr>
              <a:t>QAM </a:t>
            </a:r>
            <a:r>
              <a:rPr sz="1200" dirty="0">
                <a:latin typeface="Times New Roman"/>
                <a:cs typeface="Times New Roman"/>
              </a:rPr>
              <a:t>(6 bits at a</a:t>
            </a:r>
            <a:r>
              <a:rPr sz="1200" spc="-6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lvl="1">
              <a:lnSpc>
                <a:spcPct val="100000"/>
              </a:lnSpc>
              <a:spcBef>
                <a:spcPts val="15"/>
              </a:spcBef>
              <a:buFont typeface="Meiryo"/>
              <a:buChar char="❖"/>
            </a:pPr>
            <a:endParaRPr sz="1100">
              <a:latin typeface="Times New Roman"/>
              <a:cs typeface="Times New Roman"/>
            </a:endParaRPr>
          </a:p>
          <a:p>
            <a:pPr marL="698500" lvl="2" indent="-228600">
              <a:lnSpc>
                <a:spcPts val="1410"/>
              </a:lnSpc>
              <a:spcBef>
                <a:spcPts val="5"/>
              </a:spcBef>
              <a:buFont typeface="Courier New"/>
              <a:buChar char="o"/>
              <a:tabLst>
                <a:tab pos="698500" algn="l"/>
              </a:tabLst>
            </a:pPr>
            <a:r>
              <a:rPr sz="1200" dirty="0">
                <a:latin typeface="Times New Roman"/>
                <a:cs typeface="Times New Roman"/>
              </a:rPr>
              <a:t>This </a:t>
            </a:r>
            <a:r>
              <a:rPr sz="1200" spc="-5" dirty="0">
                <a:latin typeface="Times New Roman"/>
                <a:cs typeface="Times New Roman"/>
              </a:rPr>
              <a:t>means </a:t>
            </a:r>
            <a:r>
              <a:rPr sz="1200" dirty="0">
                <a:latin typeface="Times New Roman"/>
                <a:cs typeface="Times New Roman"/>
              </a:rPr>
              <a:t>that a user can download </a:t>
            </a:r>
            <a:r>
              <a:rPr sz="1200" spc="-5" dirty="0">
                <a:latin typeface="Times New Roman"/>
                <a:cs typeface="Times New Roman"/>
              </a:rPr>
              <a:t>info at </a:t>
            </a:r>
            <a:r>
              <a:rPr sz="1200" dirty="0">
                <a:latin typeface="Times New Roman"/>
                <a:cs typeface="Times New Roman"/>
              </a:rPr>
              <a:t>a </a:t>
            </a:r>
            <a:r>
              <a:rPr sz="1200" spc="-5" dirty="0">
                <a:latin typeface="Times New Roman"/>
                <a:cs typeface="Times New Roman"/>
              </a:rPr>
              <a:t>rate of 6MHz </a:t>
            </a:r>
            <a:r>
              <a:rPr sz="1200" dirty="0">
                <a:latin typeface="Times New Roman"/>
                <a:cs typeface="Times New Roman"/>
              </a:rPr>
              <a:t>* 6 =</a:t>
            </a:r>
            <a:r>
              <a:rPr sz="1200" spc="-30" dirty="0">
                <a:latin typeface="Times New Roman"/>
                <a:cs typeface="Times New Roman"/>
              </a:rPr>
              <a:t> </a:t>
            </a:r>
            <a:r>
              <a:rPr sz="1200" spc="-5" dirty="0">
                <a:latin typeface="Times New Roman"/>
                <a:cs typeface="Times New Roman"/>
              </a:rPr>
              <a:t>36Mbps</a:t>
            </a:r>
            <a:endParaRPr sz="1200">
              <a:latin typeface="Times New Roman"/>
              <a:cs typeface="Times New Roman"/>
            </a:endParaRPr>
          </a:p>
          <a:p>
            <a:pPr marL="698500" lvl="2" indent="-228600">
              <a:lnSpc>
                <a:spcPts val="1410"/>
              </a:lnSpc>
              <a:buFont typeface="Courier New"/>
              <a:buChar char="o"/>
              <a:tabLst>
                <a:tab pos="698500" algn="l"/>
              </a:tabLst>
            </a:pPr>
            <a:r>
              <a:rPr sz="1200" dirty="0">
                <a:latin typeface="Times New Roman"/>
                <a:cs typeface="Times New Roman"/>
              </a:rPr>
              <a:t>However </a:t>
            </a:r>
            <a:r>
              <a:rPr sz="1200" spc="-5" dirty="0">
                <a:latin typeface="Times New Roman"/>
                <a:cs typeface="Times New Roman"/>
              </a:rPr>
              <a:t>PCs </a:t>
            </a:r>
            <a:r>
              <a:rPr sz="1200" dirty="0">
                <a:latin typeface="Times New Roman"/>
                <a:cs typeface="Times New Roman"/>
              </a:rPr>
              <a:t>are not </a:t>
            </a:r>
            <a:r>
              <a:rPr sz="1200" spc="-5" dirty="0">
                <a:latin typeface="Times New Roman"/>
                <a:cs typeface="Times New Roman"/>
              </a:rPr>
              <a:t>yet capable </a:t>
            </a:r>
            <a:r>
              <a:rPr sz="1200" dirty="0">
                <a:latin typeface="Times New Roman"/>
                <a:cs typeface="Times New Roman"/>
              </a:rPr>
              <a:t>of </a:t>
            </a:r>
            <a:r>
              <a:rPr sz="1200" spc="-5" dirty="0">
                <a:latin typeface="Times New Roman"/>
                <a:cs typeface="Times New Roman"/>
              </a:rPr>
              <a:t>receiving data at </a:t>
            </a:r>
            <a:r>
              <a:rPr sz="1200" dirty="0">
                <a:latin typeface="Times New Roman"/>
                <a:cs typeface="Times New Roman"/>
              </a:rPr>
              <a:t>this</a:t>
            </a:r>
            <a:r>
              <a:rPr sz="1200" spc="35"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lvl="2">
              <a:lnSpc>
                <a:spcPct val="100000"/>
              </a:lnSpc>
              <a:spcBef>
                <a:spcPts val="55"/>
              </a:spcBef>
              <a:buFont typeface="Courier New"/>
              <a:buChar char="o"/>
            </a:pPr>
            <a:endParaRPr sz="1100">
              <a:latin typeface="Times New Roman"/>
              <a:cs typeface="Times New Roman"/>
            </a:endParaRPr>
          </a:p>
          <a:p>
            <a:pPr marL="1155700" lvl="3" indent="-228600">
              <a:lnSpc>
                <a:spcPct val="100000"/>
              </a:lnSpc>
              <a:buFont typeface="Meiryo"/>
              <a:buChar char="✓"/>
              <a:tabLst>
                <a:tab pos="1155700" algn="l"/>
              </a:tabLst>
            </a:pPr>
            <a:r>
              <a:rPr sz="1200" spc="-5" dirty="0">
                <a:latin typeface="Times New Roman"/>
                <a:cs typeface="Times New Roman"/>
              </a:rPr>
              <a:t>Currently rate is b/w </a:t>
            </a:r>
            <a:r>
              <a:rPr sz="1200" dirty="0">
                <a:latin typeface="Times New Roman"/>
                <a:cs typeface="Times New Roman"/>
              </a:rPr>
              <a:t>3 </a:t>
            </a:r>
            <a:r>
              <a:rPr sz="1200" spc="-5" dirty="0">
                <a:latin typeface="Times New Roman"/>
                <a:cs typeface="Times New Roman"/>
              </a:rPr>
              <a:t>and 10</a:t>
            </a:r>
            <a:r>
              <a:rPr sz="1200" spc="-55" dirty="0">
                <a:latin typeface="Times New Roman"/>
                <a:cs typeface="Times New Roman"/>
              </a:rPr>
              <a:t> </a:t>
            </a:r>
            <a:r>
              <a:rPr sz="1200" spc="-10" dirty="0">
                <a:latin typeface="Times New Roman"/>
                <a:cs typeface="Times New Roman"/>
              </a:rPr>
              <a:t>Mbps</a:t>
            </a:r>
            <a:endParaRPr sz="1200">
              <a:latin typeface="Times New Roman"/>
              <a:cs typeface="Times New Roman"/>
            </a:endParaRPr>
          </a:p>
          <a:p>
            <a:pPr lvl="3">
              <a:lnSpc>
                <a:spcPct val="100000"/>
              </a:lnSpc>
              <a:spcBef>
                <a:spcPts val="55"/>
              </a:spcBef>
              <a:buFont typeface="Meiryo"/>
              <a:buChar char="✓"/>
            </a:pPr>
            <a:endParaRPr sz="1100">
              <a:latin typeface="Times New Roman"/>
              <a:cs typeface="Times New Roman"/>
            </a:endParaRPr>
          </a:p>
          <a:p>
            <a:pPr marL="469900" lvl="1" indent="-228600">
              <a:lnSpc>
                <a:spcPts val="1410"/>
              </a:lnSpc>
              <a:buFont typeface="Meiryo"/>
              <a:buChar char="❖"/>
              <a:tabLst>
                <a:tab pos="469900" algn="l"/>
              </a:tabLst>
            </a:pPr>
            <a:r>
              <a:rPr sz="1200" b="1" u="heavy" spc="-5" dirty="0">
                <a:latin typeface="Times New Roman"/>
                <a:cs typeface="Times New Roman"/>
              </a:rPr>
              <a:t>UPLOADING: </a:t>
            </a:r>
            <a:r>
              <a:rPr sz="1200" dirty="0">
                <a:latin typeface="Times New Roman"/>
                <a:cs typeface="Times New Roman"/>
              </a:rPr>
              <a:t>Requires a </a:t>
            </a:r>
            <a:r>
              <a:rPr sz="1200" spc="-5" dirty="0">
                <a:latin typeface="Times New Roman"/>
                <a:cs typeface="Times New Roman"/>
              </a:rPr>
              <a:t>6MHz </a:t>
            </a:r>
            <a:r>
              <a:rPr sz="1200" dirty="0">
                <a:latin typeface="Times New Roman"/>
                <a:cs typeface="Times New Roman"/>
              </a:rPr>
              <a:t>BW in a range below</a:t>
            </a:r>
            <a:r>
              <a:rPr sz="1200" spc="-110" dirty="0">
                <a:latin typeface="Times New Roman"/>
                <a:cs typeface="Times New Roman"/>
              </a:rPr>
              <a:t> </a:t>
            </a:r>
            <a:r>
              <a:rPr sz="1200" dirty="0">
                <a:latin typeface="Times New Roman"/>
                <a:cs typeface="Times New Roman"/>
              </a:rPr>
              <a:t>40MHz</a:t>
            </a:r>
            <a:endParaRPr sz="1200">
              <a:latin typeface="Times New Roman"/>
              <a:cs typeface="Times New Roman"/>
            </a:endParaRPr>
          </a:p>
          <a:p>
            <a:pPr marL="698500" marR="5080" lvl="2" indent="-228600">
              <a:lnSpc>
                <a:spcPts val="1380"/>
              </a:lnSpc>
              <a:spcBef>
                <a:spcPts val="65"/>
              </a:spcBef>
              <a:buFont typeface="Courier New"/>
              <a:buChar char="o"/>
              <a:tabLst>
                <a:tab pos="698500" algn="l"/>
              </a:tabLst>
            </a:pPr>
            <a:r>
              <a:rPr sz="1200" spc="-5" dirty="0">
                <a:latin typeface="Times New Roman"/>
                <a:cs typeface="Times New Roman"/>
              </a:rPr>
              <a:t>At </a:t>
            </a:r>
            <a:r>
              <a:rPr sz="1200" dirty="0">
                <a:latin typeface="Times New Roman"/>
                <a:cs typeface="Times New Roman"/>
              </a:rPr>
              <a:t>this low frequency, </a:t>
            </a:r>
            <a:r>
              <a:rPr sz="1200" spc="-5" dirty="0">
                <a:latin typeface="Times New Roman"/>
                <a:cs typeface="Times New Roman"/>
              </a:rPr>
              <a:t>home appliances can </a:t>
            </a:r>
            <a:r>
              <a:rPr sz="1200" dirty="0">
                <a:latin typeface="Times New Roman"/>
                <a:cs typeface="Times New Roman"/>
              </a:rPr>
              <a:t>create a </a:t>
            </a:r>
            <a:r>
              <a:rPr sz="1200" spc="-5" dirty="0">
                <a:latin typeface="Times New Roman"/>
                <a:cs typeface="Times New Roman"/>
              </a:rPr>
              <a:t>noise environment </a:t>
            </a:r>
            <a:r>
              <a:rPr sz="1200" dirty="0">
                <a:latin typeface="Times New Roman"/>
                <a:cs typeface="Times New Roman"/>
              </a:rPr>
              <a:t>that  effects</a:t>
            </a:r>
            <a:r>
              <a:rPr sz="1200" spc="-65" dirty="0">
                <a:latin typeface="Times New Roman"/>
                <a:cs typeface="Times New Roman"/>
              </a:rPr>
              <a:t> </a:t>
            </a:r>
            <a:r>
              <a:rPr sz="1200" spc="-5" dirty="0">
                <a:latin typeface="Times New Roman"/>
                <a:cs typeface="Times New Roman"/>
              </a:rPr>
              <a:t>modulation</a:t>
            </a:r>
            <a:endParaRPr sz="1200">
              <a:latin typeface="Times New Roman"/>
              <a:cs typeface="Times New Roman"/>
            </a:endParaRPr>
          </a:p>
          <a:p>
            <a:pPr marL="698500" lvl="2" indent="-228600">
              <a:lnSpc>
                <a:spcPts val="1315"/>
              </a:lnSpc>
              <a:buFont typeface="Courier New"/>
              <a:buChar char="o"/>
              <a:tabLst>
                <a:tab pos="698500" algn="l"/>
              </a:tabLst>
            </a:pPr>
            <a:r>
              <a:rPr sz="1200" dirty="0">
                <a:latin typeface="Times New Roman"/>
                <a:cs typeface="Times New Roman"/>
              </a:rPr>
              <a:t>The </a:t>
            </a:r>
            <a:r>
              <a:rPr sz="1200" spc="-5" dirty="0">
                <a:latin typeface="Times New Roman"/>
                <a:cs typeface="Times New Roman"/>
              </a:rPr>
              <a:t>modulation </a:t>
            </a:r>
            <a:r>
              <a:rPr sz="1200" dirty="0">
                <a:latin typeface="Times New Roman"/>
                <a:cs typeface="Times New Roman"/>
              </a:rPr>
              <a:t>technique </a:t>
            </a:r>
            <a:r>
              <a:rPr sz="1200" spc="-5" dirty="0">
                <a:latin typeface="Times New Roman"/>
                <a:cs typeface="Times New Roman"/>
              </a:rPr>
              <a:t>uses </a:t>
            </a:r>
            <a:r>
              <a:rPr sz="1200" dirty="0">
                <a:latin typeface="Times New Roman"/>
                <a:cs typeface="Times New Roman"/>
              </a:rPr>
              <a:t>is </a:t>
            </a:r>
            <a:r>
              <a:rPr sz="1200" spc="-5" dirty="0">
                <a:latin typeface="Times New Roman"/>
                <a:cs typeface="Times New Roman"/>
              </a:rPr>
              <a:t>QPSK </a:t>
            </a:r>
            <a:r>
              <a:rPr sz="1200" dirty="0">
                <a:latin typeface="Times New Roman"/>
                <a:cs typeface="Times New Roman"/>
              </a:rPr>
              <a:t>(4 bits at a</a:t>
            </a:r>
            <a:r>
              <a:rPr sz="1200" spc="-1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698500" lvl="2" indent="-228600">
              <a:lnSpc>
                <a:spcPts val="1380"/>
              </a:lnSpc>
              <a:buFont typeface="Courier New"/>
              <a:buChar char="o"/>
              <a:tabLst>
                <a:tab pos="698500" algn="l"/>
              </a:tabLst>
            </a:pPr>
            <a:r>
              <a:rPr sz="1200" dirty="0">
                <a:latin typeface="Times New Roman"/>
                <a:cs typeface="Times New Roman"/>
              </a:rPr>
              <a:t>This </a:t>
            </a:r>
            <a:r>
              <a:rPr sz="1200" spc="-5" dirty="0">
                <a:latin typeface="Times New Roman"/>
                <a:cs typeface="Times New Roman"/>
              </a:rPr>
              <a:t>means </a:t>
            </a:r>
            <a:r>
              <a:rPr sz="1200" dirty="0">
                <a:latin typeface="Times New Roman"/>
                <a:cs typeface="Times New Roman"/>
              </a:rPr>
              <a:t>that user can Upload </a:t>
            </a:r>
            <a:r>
              <a:rPr sz="1200" spc="-5" dirty="0">
                <a:latin typeface="Times New Roman"/>
                <a:cs typeface="Times New Roman"/>
              </a:rPr>
              <a:t>info at </a:t>
            </a:r>
            <a:r>
              <a:rPr sz="1200" dirty="0">
                <a:latin typeface="Times New Roman"/>
                <a:cs typeface="Times New Roman"/>
              </a:rPr>
              <a:t>a </a:t>
            </a:r>
            <a:r>
              <a:rPr sz="1200" spc="-5" dirty="0">
                <a:latin typeface="Times New Roman"/>
                <a:cs typeface="Times New Roman"/>
              </a:rPr>
              <a:t>rate of </a:t>
            </a:r>
            <a:r>
              <a:rPr sz="1200" dirty="0">
                <a:latin typeface="Times New Roman"/>
                <a:cs typeface="Times New Roman"/>
              </a:rPr>
              <a:t>6 </a:t>
            </a:r>
            <a:r>
              <a:rPr sz="1200" spc="-5" dirty="0">
                <a:latin typeface="Times New Roman"/>
                <a:cs typeface="Times New Roman"/>
              </a:rPr>
              <a:t>MHz </a:t>
            </a:r>
            <a:r>
              <a:rPr sz="1200" dirty="0">
                <a:latin typeface="Times New Roman"/>
                <a:cs typeface="Times New Roman"/>
              </a:rPr>
              <a:t>* </a:t>
            </a:r>
            <a:r>
              <a:rPr sz="1200" spc="-5" dirty="0">
                <a:latin typeface="Times New Roman"/>
                <a:cs typeface="Times New Roman"/>
              </a:rPr>
              <a:t>2=12</a:t>
            </a:r>
            <a:r>
              <a:rPr sz="1200" spc="-80" dirty="0">
                <a:latin typeface="Times New Roman"/>
                <a:cs typeface="Times New Roman"/>
              </a:rPr>
              <a:t> </a:t>
            </a:r>
            <a:r>
              <a:rPr sz="1200" spc="-10" dirty="0">
                <a:latin typeface="Times New Roman"/>
                <a:cs typeface="Times New Roman"/>
              </a:rPr>
              <a:t>MHz</a:t>
            </a:r>
            <a:endParaRPr sz="1200">
              <a:latin typeface="Times New Roman"/>
              <a:cs typeface="Times New Roman"/>
            </a:endParaRPr>
          </a:p>
          <a:p>
            <a:pPr marL="698500" lvl="2" indent="-228600">
              <a:lnSpc>
                <a:spcPts val="1370"/>
              </a:lnSpc>
              <a:buFont typeface="Courier New"/>
              <a:buChar char="o"/>
              <a:tabLst>
                <a:tab pos="698500" algn="l"/>
              </a:tabLst>
            </a:pPr>
            <a:r>
              <a:rPr sz="1200" spc="-5" dirty="0">
                <a:latin typeface="Times New Roman"/>
                <a:cs typeface="Times New Roman"/>
              </a:rPr>
              <a:t>Presently  uploading rate </a:t>
            </a:r>
            <a:r>
              <a:rPr sz="1200" dirty="0">
                <a:latin typeface="Times New Roman"/>
                <a:cs typeface="Times New Roman"/>
              </a:rPr>
              <a:t>is </a:t>
            </a:r>
            <a:r>
              <a:rPr sz="1200" spc="-5" dirty="0">
                <a:latin typeface="Times New Roman"/>
                <a:cs typeface="Times New Roman"/>
              </a:rPr>
              <a:t>b/w 500Kbps </a:t>
            </a:r>
            <a:r>
              <a:rPr sz="1200" dirty="0">
                <a:latin typeface="Times New Roman"/>
                <a:cs typeface="Times New Roman"/>
              </a:rPr>
              <a:t>and</a:t>
            </a:r>
            <a:r>
              <a:rPr sz="1200" spc="-80" dirty="0">
                <a:latin typeface="Times New Roman"/>
                <a:cs typeface="Times New Roman"/>
              </a:rPr>
              <a:t> </a:t>
            </a:r>
            <a:r>
              <a:rPr sz="1200" spc="-5" dirty="0">
                <a:latin typeface="Times New Roman"/>
                <a:cs typeface="Times New Roman"/>
              </a:rPr>
              <a:t>1Mbps</a:t>
            </a:r>
            <a:endParaRPr sz="1200">
              <a:latin typeface="Times New Roman"/>
              <a:cs typeface="Times New Roman"/>
            </a:endParaRPr>
          </a:p>
          <a:p>
            <a:pPr marL="12700">
              <a:lnSpc>
                <a:spcPts val="1880"/>
              </a:lnSpc>
            </a:pPr>
            <a:r>
              <a:rPr sz="1600" b="1" u="heavy" spc="-5" dirty="0">
                <a:latin typeface="Times New Roman"/>
                <a:cs typeface="Times New Roman"/>
              </a:rPr>
              <a:t>Electromagnetic</a:t>
            </a:r>
            <a:r>
              <a:rPr sz="1600" b="1" u="heavy" spc="-70" dirty="0">
                <a:latin typeface="Times New Roman"/>
                <a:cs typeface="Times New Roman"/>
              </a:rPr>
              <a:t> </a:t>
            </a:r>
            <a:r>
              <a:rPr sz="1600" b="1" u="heavy" spc="-5" dirty="0">
                <a:latin typeface="Times New Roman"/>
                <a:cs typeface="Times New Roman"/>
              </a:rPr>
              <a:t>Energy</a:t>
            </a:r>
            <a:endParaRPr sz="16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118</a:t>
            </a:fld>
            <a:endParaRPr dirty="0"/>
          </a:p>
        </p:txBody>
      </p:sp>
    </p:spTree>
    <p:extLst>
      <p:ext uri="{BB962C8B-B14F-4D97-AF65-F5344CB8AC3E}">
        <p14:creationId xmlns:p14="http://schemas.microsoft.com/office/powerpoint/2010/main" val="24787364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2755" cy="152844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marR="6350" indent="-228600" algn="just">
              <a:lnSpc>
                <a:spcPts val="1380"/>
              </a:lnSpc>
              <a:spcBef>
                <a:spcPts val="875"/>
              </a:spcBef>
              <a:buFont typeface="Courier New"/>
              <a:buChar char="o"/>
              <a:tabLst>
                <a:tab pos="241300" algn="l"/>
              </a:tabLst>
            </a:pPr>
            <a:r>
              <a:rPr sz="1200" dirty="0">
                <a:latin typeface="Times New Roman"/>
                <a:cs typeface="Times New Roman"/>
              </a:rPr>
              <a:t>Signals are </a:t>
            </a:r>
            <a:r>
              <a:rPr sz="1200" spc="-5" dirty="0">
                <a:latin typeface="Times New Roman"/>
                <a:cs typeface="Times New Roman"/>
              </a:rPr>
              <a:t>transmitted from </a:t>
            </a:r>
            <a:r>
              <a:rPr sz="1200" dirty="0">
                <a:latin typeface="Times New Roman"/>
                <a:cs typeface="Times New Roman"/>
              </a:rPr>
              <a:t>one device to </a:t>
            </a:r>
            <a:r>
              <a:rPr sz="1200" spc="-5" dirty="0">
                <a:latin typeface="Times New Roman"/>
                <a:cs typeface="Times New Roman"/>
              </a:rPr>
              <a:t>another </a:t>
            </a:r>
            <a:r>
              <a:rPr sz="1200" dirty="0">
                <a:latin typeface="Times New Roman"/>
                <a:cs typeface="Times New Roman"/>
              </a:rPr>
              <a:t>in the </a:t>
            </a:r>
            <a:r>
              <a:rPr sz="1200" spc="-5" dirty="0">
                <a:latin typeface="Times New Roman"/>
                <a:cs typeface="Times New Roman"/>
              </a:rPr>
              <a:t>form </a:t>
            </a:r>
            <a:r>
              <a:rPr sz="1200" dirty="0">
                <a:latin typeface="Times New Roman"/>
                <a:cs typeface="Times New Roman"/>
              </a:rPr>
              <a:t>of </a:t>
            </a:r>
            <a:r>
              <a:rPr sz="1200" spc="-5" dirty="0">
                <a:latin typeface="Times New Roman"/>
                <a:cs typeface="Times New Roman"/>
              </a:rPr>
              <a:t>electromagnetic  </a:t>
            </a:r>
            <a:r>
              <a:rPr sz="1200" dirty="0">
                <a:latin typeface="Times New Roman"/>
                <a:cs typeface="Times New Roman"/>
              </a:rPr>
              <a:t>energy</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Electromagnetic signals </a:t>
            </a:r>
            <a:r>
              <a:rPr sz="1200" dirty="0">
                <a:latin typeface="Times New Roman"/>
                <a:cs typeface="Times New Roman"/>
              </a:rPr>
              <a:t>can travel through </a:t>
            </a:r>
            <a:r>
              <a:rPr sz="1200" spc="-5" dirty="0">
                <a:latin typeface="Times New Roman"/>
                <a:cs typeface="Times New Roman"/>
              </a:rPr>
              <a:t>Vacuum, </a:t>
            </a:r>
            <a:r>
              <a:rPr sz="1200" dirty="0">
                <a:latin typeface="Times New Roman"/>
                <a:cs typeface="Times New Roman"/>
              </a:rPr>
              <a:t>Air or other </a:t>
            </a:r>
            <a:r>
              <a:rPr sz="1200" spc="-5" dirty="0">
                <a:latin typeface="Times New Roman"/>
                <a:cs typeface="Times New Roman"/>
              </a:rPr>
              <a:t>transmission</a:t>
            </a:r>
            <a:r>
              <a:rPr sz="1200" spc="15" dirty="0">
                <a:latin typeface="Times New Roman"/>
                <a:cs typeface="Times New Roman"/>
              </a:rPr>
              <a:t> </a:t>
            </a:r>
            <a:r>
              <a:rPr sz="1200" spc="-5" dirty="0">
                <a:latin typeface="Times New Roman"/>
                <a:cs typeface="Times New Roman"/>
              </a:rPr>
              <a:t>media</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spc="-5" dirty="0">
                <a:latin typeface="Times New Roman"/>
                <a:cs typeface="Times New Roman"/>
              </a:rPr>
              <a:t>Electromagnetic </a:t>
            </a:r>
            <a:r>
              <a:rPr sz="1200" dirty="0">
                <a:latin typeface="Times New Roman"/>
                <a:cs typeface="Times New Roman"/>
              </a:rPr>
              <a:t>energy, a </a:t>
            </a:r>
            <a:r>
              <a:rPr sz="1200" spc="-5" dirty="0">
                <a:latin typeface="Times New Roman"/>
                <a:cs typeface="Times New Roman"/>
              </a:rPr>
              <a:t>combination </a:t>
            </a:r>
            <a:r>
              <a:rPr sz="1200" dirty="0">
                <a:latin typeface="Times New Roman"/>
                <a:cs typeface="Times New Roman"/>
              </a:rPr>
              <a:t>of </a:t>
            </a:r>
            <a:r>
              <a:rPr sz="1200" spc="-5" dirty="0">
                <a:latin typeface="Times New Roman"/>
                <a:cs typeface="Times New Roman"/>
              </a:rPr>
              <a:t>electrical </a:t>
            </a:r>
            <a:r>
              <a:rPr sz="1200" dirty="0">
                <a:latin typeface="Times New Roman"/>
                <a:cs typeface="Times New Roman"/>
              </a:rPr>
              <a:t>and </a:t>
            </a:r>
            <a:r>
              <a:rPr sz="1200" spc="-5" dirty="0">
                <a:latin typeface="Times New Roman"/>
                <a:cs typeface="Times New Roman"/>
              </a:rPr>
              <a:t>mechanical fields </a:t>
            </a:r>
            <a:r>
              <a:rPr sz="1200" dirty="0">
                <a:latin typeface="Times New Roman"/>
                <a:cs typeface="Times New Roman"/>
              </a:rPr>
              <a:t>vibrating in  </a:t>
            </a:r>
            <a:r>
              <a:rPr sz="1200" spc="-5" dirty="0">
                <a:latin typeface="Times New Roman"/>
                <a:cs typeface="Times New Roman"/>
              </a:rPr>
              <a:t>relation </a:t>
            </a:r>
            <a:r>
              <a:rPr sz="1200" dirty="0">
                <a:latin typeface="Times New Roman"/>
                <a:cs typeface="Times New Roman"/>
              </a:rPr>
              <a:t>to </a:t>
            </a:r>
            <a:r>
              <a:rPr sz="1200" spc="-5" dirty="0">
                <a:latin typeface="Times New Roman"/>
                <a:cs typeface="Times New Roman"/>
              </a:rPr>
              <a:t>each other includes power, voice, video, radio waves, infrared light, visible  </a:t>
            </a:r>
            <a:r>
              <a:rPr sz="1200" dirty="0">
                <a:latin typeface="Times New Roman"/>
                <a:cs typeface="Times New Roman"/>
              </a:rPr>
              <a:t>light and ultra </a:t>
            </a:r>
            <a:r>
              <a:rPr sz="1200" spc="-5" dirty="0">
                <a:latin typeface="Times New Roman"/>
                <a:cs typeface="Times New Roman"/>
              </a:rPr>
              <a:t>violet</a:t>
            </a:r>
            <a:r>
              <a:rPr sz="1200" spc="-85" dirty="0">
                <a:latin typeface="Times New Roman"/>
                <a:cs typeface="Times New Roman"/>
              </a:rPr>
              <a:t> </a:t>
            </a:r>
            <a:r>
              <a:rPr sz="1200" spc="-5" dirty="0">
                <a:latin typeface="Times New Roman"/>
                <a:cs typeface="Times New Roman"/>
              </a:rPr>
              <a:t>light</a:t>
            </a:r>
            <a:endParaRPr sz="1200">
              <a:latin typeface="Times New Roman"/>
              <a:cs typeface="Times New Roman"/>
            </a:endParaRPr>
          </a:p>
        </p:txBody>
      </p:sp>
      <p:sp>
        <p:nvSpPr>
          <p:cNvPr id="5" name="object 5"/>
          <p:cNvSpPr/>
          <p:nvPr/>
        </p:nvSpPr>
        <p:spPr>
          <a:xfrm>
            <a:off x="1610105" y="1965960"/>
            <a:ext cx="4576318" cy="162153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30300" y="3574542"/>
            <a:ext cx="5531485" cy="2124710"/>
          </a:xfrm>
          <a:prstGeom prst="rect">
            <a:avLst/>
          </a:prstGeom>
        </p:spPr>
        <p:txBody>
          <a:bodyPr vert="horz" wrap="square" lIns="0" tIns="0" rIns="0" bIns="0" rtlCol="0">
            <a:spAutoFit/>
          </a:bodyPr>
          <a:lstStyle/>
          <a:p>
            <a:pPr marL="241300" indent="-228600">
              <a:lnSpc>
                <a:spcPct val="100000"/>
              </a:lnSpc>
              <a:buFont typeface="Courier New"/>
              <a:buChar char="o"/>
              <a:tabLst>
                <a:tab pos="241300" algn="l"/>
              </a:tabLst>
            </a:pPr>
            <a:r>
              <a:rPr sz="1200" dirty="0">
                <a:latin typeface="Times New Roman"/>
                <a:cs typeface="Times New Roman"/>
              </a:rPr>
              <a:t>Each of the above constitute a </a:t>
            </a:r>
            <a:r>
              <a:rPr sz="1200" spc="-5" dirty="0">
                <a:latin typeface="Times New Roman"/>
                <a:cs typeface="Times New Roman"/>
              </a:rPr>
              <a:t>portion </a:t>
            </a:r>
            <a:r>
              <a:rPr sz="1200" dirty="0">
                <a:latin typeface="Times New Roman"/>
                <a:cs typeface="Times New Roman"/>
              </a:rPr>
              <a:t>of the </a:t>
            </a:r>
            <a:r>
              <a:rPr sz="1200" spc="-5" dirty="0">
                <a:latin typeface="Times New Roman"/>
                <a:cs typeface="Times New Roman"/>
              </a:rPr>
              <a:t>Electromagnetic Spectrum:</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469900" lvl="1" indent="-228600">
              <a:lnSpc>
                <a:spcPts val="1410"/>
              </a:lnSpc>
              <a:buFont typeface="Meiryo"/>
              <a:buChar char="▪"/>
              <a:tabLst>
                <a:tab pos="469265" algn="l"/>
                <a:tab pos="469900" algn="l"/>
              </a:tabLst>
            </a:pPr>
            <a:r>
              <a:rPr sz="1200" dirty="0">
                <a:latin typeface="Times New Roman"/>
                <a:cs typeface="Times New Roman"/>
              </a:rPr>
              <a:t>Not all the </a:t>
            </a:r>
            <a:r>
              <a:rPr sz="1200" spc="-5" dirty="0">
                <a:latin typeface="Times New Roman"/>
                <a:cs typeface="Times New Roman"/>
              </a:rPr>
              <a:t>portions </a:t>
            </a:r>
            <a:r>
              <a:rPr sz="1200" dirty="0">
                <a:latin typeface="Times New Roman"/>
                <a:cs typeface="Times New Roman"/>
              </a:rPr>
              <a:t>of </a:t>
            </a:r>
            <a:r>
              <a:rPr sz="1200" spc="-5" dirty="0">
                <a:latin typeface="Times New Roman"/>
                <a:cs typeface="Times New Roman"/>
              </a:rPr>
              <a:t>the </a:t>
            </a:r>
            <a:r>
              <a:rPr sz="1200" dirty="0">
                <a:latin typeface="Times New Roman"/>
                <a:cs typeface="Times New Roman"/>
              </a:rPr>
              <a:t>spectrum are currently usable for</a:t>
            </a:r>
            <a:r>
              <a:rPr sz="1200" spc="-30" dirty="0">
                <a:latin typeface="Times New Roman"/>
                <a:cs typeface="Times New Roman"/>
              </a:rPr>
              <a:t> </a:t>
            </a:r>
            <a:r>
              <a:rPr sz="1200" spc="-5" dirty="0">
                <a:latin typeface="Times New Roman"/>
                <a:cs typeface="Times New Roman"/>
              </a:rPr>
              <a:t>Telecommunications</a:t>
            </a:r>
            <a:endParaRPr sz="1200">
              <a:latin typeface="Times New Roman"/>
              <a:cs typeface="Times New Roman"/>
            </a:endParaRPr>
          </a:p>
          <a:p>
            <a:pPr marL="469900" marR="5715" lvl="1" indent="-228600">
              <a:lnSpc>
                <a:spcPts val="1380"/>
              </a:lnSpc>
              <a:spcBef>
                <a:spcPts val="65"/>
              </a:spcBef>
              <a:buFont typeface="Meiryo"/>
              <a:buChar char="▪"/>
              <a:tabLst>
                <a:tab pos="469265" algn="l"/>
                <a:tab pos="469900" algn="l"/>
              </a:tabLst>
            </a:pPr>
            <a:r>
              <a:rPr sz="1200" dirty="0">
                <a:latin typeface="Times New Roman"/>
                <a:cs typeface="Times New Roman"/>
              </a:rPr>
              <a:t>Voice-band frequencies are generally tx as </a:t>
            </a:r>
            <a:r>
              <a:rPr sz="1200" spc="-5" dirty="0">
                <a:latin typeface="Times New Roman"/>
                <a:cs typeface="Times New Roman"/>
              </a:rPr>
              <a:t>current </a:t>
            </a:r>
            <a:r>
              <a:rPr sz="1200" dirty="0">
                <a:latin typeface="Times New Roman"/>
                <a:cs typeface="Times New Roman"/>
              </a:rPr>
              <a:t>over </a:t>
            </a:r>
            <a:r>
              <a:rPr sz="1200" spc="-5" dirty="0">
                <a:latin typeface="Times New Roman"/>
                <a:cs typeface="Times New Roman"/>
              </a:rPr>
              <a:t>metal </a:t>
            </a:r>
            <a:r>
              <a:rPr sz="1200" dirty="0">
                <a:latin typeface="Times New Roman"/>
                <a:cs typeface="Times New Roman"/>
              </a:rPr>
              <a:t>cables, such a  twisted </a:t>
            </a:r>
            <a:r>
              <a:rPr sz="1200" spc="-5" dirty="0">
                <a:latin typeface="Times New Roman"/>
                <a:cs typeface="Times New Roman"/>
              </a:rPr>
              <a:t>pair </a:t>
            </a:r>
            <a:r>
              <a:rPr sz="1200" dirty="0">
                <a:latin typeface="Times New Roman"/>
                <a:cs typeface="Times New Roman"/>
              </a:rPr>
              <a:t>or coaxial</a:t>
            </a:r>
            <a:r>
              <a:rPr sz="1200" spc="-90" dirty="0">
                <a:latin typeface="Times New Roman"/>
                <a:cs typeface="Times New Roman"/>
              </a:rPr>
              <a:t> </a:t>
            </a:r>
            <a:r>
              <a:rPr sz="1200" spc="-5" dirty="0">
                <a:latin typeface="Times New Roman"/>
                <a:cs typeface="Times New Roman"/>
              </a:rPr>
              <a:t>cable</a:t>
            </a:r>
            <a:endParaRPr sz="1200">
              <a:latin typeface="Times New Roman"/>
              <a:cs typeface="Times New Roman"/>
            </a:endParaRPr>
          </a:p>
          <a:p>
            <a:pPr lvl="1">
              <a:lnSpc>
                <a:spcPct val="100000"/>
              </a:lnSpc>
              <a:buFont typeface="Meiryo"/>
              <a:buChar char="▪"/>
            </a:pP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Radio frequencies can travel </a:t>
            </a:r>
            <a:r>
              <a:rPr sz="1200" spc="-5" dirty="0">
                <a:latin typeface="Times New Roman"/>
                <a:cs typeface="Times New Roman"/>
              </a:rPr>
              <a:t>through </a:t>
            </a:r>
            <a:r>
              <a:rPr sz="1200" dirty="0">
                <a:latin typeface="Times New Roman"/>
                <a:cs typeface="Times New Roman"/>
              </a:rPr>
              <a:t>air or </a:t>
            </a:r>
            <a:r>
              <a:rPr sz="1200" spc="-5" dirty="0">
                <a:latin typeface="Times New Roman"/>
                <a:cs typeface="Times New Roman"/>
              </a:rPr>
              <a:t>space </a:t>
            </a:r>
            <a:r>
              <a:rPr sz="1200" dirty="0">
                <a:latin typeface="Times New Roman"/>
                <a:cs typeface="Times New Roman"/>
              </a:rPr>
              <a:t>but require specific </a:t>
            </a:r>
            <a:r>
              <a:rPr sz="1200" spc="-5" dirty="0">
                <a:latin typeface="Times New Roman"/>
                <a:cs typeface="Times New Roman"/>
              </a:rPr>
              <a:t>transmitting </a:t>
            </a:r>
            <a:r>
              <a:rPr sz="1200" dirty="0">
                <a:latin typeface="Times New Roman"/>
                <a:cs typeface="Times New Roman"/>
              </a:rPr>
              <a:t>and  receiving</a:t>
            </a:r>
            <a:r>
              <a:rPr sz="1200" spc="-65" dirty="0">
                <a:latin typeface="Times New Roman"/>
                <a:cs typeface="Times New Roman"/>
              </a:rPr>
              <a:t> </a:t>
            </a:r>
            <a:r>
              <a:rPr sz="1200" spc="-5" dirty="0">
                <a:latin typeface="Times New Roman"/>
                <a:cs typeface="Times New Roman"/>
              </a:rPr>
              <a:t>mechanisms</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Visible light, the third type of </a:t>
            </a:r>
            <a:r>
              <a:rPr sz="1200" spc="-5" dirty="0">
                <a:latin typeface="Times New Roman"/>
                <a:cs typeface="Times New Roman"/>
              </a:rPr>
              <a:t>Electromagnetic </a:t>
            </a:r>
            <a:r>
              <a:rPr sz="1200" dirty="0">
                <a:latin typeface="Times New Roman"/>
                <a:cs typeface="Times New Roman"/>
              </a:rPr>
              <a:t>energy currently </a:t>
            </a:r>
            <a:r>
              <a:rPr sz="1200" spc="-5" dirty="0">
                <a:latin typeface="Times New Roman"/>
                <a:cs typeface="Times New Roman"/>
              </a:rPr>
              <a:t>used for  </a:t>
            </a:r>
            <a:r>
              <a:rPr sz="1200" dirty="0">
                <a:latin typeface="Times New Roman"/>
                <a:cs typeface="Times New Roman"/>
              </a:rPr>
              <a:t>communications is </a:t>
            </a:r>
            <a:r>
              <a:rPr sz="1200" spc="-5" dirty="0">
                <a:latin typeface="Times New Roman"/>
                <a:cs typeface="Times New Roman"/>
              </a:rPr>
              <a:t>harnessed using fiber optic</a:t>
            </a:r>
            <a:r>
              <a:rPr sz="1200" spc="-75" dirty="0">
                <a:latin typeface="Times New Roman"/>
                <a:cs typeface="Times New Roman"/>
              </a:rPr>
              <a:t> </a:t>
            </a:r>
            <a:r>
              <a:rPr sz="1200" dirty="0">
                <a:latin typeface="Times New Roman"/>
                <a:cs typeface="Times New Roman"/>
              </a:rPr>
              <a:t>cable</a:t>
            </a:r>
            <a:endParaRPr sz="1200">
              <a:latin typeface="Times New Roman"/>
              <a:cs typeface="Times New Roman"/>
            </a:endParaRPr>
          </a:p>
          <a:p>
            <a:pPr>
              <a:lnSpc>
                <a:spcPct val="100000"/>
              </a:lnSpc>
              <a:spcBef>
                <a:spcPts val="30"/>
              </a:spcBef>
            </a:pPr>
            <a:endParaRPr sz="1100">
              <a:latin typeface="Times New Roman"/>
              <a:cs typeface="Times New Roman"/>
            </a:endParaRPr>
          </a:p>
          <a:p>
            <a:pPr marL="698500" indent="-228600">
              <a:lnSpc>
                <a:spcPct val="100000"/>
              </a:lnSpc>
              <a:buFont typeface="Meiryo"/>
              <a:buChar char="❖"/>
              <a:tabLst>
                <a:tab pos="698500" algn="l"/>
              </a:tabLst>
            </a:pPr>
            <a:r>
              <a:rPr sz="1200" b="1" spc="-5" dirty="0">
                <a:latin typeface="Times New Roman"/>
                <a:cs typeface="Times New Roman"/>
              </a:rPr>
              <a:t>Classes </a:t>
            </a:r>
            <a:r>
              <a:rPr sz="1200" b="1" dirty="0">
                <a:latin typeface="Times New Roman"/>
                <a:cs typeface="Times New Roman"/>
              </a:rPr>
              <a:t>of </a:t>
            </a:r>
            <a:r>
              <a:rPr sz="1200" b="1" spc="-5" dirty="0">
                <a:latin typeface="Times New Roman"/>
                <a:cs typeface="Times New Roman"/>
              </a:rPr>
              <a:t>Transmission</a:t>
            </a:r>
            <a:r>
              <a:rPr sz="1200" b="1" spc="-25" dirty="0">
                <a:latin typeface="Times New Roman"/>
                <a:cs typeface="Times New Roman"/>
              </a:rPr>
              <a:t> </a:t>
            </a:r>
            <a:r>
              <a:rPr sz="1200" b="1" dirty="0">
                <a:latin typeface="Times New Roman"/>
                <a:cs typeface="Times New Roman"/>
              </a:rPr>
              <a:t>Media</a:t>
            </a:r>
            <a:endParaRPr sz="1200">
              <a:latin typeface="Times New Roman"/>
              <a:cs typeface="Times New Roman"/>
            </a:endParaRPr>
          </a:p>
        </p:txBody>
      </p:sp>
      <p:sp>
        <p:nvSpPr>
          <p:cNvPr id="7" name="object 7"/>
          <p:cNvSpPr/>
          <p:nvPr/>
        </p:nvSpPr>
        <p:spPr>
          <a:xfrm>
            <a:off x="1143000" y="5690615"/>
            <a:ext cx="5577840" cy="170611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1587500" y="7558278"/>
            <a:ext cx="5073650" cy="1143635"/>
          </a:xfrm>
          <a:prstGeom prst="rect">
            <a:avLst/>
          </a:prstGeom>
        </p:spPr>
        <p:txBody>
          <a:bodyPr vert="horz" wrap="square" lIns="0" tIns="0" rIns="0" bIns="0" rtlCol="0">
            <a:spAutoFit/>
          </a:bodyPr>
          <a:lstStyle/>
          <a:p>
            <a:pPr marL="241300" indent="-228600">
              <a:lnSpc>
                <a:spcPts val="1405"/>
              </a:lnSpc>
              <a:buFont typeface="Courier New"/>
              <a:buChar char="o"/>
              <a:tabLst>
                <a:tab pos="241300" algn="l"/>
              </a:tabLst>
            </a:pPr>
            <a:r>
              <a:rPr sz="1200" dirty="0">
                <a:latin typeface="Times New Roman"/>
                <a:cs typeface="Times New Roman"/>
              </a:rPr>
              <a:t>Two classes of </a:t>
            </a:r>
            <a:r>
              <a:rPr sz="1200" spc="-5" dirty="0">
                <a:latin typeface="Times New Roman"/>
                <a:cs typeface="Times New Roman"/>
              </a:rPr>
              <a:t>Transmission</a:t>
            </a:r>
            <a:r>
              <a:rPr sz="1200" spc="-70" dirty="0">
                <a:latin typeface="Times New Roman"/>
                <a:cs typeface="Times New Roman"/>
              </a:rPr>
              <a:t> </a:t>
            </a:r>
            <a:r>
              <a:rPr sz="1200" dirty="0">
                <a:latin typeface="Times New Roman"/>
                <a:cs typeface="Times New Roman"/>
              </a:rPr>
              <a:t>Media:</a:t>
            </a:r>
            <a:endParaRPr sz="1200">
              <a:latin typeface="Times New Roman"/>
              <a:cs typeface="Times New Roman"/>
            </a:endParaRPr>
          </a:p>
          <a:p>
            <a:pPr marL="469900">
              <a:lnSpc>
                <a:spcPts val="1700"/>
              </a:lnSpc>
            </a:pPr>
            <a:r>
              <a:rPr sz="1500" dirty="0">
                <a:latin typeface="Arial"/>
                <a:cs typeface="Arial"/>
              </a:rPr>
              <a:t>–</a:t>
            </a:r>
            <a:r>
              <a:rPr sz="1200" dirty="0">
                <a:latin typeface="Times New Roman"/>
                <a:cs typeface="Times New Roman"/>
              </a:rPr>
              <a:t>Guided</a:t>
            </a:r>
            <a:r>
              <a:rPr sz="1200" spc="-90" dirty="0">
                <a:latin typeface="Times New Roman"/>
                <a:cs typeface="Times New Roman"/>
              </a:rPr>
              <a:t> </a:t>
            </a:r>
            <a:r>
              <a:rPr sz="1200" spc="-5" dirty="0">
                <a:latin typeface="Times New Roman"/>
                <a:cs typeface="Times New Roman"/>
              </a:rPr>
              <a:t>Media</a:t>
            </a:r>
            <a:endParaRPr sz="1200">
              <a:latin typeface="Times New Roman"/>
              <a:cs typeface="Times New Roman"/>
            </a:endParaRPr>
          </a:p>
          <a:p>
            <a:pPr marL="469900">
              <a:lnSpc>
                <a:spcPts val="1675"/>
              </a:lnSpc>
            </a:pPr>
            <a:r>
              <a:rPr sz="1500" dirty="0">
                <a:latin typeface="Arial"/>
                <a:cs typeface="Arial"/>
              </a:rPr>
              <a:t>–</a:t>
            </a:r>
            <a:r>
              <a:rPr sz="1200" dirty="0">
                <a:latin typeface="Times New Roman"/>
                <a:cs typeface="Times New Roman"/>
              </a:rPr>
              <a:t>Unguided</a:t>
            </a:r>
            <a:r>
              <a:rPr sz="1200" spc="-105" dirty="0">
                <a:latin typeface="Times New Roman"/>
                <a:cs typeface="Times New Roman"/>
              </a:rPr>
              <a:t> </a:t>
            </a:r>
            <a:r>
              <a:rPr sz="1200" dirty="0">
                <a:latin typeface="Times New Roman"/>
                <a:cs typeface="Times New Roman"/>
              </a:rPr>
              <a:t>Media</a:t>
            </a:r>
            <a:endParaRPr sz="1200">
              <a:latin typeface="Times New Roman"/>
              <a:cs typeface="Times New Roman"/>
            </a:endParaRPr>
          </a:p>
          <a:p>
            <a:pPr marL="698500" lvl="1" indent="-228600">
              <a:lnSpc>
                <a:spcPts val="1345"/>
              </a:lnSpc>
              <a:buFont typeface="Meiryo"/>
              <a:buChar char="➢"/>
              <a:tabLst>
                <a:tab pos="698500" algn="l"/>
              </a:tabLst>
            </a:pPr>
            <a:r>
              <a:rPr sz="1200" b="1" dirty="0">
                <a:latin typeface="Times New Roman"/>
                <a:cs typeface="Times New Roman"/>
              </a:rPr>
              <a:t>Guided</a:t>
            </a:r>
            <a:r>
              <a:rPr sz="1200" b="1" spc="-85" dirty="0">
                <a:latin typeface="Times New Roman"/>
                <a:cs typeface="Times New Roman"/>
              </a:rPr>
              <a:t> </a:t>
            </a:r>
            <a:r>
              <a:rPr sz="1200" b="1" spc="-5" dirty="0">
                <a:latin typeface="Times New Roman"/>
                <a:cs typeface="Times New Roman"/>
              </a:rPr>
              <a:t>Media</a:t>
            </a:r>
            <a:endParaRPr sz="1200">
              <a:latin typeface="Times New Roman"/>
              <a:cs typeface="Times New Roman"/>
            </a:endParaRPr>
          </a:p>
          <a:p>
            <a:pPr marL="469900" marR="5080">
              <a:lnSpc>
                <a:spcPts val="1380"/>
              </a:lnSpc>
              <a:spcBef>
                <a:spcPts val="60"/>
              </a:spcBef>
            </a:pPr>
            <a:r>
              <a:rPr sz="1200" dirty="0">
                <a:latin typeface="Times New Roman"/>
                <a:cs typeface="Times New Roman"/>
              </a:rPr>
              <a:t>Guided </a:t>
            </a:r>
            <a:r>
              <a:rPr sz="1200" spc="-5" dirty="0">
                <a:latin typeface="Times New Roman"/>
                <a:cs typeface="Times New Roman"/>
              </a:rPr>
              <a:t>Media, </a:t>
            </a:r>
            <a:r>
              <a:rPr sz="1200" dirty="0">
                <a:latin typeface="Times New Roman"/>
                <a:cs typeface="Times New Roman"/>
              </a:rPr>
              <a:t>are </a:t>
            </a:r>
            <a:r>
              <a:rPr sz="1200" spc="-5" dirty="0">
                <a:latin typeface="Times New Roman"/>
                <a:cs typeface="Times New Roman"/>
              </a:rPr>
              <a:t>those media </a:t>
            </a:r>
            <a:r>
              <a:rPr sz="1200" dirty="0">
                <a:latin typeface="Times New Roman"/>
                <a:cs typeface="Times New Roman"/>
              </a:rPr>
              <a:t>that provide a conduit from one device to  another</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119</a:t>
            </a:fld>
            <a:endParaRPr dirty="0"/>
          </a:p>
        </p:txBody>
      </p:sp>
    </p:spTree>
    <p:extLst>
      <p:ext uri="{BB962C8B-B14F-4D97-AF65-F5344CB8AC3E}">
        <p14:creationId xmlns:p14="http://schemas.microsoft.com/office/powerpoint/2010/main" val="3542225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4658995" cy="808355"/>
          </a:xfrm>
          <a:prstGeom prst="rect">
            <a:avLst/>
          </a:prstGeom>
        </p:spPr>
        <p:txBody>
          <a:bodyPr vert="horz" wrap="square" lIns="0" tIns="0" rIns="0" bIns="0" rtlCol="0">
            <a:spAutoFit/>
          </a:bodyPr>
          <a:lstStyle/>
          <a:p>
            <a:pPr marL="188976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a:t>
            </a:r>
            <a:endParaRPr sz="2000">
              <a:latin typeface="Arial Black"/>
              <a:cs typeface="Arial Black"/>
            </a:endParaRPr>
          </a:p>
          <a:p>
            <a:pPr>
              <a:lnSpc>
                <a:spcPct val="100000"/>
              </a:lnSpc>
              <a:spcBef>
                <a:spcPts val="50"/>
              </a:spcBef>
            </a:pPr>
            <a:endParaRPr sz="1650">
              <a:latin typeface="Times New Roman"/>
              <a:cs typeface="Times New Roman"/>
            </a:endParaRPr>
          </a:p>
          <a:p>
            <a:pPr marL="12700">
              <a:lnSpc>
                <a:spcPct val="100000"/>
              </a:lnSpc>
            </a:pPr>
            <a:r>
              <a:rPr sz="1600" b="1" u="heavy" spc="-5" dirty="0">
                <a:latin typeface="Times New Roman"/>
                <a:cs typeface="Times New Roman"/>
              </a:rPr>
              <a:t>KEY DATA COMMUNICATION</a:t>
            </a:r>
            <a:r>
              <a:rPr sz="1600" b="1" u="heavy" spc="-50" dirty="0">
                <a:latin typeface="Times New Roman"/>
                <a:cs typeface="Times New Roman"/>
              </a:rPr>
              <a:t> </a:t>
            </a:r>
            <a:r>
              <a:rPr sz="1600" b="1" u="heavy" spc="-5" dirty="0">
                <a:latin typeface="Times New Roman"/>
                <a:cs typeface="Times New Roman"/>
              </a:rPr>
              <a:t>TERMINOLOGY</a:t>
            </a:r>
            <a:endParaRPr sz="1600">
              <a:latin typeface="Times New Roman"/>
              <a:cs typeface="Times New Roman"/>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12</a:t>
            </a:fld>
            <a:endParaRPr dirty="0"/>
          </a:p>
        </p:txBody>
      </p:sp>
      <p:sp>
        <p:nvSpPr>
          <p:cNvPr id="7" name="object 7"/>
          <p:cNvSpPr txBox="1"/>
          <p:nvPr/>
        </p:nvSpPr>
        <p:spPr>
          <a:xfrm>
            <a:off x="1130300" y="1961388"/>
            <a:ext cx="5530850" cy="7507605"/>
          </a:xfrm>
          <a:prstGeom prst="rect">
            <a:avLst/>
          </a:prstGeom>
        </p:spPr>
        <p:txBody>
          <a:bodyPr vert="horz" wrap="square" lIns="0" tIns="0" rIns="0" bIns="0" rtlCol="0">
            <a:spAutoFit/>
          </a:bodyPr>
          <a:lstStyle/>
          <a:p>
            <a:pPr marL="469900" indent="-228600">
              <a:lnSpc>
                <a:spcPts val="1415"/>
              </a:lnSpc>
              <a:buFont typeface="Meiryo"/>
              <a:buChar char="❖"/>
              <a:tabLst>
                <a:tab pos="469900" algn="l"/>
              </a:tabLst>
            </a:pPr>
            <a:r>
              <a:rPr sz="1200" b="1" u="heavy" spc="-5" dirty="0">
                <a:latin typeface="Times New Roman"/>
                <a:cs typeface="Times New Roman"/>
              </a:rPr>
              <a:t>Link</a:t>
            </a:r>
            <a:r>
              <a:rPr sz="1200" spc="-5" dirty="0">
                <a:latin typeface="Times New Roman"/>
                <a:cs typeface="Times New Roman"/>
              </a:rPr>
              <a:t>: </a:t>
            </a:r>
            <a:r>
              <a:rPr sz="1200" b="1" dirty="0">
                <a:latin typeface="Times New Roman"/>
                <a:cs typeface="Times New Roman"/>
              </a:rPr>
              <a:t>connects </a:t>
            </a:r>
            <a:r>
              <a:rPr sz="1200" b="1" spc="-5" dirty="0">
                <a:latin typeface="Times New Roman"/>
                <a:cs typeface="Times New Roman"/>
              </a:rPr>
              <a:t>adjacent</a:t>
            </a:r>
            <a:r>
              <a:rPr sz="1200" b="1" spc="-40" dirty="0">
                <a:latin typeface="Times New Roman"/>
                <a:cs typeface="Times New Roman"/>
              </a:rPr>
              <a:t> </a:t>
            </a:r>
            <a:r>
              <a:rPr sz="1200" b="1" spc="-5" dirty="0">
                <a:latin typeface="Times New Roman"/>
                <a:cs typeface="Times New Roman"/>
              </a:rPr>
              <a:t>nodes</a:t>
            </a:r>
            <a:endParaRPr sz="1200">
              <a:latin typeface="Times New Roman"/>
              <a:cs typeface="Times New Roman"/>
            </a:endParaRPr>
          </a:p>
          <a:p>
            <a:pPr marR="679450" algn="ctr">
              <a:lnSpc>
                <a:spcPts val="1415"/>
              </a:lnSpc>
            </a:pPr>
            <a:r>
              <a:rPr sz="1200" b="1" dirty="0">
                <a:latin typeface="Times New Roman"/>
                <a:cs typeface="Times New Roman"/>
              </a:rPr>
              <a:t>Wires, Cables, </a:t>
            </a:r>
            <a:r>
              <a:rPr sz="1200" b="1" spc="-5" dirty="0">
                <a:latin typeface="Times New Roman"/>
                <a:cs typeface="Times New Roman"/>
              </a:rPr>
              <a:t>Any </a:t>
            </a:r>
            <a:r>
              <a:rPr sz="1200" b="1" dirty="0">
                <a:latin typeface="Times New Roman"/>
                <a:cs typeface="Times New Roman"/>
              </a:rPr>
              <a:t>thing that physically connects </a:t>
            </a:r>
            <a:r>
              <a:rPr sz="1200" b="1" spc="-5" dirty="0">
                <a:latin typeface="Times New Roman"/>
                <a:cs typeface="Times New Roman"/>
              </a:rPr>
              <a:t>two</a:t>
            </a:r>
            <a:r>
              <a:rPr sz="1200" b="1" spc="-60" dirty="0">
                <a:latin typeface="Times New Roman"/>
                <a:cs typeface="Times New Roman"/>
              </a:rPr>
              <a:t> </a:t>
            </a:r>
            <a:r>
              <a:rPr sz="1200" b="1" spc="-5" dirty="0">
                <a:latin typeface="Times New Roman"/>
                <a:cs typeface="Times New Roman"/>
              </a:rPr>
              <a:t>nodes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469900" indent="-228600">
              <a:lnSpc>
                <a:spcPct val="100000"/>
              </a:lnSpc>
              <a:buFont typeface="Meiryo"/>
              <a:buChar char="❖"/>
              <a:tabLst>
                <a:tab pos="469900" algn="l"/>
              </a:tabLst>
            </a:pPr>
            <a:r>
              <a:rPr sz="1200" b="1" u="heavy" spc="-5" dirty="0">
                <a:latin typeface="Times New Roman"/>
                <a:cs typeface="Times New Roman"/>
              </a:rPr>
              <a:t>Path</a:t>
            </a:r>
            <a:r>
              <a:rPr sz="1200" b="1" spc="-5" dirty="0">
                <a:latin typeface="Times New Roman"/>
                <a:cs typeface="Times New Roman"/>
              </a:rPr>
              <a:t>: </a:t>
            </a:r>
            <a:r>
              <a:rPr sz="1200" b="1" dirty="0">
                <a:latin typeface="Times New Roman"/>
                <a:cs typeface="Times New Roman"/>
              </a:rPr>
              <a:t>end-to-end route </a:t>
            </a:r>
            <a:r>
              <a:rPr sz="1200" b="1" spc="-5" dirty="0">
                <a:latin typeface="Times New Roman"/>
                <a:cs typeface="Times New Roman"/>
              </a:rPr>
              <a:t>within </a:t>
            </a:r>
            <a:r>
              <a:rPr sz="1200" b="1" dirty="0">
                <a:latin typeface="Times New Roman"/>
                <a:cs typeface="Times New Roman"/>
              </a:rPr>
              <a:t>a</a:t>
            </a:r>
            <a:r>
              <a:rPr sz="1200" b="1" spc="-35" dirty="0">
                <a:latin typeface="Times New Roman"/>
                <a:cs typeface="Times New Roman"/>
              </a:rPr>
              <a:t> </a:t>
            </a:r>
            <a:r>
              <a:rPr sz="1200" b="1" spc="-5" dirty="0">
                <a:latin typeface="Times New Roman"/>
                <a:cs typeface="Times New Roman"/>
              </a:rPr>
              <a:t>network</a:t>
            </a:r>
            <a:endParaRPr sz="1200">
              <a:latin typeface="Times New Roman"/>
              <a:cs typeface="Times New Roman"/>
            </a:endParaRPr>
          </a:p>
          <a:p>
            <a:pPr>
              <a:lnSpc>
                <a:spcPct val="100000"/>
              </a:lnSpc>
              <a:spcBef>
                <a:spcPts val="55"/>
              </a:spcBef>
              <a:buFont typeface="Meiryo"/>
              <a:buChar char="❖"/>
            </a:pPr>
            <a:endParaRPr sz="1100">
              <a:latin typeface="Times New Roman"/>
              <a:cs typeface="Times New Roman"/>
            </a:endParaRPr>
          </a:p>
          <a:p>
            <a:pPr marL="469900" indent="-228600">
              <a:lnSpc>
                <a:spcPct val="100000"/>
              </a:lnSpc>
              <a:buFont typeface="Meiryo"/>
              <a:buChar char="❖"/>
              <a:tabLst>
                <a:tab pos="469900" algn="l"/>
              </a:tabLst>
            </a:pPr>
            <a:r>
              <a:rPr sz="1200" b="1" u="heavy" spc="-5" dirty="0">
                <a:latin typeface="Times New Roman"/>
                <a:cs typeface="Times New Roman"/>
              </a:rPr>
              <a:t>Circuit</a:t>
            </a:r>
            <a:r>
              <a:rPr sz="1200" b="1" spc="-5" dirty="0">
                <a:latin typeface="Times New Roman"/>
                <a:cs typeface="Times New Roman"/>
              </a:rPr>
              <a:t>: </a:t>
            </a:r>
            <a:r>
              <a:rPr sz="1200" b="1" dirty="0">
                <a:latin typeface="Times New Roman"/>
                <a:cs typeface="Times New Roman"/>
              </a:rPr>
              <a:t>the conduit over </a:t>
            </a:r>
            <a:r>
              <a:rPr sz="1200" b="1" spc="-5" dirty="0">
                <a:latin typeface="Times New Roman"/>
                <a:cs typeface="Times New Roman"/>
              </a:rPr>
              <a:t>which </a:t>
            </a:r>
            <a:r>
              <a:rPr sz="1200" b="1" dirty="0">
                <a:latin typeface="Times New Roman"/>
                <a:cs typeface="Times New Roman"/>
              </a:rPr>
              <a:t>data</a:t>
            </a:r>
            <a:r>
              <a:rPr sz="1200" b="1" spc="-50" dirty="0">
                <a:latin typeface="Times New Roman"/>
                <a:cs typeface="Times New Roman"/>
              </a:rPr>
              <a:t> </a:t>
            </a:r>
            <a:r>
              <a:rPr sz="1200" b="1" dirty="0">
                <a:latin typeface="Times New Roman"/>
                <a:cs typeface="Times New Roman"/>
              </a:rPr>
              <a:t>travels</a:t>
            </a:r>
            <a:endParaRPr sz="1200">
              <a:latin typeface="Times New Roman"/>
              <a:cs typeface="Times New Roman"/>
            </a:endParaRPr>
          </a:p>
          <a:p>
            <a:pPr>
              <a:lnSpc>
                <a:spcPct val="100000"/>
              </a:lnSpc>
              <a:spcBef>
                <a:spcPts val="15"/>
              </a:spcBef>
              <a:buFont typeface="Meiryo"/>
              <a:buChar char="❖"/>
            </a:pPr>
            <a:endParaRPr sz="1200">
              <a:latin typeface="Times New Roman"/>
              <a:cs typeface="Times New Roman"/>
            </a:endParaRPr>
          </a:p>
          <a:p>
            <a:pPr marL="469900" marR="5080" indent="-228600">
              <a:lnSpc>
                <a:spcPts val="1390"/>
              </a:lnSpc>
              <a:buFont typeface="Meiryo"/>
              <a:buChar char="❖"/>
              <a:tabLst>
                <a:tab pos="469900" algn="l"/>
              </a:tabLst>
            </a:pPr>
            <a:r>
              <a:rPr sz="1200" b="1" u="heavy" spc="-5" dirty="0">
                <a:latin typeface="Times New Roman"/>
                <a:cs typeface="Times New Roman"/>
              </a:rPr>
              <a:t>Packetizing</a:t>
            </a:r>
            <a:r>
              <a:rPr sz="1200" spc="-5" dirty="0">
                <a:latin typeface="Times New Roman"/>
                <a:cs typeface="Times New Roman"/>
              </a:rPr>
              <a:t>: </a:t>
            </a:r>
            <a:r>
              <a:rPr sz="1200" b="1" dirty="0">
                <a:latin typeface="Times New Roman"/>
                <a:cs typeface="Times New Roman"/>
              </a:rPr>
              <a:t>dividing messages into fixed-length packets </a:t>
            </a:r>
            <a:r>
              <a:rPr sz="1200" b="1" spc="-5" dirty="0">
                <a:latin typeface="Times New Roman"/>
                <a:cs typeface="Times New Roman"/>
              </a:rPr>
              <a:t>prior </a:t>
            </a:r>
            <a:r>
              <a:rPr sz="1200" b="1" dirty="0">
                <a:latin typeface="Times New Roman"/>
                <a:cs typeface="Times New Roman"/>
              </a:rPr>
              <a:t>to </a:t>
            </a:r>
            <a:r>
              <a:rPr sz="1200" b="1" spc="-5" dirty="0">
                <a:latin typeface="Times New Roman"/>
                <a:cs typeface="Times New Roman"/>
              </a:rPr>
              <a:t>transmission  </a:t>
            </a:r>
            <a:r>
              <a:rPr sz="1200" b="1" dirty="0">
                <a:latin typeface="Times New Roman"/>
                <a:cs typeface="Times New Roman"/>
              </a:rPr>
              <a:t>over a network’s communication</a:t>
            </a:r>
            <a:r>
              <a:rPr sz="1200" b="1" spc="-110" dirty="0">
                <a:latin typeface="Times New Roman"/>
                <a:cs typeface="Times New Roman"/>
              </a:rPr>
              <a:t> </a:t>
            </a:r>
            <a:r>
              <a:rPr sz="1200" b="1" dirty="0">
                <a:latin typeface="Times New Roman"/>
                <a:cs typeface="Times New Roman"/>
              </a:rPr>
              <a:t>media</a:t>
            </a:r>
            <a:endParaRPr sz="1200">
              <a:latin typeface="Times New Roman"/>
              <a:cs typeface="Times New Roman"/>
            </a:endParaRPr>
          </a:p>
          <a:p>
            <a:pPr>
              <a:lnSpc>
                <a:spcPct val="100000"/>
              </a:lnSpc>
              <a:spcBef>
                <a:spcPts val="15"/>
              </a:spcBef>
              <a:buFont typeface="Meiryo"/>
              <a:buChar char="❖"/>
            </a:pPr>
            <a:endParaRPr sz="1100">
              <a:latin typeface="Times New Roman"/>
              <a:cs typeface="Times New Roman"/>
            </a:endParaRPr>
          </a:p>
          <a:p>
            <a:pPr marL="469900" indent="-228600">
              <a:lnSpc>
                <a:spcPct val="100000"/>
              </a:lnSpc>
              <a:buFont typeface="Meiryo"/>
              <a:buChar char="❖"/>
              <a:tabLst>
                <a:tab pos="469900" algn="l"/>
              </a:tabLst>
            </a:pPr>
            <a:r>
              <a:rPr sz="1200" b="1" u="heavy" spc="-5" dirty="0">
                <a:latin typeface="Times New Roman"/>
                <a:cs typeface="Times New Roman"/>
              </a:rPr>
              <a:t>Routing</a:t>
            </a:r>
            <a:r>
              <a:rPr sz="1200" b="1" spc="-5" dirty="0">
                <a:latin typeface="Times New Roman"/>
                <a:cs typeface="Times New Roman"/>
              </a:rPr>
              <a:t>: </a:t>
            </a:r>
            <a:r>
              <a:rPr sz="1200" b="1" dirty="0">
                <a:latin typeface="Times New Roman"/>
                <a:cs typeface="Times New Roman"/>
              </a:rPr>
              <a:t>determining a </a:t>
            </a:r>
            <a:r>
              <a:rPr sz="1200" b="1" spc="-5" dirty="0">
                <a:latin typeface="Times New Roman"/>
                <a:cs typeface="Times New Roman"/>
              </a:rPr>
              <a:t>message’s </a:t>
            </a:r>
            <a:r>
              <a:rPr sz="1200" b="1" dirty="0">
                <a:latin typeface="Times New Roman"/>
                <a:cs typeface="Times New Roman"/>
              </a:rPr>
              <a:t>path </a:t>
            </a:r>
            <a:r>
              <a:rPr sz="1200" b="1" spc="-5" dirty="0">
                <a:latin typeface="Times New Roman"/>
                <a:cs typeface="Times New Roman"/>
              </a:rPr>
              <a:t>from sending to </a:t>
            </a:r>
            <a:r>
              <a:rPr sz="1200" b="1" dirty="0">
                <a:latin typeface="Times New Roman"/>
                <a:cs typeface="Times New Roman"/>
              </a:rPr>
              <a:t>receiving</a:t>
            </a:r>
            <a:r>
              <a:rPr sz="1200" b="1" spc="-20" dirty="0">
                <a:latin typeface="Times New Roman"/>
                <a:cs typeface="Times New Roman"/>
              </a:rPr>
              <a:t> </a:t>
            </a:r>
            <a:r>
              <a:rPr sz="1200" b="1" spc="-10" dirty="0">
                <a:latin typeface="Times New Roman"/>
                <a:cs typeface="Times New Roman"/>
              </a:rPr>
              <a:t>nodes</a:t>
            </a:r>
            <a:endParaRPr sz="1200">
              <a:latin typeface="Times New Roman"/>
              <a:cs typeface="Times New Roman"/>
            </a:endParaRPr>
          </a:p>
          <a:p>
            <a:pPr>
              <a:lnSpc>
                <a:spcPct val="100000"/>
              </a:lnSpc>
              <a:spcBef>
                <a:spcPts val="35"/>
              </a:spcBef>
              <a:buFont typeface="Meiryo"/>
              <a:buChar char="❖"/>
            </a:pPr>
            <a:endParaRPr sz="1200">
              <a:latin typeface="Times New Roman"/>
              <a:cs typeface="Times New Roman"/>
            </a:endParaRPr>
          </a:p>
          <a:p>
            <a:pPr marL="927100" marR="5080" lvl="1" indent="-228600">
              <a:lnSpc>
                <a:spcPts val="1380"/>
              </a:lnSpc>
              <a:buFont typeface="Meiryo"/>
              <a:buChar char="✓"/>
              <a:tabLst>
                <a:tab pos="927100" algn="l"/>
              </a:tabLst>
            </a:pPr>
            <a:r>
              <a:rPr sz="1200" b="1" dirty="0">
                <a:latin typeface="Times New Roman"/>
                <a:cs typeface="Times New Roman"/>
              </a:rPr>
              <a:t>The transmission medium may itself be a </a:t>
            </a:r>
            <a:r>
              <a:rPr sz="1200" b="1" spc="-5" dirty="0">
                <a:latin typeface="Times New Roman"/>
                <a:cs typeface="Times New Roman"/>
              </a:rPr>
              <a:t>network, </a:t>
            </a:r>
            <a:r>
              <a:rPr sz="1200" b="1" dirty="0">
                <a:latin typeface="Times New Roman"/>
                <a:cs typeface="Times New Roman"/>
              </a:rPr>
              <a:t>so route </a:t>
            </a:r>
            <a:r>
              <a:rPr sz="1200" b="1" spc="-5" dirty="0">
                <a:latin typeface="Times New Roman"/>
                <a:cs typeface="Times New Roman"/>
              </a:rPr>
              <a:t>needs </a:t>
            </a:r>
            <a:r>
              <a:rPr sz="1200" b="1" dirty="0">
                <a:latin typeface="Times New Roman"/>
                <a:cs typeface="Times New Roman"/>
              </a:rPr>
              <a:t>to  be</a:t>
            </a:r>
            <a:r>
              <a:rPr sz="1200" b="1" spc="-105" dirty="0">
                <a:latin typeface="Times New Roman"/>
                <a:cs typeface="Times New Roman"/>
              </a:rPr>
              <a:t> </a:t>
            </a:r>
            <a:r>
              <a:rPr sz="1200" b="1" dirty="0">
                <a:latin typeface="Times New Roman"/>
                <a:cs typeface="Times New Roman"/>
              </a:rPr>
              <a:t>specified</a:t>
            </a:r>
            <a:endParaRPr sz="1200">
              <a:latin typeface="Times New Roman"/>
              <a:cs typeface="Times New Roman"/>
            </a:endParaRPr>
          </a:p>
          <a:p>
            <a:pPr lvl="1">
              <a:lnSpc>
                <a:spcPct val="100000"/>
              </a:lnSpc>
              <a:spcBef>
                <a:spcPts val="10"/>
              </a:spcBef>
              <a:buFont typeface="Meiryo"/>
              <a:buChar char="✓"/>
            </a:pPr>
            <a:endParaRPr sz="1100">
              <a:latin typeface="Times New Roman"/>
              <a:cs typeface="Times New Roman"/>
            </a:endParaRPr>
          </a:p>
          <a:p>
            <a:pPr marL="12700">
              <a:lnSpc>
                <a:spcPct val="100000"/>
              </a:lnSpc>
            </a:pPr>
            <a:r>
              <a:rPr sz="1400" b="1" spc="-10" dirty="0">
                <a:latin typeface="Times New Roman"/>
                <a:cs typeface="Times New Roman"/>
              </a:rPr>
              <a:t>Network</a:t>
            </a:r>
            <a:endParaRPr sz="1400">
              <a:latin typeface="Times New Roman"/>
              <a:cs typeface="Times New Roman"/>
            </a:endParaRPr>
          </a:p>
          <a:p>
            <a:pPr>
              <a:lnSpc>
                <a:spcPct val="100000"/>
              </a:lnSpc>
              <a:spcBef>
                <a:spcPts val="50"/>
              </a:spcBef>
            </a:pPr>
            <a:endParaRPr sz="1100">
              <a:latin typeface="Times New Roman"/>
              <a:cs typeface="Times New Roman"/>
            </a:endParaRPr>
          </a:p>
          <a:p>
            <a:pPr marL="175260">
              <a:lnSpc>
                <a:spcPct val="100000"/>
              </a:lnSpc>
            </a:pPr>
            <a:r>
              <a:rPr sz="1200" b="1" spc="-5" dirty="0">
                <a:latin typeface="Times New Roman"/>
                <a:cs typeface="Times New Roman"/>
              </a:rPr>
              <a:t>“A </a:t>
            </a:r>
            <a:r>
              <a:rPr sz="1200" b="1" dirty="0">
                <a:latin typeface="Times New Roman"/>
                <a:cs typeface="Times New Roman"/>
              </a:rPr>
              <a:t>NETWORK is a set of devices </a:t>
            </a:r>
            <a:r>
              <a:rPr sz="1200" b="1" spc="-5" dirty="0">
                <a:latin typeface="Times New Roman"/>
                <a:cs typeface="Times New Roman"/>
              </a:rPr>
              <a:t>(Nodes) connected </a:t>
            </a:r>
            <a:r>
              <a:rPr sz="1200" b="1" dirty="0">
                <a:latin typeface="Times New Roman"/>
                <a:cs typeface="Times New Roman"/>
              </a:rPr>
              <a:t>by Communication</a:t>
            </a:r>
            <a:r>
              <a:rPr sz="1200" b="1" spc="-45" dirty="0">
                <a:latin typeface="Times New Roman"/>
                <a:cs typeface="Times New Roman"/>
              </a:rPr>
              <a:t> </a:t>
            </a:r>
            <a:r>
              <a:rPr sz="1200" b="1" dirty="0">
                <a:latin typeface="Times New Roman"/>
                <a:cs typeface="Times New Roman"/>
              </a:rPr>
              <a:t>Links”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469900" marR="5080" indent="-228600">
              <a:lnSpc>
                <a:spcPts val="1380"/>
              </a:lnSpc>
              <a:spcBef>
                <a:spcPts val="5"/>
              </a:spcBef>
              <a:buFont typeface="Meiryo"/>
              <a:buChar char="❖"/>
              <a:tabLst>
                <a:tab pos="469900" algn="l"/>
              </a:tabLst>
            </a:pPr>
            <a:r>
              <a:rPr sz="1200" b="1" u="heavy" spc="-5" dirty="0">
                <a:latin typeface="Times New Roman"/>
                <a:cs typeface="Times New Roman"/>
              </a:rPr>
              <a:t>Node</a:t>
            </a:r>
            <a:r>
              <a:rPr sz="1200" spc="-5" dirty="0">
                <a:latin typeface="Times New Roman"/>
                <a:cs typeface="Times New Roman"/>
              </a:rPr>
              <a:t>: </a:t>
            </a:r>
            <a:r>
              <a:rPr sz="1200" dirty="0">
                <a:latin typeface="Times New Roman"/>
                <a:cs typeface="Times New Roman"/>
              </a:rPr>
              <a:t>Can be a </a:t>
            </a:r>
            <a:r>
              <a:rPr sz="1200" spc="-5" dirty="0">
                <a:latin typeface="Times New Roman"/>
                <a:cs typeface="Times New Roman"/>
              </a:rPr>
              <a:t>Computer, </a:t>
            </a:r>
            <a:r>
              <a:rPr sz="1200" dirty="0">
                <a:latin typeface="Times New Roman"/>
                <a:cs typeface="Times New Roman"/>
              </a:rPr>
              <a:t>Printer or any other device capable of sending or  receiving</a:t>
            </a:r>
            <a:endParaRPr sz="1200">
              <a:latin typeface="Times New Roman"/>
              <a:cs typeface="Times New Roman"/>
            </a:endParaRPr>
          </a:p>
          <a:p>
            <a:pPr>
              <a:lnSpc>
                <a:spcPct val="100000"/>
              </a:lnSpc>
            </a:pPr>
            <a:endParaRPr sz="1200">
              <a:latin typeface="Times New Roman"/>
              <a:cs typeface="Times New Roman"/>
            </a:endParaRPr>
          </a:p>
          <a:p>
            <a:pPr marL="927100" marR="46990" indent="-228600">
              <a:lnSpc>
                <a:spcPts val="1380"/>
              </a:lnSpc>
              <a:buFont typeface="Meiryo"/>
              <a:buChar char="➢"/>
              <a:tabLst>
                <a:tab pos="927100" algn="l"/>
              </a:tabLst>
            </a:pPr>
            <a:r>
              <a:rPr sz="1200" dirty="0">
                <a:latin typeface="Times New Roman"/>
                <a:cs typeface="Times New Roman"/>
              </a:rPr>
              <a:t>The links connecting Nodes are </a:t>
            </a:r>
            <a:r>
              <a:rPr sz="1200" spc="-5" dirty="0">
                <a:latin typeface="Times New Roman"/>
                <a:cs typeface="Times New Roman"/>
              </a:rPr>
              <a:t>called COMMUNICATION CHANNELS  </a:t>
            </a:r>
            <a:r>
              <a:rPr sz="1200" dirty="0">
                <a:latin typeface="Times New Roman"/>
                <a:cs typeface="Times New Roman"/>
              </a:rPr>
              <a:t>Networks- Why </a:t>
            </a:r>
            <a:r>
              <a:rPr sz="1200" spc="-5" dirty="0">
                <a:latin typeface="Times New Roman"/>
                <a:cs typeface="Times New Roman"/>
              </a:rPr>
              <a:t>we </a:t>
            </a:r>
            <a:r>
              <a:rPr sz="1200" dirty="0">
                <a:latin typeface="Times New Roman"/>
                <a:cs typeface="Times New Roman"/>
              </a:rPr>
              <a:t>need</a:t>
            </a:r>
            <a:r>
              <a:rPr sz="1200" spc="-95" dirty="0">
                <a:latin typeface="Times New Roman"/>
                <a:cs typeface="Times New Roman"/>
              </a:rPr>
              <a:t> </a:t>
            </a:r>
            <a:r>
              <a:rPr sz="1200" spc="-5" dirty="0">
                <a:latin typeface="Times New Roman"/>
                <a:cs typeface="Times New Roman"/>
              </a:rPr>
              <a:t>them?</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nSpc>
                <a:spcPct val="100000"/>
              </a:lnSpc>
            </a:pPr>
            <a:r>
              <a:rPr sz="1400" b="1" spc="-5" dirty="0">
                <a:latin typeface="Times New Roman"/>
                <a:cs typeface="Times New Roman"/>
              </a:rPr>
              <a:t>Networks- Why </a:t>
            </a:r>
            <a:r>
              <a:rPr sz="1400" b="1" spc="-10" dirty="0">
                <a:latin typeface="Times New Roman"/>
                <a:cs typeface="Times New Roman"/>
              </a:rPr>
              <a:t>we </a:t>
            </a:r>
            <a:r>
              <a:rPr sz="1400" b="1" spc="-5" dirty="0">
                <a:latin typeface="Times New Roman"/>
                <a:cs typeface="Times New Roman"/>
              </a:rPr>
              <a:t>need them?</a:t>
            </a:r>
            <a:endParaRPr sz="1400">
              <a:latin typeface="Times New Roman"/>
              <a:cs typeface="Times New Roman"/>
            </a:endParaRPr>
          </a:p>
          <a:p>
            <a:pPr>
              <a:lnSpc>
                <a:spcPct val="100000"/>
              </a:lnSpc>
              <a:spcBef>
                <a:spcPts val="35"/>
              </a:spcBef>
            </a:pPr>
            <a:endParaRPr sz="1100">
              <a:latin typeface="Times New Roman"/>
              <a:cs typeface="Times New Roman"/>
            </a:endParaRPr>
          </a:p>
          <a:p>
            <a:pPr marL="12700">
              <a:lnSpc>
                <a:spcPct val="100000"/>
              </a:lnSpc>
              <a:spcBef>
                <a:spcPts val="5"/>
              </a:spcBef>
            </a:pPr>
            <a:r>
              <a:rPr sz="1200" dirty="0">
                <a:latin typeface="Times New Roman"/>
                <a:cs typeface="Times New Roman"/>
              </a:rPr>
              <a:t>It is often impractical for devices to be directly connected </a:t>
            </a:r>
            <a:r>
              <a:rPr sz="1200" spc="-5" dirty="0">
                <a:latin typeface="Times New Roman"/>
                <a:cs typeface="Times New Roman"/>
              </a:rPr>
              <a:t>for </a:t>
            </a:r>
            <a:r>
              <a:rPr sz="1200" dirty="0">
                <a:latin typeface="Times New Roman"/>
                <a:cs typeface="Times New Roman"/>
              </a:rPr>
              <a:t>two </a:t>
            </a:r>
            <a:r>
              <a:rPr sz="1200" spc="-5" dirty="0">
                <a:latin typeface="Times New Roman"/>
                <a:cs typeface="Times New Roman"/>
              </a:rPr>
              <a:t>major</a:t>
            </a:r>
            <a:r>
              <a:rPr sz="1200" spc="-110" dirty="0">
                <a:latin typeface="Times New Roman"/>
                <a:cs typeface="Times New Roman"/>
              </a:rPr>
              <a:t> </a:t>
            </a:r>
            <a:r>
              <a:rPr sz="1200" dirty="0">
                <a:latin typeface="Times New Roman"/>
                <a:cs typeface="Times New Roman"/>
              </a:rPr>
              <a:t>reasons:</a:t>
            </a:r>
            <a:endParaRPr sz="1200">
              <a:latin typeface="Times New Roman"/>
              <a:cs typeface="Times New Roman"/>
            </a:endParaRPr>
          </a:p>
          <a:p>
            <a:pPr>
              <a:lnSpc>
                <a:spcPct val="100000"/>
              </a:lnSpc>
              <a:spcBef>
                <a:spcPts val="35"/>
              </a:spcBef>
            </a:pPr>
            <a:endParaRPr sz="1200">
              <a:latin typeface="Times New Roman"/>
              <a:cs typeface="Times New Roman"/>
            </a:endParaRPr>
          </a:p>
          <a:p>
            <a:pPr marL="469900" marR="5715" indent="-228600">
              <a:lnSpc>
                <a:spcPts val="1380"/>
              </a:lnSpc>
              <a:buFont typeface="Courier New"/>
              <a:buChar char="o"/>
              <a:tabLst>
                <a:tab pos="469900" algn="l"/>
              </a:tabLst>
            </a:pPr>
            <a:r>
              <a:rPr sz="1200" spc="-5" dirty="0">
                <a:latin typeface="Times New Roman"/>
                <a:cs typeface="Times New Roman"/>
              </a:rPr>
              <a:t>The devices are very far apart. They are </a:t>
            </a:r>
            <a:r>
              <a:rPr sz="1200" dirty="0">
                <a:latin typeface="Times New Roman"/>
                <a:cs typeface="Times New Roman"/>
              </a:rPr>
              <a:t>expensive to connect just </a:t>
            </a:r>
            <a:r>
              <a:rPr sz="1200" spc="-5" dirty="0">
                <a:latin typeface="Times New Roman"/>
                <a:cs typeface="Times New Roman"/>
              </a:rPr>
              <a:t>two devices  </a:t>
            </a:r>
            <a:r>
              <a:rPr sz="1200" dirty="0">
                <a:latin typeface="Times New Roman"/>
                <a:cs typeface="Times New Roman"/>
              </a:rPr>
              <a:t>with one in Lahore and other in</a:t>
            </a:r>
            <a:r>
              <a:rPr sz="1200" spc="-95" dirty="0">
                <a:latin typeface="Times New Roman"/>
                <a:cs typeface="Times New Roman"/>
              </a:rPr>
              <a:t> </a:t>
            </a:r>
            <a:r>
              <a:rPr sz="1200" spc="-5" dirty="0">
                <a:latin typeface="Times New Roman"/>
                <a:cs typeface="Times New Roman"/>
              </a:rPr>
              <a:t>Islamabad</a:t>
            </a:r>
            <a:endParaRPr sz="1200">
              <a:latin typeface="Times New Roman"/>
              <a:cs typeface="Times New Roman"/>
            </a:endParaRPr>
          </a:p>
          <a:p>
            <a:pPr marL="469900" marR="5080" indent="-228600" algn="just">
              <a:lnSpc>
                <a:spcPts val="1380"/>
              </a:lnSpc>
              <a:buFont typeface="Courier New"/>
              <a:buChar char="o"/>
              <a:tabLst>
                <a:tab pos="469900" algn="l"/>
              </a:tabLst>
            </a:pPr>
            <a:r>
              <a:rPr sz="1200" dirty="0">
                <a:latin typeface="Times New Roman"/>
                <a:cs typeface="Times New Roman"/>
              </a:rPr>
              <a:t>Large set of devices </a:t>
            </a:r>
            <a:r>
              <a:rPr sz="1200" spc="-5" dirty="0">
                <a:latin typeface="Times New Roman"/>
                <a:cs typeface="Times New Roman"/>
              </a:rPr>
              <a:t>would </a:t>
            </a:r>
            <a:r>
              <a:rPr sz="1200" dirty="0">
                <a:latin typeface="Times New Roman"/>
                <a:cs typeface="Times New Roman"/>
              </a:rPr>
              <a:t>need </a:t>
            </a:r>
            <a:r>
              <a:rPr sz="1200" spc="-5" dirty="0">
                <a:latin typeface="Times New Roman"/>
                <a:cs typeface="Times New Roman"/>
              </a:rPr>
              <a:t>impractical number </a:t>
            </a:r>
            <a:r>
              <a:rPr sz="1200" dirty="0">
                <a:latin typeface="Times New Roman"/>
                <a:cs typeface="Times New Roman"/>
              </a:rPr>
              <a:t>of connections e .g.  Telephone Lines in the world and </a:t>
            </a:r>
            <a:r>
              <a:rPr sz="1200" spc="-5" dirty="0">
                <a:latin typeface="Times New Roman"/>
                <a:cs typeface="Times New Roman"/>
              </a:rPr>
              <a:t>all </a:t>
            </a:r>
            <a:r>
              <a:rPr sz="1200" dirty="0">
                <a:latin typeface="Times New Roman"/>
                <a:cs typeface="Times New Roman"/>
              </a:rPr>
              <a:t>the </a:t>
            </a:r>
            <a:r>
              <a:rPr sz="1200" spc="-5" dirty="0">
                <a:latin typeface="Times New Roman"/>
                <a:cs typeface="Times New Roman"/>
              </a:rPr>
              <a:t>computers owned </a:t>
            </a:r>
            <a:r>
              <a:rPr sz="1200" dirty="0">
                <a:latin typeface="Times New Roman"/>
                <a:cs typeface="Times New Roman"/>
              </a:rPr>
              <a:t>by a single  </a:t>
            </a:r>
            <a:r>
              <a:rPr sz="1200" spc="-5" dirty="0">
                <a:latin typeface="Times New Roman"/>
                <a:cs typeface="Times New Roman"/>
              </a:rPr>
              <a:t>organization</a:t>
            </a:r>
            <a:endParaRPr sz="1200">
              <a:latin typeface="Times New Roman"/>
              <a:cs typeface="Times New Roman"/>
            </a:endParaRPr>
          </a:p>
          <a:p>
            <a:pPr>
              <a:lnSpc>
                <a:spcPct val="100000"/>
              </a:lnSpc>
              <a:spcBef>
                <a:spcPts val="20"/>
              </a:spcBef>
              <a:buFont typeface="Courier New"/>
              <a:buChar char="o"/>
            </a:pPr>
            <a:endParaRPr sz="1100">
              <a:latin typeface="Times New Roman"/>
              <a:cs typeface="Times New Roman"/>
            </a:endParaRPr>
          </a:p>
          <a:p>
            <a:pPr marL="12700">
              <a:lnSpc>
                <a:spcPct val="100000"/>
              </a:lnSpc>
            </a:pPr>
            <a:r>
              <a:rPr sz="1400" b="1" spc="-5" dirty="0">
                <a:latin typeface="Times New Roman"/>
                <a:cs typeface="Times New Roman"/>
              </a:rPr>
              <a:t>Solution to the</a:t>
            </a:r>
            <a:r>
              <a:rPr sz="1400" b="1" spc="-10" dirty="0">
                <a:latin typeface="Times New Roman"/>
                <a:cs typeface="Times New Roman"/>
              </a:rPr>
              <a:t> </a:t>
            </a:r>
            <a:r>
              <a:rPr sz="1400" b="1" spc="-5" dirty="0">
                <a:latin typeface="Times New Roman"/>
                <a:cs typeface="Times New Roman"/>
              </a:rPr>
              <a:t>Problem=Networks</a:t>
            </a:r>
            <a:endParaRPr sz="1400">
              <a:latin typeface="Times New Roman"/>
              <a:cs typeface="Times New Roman"/>
            </a:endParaRPr>
          </a:p>
          <a:p>
            <a:pPr>
              <a:lnSpc>
                <a:spcPct val="100000"/>
              </a:lnSpc>
              <a:spcBef>
                <a:spcPts val="20"/>
              </a:spcBef>
            </a:pPr>
            <a:endParaRPr sz="1400">
              <a:latin typeface="Times New Roman"/>
              <a:cs typeface="Times New Roman"/>
            </a:endParaRPr>
          </a:p>
          <a:p>
            <a:pPr marL="469900" marR="5715" indent="-228600">
              <a:lnSpc>
                <a:spcPts val="1380"/>
              </a:lnSpc>
              <a:spcBef>
                <a:spcPts val="5"/>
              </a:spcBef>
              <a:buFont typeface="Courier New"/>
              <a:buChar char="o"/>
              <a:tabLst>
                <a:tab pos="469900" algn="l"/>
              </a:tabLst>
            </a:pPr>
            <a:r>
              <a:rPr sz="1200" dirty="0">
                <a:latin typeface="Times New Roman"/>
                <a:cs typeface="Times New Roman"/>
              </a:rPr>
              <a:t>Solution is to connect all devices to a central system known as a </a:t>
            </a:r>
            <a:r>
              <a:rPr sz="1200" b="1" i="1" spc="-5" dirty="0">
                <a:latin typeface="Times New Roman"/>
                <a:cs typeface="Times New Roman"/>
              </a:rPr>
              <a:t>NETWORK </a:t>
            </a:r>
            <a:r>
              <a:rPr sz="1200" dirty="0">
                <a:latin typeface="Times New Roman"/>
                <a:cs typeface="Times New Roman"/>
              </a:rPr>
              <a:t>in  which all </a:t>
            </a:r>
            <a:r>
              <a:rPr sz="1200" spc="-5" dirty="0">
                <a:latin typeface="Times New Roman"/>
                <a:cs typeface="Times New Roman"/>
              </a:rPr>
              <a:t>terminals </a:t>
            </a:r>
            <a:r>
              <a:rPr sz="1200" dirty="0">
                <a:latin typeface="Times New Roman"/>
                <a:cs typeface="Times New Roman"/>
              </a:rPr>
              <a:t>or computers </a:t>
            </a:r>
            <a:r>
              <a:rPr sz="1200" spc="-5" dirty="0">
                <a:latin typeface="Times New Roman"/>
                <a:cs typeface="Times New Roman"/>
              </a:rPr>
              <a:t>share </a:t>
            </a:r>
            <a:r>
              <a:rPr sz="1200" dirty="0">
                <a:latin typeface="Times New Roman"/>
                <a:cs typeface="Times New Roman"/>
              </a:rPr>
              <a:t>the</a:t>
            </a:r>
            <a:r>
              <a:rPr sz="1200" spc="-80" dirty="0">
                <a:latin typeface="Times New Roman"/>
                <a:cs typeface="Times New Roman"/>
              </a:rPr>
              <a:t> </a:t>
            </a:r>
            <a:r>
              <a:rPr sz="1200" dirty="0">
                <a:latin typeface="Times New Roman"/>
                <a:cs typeface="Times New Roman"/>
              </a:rPr>
              <a:t>links.</a:t>
            </a:r>
            <a:endParaRPr sz="1200">
              <a:latin typeface="Times New Roman"/>
              <a:cs typeface="Times New Roman"/>
            </a:endParaRPr>
          </a:p>
          <a:p>
            <a:pPr>
              <a:lnSpc>
                <a:spcPct val="100000"/>
              </a:lnSpc>
              <a:spcBef>
                <a:spcPts val="10"/>
              </a:spcBef>
              <a:buFont typeface="Courier New"/>
              <a:buChar char="o"/>
            </a:pPr>
            <a:endParaRPr sz="1100">
              <a:latin typeface="Times New Roman"/>
              <a:cs typeface="Times New Roman"/>
            </a:endParaRPr>
          </a:p>
          <a:p>
            <a:pPr marL="469900" indent="-228600">
              <a:lnSpc>
                <a:spcPct val="100000"/>
              </a:lnSpc>
              <a:buFont typeface="Courier New"/>
              <a:buChar char="o"/>
              <a:tabLst>
                <a:tab pos="469900" algn="l"/>
              </a:tabLst>
            </a:pPr>
            <a:r>
              <a:rPr sz="1200" dirty="0">
                <a:latin typeface="Times New Roman"/>
                <a:cs typeface="Times New Roman"/>
              </a:rPr>
              <a:t>Two Main Classifications of the</a:t>
            </a:r>
            <a:r>
              <a:rPr sz="1200" spc="-110" dirty="0">
                <a:latin typeface="Times New Roman"/>
                <a:cs typeface="Times New Roman"/>
              </a:rPr>
              <a:t> </a:t>
            </a:r>
            <a:r>
              <a:rPr sz="1200" dirty="0">
                <a:latin typeface="Times New Roman"/>
                <a:cs typeface="Times New Roman"/>
              </a:rPr>
              <a:t>Networks</a:t>
            </a:r>
            <a:endParaRPr sz="1200">
              <a:latin typeface="Times New Roman"/>
              <a:cs typeface="Times New Roman"/>
            </a:endParaRPr>
          </a:p>
        </p:txBody>
      </p:sp>
    </p:spTree>
    <p:extLst>
      <p:ext uri="{BB962C8B-B14F-4D97-AF65-F5344CB8AC3E}">
        <p14:creationId xmlns:p14="http://schemas.microsoft.com/office/powerpoint/2010/main" val="5609123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322832" y="914400"/>
            <a:ext cx="5153063" cy="160248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2044700" y="2680716"/>
            <a:ext cx="2653665" cy="97409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Twisted </a:t>
            </a:r>
            <a:r>
              <a:rPr sz="1200" b="1" dirty="0">
                <a:latin typeface="Times New Roman"/>
                <a:cs typeface="Times New Roman"/>
              </a:rPr>
              <a:t>Pair</a:t>
            </a:r>
            <a:r>
              <a:rPr sz="1200" b="1" spc="-75" dirty="0">
                <a:latin typeface="Times New Roman"/>
                <a:cs typeface="Times New Roman"/>
              </a:rPr>
              <a:t> </a:t>
            </a:r>
            <a:r>
              <a:rPr sz="1200" b="1" dirty="0">
                <a:latin typeface="Times New Roman"/>
                <a:cs typeface="Times New Roman"/>
              </a:rPr>
              <a:t>Cable</a:t>
            </a:r>
            <a:endParaRPr sz="1200">
              <a:latin typeface="Times New Roman"/>
              <a:cs typeface="Times New Roman"/>
            </a:endParaRPr>
          </a:p>
          <a:p>
            <a:pPr marL="12700">
              <a:lnSpc>
                <a:spcPts val="1405"/>
              </a:lnSpc>
            </a:pPr>
            <a:r>
              <a:rPr sz="1200" spc="-5" dirty="0">
                <a:latin typeface="Courier New"/>
                <a:cs typeface="Courier New"/>
              </a:rPr>
              <a:t>o </a:t>
            </a:r>
            <a:r>
              <a:rPr sz="1200" dirty="0">
                <a:latin typeface="Times New Roman"/>
                <a:cs typeface="Times New Roman"/>
              </a:rPr>
              <a:t>Twisted pair </a:t>
            </a:r>
            <a:r>
              <a:rPr sz="1200" spc="-5" dirty="0">
                <a:latin typeface="Times New Roman"/>
                <a:cs typeface="Times New Roman"/>
              </a:rPr>
              <a:t>comes </a:t>
            </a:r>
            <a:r>
              <a:rPr sz="1200" dirty="0">
                <a:latin typeface="Times New Roman"/>
                <a:cs typeface="Times New Roman"/>
              </a:rPr>
              <a:t>in two</a:t>
            </a:r>
            <a:r>
              <a:rPr sz="1200" spc="285" dirty="0">
                <a:latin typeface="Times New Roman"/>
                <a:cs typeface="Times New Roman"/>
              </a:rPr>
              <a:t> </a:t>
            </a:r>
            <a:r>
              <a:rPr sz="1200" spc="-5" dirty="0">
                <a:latin typeface="Times New Roman"/>
                <a:cs typeface="Times New Roman"/>
              </a:rPr>
              <a:t>forms: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1300">
              <a:lnSpc>
                <a:spcPts val="1735"/>
              </a:lnSpc>
            </a:pPr>
            <a:r>
              <a:rPr sz="1500" spc="-5" dirty="0">
                <a:latin typeface="Arial"/>
                <a:cs typeface="Arial"/>
              </a:rPr>
              <a:t>–</a:t>
            </a:r>
            <a:r>
              <a:rPr sz="1200" spc="-5" dirty="0">
                <a:latin typeface="Times New Roman"/>
                <a:cs typeface="Times New Roman"/>
              </a:rPr>
              <a:t>Unshielded </a:t>
            </a:r>
            <a:r>
              <a:rPr sz="1200" dirty="0">
                <a:latin typeface="Times New Roman"/>
                <a:cs typeface="Times New Roman"/>
              </a:rPr>
              <a:t>Twisted </a:t>
            </a:r>
            <a:r>
              <a:rPr sz="1200" spc="-5" dirty="0">
                <a:latin typeface="Times New Roman"/>
                <a:cs typeface="Times New Roman"/>
              </a:rPr>
              <a:t>Pair (UTP)</a:t>
            </a:r>
            <a:r>
              <a:rPr sz="1200" spc="-95" dirty="0">
                <a:latin typeface="Times New Roman"/>
                <a:cs typeface="Times New Roman"/>
              </a:rPr>
              <a:t> </a:t>
            </a:r>
            <a:r>
              <a:rPr sz="1200" dirty="0">
                <a:latin typeface="Times New Roman"/>
                <a:cs typeface="Times New Roman"/>
              </a:rPr>
              <a:t>cable</a:t>
            </a:r>
            <a:endParaRPr sz="1200">
              <a:latin typeface="Times New Roman"/>
              <a:cs typeface="Times New Roman"/>
            </a:endParaRPr>
          </a:p>
          <a:p>
            <a:pPr marL="241300">
              <a:lnSpc>
                <a:spcPts val="1735"/>
              </a:lnSpc>
            </a:pPr>
            <a:r>
              <a:rPr sz="1500" dirty="0">
                <a:latin typeface="Arial"/>
                <a:cs typeface="Arial"/>
              </a:rPr>
              <a:t>–</a:t>
            </a:r>
            <a:r>
              <a:rPr sz="1200" dirty="0">
                <a:latin typeface="Times New Roman"/>
                <a:cs typeface="Times New Roman"/>
              </a:rPr>
              <a:t>Shielded </a:t>
            </a:r>
            <a:r>
              <a:rPr sz="1200" spc="-5" dirty="0">
                <a:latin typeface="Times New Roman"/>
                <a:cs typeface="Times New Roman"/>
              </a:rPr>
              <a:t>Twisted Pair </a:t>
            </a:r>
            <a:r>
              <a:rPr sz="1200" dirty="0">
                <a:latin typeface="Times New Roman"/>
                <a:cs typeface="Times New Roman"/>
              </a:rPr>
              <a:t>(STP)</a:t>
            </a:r>
            <a:r>
              <a:rPr sz="1200" spc="-75" dirty="0">
                <a:latin typeface="Times New Roman"/>
                <a:cs typeface="Times New Roman"/>
              </a:rPr>
              <a:t> </a:t>
            </a:r>
            <a:r>
              <a:rPr sz="1200" dirty="0">
                <a:latin typeface="Times New Roman"/>
                <a:cs typeface="Times New Roman"/>
              </a:rPr>
              <a:t>cable</a:t>
            </a:r>
            <a:endParaRPr sz="1200">
              <a:latin typeface="Times New Roman"/>
              <a:cs typeface="Times New Roman"/>
            </a:endParaRPr>
          </a:p>
        </p:txBody>
      </p:sp>
      <p:sp>
        <p:nvSpPr>
          <p:cNvPr id="8" name="object 8"/>
          <p:cNvSpPr txBox="1"/>
          <p:nvPr/>
        </p:nvSpPr>
        <p:spPr>
          <a:xfrm>
            <a:off x="1587500" y="4166615"/>
            <a:ext cx="2883535" cy="194945"/>
          </a:xfrm>
          <a:prstGeom prst="rect">
            <a:avLst/>
          </a:prstGeom>
        </p:spPr>
        <p:txBody>
          <a:bodyPr vert="horz" wrap="square" lIns="0" tIns="0" rIns="0" bIns="0" rtlCol="0">
            <a:spAutoFit/>
          </a:bodyPr>
          <a:lstStyle/>
          <a:p>
            <a:pPr marL="241300" indent="-228600">
              <a:lnSpc>
                <a:spcPct val="100000"/>
              </a:lnSpc>
              <a:buFont typeface="Symbol"/>
              <a:buChar char=""/>
              <a:tabLst>
                <a:tab pos="240665" algn="l"/>
                <a:tab pos="241300" algn="l"/>
              </a:tabLst>
            </a:pPr>
            <a:r>
              <a:rPr sz="1200" b="1" dirty="0">
                <a:latin typeface="Times New Roman"/>
                <a:cs typeface="Times New Roman"/>
              </a:rPr>
              <a:t>Frequency range for </a:t>
            </a:r>
            <a:r>
              <a:rPr sz="1200" b="1" spc="-5" dirty="0">
                <a:latin typeface="Times New Roman"/>
                <a:cs typeface="Times New Roman"/>
              </a:rPr>
              <a:t>Twisted </a:t>
            </a:r>
            <a:r>
              <a:rPr sz="1200" b="1" dirty="0">
                <a:latin typeface="Times New Roman"/>
                <a:cs typeface="Times New Roman"/>
              </a:rPr>
              <a:t>Pair</a:t>
            </a:r>
            <a:r>
              <a:rPr sz="1200" b="1" spc="-80" dirty="0">
                <a:latin typeface="Times New Roman"/>
                <a:cs typeface="Times New Roman"/>
              </a:rPr>
              <a:t> </a:t>
            </a:r>
            <a:r>
              <a:rPr sz="1200" b="1" dirty="0">
                <a:latin typeface="Times New Roman"/>
                <a:cs typeface="Times New Roman"/>
              </a:rPr>
              <a:t>Cable</a:t>
            </a:r>
            <a:endParaRPr sz="1200">
              <a:latin typeface="Times New Roman"/>
              <a:cs typeface="Times New Roman"/>
            </a:endParaRPr>
          </a:p>
        </p:txBody>
      </p:sp>
      <p:sp>
        <p:nvSpPr>
          <p:cNvPr id="9" name="object 9"/>
          <p:cNvSpPr/>
          <p:nvPr/>
        </p:nvSpPr>
        <p:spPr>
          <a:xfrm>
            <a:off x="1438655" y="4527803"/>
            <a:ext cx="4920005" cy="842772"/>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44700" y="5709665"/>
            <a:ext cx="4616450" cy="89471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Unshielded Twisted </a:t>
            </a:r>
            <a:r>
              <a:rPr sz="1200" b="1" dirty="0">
                <a:latin typeface="Times New Roman"/>
                <a:cs typeface="Times New Roman"/>
              </a:rPr>
              <a:t>Pair (UTP)</a:t>
            </a:r>
            <a:r>
              <a:rPr sz="1200" b="1" spc="-20" dirty="0">
                <a:latin typeface="Times New Roman"/>
                <a:cs typeface="Times New Roman"/>
              </a:rPr>
              <a:t> </a:t>
            </a:r>
            <a:r>
              <a:rPr sz="1200" b="1" dirty="0">
                <a:latin typeface="Times New Roman"/>
                <a:cs typeface="Times New Roman"/>
              </a:rPr>
              <a:t>Cable</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spc="-5" dirty="0">
                <a:latin typeface="Times New Roman"/>
                <a:cs typeface="Times New Roman"/>
              </a:rPr>
              <a:t>UTP </a:t>
            </a:r>
            <a:r>
              <a:rPr sz="1200" dirty="0">
                <a:latin typeface="Times New Roman"/>
                <a:cs typeface="Times New Roman"/>
              </a:rPr>
              <a:t>cable is the </a:t>
            </a:r>
            <a:r>
              <a:rPr sz="1200" spc="-5" dirty="0">
                <a:latin typeface="Times New Roman"/>
                <a:cs typeface="Times New Roman"/>
              </a:rPr>
              <a:t>most common </a:t>
            </a:r>
            <a:r>
              <a:rPr sz="1200" dirty="0">
                <a:latin typeface="Times New Roman"/>
                <a:cs typeface="Times New Roman"/>
              </a:rPr>
              <a:t>type of Telecommunication Medium in  use</a:t>
            </a:r>
            <a:r>
              <a:rPr sz="1200" spc="-105" dirty="0">
                <a:latin typeface="Times New Roman"/>
                <a:cs typeface="Times New Roman"/>
              </a:rPr>
              <a:t> </a:t>
            </a:r>
            <a:r>
              <a:rPr sz="1200" dirty="0">
                <a:latin typeface="Times New Roman"/>
                <a:cs typeface="Times New Roman"/>
              </a:rPr>
              <a:t>today</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Although mostly used in Telephone </a:t>
            </a:r>
            <a:r>
              <a:rPr sz="1200" spc="-5" dirty="0">
                <a:latin typeface="Times New Roman"/>
                <a:cs typeface="Times New Roman"/>
              </a:rPr>
              <a:t>systems,, </a:t>
            </a:r>
            <a:r>
              <a:rPr sz="1200" dirty="0">
                <a:latin typeface="Times New Roman"/>
                <a:cs typeface="Times New Roman"/>
              </a:rPr>
              <a:t>its frequency range is  </a:t>
            </a:r>
            <a:r>
              <a:rPr sz="1200" spc="-5" dirty="0">
                <a:latin typeface="Times New Roman"/>
                <a:cs typeface="Times New Roman"/>
              </a:rPr>
              <a:t>suitable for transmitting </a:t>
            </a:r>
            <a:r>
              <a:rPr sz="1200" dirty="0">
                <a:latin typeface="Times New Roman"/>
                <a:cs typeface="Times New Roman"/>
              </a:rPr>
              <a:t>both data </a:t>
            </a:r>
            <a:r>
              <a:rPr sz="1200" spc="-5" dirty="0">
                <a:latin typeface="Times New Roman"/>
                <a:cs typeface="Times New Roman"/>
              </a:rPr>
              <a:t>and</a:t>
            </a:r>
            <a:r>
              <a:rPr sz="1200" spc="-30" dirty="0">
                <a:latin typeface="Times New Roman"/>
                <a:cs typeface="Times New Roman"/>
              </a:rPr>
              <a:t> </a:t>
            </a:r>
            <a:r>
              <a:rPr sz="1200" dirty="0">
                <a:latin typeface="Times New Roman"/>
                <a:cs typeface="Times New Roman"/>
              </a:rPr>
              <a:t>voice</a:t>
            </a:r>
            <a:endParaRPr sz="1200">
              <a:latin typeface="Times New Roman"/>
              <a:cs typeface="Times New Roman"/>
            </a:endParaRPr>
          </a:p>
        </p:txBody>
      </p:sp>
      <p:sp>
        <p:nvSpPr>
          <p:cNvPr id="11" name="object 11"/>
          <p:cNvSpPr/>
          <p:nvPr/>
        </p:nvSpPr>
        <p:spPr>
          <a:xfrm>
            <a:off x="2238755" y="6771893"/>
            <a:ext cx="3315512" cy="1673351"/>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044700" y="8794242"/>
            <a:ext cx="4616450" cy="54419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twisted pair consists of two conductors </a:t>
            </a:r>
            <a:r>
              <a:rPr sz="1200" spc="-5" dirty="0">
                <a:latin typeface="Times New Roman"/>
                <a:cs typeface="Times New Roman"/>
              </a:rPr>
              <a:t>(usually </a:t>
            </a:r>
            <a:r>
              <a:rPr sz="1200" dirty="0">
                <a:latin typeface="Times New Roman"/>
                <a:cs typeface="Times New Roman"/>
              </a:rPr>
              <a:t>copper) , each with  its </a:t>
            </a:r>
            <a:r>
              <a:rPr sz="1200" spc="-5" dirty="0">
                <a:latin typeface="Times New Roman"/>
                <a:cs typeface="Times New Roman"/>
              </a:rPr>
              <a:t>own </a:t>
            </a:r>
            <a:r>
              <a:rPr sz="1200" dirty="0">
                <a:latin typeface="Times New Roman"/>
                <a:cs typeface="Times New Roman"/>
              </a:rPr>
              <a:t>colored </a:t>
            </a:r>
            <a:r>
              <a:rPr sz="1200" spc="-5" dirty="0">
                <a:latin typeface="Times New Roman"/>
                <a:cs typeface="Times New Roman"/>
              </a:rPr>
              <a:t>plastic</a:t>
            </a:r>
            <a:r>
              <a:rPr sz="1200" spc="-100" dirty="0">
                <a:latin typeface="Times New Roman"/>
                <a:cs typeface="Times New Roman"/>
              </a:rPr>
              <a:t> </a:t>
            </a:r>
            <a:r>
              <a:rPr sz="1200" dirty="0">
                <a:latin typeface="Times New Roman"/>
                <a:cs typeface="Times New Roman"/>
              </a:rPr>
              <a:t>insulation.</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plastic insulation is color </a:t>
            </a:r>
            <a:r>
              <a:rPr sz="1200" spc="-5" dirty="0">
                <a:latin typeface="Times New Roman"/>
                <a:cs typeface="Times New Roman"/>
              </a:rPr>
              <a:t>banded for</a:t>
            </a:r>
            <a:r>
              <a:rPr sz="1200" spc="-40" dirty="0">
                <a:latin typeface="Times New Roman"/>
                <a:cs typeface="Times New Roman"/>
              </a:rPr>
              <a:t> </a:t>
            </a:r>
            <a:r>
              <a:rPr sz="1200" spc="-5" dirty="0">
                <a:latin typeface="Times New Roman"/>
                <a:cs typeface="Times New Roman"/>
              </a:rPr>
              <a:t>identification</a:t>
            </a:r>
            <a:endParaRPr sz="1200">
              <a:latin typeface="Times New Roman"/>
              <a:cs typeface="Times New Roman"/>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4" name="object 14"/>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120</a:t>
            </a:r>
            <a:endParaRPr sz="1200">
              <a:latin typeface="Times New Roman"/>
              <a:cs typeface="Times New Roman"/>
            </a:endParaRPr>
          </a:p>
        </p:txBody>
      </p:sp>
    </p:spTree>
    <p:extLst>
      <p:ext uri="{BB962C8B-B14F-4D97-AF65-F5344CB8AC3E}">
        <p14:creationId xmlns:p14="http://schemas.microsoft.com/office/powerpoint/2010/main" val="7083330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914399"/>
            <a:ext cx="4617720" cy="1948814"/>
          </a:xfrm>
          <a:prstGeom prst="rect">
            <a:avLst/>
          </a:prstGeom>
        </p:spPr>
        <p:txBody>
          <a:bodyPr vert="horz" wrap="square" lIns="0" tIns="0" rIns="0" bIns="0" rtlCol="0">
            <a:spAutoFit/>
          </a:bodyPr>
          <a:lstStyle/>
          <a:p>
            <a:pPr marL="241300" marR="5080" indent="-228600" algn="just">
              <a:lnSpc>
                <a:spcPts val="1380"/>
              </a:lnSpc>
            </a:pPr>
            <a:r>
              <a:rPr sz="1200" spc="-5" dirty="0">
                <a:latin typeface="Courier New"/>
                <a:cs typeface="Courier New"/>
              </a:rPr>
              <a:t>o </a:t>
            </a:r>
            <a:r>
              <a:rPr sz="1200" dirty="0">
                <a:latin typeface="Times New Roman"/>
                <a:cs typeface="Times New Roman"/>
              </a:rPr>
              <a:t>Colors are </a:t>
            </a:r>
            <a:r>
              <a:rPr sz="1200" spc="-5" dirty="0">
                <a:latin typeface="Times New Roman"/>
                <a:cs typeface="Times New Roman"/>
              </a:rPr>
              <a:t>used </a:t>
            </a:r>
            <a:r>
              <a:rPr sz="1200" dirty="0">
                <a:latin typeface="Times New Roman"/>
                <a:cs typeface="Times New Roman"/>
              </a:rPr>
              <a:t>both to identify the </a:t>
            </a:r>
            <a:r>
              <a:rPr sz="1200" spc="-5" dirty="0">
                <a:latin typeface="Times New Roman"/>
                <a:cs typeface="Times New Roman"/>
              </a:rPr>
              <a:t>specific conductors </a:t>
            </a:r>
            <a:r>
              <a:rPr sz="1200" dirty="0">
                <a:latin typeface="Times New Roman"/>
                <a:cs typeface="Times New Roman"/>
              </a:rPr>
              <a:t>in a cable and  to indicate which wires belong in </a:t>
            </a:r>
            <a:r>
              <a:rPr sz="1200" spc="-5" dirty="0">
                <a:latin typeface="Times New Roman"/>
                <a:cs typeface="Times New Roman"/>
              </a:rPr>
              <a:t>pairs and how they relate to other  </a:t>
            </a:r>
            <a:r>
              <a:rPr sz="1200" dirty="0">
                <a:latin typeface="Times New Roman"/>
                <a:cs typeface="Times New Roman"/>
              </a:rPr>
              <a:t>pairs in a large</a:t>
            </a:r>
            <a:r>
              <a:rPr sz="1200" spc="-120" dirty="0">
                <a:latin typeface="Times New Roman"/>
                <a:cs typeface="Times New Roman"/>
              </a:rPr>
              <a:t> </a:t>
            </a:r>
            <a:r>
              <a:rPr sz="1200" dirty="0">
                <a:latin typeface="Times New Roman"/>
                <a:cs typeface="Times New Roman"/>
              </a:rPr>
              <a:t>bundle</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ts val="1405"/>
              </a:lnSpc>
              <a:buFont typeface="Meiryo"/>
              <a:buChar char="➢"/>
              <a:tabLst>
                <a:tab pos="241300" algn="l"/>
              </a:tabLst>
            </a:pPr>
            <a:r>
              <a:rPr sz="1200" b="1" spc="-5" dirty="0">
                <a:latin typeface="Times New Roman"/>
                <a:cs typeface="Times New Roman"/>
              </a:rPr>
              <a:t>Parallel Flat</a:t>
            </a:r>
            <a:r>
              <a:rPr sz="1200" b="1" spc="-50" dirty="0">
                <a:latin typeface="Times New Roman"/>
                <a:cs typeface="Times New Roman"/>
              </a:rPr>
              <a:t> </a:t>
            </a:r>
            <a:r>
              <a:rPr sz="1200" b="1" dirty="0">
                <a:latin typeface="Times New Roman"/>
                <a:cs typeface="Times New Roman"/>
              </a:rPr>
              <a:t>Wire</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In </a:t>
            </a:r>
            <a:r>
              <a:rPr sz="1200" dirty="0">
                <a:latin typeface="Times New Roman"/>
                <a:cs typeface="Times New Roman"/>
              </a:rPr>
              <a:t>the </a:t>
            </a:r>
            <a:r>
              <a:rPr sz="1200" spc="-5" dirty="0">
                <a:latin typeface="Times New Roman"/>
                <a:cs typeface="Times New Roman"/>
              </a:rPr>
              <a:t>past, </a:t>
            </a:r>
            <a:r>
              <a:rPr sz="1200" dirty="0">
                <a:latin typeface="Times New Roman"/>
                <a:cs typeface="Times New Roman"/>
              </a:rPr>
              <a:t>two </a:t>
            </a:r>
            <a:r>
              <a:rPr sz="1200" spc="-5" dirty="0">
                <a:latin typeface="Times New Roman"/>
                <a:cs typeface="Times New Roman"/>
              </a:rPr>
              <a:t>parallel flat wires were used for</a:t>
            </a:r>
            <a:r>
              <a:rPr sz="1200" spc="-35"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spc="-5" dirty="0">
                <a:latin typeface="Times New Roman"/>
                <a:cs typeface="Times New Roman"/>
              </a:rPr>
              <a:t>However, </a:t>
            </a:r>
            <a:r>
              <a:rPr sz="1200" dirty="0">
                <a:latin typeface="Times New Roman"/>
                <a:cs typeface="Times New Roman"/>
              </a:rPr>
              <a:t>EM interference </a:t>
            </a:r>
            <a:r>
              <a:rPr sz="1200" spc="-5" dirty="0">
                <a:latin typeface="Times New Roman"/>
                <a:cs typeface="Times New Roman"/>
              </a:rPr>
              <a:t>from devices </a:t>
            </a:r>
            <a:r>
              <a:rPr sz="1200" dirty="0">
                <a:latin typeface="Times New Roman"/>
                <a:cs typeface="Times New Roman"/>
              </a:rPr>
              <a:t>such as motor can create </a:t>
            </a:r>
            <a:r>
              <a:rPr sz="1200" spc="-5" dirty="0">
                <a:latin typeface="Times New Roman"/>
                <a:cs typeface="Times New Roman"/>
              </a:rPr>
              <a:t>noise  </a:t>
            </a:r>
            <a:r>
              <a:rPr sz="1200" dirty="0">
                <a:latin typeface="Times New Roman"/>
                <a:cs typeface="Times New Roman"/>
              </a:rPr>
              <a:t>over those</a:t>
            </a:r>
            <a:r>
              <a:rPr sz="1200" spc="-90" dirty="0">
                <a:latin typeface="Times New Roman"/>
                <a:cs typeface="Times New Roman"/>
              </a:rPr>
              <a:t> </a:t>
            </a:r>
            <a:r>
              <a:rPr sz="1200" spc="-5" dirty="0">
                <a:latin typeface="Times New Roman"/>
                <a:cs typeface="Times New Roman"/>
              </a:rPr>
              <a:t>wires</a:t>
            </a:r>
            <a:endParaRPr sz="1200">
              <a:latin typeface="Times New Roman"/>
              <a:cs typeface="Times New Roman"/>
            </a:endParaRPr>
          </a:p>
          <a:p>
            <a:pPr>
              <a:lnSpc>
                <a:spcPct val="100000"/>
              </a:lnSpc>
              <a:buFont typeface="Courier New"/>
              <a:buChar char="o"/>
            </a:pPr>
            <a:endParaRPr sz="1200">
              <a:latin typeface="Times New Roman"/>
              <a:cs typeface="Times New Roman"/>
            </a:endParaRPr>
          </a:p>
          <a:p>
            <a:pPr>
              <a:lnSpc>
                <a:spcPct val="100000"/>
              </a:lnSpc>
              <a:spcBef>
                <a:spcPts val="5"/>
              </a:spcBef>
              <a:buFont typeface="Courier New"/>
              <a:buChar char="o"/>
            </a:pPr>
            <a:endParaRPr sz="1200">
              <a:latin typeface="Times New Roman"/>
              <a:cs typeface="Times New Roman"/>
            </a:endParaRPr>
          </a:p>
          <a:p>
            <a:pPr marL="698500" lvl="1" indent="-228600">
              <a:lnSpc>
                <a:spcPct val="100000"/>
              </a:lnSpc>
              <a:buFont typeface="Symbol"/>
              <a:buChar char=""/>
              <a:tabLst>
                <a:tab pos="697865" algn="l"/>
                <a:tab pos="698500" algn="l"/>
              </a:tabLst>
            </a:pPr>
            <a:r>
              <a:rPr sz="1200" b="1" dirty="0">
                <a:latin typeface="Times New Roman"/>
                <a:cs typeface="Times New Roman"/>
              </a:rPr>
              <a:t>Effect of noise on Parallel Flat</a:t>
            </a:r>
            <a:r>
              <a:rPr sz="1200" b="1" spc="-105" dirty="0">
                <a:latin typeface="Times New Roman"/>
                <a:cs typeface="Times New Roman"/>
              </a:rPr>
              <a:t> </a:t>
            </a:r>
            <a:r>
              <a:rPr sz="1200" b="1" dirty="0">
                <a:latin typeface="Times New Roman"/>
                <a:cs typeface="Times New Roman"/>
              </a:rPr>
              <a:t>Wire</a:t>
            </a:r>
            <a:endParaRPr sz="1200">
              <a:latin typeface="Times New Roman"/>
              <a:cs typeface="Times New Roman"/>
            </a:endParaRPr>
          </a:p>
        </p:txBody>
      </p:sp>
      <p:sp>
        <p:nvSpPr>
          <p:cNvPr id="7" name="object 7"/>
          <p:cNvSpPr/>
          <p:nvPr/>
        </p:nvSpPr>
        <p:spPr>
          <a:xfrm>
            <a:off x="1434846" y="3028188"/>
            <a:ext cx="4921084" cy="257937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5608320"/>
            <a:ext cx="5074285" cy="2121535"/>
          </a:xfrm>
          <a:prstGeom prst="rect">
            <a:avLst/>
          </a:prstGeom>
        </p:spPr>
        <p:txBody>
          <a:bodyPr vert="horz" wrap="square" lIns="0" tIns="0" rIns="0" bIns="0" rtlCol="0">
            <a:spAutoFit/>
          </a:bodyPr>
          <a:lstStyle/>
          <a:p>
            <a:pPr marL="241300" marR="5080" indent="-228600" algn="just">
              <a:lnSpc>
                <a:spcPts val="1380"/>
              </a:lnSpc>
              <a:buFont typeface="Courier New"/>
              <a:buChar char="o"/>
              <a:tabLst>
                <a:tab pos="241300" algn="l"/>
              </a:tabLst>
            </a:pPr>
            <a:r>
              <a:rPr sz="1200" dirty="0">
                <a:latin typeface="Times New Roman"/>
                <a:cs typeface="Times New Roman"/>
              </a:rPr>
              <a:t>If the two wires are parallel, </a:t>
            </a:r>
            <a:r>
              <a:rPr sz="1200" spc="-5" dirty="0">
                <a:latin typeface="Times New Roman"/>
                <a:cs typeface="Times New Roman"/>
              </a:rPr>
              <a:t>the </a:t>
            </a:r>
            <a:r>
              <a:rPr sz="1200" dirty="0">
                <a:latin typeface="Times New Roman"/>
                <a:cs typeface="Times New Roman"/>
              </a:rPr>
              <a:t>wire closest to the source of the noise gets  more interference and ends up with a </a:t>
            </a:r>
            <a:r>
              <a:rPr sz="1200" spc="-5" dirty="0">
                <a:latin typeface="Times New Roman"/>
                <a:cs typeface="Times New Roman"/>
              </a:rPr>
              <a:t>higher voltage </a:t>
            </a:r>
            <a:r>
              <a:rPr sz="1200" dirty="0">
                <a:latin typeface="Times New Roman"/>
                <a:cs typeface="Times New Roman"/>
              </a:rPr>
              <a:t>level </a:t>
            </a:r>
            <a:r>
              <a:rPr sz="1200" spc="-5" dirty="0">
                <a:latin typeface="Times New Roman"/>
                <a:cs typeface="Times New Roman"/>
              </a:rPr>
              <a:t>than </a:t>
            </a:r>
            <a:r>
              <a:rPr sz="1200" dirty="0">
                <a:latin typeface="Times New Roman"/>
                <a:cs typeface="Times New Roman"/>
              </a:rPr>
              <a:t>the wire </a:t>
            </a:r>
            <a:r>
              <a:rPr sz="1200" spc="-5" dirty="0">
                <a:latin typeface="Times New Roman"/>
                <a:cs typeface="Times New Roman"/>
              </a:rPr>
              <a:t>further  away</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This </a:t>
            </a:r>
            <a:r>
              <a:rPr sz="1200" spc="-5" dirty="0">
                <a:latin typeface="Times New Roman"/>
                <a:cs typeface="Times New Roman"/>
              </a:rPr>
              <a:t>results </a:t>
            </a:r>
            <a:r>
              <a:rPr sz="1200" dirty="0">
                <a:latin typeface="Times New Roman"/>
                <a:cs typeface="Times New Roman"/>
              </a:rPr>
              <a:t>in an </a:t>
            </a:r>
            <a:r>
              <a:rPr sz="1200" spc="-5" dirty="0">
                <a:latin typeface="Times New Roman"/>
                <a:cs typeface="Times New Roman"/>
              </a:rPr>
              <a:t>uneven </a:t>
            </a:r>
            <a:r>
              <a:rPr sz="1200" dirty="0">
                <a:latin typeface="Times New Roman"/>
                <a:cs typeface="Times New Roman"/>
              </a:rPr>
              <a:t>load and a </a:t>
            </a:r>
            <a:r>
              <a:rPr sz="1200" spc="-5" dirty="0">
                <a:latin typeface="Times New Roman"/>
                <a:cs typeface="Times New Roman"/>
              </a:rPr>
              <a:t>damaged</a:t>
            </a:r>
            <a:r>
              <a:rPr sz="1200" spc="-12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40"/>
              </a:spcBef>
            </a:pPr>
            <a:endParaRPr sz="1100">
              <a:latin typeface="Times New Roman"/>
              <a:cs typeface="Times New Roman"/>
            </a:endParaRPr>
          </a:p>
          <a:p>
            <a:pPr marL="241300" indent="-228600">
              <a:lnSpc>
                <a:spcPts val="1400"/>
              </a:lnSpc>
              <a:buFont typeface="Symbol"/>
              <a:buChar char=""/>
              <a:tabLst>
                <a:tab pos="240665" algn="l"/>
                <a:tab pos="241300" algn="l"/>
              </a:tabLst>
            </a:pPr>
            <a:r>
              <a:rPr sz="1200" b="1" dirty="0">
                <a:latin typeface="Times New Roman"/>
                <a:cs typeface="Times New Roman"/>
              </a:rPr>
              <a:t>Noise </a:t>
            </a:r>
            <a:r>
              <a:rPr sz="1200" b="1" spc="-5" dirty="0">
                <a:latin typeface="Times New Roman"/>
                <a:cs typeface="Times New Roman"/>
              </a:rPr>
              <a:t>Effect </a:t>
            </a:r>
            <a:r>
              <a:rPr sz="1200" b="1" dirty="0">
                <a:latin typeface="Times New Roman"/>
                <a:cs typeface="Times New Roman"/>
              </a:rPr>
              <a:t>on</a:t>
            </a:r>
            <a:r>
              <a:rPr sz="1200" b="1" spc="-30" dirty="0">
                <a:latin typeface="Times New Roman"/>
                <a:cs typeface="Times New Roman"/>
              </a:rPr>
              <a:t> </a:t>
            </a:r>
            <a:r>
              <a:rPr sz="1200" b="1" spc="-5" dirty="0">
                <a:latin typeface="Times New Roman"/>
                <a:cs typeface="Times New Roman"/>
              </a:rPr>
              <a:t>Twisted-Pair</a:t>
            </a:r>
            <a:endParaRPr sz="1200">
              <a:latin typeface="Times New Roman"/>
              <a:cs typeface="Times New Roman"/>
            </a:endParaRPr>
          </a:p>
          <a:p>
            <a:pPr marL="469900" marR="5080" lvl="1" indent="-228600" algn="just">
              <a:lnSpc>
                <a:spcPts val="1380"/>
              </a:lnSpc>
              <a:spcBef>
                <a:spcPts val="55"/>
              </a:spcBef>
              <a:buFont typeface="Courier New"/>
              <a:buChar char="o"/>
              <a:tabLst>
                <a:tab pos="469900" algn="l"/>
              </a:tabLst>
            </a:pPr>
            <a:r>
              <a:rPr sz="1200" spc="-5" dirty="0">
                <a:latin typeface="Times New Roman"/>
                <a:cs typeface="Times New Roman"/>
              </a:rPr>
              <a:t>If the two wires are twisted around each </a:t>
            </a:r>
            <a:r>
              <a:rPr sz="1200" dirty="0">
                <a:latin typeface="Times New Roman"/>
                <a:cs typeface="Times New Roman"/>
              </a:rPr>
              <a:t>other at regular </a:t>
            </a:r>
            <a:r>
              <a:rPr sz="1200" spc="-5" dirty="0">
                <a:latin typeface="Times New Roman"/>
                <a:cs typeface="Times New Roman"/>
              </a:rPr>
              <a:t>intervals (b/w </a:t>
            </a:r>
            <a:r>
              <a:rPr sz="1200" dirty="0">
                <a:latin typeface="Times New Roman"/>
                <a:cs typeface="Times New Roman"/>
              </a:rPr>
              <a:t>2 &amp;  12 </a:t>
            </a:r>
            <a:r>
              <a:rPr sz="1200" spc="-5" dirty="0">
                <a:latin typeface="Times New Roman"/>
                <a:cs typeface="Times New Roman"/>
              </a:rPr>
              <a:t>twists </a:t>
            </a:r>
            <a:r>
              <a:rPr sz="1200" dirty="0">
                <a:latin typeface="Times New Roman"/>
                <a:cs typeface="Times New Roman"/>
              </a:rPr>
              <a:t>per foot), each wire is </a:t>
            </a:r>
            <a:r>
              <a:rPr sz="1200" spc="-5" dirty="0">
                <a:latin typeface="Times New Roman"/>
                <a:cs typeface="Times New Roman"/>
              </a:rPr>
              <a:t>closer </a:t>
            </a:r>
            <a:r>
              <a:rPr sz="1200" dirty="0">
                <a:latin typeface="Times New Roman"/>
                <a:cs typeface="Times New Roman"/>
              </a:rPr>
              <a:t>to the </a:t>
            </a:r>
            <a:r>
              <a:rPr sz="1200" spc="-5" dirty="0">
                <a:latin typeface="Times New Roman"/>
                <a:cs typeface="Times New Roman"/>
              </a:rPr>
              <a:t>noise </a:t>
            </a:r>
            <a:r>
              <a:rPr sz="1200" dirty="0">
                <a:latin typeface="Times New Roman"/>
                <a:cs typeface="Times New Roman"/>
              </a:rPr>
              <a:t>source </a:t>
            </a:r>
            <a:r>
              <a:rPr sz="1200" spc="-5" dirty="0">
                <a:latin typeface="Times New Roman"/>
                <a:cs typeface="Times New Roman"/>
              </a:rPr>
              <a:t>for </a:t>
            </a:r>
            <a:r>
              <a:rPr sz="1200" dirty="0">
                <a:latin typeface="Times New Roman"/>
                <a:cs typeface="Times New Roman"/>
              </a:rPr>
              <a:t>half the time  </a:t>
            </a:r>
            <a:r>
              <a:rPr sz="1200" spc="-5" dirty="0">
                <a:latin typeface="Times New Roman"/>
                <a:cs typeface="Times New Roman"/>
              </a:rPr>
              <a:t>and is away for the other</a:t>
            </a:r>
            <a:r>
              <a:rPr sz="1200" spc="-75" dirty="0">
                <a:latin typeface="Times New Roman"/>
                <a:cs typeface="Times New Roman"/>
              </a:rPr>
              <a:t> </a:t>
            </a:r>
            <a:r>
              <a:rPr sz="1200" spc="-5" dirty="0">
                <a:latin typeface="Times New Roman"/>
                <a:cs typeface="Times New Roman"/>
              </a:rPr>
              <a:t>half</a:t>
            </a:r>
            <a:endParaRPr sz="1200">
              <a:latin typeface="Times New Roman"/>
              <a:cs typeface="Times New Roman"/>
            </a:endParaRPr>
          </a:p>
          <a:p>
            <a:pPr marL="469900" marR="5080" lvl="1" indent="-228600" algn="just">
              <a:lnSpc>
                <a:spcPts val="1380"/>
              </a:lnSpc>
              <a:buFont typeface="Courier New"/>
              <a:buChar char="o"/>
              <a:tabLst>
                <a:tab pos="469900" algn="l"/>
              </a:tabLst>
            </a:pPr>
            <a:r>
              <a:rPr sz="1200" dirty="0">
                <a:latin typeface="Times New Roman"/>
                <a:cs typeface="Times New Roman"/>
              </a:rPr>
              <a:t>Twisting does not always </a:t>
            </a:r>
            <a:r>
              <a:rPr sz="1200" spc="-5" dirty="0">
                <a:latin typeface="Times New Roman"/>
                <a:cs typeface="Times New Roman"/>
              </a:rPr>
              <a:t>eliminate </a:t>
            </a:r>
            <a:r>
              <a:rPr sz="1200" dirty="0">
                <a:latin typeface="Times New Roman"/>
                <a:cs typeface="Times New Roman"/>
              </a:rPr>
              <a:t>the </a:t>
            </a:r>
            <a:r>
              <a:rPr sz="1200" spc="-5" dirty="0">
                <a:latin typeface="Times New Roman"/>
                <a:cs typeface="Times New Roman"/>
              </a:rPr>
              <a:t>impact </a:t>
            </a:r>
            <a:r>
              <a:rPr sz="1200" dirty="0">
                <a:latin typeface="Times New Roman"/>
                <a:cs typeface="Times New Roman"/>
              </a:rPr>
              <a:t>of Noise but it does  </a:t>
            </a:r>
            <a:r>
              <a:rPr sz="1200" spc="-5" dirty="0">
                <a:latin typeface="Times New Roman"/>
                <a:cs typeface="Times New Roman"/>
              </a:rPr>
              <a:t>significantly </a:t>
            </a:r>
            <a:r>
              <a:rPr sz="1200" dirty="0">
                <a:latin typeface="Times New Roman"/>
                <a:cs typeface="Times New Roman"/>
              </a:rPr>
              <a:t>reduce</a:t>
            </a:r>
            <a:r>
              <a:rPr sz="1200" spc="-55" dirty="0">
                <a:latin typeface="Times New Roman"/>
                <a:cs typeface="Times New Roman"/>
              </a:rPr>
              <a:t> </a:t>
            </a:r>
            <a:r>
              <a:rPr sz="1200" dirty="0">
                <a:latin typeface="Times New Roman"/>
                <a:cs typeface="Times New Roman"/>
              </a:rPr>
              <a:t>it</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121</a:t>
            </a:fld>
            <a:endParaRPr dirty="0"/>
          </a:p>
        </p:txBody>
      </p:sp>
    </p:spTree>
    <p:extLst>
      <p:ext uri="{BB962C8B-B14F-4D97-AF65-F5344CB8AC3E}">
        <p14:creationId xmlns:p14="http://schemas.microsoft.com/office/powerpoint/2010/main" val="24089026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564386" y="914400"/>
            <a:ext cx="4666170" cy="1714500"/>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358900" y="2804922"/>
            <a:ext cx="5302885" cy="2886710"/>
          </a:xfrm>
          <a:prstGeom prst="rect">
            <a:avLst/>
          </a:prstGeom>
        </p:spPr>
        <p:txBody>
          <a:bodyPr vert="horz" wrap="square" lIns="0" tIns="0" rIns="0" bIns="0" rtlCol="0">
            <a:spAutoFit/>
          </a:bodyPr>
          <a:lstStyle/>
          <a:p>
            <a:pPr marL="469265" marR="5080" indent="-227965">
              <a:lnSpc>
                <a:spcPts val="1380"/>
              </a:lnSpc>
              <a:buFont typeface="Courier New"/>
              <a:buChar char="o"/>
              <a:tabLst>
                <a:tab pos="469900" algn="l"/>
              </a:tabLst>
            </a:pPr>
            <a:r>
              <a:rPr sz="1200" spc="-5" dirty="0">
                <a:latin typeface="Times New Roman"/>
                <a:cs typeface="Times New Roman"/>
              </a:rPr>
              <a:t>With twisting, therefore </a:t>
            </a:r>
            <a:r>
              <a:rPr sz="1200" dirty="0">
                <a:latin typeface="Times New Roman"/>
                <a:cs typeface="Times New Roman"/>
              </a:rPr>
              <a:t>the </a:t>
            </a:r>
            <a:r>
              <a:rPr sz="1200" spc="-5" dirty="0">
                <a:latin typeface="Times New Roman"/>
                <a:cs typeface="Times New Roman"/>
              </a:rPr>
              <a:t>cumulative </a:t>
            </a:r>
            <a:r>
              <a:rPr sz="1200" dirty="0">
                <a:latin typeface="Times New Roman"/>
                <a:cs typeface="Times New Roman"/>
              </a:rPr>
              <a:t>effect of the </a:t>
            </a:r>
            <a:r>
              <a:rPr sz="1200" spc="-5" dirty="0">
                <a:latin typeface="Times New Roman"/>
                <a:cs typeface="Times New Roman"/>
              </a:rPr>
              <a:t>interference </a:t>
            </a:r>
            <a:r>
              <a:rPr sz="1200" dirty="0">
                <a:latin typeface="Times New Roman"/>
                <a:cs typeface="Times New Roman"/>
              </a:rPr>
              <a:t>is </a:t>
            </a:r>
            <a:r>
              <a:rPr sz="1200" spc="-5" dirty="0">
                <a:latin typeface="Times New Roman"/>
                <a:cs typeface="Times New Roman"/>
              </a:rPr>
              <a:t>equal </a:t>
            </a:r>
            <a:r>
              <a:rPr sz="1200" dirty="0">
                <a:latin typeface="Times New Roman"/>
                <a:cs typeface="Times New Roman"/>
              </a:rPr>
              <a:t>on  both</a:t>
            </a:r>
            <a:r>
              <a:rPr sz="1200" spc="-105" dirty="0">
                <a:latin typeface="Times New Roman"/>
                <a:cs typeface="Times New Roman"/>
              </a:rPr>
              <a:t> </a:t>
            </a:r>
            <a:r>
              <a:rPr sz="1200" dirty="0">
                <a:latin typeface="Times New Roman"/>
                <a:cs typeface="Times New Roman"/>
              </a:rPr>
              <a:t>wires</a:t>
            </a:r>
            <a:endParaRPr sz="1200">
              <a:latin typeface="Times New Roman"/>
              <a:cs typeface="Times New Roman"/>
            </a:endParaRPr>
          </a:p>
          <a:p>
            <a:pPr marL="469900" marR="5080" indent="-228600">
              <a:lnSpc>
                <a:spcPts val="1380"/>
              </a:lnSpc>
              <a:buFont typeface="Courier New"/>
              <a:buChar char="o"/>
              <a:tabLst>
                <a:tab pos="469900" algn="l"/>
              </a:tabLst>
            </a:pPr>
            <a:r>
              <a:rPr sz="1200" dirty="0">
                <a:latin typeface="Times New Roman"/>
                <a:cs typeface="Times New Roman"/>
              </a:rPr>
              <a:t>Each section of wire has a “Load” of 4 when it is on the top of the twist and  ‘3’ when it is on the</a:t>
            </a:r>
            <a:r>
              <a:rPr sz="1200" spc="-130" dirty="0">
                <a:latin typeface="Times New Roman"/>
                <a:cs typeface="Times New Roman"/>
              </a:rPr>
              <a:t> </a:t>
            </a:r>
            <a:r>
              <a:rPr sz="1200" dirty="0">
                <a:latin typeface="Times New Roman"/>
                <a:cs typeface="Times New Roman"/>
              </a:rPr>
              <a:t>bottom</a:t>
            </a:r>
            <a:endParaRPr sz="1200">
              <a:latin typeface="Times New Roman"/>
              <a:cs typeface="Times New Roman"/>
            </a:endParaRPr>
          </a:p>
          <a:p>
            <a:pPr marL="469900" indent="-228600">
              <a:lnSpc>
                <a:spcPts val="1345"/>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total effect </a:t>
            </a:r>
            <a:r>
              <a:rPr sz="1200" dirty="0">
                <a:latin typeface="Times New Roman"/>
                <a:cs typeface="Times New Roman"/>
              </a:rPr>
              <a:t>of the </a:t>
            </a:r>
            <a:r>
              <a:rPr sz="1200" spc="-5" dirty="0">
                <a:latin typeface="Times New Roman"/>
                <a:cs typeface="Times New Roman"/>
              </a:rPr>
              <a:t>noise at the </a:t>
            </a:r>
            <a:r>
              <a:rPr sz="1200" dirty="0">
                <a:latin typeface="Times New Roman"/>
                <a:cs typeface="Times New Roman"/>
              </a:rPr>
              <a:t>receiver is </a:t>
            </a:r>
            <a:r>
              <a:rPr sz="1200" spc="-5" dirty="0">
                <a:latin typeface="Times New Roman"/>
                <a:cs typeface="Times New Roman"/>
              </a:rPr>
              <a:t>therefore </a:t>
            </a:r>
            <a:r>
              <a:rPr sz="1200" dirty="0">
                <a:latin typeface="Times New Roman"/>
                <a:cs typeface="Times New Roman"/>
              </a:rPr>
              <a:t>0</a:t>
            </a:r>
            <a:r>
              <a:rPr sz="1200" spc="5" dirty="0">
                <a:latin typeface="Times New Roman"/>
                <a:cs typeface="Times New Roman"/>
              </a:rPr>
              <a:t> </a:t>
            </a:r>
            <a:r>
              <a:rPr sz="1200" dirty="0">
                <a:latin typeface="Times New Roman"/>
                <a:cs typeface="Times New Roman"/>
              </a:rPr>
              <a:t>(14-14)</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ct val="100000"/>
              </a:lnSpc>
              <a:spcBef>
                <a:spcPts val="5"/>
              </a:spcBef>
              <a:buFont typeface="Meiryo"/>
              <a:buChar char="▪"/>
              <a:tabLst>
                <a:tab pos="240665" algn="l"/>
                <a:tab pos="241300" algn="l"/>
              </a:tabLst>
            </a:pPr>
            <a:r>
              <a:rPr sz="1200" b="1" spc="-5" dirty="0">
                <a:latin typeface="Times New Roman"/>
                <a:cs typeface="Times New Roman"/>
              </a:rPr>
              <a:t>Advantage of</a:t>
            </a:r>
            <a:r>
              <a:rPr sz="1200" b="1" spc="-100" dirty="0">
                <a:latin typeface="Times New Roman"/>
                <a:cs typeface="Times New Roman"/>
              </a:rPr>
              <a:t> </a:t>
            </a:r>
            <a:r>
              <a:rPr sz="1200" b="1" spc="-5" dirty="0">
                <a:latin typeface="Times New Roman"/>
                <a:cs typeface="Times New Roman"/>
              </a:rPr>
              <a:t>UTP</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05"/>
              </a:lnSpc>
              <a:buChar char="•"/>
              <a:tabLst>
                <a:tab pos="697865" algn="l"/>
                <a:tab pos="698500" algn="l"/>
              </a:tabLst>
            </a:pPr>
            <a:r>
              <a:rPr sz="1200" spc="-5" dirty="0">
                <a:latin typeface="Times New Roman"/>
                <a:cs typeface="Times New Roman"/>
              </a:rPr>
              <a:t>Advantages of UTP</a:t>
            </a:r>
            <a:r>
              <a:rPr sz="1200" spc="-95" dirty="0">
                <a:latin typeface="Times New Roman"/>
                <a:cs typeface="Times New Roman"/>
              </a:rPr>
              <a:t> </a:t>
            </a:r>
            <a:r>
              <a:rPr sz="1200" dirty="0">
                <a:latin typeface="Times New Roman"/>
                <a:cs typeface="Times New Roman"/>
              </a:rPr>
              <a:t>are:</a:t>
            </a:r>
            <a:endParaRPr sz="1200">
              <a:latin typeface="Times New Roman"/>
              <a:cs typeface="Times New Roman"/>
            </a:endParaRPr>
          </a:p>
          <a:p>
            <a:pPr marL="1155700">
              <a:lnSpc>
                <a:spcPts val="1700"/>
              </a:lnSpc>
            </a:pPr>
            <a:r>
              <a:rPr sz="1500" dirty="0">
                <a:latin typeface="Arial"/>
                <a:cs typeface="Arial"/>
              </a:rPr>
              <a:t>–</a:t>
            </a:r>
            <a:r>
              <a:rPr sz="1200" dirty="0">
                <a:latin typeface="Times New Roman"/>
                <a:cs typeface="Times New Roman"/>
              </a:rPr>
              <a:t>Cost</a:t>
            </a:r>
            <a:endParaRPr sz="1200">
              <a:latin typeface="Times New Roman"/>
              <a:cs typeface="Times New Roman"/>
            </a:endParaRPr>
          </a:p>
          <a:p>
            <a:pPr marL="1155700">
              <a:lnSpc>
                <a:spcPts val="1675"/>
              </a:lnSpc>
            </a:pPr>
            <a:r>
              <a:rPr sz="1500" dirty="0">
                <a:latin typeface="Arial"/>
                <a:cs typeface="Arial"/>
              </a:rPr>
              <a:t>–</a:t>
            </a:r>
            <a:r>
              <a:rPr sz="1200" dirty="0">
                <a:latin typeface="Times New Roman"/>
                <a:cs typeface="Times New Roman"/>
              </a:rPr>
              <a:t>Ease </a:t>
            </a:r>
            <a:r>
              <a:rPr sz="1200" spc="-5" dirty="0">
                <a:latin typeface="Times New Roman"/>
                <a:cs typeface="Times New Roman"/>
              </a:rPr>
              <a:t>of</a:t>
            </a:r>
            <a:r>
              <a:rPr sz="1200" spc="-95" dirty="0">
                <a:latin typeface="Times New Roman"/>
                <a:cs typeface="Times New Roman"/>
              </a:rPr>
              <a:t> </a:t>
            </a:r>
            <a:r>
              <a:rPr sz="1200" spc="-10" dirty="0">
                <a:latin typeface="Times New Roman"/>
                <a:cs typeface="Times New Roman"/>
              </a:rPr>
              <a:t>Use</a:t>
            </a:r>
            <a:endParaRPr sz="1200">
              <a:latin typeface="Times New Roman"/>
              <a:cs typeface="Times New Roman"/>
            </a:endParaRPr>
          </a:p>
          <a:p>
            <a:pPr marL="698500" lvl="1" indent="-228600">
              <a:lnSpc>
                <a:spcPts val="1350"/>
              </a:lnSpc>
              <a:buChar char="•"/>
              <a:tabLst>
                <a:tab pos="697865" algn="l"/>
                <a:tab pos="698500" algn="l"/>
              </a:tabLst>
            </a:pPr>
            <a:r>
              <a:rPr sz="1200" dirty="0">
                <a:latin typeface="Times New Roman"/>
                <a:cs typeface="Times New Roman"/>
              </a:rPr>
              <a:t>Its </a:t>
            </a:r>
            <a:r>
              <a:rPr sz="1200" spc="-5" dirty="0">
                <a:latin typeface="Times New Roman"/>
                <a:cs typeface="Times New Roman"/>
              </a:rPr>
              <a:t>cheap, flexible </a:t>
            </a:r>
            <a:r>
              <a:rPr sz="1200" dirty="0">
                <a:latin typeface="Times New Roman"/>
                <a:cs typeface="Times New Roman"/>
              </a:rPr>
              <a:t>and </a:t>
            </a:r>
            <a:r>
              <a:rPr sz="1200" spc="-5" dirty="0">
                <a:latin typeface="Times New Roman"/>
                <a:cs typeface="Times New Roman"/>
              </a:rPr>
              <a:t>easy </a:t>
            </a:r>
            <a:r>
              <a:rPr sz="1200" dirty="0">
                <a:latin typeface="Times New Roman"/>
                <a:cs typeface="Times New Roman"/>
              </a:rPr>
              <a:t>to</a:t>
            </a:r>
            <a:r>
              <a:rPr sz="1200" spc="-30" dirty="0">
                <a:latin typeface="Times New Roman"/>
                <a:cs typeface="Times New Roman"/>
              </a:rPr>
              <a:t> </a:t>
            </a:r>
            <a:r>
              <a:rPr sz="1200" spc="-5" dirty="0">
                <a:latin typeface="Times New Roman"/>
                <a:cs typeface="Times New Roman"/>
              </a:rPr>
              <a:t>install</a:t>
            </a:r>
            <a:endParaRPr sz="1200">
              <a:latin typeface="Times New Roman"/>
              <a:cs typeface="Times New Roman"/>
            </a:endParaRPr>
          </a:p>
          <a:p>
            <a:pPr marL="698500" marR="6985" lvl="1" indent="-228600">
              <a:lnSpc>
                <a:spcPts val="1380"/>
              </a:lnSpc>
              <a:spcBef>
                <a:spcPts val="65"/>
              </a:spcBef>
              <a:buChar char="•"/>
              <a:tabLst>
                <a:tab pos="697865" algn="l"/>
                <a:tab pos="698500" algn="l"/>
              </a:tabLst>
            </a:pPr>
            <a:r>
              <a:rPr sz="1200" dirty="0">
                <a:latin typeface="Times New Roman"/>
                <a:cs typeface="Times New Roman"/>
              </a:rPr>
              <a:t>Higher grades of </a:t>
            </a:r>
            <a:r>
              <a:rPr sz="1200" spc="-5" dirty="0">
                <a:latin typeface="Times New Roman"/>
                <a:cs typeface="Times New Roman"/>
              </a:rPr>
              <a:t>UTP </a:t>
            </a:r>
            <a:r>
              <a:rPr sz="1200" dirty="0">
                <a:latin typeface="Times New Roman"/>
                <a:cs typeface="Times New Roman"/>
              </a:rPr>
              <a:t>are used in </a:t>
            </a:r>
            <a:r>
              <a:rPr sz="1200" spc="-5" dirty="0">
                <a:latin typeface="Times New Roman"/>
                <a:cs typeface="Times New Roman"/>
              </a:rPr>
              <a:t>many LAN </a:t>
            </a:r>
            <a:r>
              <a:rPr sz="1200" dirty="0">
                <a:latin typeface="Times New Roman"/>
                <a:cs typeface="Times New Roman"/>
              </a:rPr>
              <a:t>technologies including  </a:t>
            </a:r>
            <a:r>
              <a:rPr sz="1200" spc="-5" dirty="0">
                <a:latin typeface="Times New Roman"/>
                <a:cs typeface="Times New Roman"/>
              </a:rPr>
              <a:t>Ethernet and Token</a:t>
            </a:r>
            <a:r>
              <a:rPr sz="1200" spc="-90" dirty="0">
                <a:latin typeface="Times New Roman"/>
                <a:cs typeface="Times New Roman"/>
              </a:rPr>
              <a:t> </a:t>
            </a:r>
            <a:r>
              <a:rPr sz="1200" spc="-5" dirty="0">
                <a:latin typeface="Times New Roman"/>
                <a:cs typeface="Times New Roman"/>
              </a:rPr>
              <a:t>Ring</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678305">
              <a:lnSpc>
                <a:spcPct val="100000"/>
              </a:lnSpc>
            </a:pPr>
            <a:r>
              <a:rPr sz="1200" b="1" u="heavy" dirty="0">
                <a:latin typeface="Times New Roman"/>
                <a:cs typeface="Times New Roman"/>
              </a:rPr>
              <a:t>Cable </a:t>
            </a:r>
            <a:r>
              <a:rPr sz="1200" b="1" u="heavy" spc="-5" dirty="0">
                <a:latin typeface="Times New Roman"/>
                <a:cs typeface="Times New Roman"/>
              </a:rPr>
              <a:t>with </a:t>
            </a:r>
            <a:r>
              <a:rPr sz="1200" b="1" u="heavy" dirty="0">
                <a:latin typeface="Times New Roman"/>
                <a:cs typeface="Times New Roman"/>
              </a:rPr>
              <a:t>5 UTP of</a:t>
            </a:r>
            <a:r>
              <a:rPr sz="1200" b="1" u="heavy" spc="-70" dirty="0">
                <a:latin typeface="Times New Roman"/>
                <a:cs typeface="Times New Roman"/>
              </a:rPr>
              <a:t> </a:t>
            </a:r>
            <a:r>
              <a:rPr sz="1200" b="1" u="heavy" spc="-5" dirty="0">
                <a:latin typeface="Times New Roman"/>
                <a:cs typeface="Times New Roman"/>
              </a:rPr>
              <a:t>wires</a:t>
            </a:r>
            <a:endParaRPr sz="1200">
              <a:latin typeface="Times New Roman"/>
              <a:cs typeface="Times New Roman"/>
            </a:endParaRPr>
          </a:p>
        </p:txBody>
      </p:sp>
      <p:sp>
        <p:nvSpPr>
          <p:cNvPr id="8" name="object 8"/>
          <p:cNvSpPr/>
          <p:nvPr/>
        </p:nvSpPr>
        <p:spPr>
          <a:xfrm>
            <a:off x="2065020" y="5857494"/>
            <a:ext cx="3661727" cy="1143000"/>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358900" y="7341095"/>
            <a:ext cx="5302885" cy="2110105"/>
          </a:xfrm>
          <a:prstGeom prst="rect">
            <a:avLst/>
          </a:prstGeom>
        </p:spPr>
        <p:txBody>
          <a:bodyPr vert="horz" wrap="square" lIns="0" tIns="0" rIns="0" bIns="0" rtlCol="0">
            <a:spAutoFit/>
          </a:bodyPr>
          <a:lstStyle/>
          <a:p>
            <a:pPr marL="241300" indent="-228600">
              <a:lnSpc>
                <a:spcPts val="1405"/>
              </a:lnSpc>
              <a:buFont typeface="Meiryo"/>
              <a:buChar char="▪"/>
              <a:tabLst>
                <a:tab pos="240665" algn="l"/>
                <a:tab pos="241300" algn="l"/>
              </a:tabLst>
            </a:pPr>
            <a:r>
              <a:rPr sz="1200" b="1" dirty="0">
                <a:latin typeface="Times New Roman"/>
                <a:cs typeface="Times New Roman"/>
              </a:rPr>
              <a:t>Categories of UTP</a:t>
            </a:r>
            <a:r>
              <a:rPr sz="1200" b="1" spc="-120" dirty="0">
                <a:latin typeface="Times New Roman"/>
                <a:cs typeface="Times New Roman"/>
              </a:rPr>
              <a:t> </a:t>
            </a:r>
            <a:r>
              <a:rPr sz="1200" b="1" dirty="0">
                <a:latin typeface="Times New Roman"/>
                <a:cs typeface="Times New Roman"/>
              </a:rPr>
              <a:t>Cable</a:t>
            </a:r>
            <a:endParaRPr sz="1200">
              <a:latin typeface="Times New Roman"/>
              <a:cs typeface="Times New Roman"/>
            </a:endParaRPr>
          </a:p>
          <a:p>
            <a:pPr marL="241300">
              <a:lnSpc>
                <a:spcPts val="1375"/>
              </a:lnSpc>
            </a:pPr>
            <a:r>
              <a:rPr sz="1200" spc="-5" dirty="0">
                <a:latin typeface="Times New Roman"/>
                <a:cs typeface="Times New Roman"/>
              </a:rPr>
              <a:t>EIA has developed standards to grade UTP cables by</a:t>
            </a:r>
            <a:r>
              <a:rPr sz="1200" spc="-50" dirty="0">
                <a:latin typeface="Times New Roman"/>
                <a:cs typeface="Times New Roman"/>
              </a:rPr>
              <a:t> </a:t>
            </a:r>
            <a:r>
              <a:rPr sz="1200" spc="-5" dirty="0">
                <a:latin typeface="Times New Roman"/>
                <a:cs typeface="Times New Roman"/>
              </a:rPr>
              <a:t>quality.</a:t>
            </a:r>
            <a:endParaRPr sz="1200">
              <a:latin typeface="Times New Roman"/>
              <a:cs typeface="Times New Roman"/>
            </a:endParaRPr>
          </a:p>
          <a:p>
            <a:pPr marL="241300" marR="5080">
              <a:lnSpc>
                <a:spcPts val="1380"/>
              </a:lnSpc>
              <a:spcBef>
                <a:spcPts val="65"/>
              </a:spcBef>
            </a:pPr>
            <a:r>
              <a:rPr sz="1200" dirty="0">
                <a:latin typeface="Times New Roman"/>
                <a:cs typeface="Times New Roman"/>
              </a:rPr>
              <a:t>Categories are </a:t>
            </a:r>
            <a:r>
              <a:rPr sz="1200" spc="-5" dirty="0">
                <a:latin typeface="Times New Roman"/>
                <a:cs typeface="Times New Roman"/>
              </a:rPr>
              <a:t>determined </a:t>
            </a:r>
            <a:r>
              <a:rPr sz="1200" dirty="0">
                <a:latin typeface="Times New Roman"/>
                <a:cs typeface="Times New Roman"/>
              </a:rPr>
              <a:t>by cable quality, </a:t>
            </a:r>
            <a:r>
              <a:rPr sz="1200" spc="-5" dirty="0">
                <a:latin typeface="Times New Roman"/>
                <a:cs typeface="Times New Roman"/>
              </a:rPr>
              <a:t>with </a:t>
            </a:r>
            <a:r>
              <a:rPr sz="1200" dirty="0">
                <a:latin typeface="Times New Roman"/>
                <a:cs typeface="Times New Roman"/>
              </a:rPr>
              <a:t>1 as the lowest and 5 as the  highest</a:t>
            </a:r>
            <a:endParaRPr sz="1200">
              <a:latin typeface="Times New Roman"/>
              <a:cs typeface="Times New Roman"/>
            </a:endParaRPr>
          </a:p>
          <a:p>
            <a:pPr marL="241300">
              <a:lnSpc>
                <a:spcPts val="1345"/>
              </a:lnSpc>
            </a:pPr>
            <a:r>
              <a:rPr sz="1200" dirty="0">
                <a:latin typeface="Times New Roman"/>
                <a:cs typeface="Times New Roman"/>
              </a:rPr>
              <a:t>Each EIA category is suitable for </a:t>
            </a:r>
            <a:r>
              <a:rPr sz="1200" spc="-5" dirty="0">
                <a:latin typeface="Times New Roman"/>
                <a:cs typeface="Times New Roman"/>
              </a:rPr>
              <a:t>certain uses and not for</a:t>
            </a:r>
            <a:r>
              <a:rPr sz="1200" spc="-110" dirty="0">
                <a:latin typeface="Times New Roman"/>
                <a:cs typeface="Times New Roman"/>
              </a:rPr>
              <a:t> </a:t>
            </a:r>
            <a:r>
              <a:rPr sz="1200" spc="-5" dirty="0">
                <a:latin typeface="Times New Roman"/>
                <a:cs typeface="Times New Roman"/>
              </a:rPr>
              <a:t>others</a:t>
            </a:r>
            <a:endParaRPr sz="1200">
              <a:latin typeface="Times New Roman"/>
              <a:cs typeface="Times New Roman"/>
            </a:endParaRPr>
          </a:p>
          <a:p>
            <a:pPr>
              <a:lnSpc>
                <a:spcPct val="100000"/>
              </a:lnSpc>
              <a:spcBef>
                <a:spcPts val="40"/>
              </a:spcBef>
            </a:pPr>
            <a:endParaRPr sz="1050">
              <a:latin typeface="Times New Roman"/>
              <a:cs typeface="Times New Roman"/>
            </a:endParaRPr>
          </a:p>
          <a:p>
            <a:pPr marL="241300">
              <a:lnSpc>
                <a:spcPts val="1839"/>
              </a:lnSpc>
            </a:pPr>
            <a:r>
              <a:rPr sz="1600" spc="-10" dirty="0">
                <a:latin typeface="Meiryo"/>
                <a:cs typeface="Meiryo"/>
              </a:rPr>
              <a:t>*</a:t>
            </a:r>
            <a:r>
              <a:rPr sz="1200" b="1" u="heavy" spc="-10" dirty="0">
                <a:latin typeface="Times New Roman"/>
                <a:cs typeface="Times New Roman"/>
              </a:rPr>
              <a:t>Category</a:t>
            </a:r>
            <a:r>
              <a:rPr sz="1200" b="1" u="heavy" spc="-85" dirty="0">
                <a:latin typeface="Times New Roman"/>
                <a:cs typeface="Times New Roman"/>
              </a:rPr>
              <a:t> </a:t>
            </a:r>
            <a:r>
              <a:rPr sz="1200" b="1" u="heavy" dirty="0">
                <a:latin typeface="Times New Roman"/>
                <a:cs typeface="Times New Roman"/>
              </a:rPr>
              <a:t>1</a:t>
            </a:r>
            <a:endParaRPr sz="1200">
              <a:latin typeface="Times New Roman"/>
              <a:cs typeface="Times New Roman"/>
            </a:endParaRPr>
          </a:p>
          <a:p>
            <a:pPr marL="698500">
              <a:lnSpc>
                <a:spcPts val="1650"/>
              </a:lnSpc>
            </a:pPr>
            <a:r>
              <a:rPr sz="1500" spc="-5" dirty="0">
                <a:latin typeface="Arial"/>
                <a:cs typeface="Arial"/>
              </a:rPr>
              <a:t>–</a:t>
            </a:r>
            <a:r>
              <a:rPr sz="1200" spc="-5" dirty="0">
                <a:latin typeface="Times New Roman"/>
                <a:cs typeface="Times New Roman"/>
              </a:rPr>
              <a:t>Basic </a:t>
            </a:r>
            <a:r>
              <a:rPr sz="1200" dirty="0">
                <a:latin typeface="Times New Roman"/>
                <a:cs typeface="Times New Roman"/>
              </a:rPr>
              <a:t>Twisted </a:t>
            </a:r>
            <a:r>
              <a:rPr sz="1200" spc="-5" dirty="0">
                <a:latin typeface="Times New Roman"/>
                <a:cs typeface="Times New Roman"/>
              </a:rPr>
              <a:t>pair </a:t>
            </a:r>
            <a:r>
              <a:rPr sz="1200" dirty="0">
                <a:latin typeface="Times New Roman"/>
                <a:cs typeface="Times New Roman"/>
              </a:rPr>
              <a:t>cabling </a:t>
            </a:r>
            <a:r>
              <a:rPr sz="1200" spc="-5" dirty="0">
                <a:latin typeface="Times New Roman"/>
                <a:cs typeface="Times New Roman"/>
              </a:rPr>
              <a:t>used </a:t>
            </a:r>
            <a:r>
              <a:rPr sz="1200" dirty="0">
                <a:latin typeface="Times New Roman"/>
                <a:cs typeface="Times New Roman"/>
              </a:rPr>
              <a:t>in </a:t>
            </a:r>
            <a:r>
              <a:rPr sz="1200" spc="-5" dirty="0">
                <a:latin typeface="Times New Roman"/>
                <a:cs typeface="Times New Roman"/>
              </a:rPr>
              <a:t>Telephone</a:t>
            </a:r>
            <a:r>
              <a:rPr sz="1200" spc="-70" dirty="0">
                <a:latin typeface="Times New Roman"/>
                <a:cs typeface="Times New Roman"/>
              </a:rPr>
              <a:t> </a:t>
            </a:r>
            <a:r>
              <a:rPr sz="1200" spc="-5" dirty="0">
                <a:latin typeface="Times New Roman"/>
                <a:cs typeface="Times New Roman"/>
              </a:rPr>
              <a:t>system</a:t>
            </a:r>
            <a:endParaRPr sz="1200">
              <a:latin typeface="Times New Roman"/>
              <a:cs typeface="Times New Roman"/>
            </a:endParaRPr>
          </a:p>
          <a:p>
            <a:pPr marL="698500">
              <a:lnSpc>
                <a:spcPts val="1730"/>
              </a:lnSpc>
            </a:pPr>
            <a:r>
              <a:rPr sz="1500" dirty="0">
                <a:latin typeface="Arial"/>
                <a:cs typeface="Arial"/>
              </a:rPr>
              <a:t>–</a:t>
            </a:r>
            <a:r>
              <a:rPr sz="1200" dirty="0">
                <a:latin typeface="Times New Roman"/>
                <a:cs typeface="Times New Roman"/>
              </a:rPr>
              <a:t>Fine for voice but inadequate for </a:t>
            </a:r>
            <a:r>
              <a:rPr sz="1200" spc="-5" dirty="0">
                <a:latin typeface="Times New Roman"/>
                <a:cs typeface="Times New Roman"/>
              </a:rPr>
              <a:t>all </a:t>
            </a:r>
            <a:r>
              <a:rPr sz="1200" dirty="0">
                <a:latin typeface="Times New Roman"/>
                <a:cs typeface="Times New Roman"/>
              </a:rPr>
              <a:t>but low-speed data</a:t>
            </a:r>
            <a:r>
              <a:rPr sz="1200" spc="-75"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a:p>
            <a:pPr marL="241300">
              <a:lnSpc>
                <a:spcPct val="100000"/>
              </a:lnSpc>
              <a:spcBef>
                <a:spcPts val="1190"/>
              </a:spcBef>
            </a:pPr>
            <a:r>
              <a:rPr sz="1600" spc="-10" dirty="0">
                <a:latin typeface="Meiryo"/>
                <a:cs typeface="Meiryo"/>
              </a:rPr>
              <a:t>*</a:t>
            </a:r>
            <a:r>
              <a:rPr sz="1200" b="1" u="heavy" spc="-10" dirty="0">
                <a:latin typeface="Times New Roman"/>
                <a:cs typeface="Times New Roman"/>
              </a:rPr>
              <a:t>Category</a:t>
            </a:r>
            <a:r>
              <a:rPr sz="1200" b="1" u="heavy" spc="-85" dirty="0">
                <a:latin typeface="Times New Roman"/>
                <a:cs typeface="Times New Roman"/>
              </a:rPr>
              <a:t> </a:t>
            </a:r>
            <a:r>
              <a:rPr sz="1200" b="1" u="heavy" dirty="0">
                <a:latin typeface="Times New Roman"/>
                <a:cs typeface="Times New Roman"/>
              </a:rPr>
              <a:t>2</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122</a:t>
            </a:fld>
            <a:endParaRPr dirty="0"/>
          </a:p>
        </p:txBody>
      </p:sp>
    </p:spTree>
    <p:extLst>
      <p:ext uri="{BB962C8B-B14F-4D97-AF65-F5344CB8AC3E}">
        <p14:creationId xmlns:p14="http://schemas.microsoft.com/office/powerpoint/2010/main" val="3594619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15999"/>
            <a:ext cx="5530850" cy="3536315"/>
          </a:xfrm>
          <a:prstGeom prst="rect">
            <a:avLst/>
          </a:prstGeom>
        </p:spPr>
        <p:txBody>
          <a:bodyPr vert="horz" wrap="square" lIns="0" tIns="0" rIns="0" bIns="0" rtlCol="0">
            <a:spAutoFit/>
          </a:bodyPr>
          <a:lstStyle/>
          <a:p>
            <a:pPr marL="926465" marR="5080">
              <a:lnSpc>
                <a:spcPct val="93300"/>
              </a:lnSpc>
            </a:pPr>
            <a:r>
              <a:rPr sz="1500" dirty="0">
                <a:latin typeface="Arial"/>
                <a:cs typeface="Arial"/>
              </a:rPr>
              <a:t>–</a:t>
            </a:r>
            <a:r>
              <a:rPr sz="1200" dirty="0">
                <a:latin typeface="Times New Roman"/>
                <a:cs typeface="Times New Roman"/>
              </a:rPr>
              <a:t>The next higher grade, suitable for </a:t>
            </a:r>
            <a:r>
              <a:rPr sz="1200" spc="-5" dirty="0">
                <a:latin typeface="Times New Roman"/>
                <a:cs typeface="Times New Roman"/>
              </a:rPr>
              <a:t>voice and for data transmission of up  </a:t>
            </a:r>
            <a:r>
              <a:rPr sz="1200" dirty="0">
                <a:latin typeface="Times New Roman"/>
                <a:cs typeface="Times New Roman"/>
              </a:rPr>
              <a:t>to</a:t>
            </a:r>
            <a:r>
              <a:rPr sz="1200" spc="-105" dirty="0">
                <a:latin typeface="Times New Roman"/>
                <a:cs typeface="Times New Roman"/>
              </a:rPr>
              <a:t> </a:t>
            </a:r>
            <a:r>
              <a:rPr sz="1200" dirty="0">
                <a:latin typeface="Times New Roman"/>
                <a:cs typeface="Times New Roman"/>
              </a:rPr>
              <a:t>4Mbps</a:t>
            </a:r>
            <a:endParaRPr sz="1200">
              <a:latin typeface="Times New Roman"/>
              <a:cs typeface="Times New Roman"/>
            </a:endParaRPr>
          </a:p>
          <a:p>
            <a:pPr marL="469900">
              <a:lnSpc>
                <a:spcPts val="1710"/>
              </a:lnSpc>
            </a:pPr>
            <a:r>
              <a:rPr sz="1600" spc="-10" dirty="0">
                <a:latin typeface="Meiryo"/>
                <a:cs typeface="Meiryo"/>
              </a:rPr>
              <a:t>*</a:t>
            </a:r>
            <a:r>
              <a:rPr sz="1200" b="1" u="heavy" spc="-10" dirty="0">
                <a:latin typeface="Times New Roman"/>
                <a:cs typeface="Times New Roman"/>
              </a:rPr>
              <a:t>Category</a:t>
            </a:r>
            <a:r>
              <a:rPr sz="1200" b="1" u="heavy" spc="-85" dirty="0">
                <a:latin typeface="Times New Roman"/>
                <a:cs typeface="Times New Roman"/>
              </a:rPr>
              <a:t> </a:t>
            </a:r>
            <a:r>
              <a:rPr sz="1200" b="1" u="heavy" dirty="0">
                <a:latin typeface="Times New Roman"/>
                <a:cs typeface="Times New Roman"/>
              </a:rPr>
              <a:t>3</a:t>
            </a:r>
            <a:endParaRPr sz="1200">
              <a:latin typeface="Times New Roman"/>
              <a:cs typeface="Times New Roman"/>
            </a:endParaRPr>
          </a:p>
          <a:p>
            <a:pPr marL="927100">
              <a:lnSpc>
                <a:spcPts val="1650"/>
              </a:lnSpc>
            </a:pPr>
            <a:r>
              <a:rPr sz="1500" dirty="0">
                <a:latin typeface="Arial"/>
                <a:cs typeface="Arial"/>
              </a:rPr>
              <a:t>–</a:t>
            </a:r>
            <a:r>
              <a:rPr sz="1200" dirty="0">
                <a:latin typeface="Times New Roman"/>
                <a:cs typeface="Times New Roman"/>
              </a:rPr>
              <a:t>Required to have at </a:t>
            </a:r>
            <a:r>
              <a:rPr sz="1200" spc="-5" dirty="0">
                <a:latin typeface="Times New Roman"/>
                <a:cs typeface="Times New Roman"/>
              </a:rPr>
              <a:t>least </a:t>
            </a:r>
            <a:r>
              <a:rPr sz="1200" dirty="0">
                <a:latin typeface="Times New Roman"/>
                <a:cs typeface="Times New Roman"/>
              </a:rPr>
              <a:t>3 </a:t>
            </a:r>
            <a:r>
              <a:rPr sz="1200" spc="-5" dirty="0">
                <a:latin typeface="Times New Roman"/>
                <a:cs typeface="Times New Roman"/>
              </a:rPr>
              <a:t>twists per</a:t>
            </a:r>
            <a:r>
              <a:rPr sz="1200" spc="-105" dirty="0">
                <a:latin typeface="Times New Roman"/>
                <a:cs typeface="Times New Roman"/>
              </a:rPr>
              <a:t> </a:t>
            </a:r>
            <a:r>
              <a:rPr sz="1200" spc="-5" dirty="0">
                <a:latin typeface="Times New Roman"/>
                <a:cs typeface="Times New Roman"/>
              </a:rPr>
              <a:t>foot</a:t>
            </a:r>
            <a:endParaRPr sz="1200">
              <a:latin typeface="Times New Roman"/>
              <a:cs typeface="Times New Roman"/>
            </a:endParaRPr>
          </a:p>
          <a:p>
            <a:pPr marL="927100">
              <a:lnSpc>
                <a:spcPts val="1664"/>
              </a:lnSpc>
            </a:pPr>
            <a:r>
              <a:rPr sz="1500" spc="-5" dirty="0">
                <a:latin typeface="Arial"/>
                <a:cs typeface="Arial"/>
              </a:rPr>
              <a:t>–</a:t>
            </a:r>
            <a:r>
              <a:rPr sz="1200" spc="-5" dirty="0">
                <a:latin typeface="Times New Roman"/>
                <a:cs typeface="Times New Roman"/>
              </a:rPr>
              <a:t>Can be used for for data </a:t>
            </a:r>
            <a:r>
              <a:rPr sz="1200" dirty="0">
                <a:latin typeface="Times New Roman"/>
                <a:cs typeface="Times New Roman"/>
              </a:rPr>
              <a:t>tx </a:t>
            </a:r>
            <a:r>
              <a:rPr sz="1200" spc="-5" dirty="0">
                <a:latin typeface="Times New Roman"/>
                <a:cs typeface="Times New Roman"/>
              </a:rPr>
              <a:t>ofup </a:t>
            </a:r>
            <a:r>
              <a:rPr sz="1200" dirty="0">
                <a:latin typeface="Times New Roman"/>
                <a:cs typeface="Times New Roman"/>
              </a:rPr>
              <a:t>to</a:t>
            </a:r>
            <a:r>
              <a:rPr sz="1200" spc="-70" dirty="0">
                <a:latin typeface="Times New Roman"/>
                <a:cs typeface="Times New Roman"/>
              </a:rPr>
              <a:t> </a:t>
            </a:r>
            <a:r>
              <a:rPr sz="1200" spc="-5" dirty="0">
                <a:latin typeface="Times New Roman"/>
                <a:cs typeface="Times New Roman"/>
              </a:rPr>
              <a:t>10Mbps</a:t>
            </a:r>
            <a:endParaRPr sz="1200">
              <a:latin typeface="Times New Roman"/>
              <a:cs typeface="Times New Roman"/>
            </a:endParaRPr>
          </a:p>
          <a:p>
            <a:pPr marL="927100">
              <a:lnSpc>
                <a:spcPts val="1639"/>
              </a:lnSpc>
            </a:pPr>
            <a:r>
              <a:rPr sz="1500" spc="-5" dirty="0">
                <a:latin typeface="Arial"/>
                <a:cs typeface="Arial"/>
              </a:rPr>
              <a:t>–</a:t>
            </a:r>
            <a:r>
              <a:rPr sz="1200" spc="-5" dirty="0">
                <a:latin typeface="Times New Roman"/>
                <a:cs typeface="Times New Roman"/>
              </a:rPr>
              <a:t>Now </a:t>
            </a:r>
            <a:r>
              <a:rPr sz="1200" dirty="0">
                <a:latin typeface="Times New Roman"/>
                <a:cs typeface="Times New Roman"/>
              </a:rPr>
              <a:t>the </a:t>
            </a:r>
            <a:r>
              <a:rPr sz="1200" spc="-5" dirty="0">
                <a:latin typeface="Times New Roman"/>
                <a:cs typeface="Times New Roman"/>
              </a:rPr>
              <a:t>standard </a:t>
            </a:r>
            <a:r>
              <a:rPr sz="1200" dirty="0">
                <a:latin typeface="Times New Roman"/>
                <a:cs typeface="Times New Roman"/>
              </a:rPr>
              <a:t>cable </a:t>
            </a:r>
            <a:r>
              <a:rPr sz="1200" spc="-5" dirty="0">
                <a:latin typeface="Times New Roman"/>
                <a:cs typeface="Times New Roman"/>
              </a:rPr>
              <a:t>for most </a:t>
            </a:r>
            <a:r>
              <a:rPr sz="1200" dirty="0">
                <a:latin typeface="Times New Roman"/>
                <a:cs typeface="Times New Roman"/>
              </a:rPr>
              <a:t>telephone</a:t>
            </a:r>
            <a:r>
              <a:rPr sz="1200" spc="-90" dirty="0">
                <a:latin typeface="Times New Roman"/>
                <a:cs typeface="Times New Roman"/>
              </a:rPr>
              <a:t> </a:t>
            </a:r>
            <a:r>
              <a:rPr sz="1200" dirty="0">
                <a:latin typeface="Times New Roman"/>
                <a:cs typeface="Times New Roman"/>
              </a:rPr>
              <a:t>lines</a:t>
            </a:r>
            <a:endParaRPr sz="1200">
              <a:latin typeface="Times New Roman"/>
              <a:cs typeface="Times New Roman"/>
            </a:endParaRPr>
          </a:p>
          <a:p>
            <a:pPr marL="469900">
              <a:lnSpc>
                <a:spcPts val="1745"/>
              </a:lnSpc>
            </a:pPr>
            <a:r>
              <a:rPr sz="1600" spc="-10" dirty="0">
                <a:latin typeface="Meiryo"/>
                <a:cs typeface="Meiryo"/>
              </a:rPr>
              <a:t>*</a:t>
            </a:r>
            <a:r>
              <a:rPr sz="1200" b="1" u="heavy" spc="-10" dirty="0">
                <a:latin typeface="Times New Roman"/>
                <a:cs typeface="Times New Roman"/>
              </a:rPr>
              <a:t>Category</a:t>
            </a:r>
            <a:r>
              <a:rPr sz="1200" b="1" u="heavy" spc="-85" dirty="0">
                <a:latin typeface="Times New Roman"/>
                <a:cs typeface="Times New Roman"/>
              </a:rPr>
              <a:t> </a:t>
            </a:r>
            <a:r>
              <a:rPr sz="1200" b="1" u="heavy" dirty="0">
                <a:latin typeface="Times New Roman"/>
                <a:cs typeface="Times New Roman"/>
              </a:rPr>
              <a:t>4</a:t>
            </a:r>
            <a:endParaRPr sz="1200">
              <a:latin typeface="Times New Roman"/>
              <a:cs typeface="Times New Roman"/>
            </a:endParaRPr>
          </a:p>
          <a:p>
            <a:pPr marL="927100">
              <a:lnSpc>
                <a:spcPts val="1650"/>
              </a:lnSpc>
            </a:pPr>
            <a:r>
              <a:rPr sz="1500" spc="-5" dirty="0">
                <a:latin typeface="Arial"/>
                <a:cs typeface="Arial"/>
              </a:rPr>
              <a:t>–</a:t>
            </a:r>
            <a:r>
              <a:rPr sz="1200" spc="-5" dirty="0">
                <a:latin typeface="Times New Roman"/>
                <a:cs typeface="Times New Roman"/>
              </a:rPr>
              <a:t>Must </a:t>
            </a:r>
            <a:r>
              <a:rPr sz="1200" dirty="0">
                <a:latin typeface="Times New Roman"/>
                <a:cs typeface="Times New Roman"/>
              </a:rPr>
              <a:t>have at least 3 </a:t>
            </a:r>
            <a:r>
              <a:rPr sz="1200" spc="-5" dirty="0">
                <a:latin typeface="Times New Roman"/>
                <a:cs typeface="Times New Roman"/>
              </a:rPr>
              <a:t>twists </a:t>
            </a:r>
            <a:r>
              <a:rPr sz="1200" dirty="0">
                <a:latin typeface="Times New Roman"/>
                <a:cs typeface="Times New Roman"/>
              </a:rPr>
              <a:t>per</a:t>
            </a:r>
            <a:r>
              <a:rPr sz="1200" spc="-45" dirty="0">
                <a:latin typeface="Times New Roman"/>
                <a:cs typeface="Times New Roman"/>
              </a:rPr>
              <a:t> </a:t>
            </a:r>
            <a:r>
              <a:rPr sz="1200" dirty="0">
                <a:latin typeface="Times New Roman"/>
                <a:cs typeface="Times New Roman"/>
              </a:rPr>
              <a:t>foot</a:t>
            </a:r>
            <a:endParaRPr sz="1200">
              <a:latin typeface="Times New Roman"/>
              <a:cs typeface="Times New Roman"/>
            </a:endParaRPr>
          </a:p>
          <a:p>
            <a:pPr marL="927100">
              <a:lnSpc>
                <a:spcPts val="1635"/>
              </a:lnSpc>
            </a:pPr>
            <a:r>
              <a:rPr sz="1500" dirty="0">
                <a:latin typeface="Arial"/>
                <a:cs typeface="Arial"/>
              </a:rPr>
              <a:t>–</a:t>
            </a:r>
            <a:r>
              <a:rPr sz="1200" dirty="0">
                <a:latin typeface="Times New Roman"/>
                <a:cs typeface="Times New Roman"/>
              </a:rPr>
              <a:t>Possible tx rate of 16</a:t>
            </a:r>
            <a:r>
              <a:rPr sz="1200" spc="-110" dirty="0">
                <a:latin typeface="Times New Roman"/>
                <a:cs typeface="Times New Roman"/>
              </a:rPr>
              <a:t> </a:t>
            </a:r>
            <a:r>
              <a:rPr sz="1200" spc="-5" dirty="0">
                <a:latin typeface="Times New Roman"/>
                <a:cs typeface="Times New Roman"/>
              </a:rPr>
              <a:t>Mbps</a:t>
            </a:r>
            <a:endParaRPr sz="1200">
              <a:latin typeface="Times New Roman"/>
              <a:cs typeface="Times New Roman"/>
            </a:endParaRPr>
          </a:p>
          <a:p>
            <a:pPr marL="469900">
              <a:lnSpc>
                <a:spcPts val="1739"/>
              </a:lnSpc>
            </a:pPr>
            <a:r>
              <a:rPr sz="1600" spc="-10" dirty="0">
                <a:latin typeface="Meiryo"/>
                <a:cs typeface="Meiryo"/>
              </a:rPr>
              <a:t>*</a:t>
            </a:r>
            <a:r>
              <a:rPr sz="1200" b="1" u="heavy" spc="-10" dirty="0">
                <a:latin typeface="Times New Roman"/>
                <a:cs typeface="Times New Roman"/>
              </a:rPr>
              <a:t>Category</a:t>
            </a:r>
            <a:r>
              <a:rPr sz="1200" b="1" u="heavy" spc="-85" dirty="0">
                <a:latin typeface="Times New Roman"/>
                <a:cs typeface="Times New Roman"/>
              </a:rPr>
              <a:t> </a:t>
            </a:r>
            <a:r>
              <a:rPr sz="1200" b="1" u="heavy" dirty="0">
                <a:latin typeface="Times New Roman"/>
                <a:cs typeface="Times New Roman"/>
              </a:rPr>
              <a:t>5</a:t>
            </a:r>
            <a:endParaRPr sz="1200">
              <a:latin typeface="Times New Roman"/>
              <a:cs typeface="Times New Roman"/>
            </a:endParaRPr>
          </a:p>
          <a:p>
            <a:pPr marL="927100">
              <a:lnSpc>
                <a:spcPts val="1720"/>
              </a:lnSpc>
            </a:pPr>
            <a:r>
              <a:rPr sz="1500" spc="-5" dirty="0">
                <a:latin typeface="Arial"/>
                <a:cs typeface="Arial"/>
              </a:rPr>
              <a:t>–</a:t>
            </a:r>
            <a:r>
              <a:rPr sz="1200" spc="-5" dirty="0">
                <a:latin typeface="Times New Roman"/>
                <a:cs typeface="Times New Roman"/>
              </a:rPr>
              <a:t>Used </a:t>
            </a:r>
            <a:r>
              <a:rPr sz="1200" dirty="0">
                <a:latin typeface="Times New Roman"/>
                <a:cs typeface="Times New Roman"/>
              </a:rPr>
              <a:t>for data </a:t>
            </a:r>
            <a:r>
              <a:rPr sz="1200" spc="-5" dirty="0">
                <a:latin typeface="Times New Roman"/>
                <a:cs typeface="Times New Roman"/>
              </a:rPr>
              <a:t>transmission </a:t>
            </a:r>
            <a:r>
              <a:rPr sz="1200" dirty="0">
                <a:latin typeface="Times New Roman"/>
                <a:cs typeface="Times New Roman"/>
              </a:rPr>
              <a:t>of up to 100</a:t>
            </a:r>
            <a:r>
              <a:rPr sz="1200" spc="-5" dirty="0">
                <a:latin typeface="Times New Roman"/>
                <a:cs typeface="Times New Roman"/>
              </a:rPr>
              <a:t> Mbps</a:t>
            </a:r>
            <a:endParaRPr sz="1200">
              <a:latin typeface="Times New Roman"/>
              <a:cs typeface="Times New Roman"/>
            </a:endParaRPr>
          </a:p>
          <a:p>
            <a:pPr marL="469900" indent="-228600">
              <a:lnSpc>
                <a:spcPts val="1405"/>
              </a:lnSpc>
              <a:spcBef>
                <a:spcPts val="1270"/>
              </a:spcBef>
              <a:buFont typeface="Meiryo"/>
              <a:buChar char="▪"/>
              <a:tabLst>
                <a:tab pos="469265" algn="l"/>
                <a:tab pos="469900" algn="l"/>
              </a:tabLst>
            </a:pPr>
            <a:r>
              <a:rPr sz="1200" b="1" spc="-5" dirty="0">
                <a:latin typeface="Times New Roman"/>
                <a:cs typeface="Times New Roman"/>
              </a:rPr>
              <a:t>UTP</a:t>
            </a:r>
            <a:r>
              <a:rPr sz="1200" b="1" spc="-85" dirty="0">
                <a:latin typeface="Times New Roman"/>
                <a:cs typeface="Times New Roman"/>
              </a:rPr>
              <a:t> </a:t>
            </a:r>
            <a:r>
              <a:rPr sz="1200" b="1" spc="-5" dirty="0">
                <a:latin typeface="Times New Roman"/>
                <a:cs typeface="Times New Roman"/>
              </a:rPr>
              <a:t>Connectors</a:t>
            </a:r>
            <a:endParaRPr sz="1200">
              <a:latin typeface="Times New Roman"/>
              <a:cs typeface="Times New Roman"/>
            </a:endParaRPr>
          </a:p>
          <a:p>
            <a:pPr marL="241300" marR="6350" indent="-228600">
              <a:lnSpc>
                <a:spcPts val="1380"/>
              </a:lnSpc>
              <a:spcBef>
                <a:spcPts val="60"/>
              </a:spcBef>
              <a:buFont typeface="Courier New"/>
              <a:buChar char="o"/>
              <a:tabLst>
                <a:tab pos="241300" algn="l"/>
              </a:tabLst>
            </a:pPr>
            <a:r>
              <a:rPr sz="1200" spc="-5" dirty="0">
                <a:latin typeface="Times New Roman"/>
                <a:cs typeface="Times New Roman"/>
              </a:rPr>
              <a:t>UTP </a:t>
            </a:r>
            <a:r>
              <a:rPr sz="1200" dirty="0">
                <a:latin typeface="Times New Roman"/>
                <a:cs typeface="Times New Roman"/>
              </a:rPr>
              <a:t>is </a:t>
            </a:r>
            <a:r>
              <a:rPr sz="1200" spc="-5" dirty="0">
                <a:latin typeface="Times New Roman"/>
                <a:cs typeface="Times New Roman"/>
              </a:rPr>
              <a:t>mostly </a:t>
            </a:r>
            <a:r>
              <a:rPr sz="1200" dirty="0">
                <a:latin typeface="Times New Roman"/>
                <a:cs typeface="Times New Roman"/>
              </a:rPr>
              <a:t>connected to the </a:t>
            </a:r>
            <a:r>
              <a:rPr sz="1200" spc="-5" dirty="0">
                <a:latin typeface="Times New Roman"/>
                <a:cs typeface="Times New Roman"/>
              </a:rPr>
              <a:t>networked devices via </a:t>
            </a:r>
            <a:r>
              <a:rPr sz="1200" dirty="0">
                <a:latin typeface="Times New Roman"/>
                <a:cs typeface="Times New Roman"/>
              </a:rPr>
              <a:t>a </a:t>
            </a:r>
            <a:r>
              <a:rPr sz="1200" spc="-5" dirty="0">
                <a:latin typeface="Times New Roman"/>
                <a:cs typeface="Times New Roman"/>
              </a:rPr>
              <a:t>type of snap-in plug like that  used with </a:t>
            </a:r>
            <a:r>
              <a:rPr sz="1200" dirty="0">
                <a:latin typeface="Times New Roman"/>
                <a:cs typeface="Times New Roman"/>
              </a:rPr>
              <a:t>telephone</a:t>
            </a:r>
            <a:r>
              <a:rPr sz="1200" spc="-85" dirty="0">
                <a:latin typeface="Times New Roman"/>
                <a:cs typeface="Times New Roman"/>
              </a:rPr>
              <a:t> </a:t>
            </a:r>
            <a:r>
              <a:rPr sz="1200" dirty="0">
                <a:latin typeface="Times New Roman"/>
                <a:cs typeface="Times New Roman"/>
              </a:rPr>
              <a:t>jacks</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Connectors are either male </a:t>
            </a:r>
            <a:r>
              <a:rPr sz="1200" spc="-5" dirty="0">
                <a:latin typeface="Times New Roman"/>
                <a:cs typeface="Times New Roman"/>
              </a:rPr>
              <a:t>(plug) or female </a:t>
            </a:r>
            <a:r>
              <a:rPr sz="1200" dirty="0">
                <a:latin typeface="Times New Roman"/>
                <a:cs typeface="Times New Roman"/>
              </a:rPr>
              <a:t>(the</a:t>
            </a:r>
            <a:r>
              <a:rPr sz="1200" spc="-45" dirty="0">
                <a:latin typeface="Times New Roman"/>
                <a:cs typeface="Times New Roman"/>
              </a:rPr>
              <a:t> </a:t>
            </a:r>
            <a:r>
              <a:rPr sz="1200" spc="-5" dirty="0">
                <a:latin typeface="Times New Roman"/>
                <a:cs typeface="Times New Roman"/>
              </a:rPr>
              <a:t>receptacle)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Male </a:t>
            </a:r>
            <a:r>
              <a:rPr sz="1200" spc="-5" dirty="0">
                <a:latin typeface="Times New Roman"/>
                <a:cs typeface="Times New Roman"/>
              </a:rPr>
              <a:t>connectors snap </a:t>
            </a:r>
            <a:r>
              <a:rPr sz="1200" dirty="0">
                <a:latin typeface="Times New Roman"/>
                <a:cs typeface="Times New Roman"/>
              </a:rPr>
              <a:t>into </a:t>
            </a:r>
            <a:r>
              <a:rPr sz="1200" spc="-5" dirty="0">
                <a:latin typeface="Times New Roman"/>
                <a:cs typeface="Times New Roman"/>
              </a:rPr>
              <a:t>female connectors </a:t>
            </a:r>
            <a:r>
              <a:rPr sz="1200" dirty="0">
                <a:latin typeface="Times New Roman"/>
                <a:cs typeface="Times New Roman"/>
              </a:rPr>
              <a:t>and have a repressible tab (key) that  locks </a:t>
            </a:r>
            <a:r>
              <a:rPr sz="1200" spc="-5" dirty="0">
                <a:latin typeface="Times New Roman"/>
                <a:cs typeface="Times New Roman"/>
              </a:rPr>
              <a:t>them </a:t>
            </a:r>
            <a:r>
              <a:rPr sz="1200" dirty="0">
                <a:latin typeface="Times New Roman"/>
                <a:cs typeface="Times New Roman"/>
              </a:rPr>
              <a:t>in</a:t>
            </a:r>
            <a:r>
              <a:rPr sz="1200" spc="-95" dirty="0">
                <a:latin typeface="Times New Roman"/>
                <a:cs typeface="Times New Roman"/>
              </a:rPr>
              <a:t> </a:t>
            </a:r>
            <a:r>
              <a:rPr sz="1200" dirty="0">
                <a:latin typeface="Times New Roman"/>
                <a:cs typeface="Times New Roman"/>
              </a:rPr>
              <a:t>place</a:t>
            </a:r>
            <a:endParaRPr sz="1200">
              <a:latin typeface="Times New Roman"/>
              <a:cs typeface="Times New Roman"/>
            </a:endParaRPr>
          </a:p>
        </p:txBody>
      </p:sp>
      <p:sp>
        <p:nvSpPr>
          <p:cNvPr id="7" name="object 7"/>
          <p:cNvSpPr/>
          <p:nvPr/>
        </p:nvSpPr>
        <p:spPr>
          <a:xfrm>
            <a:off x="1666494" y="4620767"/>
            <a:ext cx="4459046" cy="175412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298" y="7063740"/>
            <a:ext cx="5530850" cy="247332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Each wire in the cable is attached to </a:t>
            </a:r>
            <a:r>
              <a:rPr sz="1200" spc="-5" dirty="0">
                <a:latin typeface="Times New Roman"/>
                <a:cs typeface="Times New Roman"/>
              </a:rPr>
              <a:t>one </a:t>
            </a:r>
            <a:r>
              <a:rPr sz="1200" dirty="0">
                <a:latin typeface="Times New Roman"/>
                <a:cs typeface="Times New Roman"/>
              </a:rPr>
              <a:t>conductor </a:t>
            </a:r>
            <a:r>
              <a:rPr sz="1200" spc="-5" dirty="0">
                <a:latin typeface="Times New Roman"/>
                <a:cs typeface="Times New Roman"/>
              </a:rPr>
              <a:t>(or pin) </a:t>
            </a:r>
            <a:r>
              <a:rPr sz="1200" dirty="0">
                <a:latin typeface="Times New Roman"/>
                <a:cs typeface="Times New Roman"/>
              </a:rPr>
              <a:t>in the</a:t>
            </a:r>
            <a:r>
              <a:rPr sz="1200" spc="-114" dirty="0">
                <a:latin typeface="Times New Roman"/>
                <a:cs typeface="Times New Roman"/>
              </a:rPr>
              <a:t> </a:t>
            </a:r>
            <a:r>
              <a:rPr sz="1200" dirty="0">
                <a:latin typeface="Times New Roman"/>
                <a:cs typeface="Times New Roman"/>
              </a:rPr>
              <a:t>connector</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most </a:t>
            </a:r>
            <a:r>
              <a:rPr sz="1200" dirty="0">
                <a:latin typeface="Times New Roman"/>
                <a:cs typeface="Times New Roman"/>
              </a:rPr>
              <a:t>frequently used of these plugs is an RJ 45 connector with 8 conductors, one  for each wire of 4 twisted</a:t>
            </a:r>
            <a:r>
              <a:rPr sz="1200" spc="-110" dirty="0">
                <a:latin typeface="Times New Roman"/>
                <a:cs typeface="Times New Roman"/>
              </a:rPr>
              <a:t> </a:t>
            </a:r>
            <a:r>
              <a:rPr sz="1200" dirty="0">
                <a:latin typeface="Times New Roman"/>
                <a:cs typeface="Times New Roman"/>
              </a:rPr>
              <a:t>pairs</a:t>
            </a:r>
            <a:endParaRPr sz="1200">
              <a:latin typeface="Times New Roman"/>
              <a:cs typeface="Times New Roman"/>
            </a:endParaRPr>
          </a:p>
          <a:p>
            <a:pPr marL="12700">
              <a:lnSpc>
                <a:spcPts val="1320"/>
              </a:lnSpc>
            </a:pPr>
            <a:r>
              <a:rPr sz="1200" b="1" dirty="0">
                <a:latin typeface="Times New Roman"/>
                <a:cs typeface="Times New Roman"/>
              </a:rPr>
              <a:t>Summary</a:t>
            </a:r>
            <a:endParaRPr sz="1200">
              <a:latin typeface="Times New Roman"/>
              <a:cs typeface="Times New Roman"/>
            </a:endParaRPr>
          </a:p>
          <a:p>
            <a:pPr marL="469900" lvl="1" indent="-228600">
              <a:lnSpc>
                <a:spcPts val="1375"/>
              </a:lnSpc>
              <a:buFont typeface="Meiryo"/>
              <a:buChar char="*"/>
              <a:tabLst>
                <a:tab pos="469265" algn="l"/>
                <a:tab pos="469900" algn="l"/>
              </a:tabLst>
            </a:pPr>
            <a:r>
              <a:rPr sz="1200" spc="-5" dirty="0">
                <a:latin typeface="Times New Roman"/>
                <a:cs typeface="Times New Roman"/>
              </a:rPr>
              <a:t>Cable</a:t>
            </a:r>
            <a:r>
              <a:rPr sz="1200" spc="-9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spc="-5" dirty="0">
                <a:latin typeface="Times New Roman"/>
                <a:cs typeface="Times New Roman"/>
              </a:rPr>
              <a:t>Electromagnetic</a:t>
            </a:r>
            <a:r>
              <a:rPr sz="1200" spc="-10" dirty="0">
                <a:latin typeface="Times New Roman"/>
                <a:cs typeface="Times New Roman"/>
              </a:rPr>
              <a:t> </a:t>
            </a:r>
            <a:r>
              <a:rPr sz="1200" spc="-5" dirty="0">
                <a:latin typeface="Times New Roman"/>
                <a:cs typeface="Times New Roman"/>
              </a:rPr>
              <a:t>Spectrum</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spc="-5" dirty="0">
                <a:latin typeface="Times New Roman"/>
                <a:cs typeface="Times New Roman"/>
              </a:rPr>
              <a:t>Transmission </a:t>
            </a:r>
            <a:r>
              <a:rPr sz="1200" dirty="0">
                <a:latin typeface="Times New Roman"/>
                <a:cs typeface="Times New Roman"/>
              </a:rPr>
              <a:t>Media and its</a:t>
            </a:r>
            <a:r>
              <a:rPr sz="1200" spc="-55" dirty="0">
                <a:latin typeface="Times New Roman"/>
                <a:cs typeface="Times New Roman"/>
              </a:rPr>
              <a:t> </a:t>
            </a:r>
            <a:r>
              <a:rPr sz="1200" dirty="0">
                <a:latin typeface="Times New Roman"/>
                <a:cs typeface="Times New Roman"/>
              </a:rPr>
              <a:t>Types</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dirty="0">
                <a:latin typeface="Times New Roman"/>
                <a:cs typeface="Times New Roman"/>
              </a:rPr>
              <a:t>Guided</a:t>
            </a:r>
            <a:r>
              <a:rPr sz="1200" spc="-85" dirty="0">
                <a:latin typeface="Times New Roman"/>
                <a:cs typeface="Times New Roman"/>
              </a:rPr>
              <a:t> </a:t>
            </a:r>
            <a:r>
              <a:rPr sz="1200" spc="-5" dirty="0">
                <a:latin typeface="Times New Roman"/>
                <a:cs typeface="Times New Roman"/>
              </a:rPr>
              <a:t>Media</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spc="-5" dirty="0">
                <a:latin typeface="Times New Roman"/>
                <a:cs typeface="Times New Roman"/>
              </a:rPr>
              <a:t>Twisted</a:t>
            </a:r>
            <a:r>
              <a:rPr sz="1200" spc="-105" dirty="0">
                <a:latin typeface="Times New Roman"/>
                <a:cs typeface="Times New Roman"/>
              </a:rPr>
              <a:t> </a:t>
            </a:r>
            <a:r>
              <a:rPr sz="1200" spc="-5" dirty="0">
                <a:latin typeface="Times New Roman"/>
                <a:cs typeface="Times New Roman"/>
              </a:rPr>
              <a:t>Pair</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dirty="0">
                <a:latin typeface="Times New Roman"/>
                <a:cs typeface="Times New Roman"/>
              </a:rPr>
              <a:t>Coaxial</a:t>
            </a:r>
            <a:r>
              <a:rPr sz="1200" spc="-85" dirty="0">
                <a:latin typeface="Times New Roman"/>
                <a:cs typeface="Times New Roman"/>
              </a:rPr>
              <a:t> </a:t>
            </a:r>
            <a:r>
              <a:rPr sz="1200" spc="-5" dirty="0">
                <a:latin typeface="Times New Roman"/>
                <a:cs typeface="Times New Roman"/>
              </a:rPr>
              <a:t>Cable</a:t>
            </a:r>
            <a:endParaRPr sz="1200">
              <a:latin typeface="Times New Roman"/>
              <a:cs typeface="Times New Roman"/>
            </a:endParaRPr>
          </a:p>
          <a:p>
            <a:pPr marL="469900" lvl="1" indent="-228600">
              <a:lnSpc>
                <a:spcPts val="1385"/>
              </a:lnSpc>
              <a:buFont typeface="Meiryo"/>
              <a:buChar char="*"/>
              <a:tabLst>
                <a:tab pos="469265" algn="l"/>
                <a:tab pos="469900" algn="l"/>
              </a:tabLst>
            </a:pPr>
            <a:r>
              <a:rPr sz="1200" dirty="0">
                <a:latin typeface="Times New Roman"/>
                <a:cs typeface="Times New Roman"/>
              </a:rPr>
              <a:t>Optical</a:t>
            </a:r>
            <a:r>
              <a:rPr sz="1200" spc="-90" dirty="0">
                <a:latin typeface="Times New Roman"/>
                <a:cs typeface="Times New Roman"/>
              </a:rPr>
              <a:t> </a:t>
            </a:r>
            <a:r>
              <a:rPr sz="1200" spc="-5" dirty="0">
                <a:latin typeface="Times New Roman"/>
                <a:cs typeface="Times New Roman"/>
              </a:rPr>
              <a:t>Fiber</a:t>
            </a:r>
            <a:endParaRPr sz="1200">
              <a:latin typeface="Times New Roman"/>
              <a:cs typeface="Times New Roman"/>
            </a:endParaRPr>
          </a:p>
          <a:p>
            <a:pPr marL="12700">
              <a:lnSpc>
                <a:spcPts val="1380"/>
              </a:lnSpc>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lvl="1" indent="-228600">
              <a:lnSpc>
                <a:spcPts val="1375"/>
              </a:lnSpc>
              <a:buFont typeface="Meiryo"/>
              <a:buChar char="*"/>
              <a:tabLst>
                <a:tab pos="469265" algn="l"/>
                <a:tab pos="469900" algn="l"/>
              </a:tabLst>
            </a:pPr>
            <a:r>
              <a:rPr sz="1200" spc="-5" dirty="0">
                <a:latin typeface="Times New Roman"/>
                <a:cs typeface="Times New Roman"/>
              </a:rPr>
              <a:t>Section 6.6, 7.1, </a:t>
            </a:r>
            <a:r>
              <a:rPr sz="1200" dirty="0">
                <a:latin typeface="Times New Roman"/>
                <a:cs typeface="Times New Roman"/>
              </a:rPr>
              <a:t>“Data </a:t>
            </a:r>
            <a:r>
              <a:rPr sz="1200" spc="-5" dirty="0">
                <a:latin typeface="Times New Roman"/>
                <a:cs typeface="Times New Roman"/>
              </a:rPr>
              <a:t>Communications and Networking” 4th Edition by</a:t>
            </a:r>
            <a:r>
              <a:rPr sz="1200" spc="190" dirty="0">
                <a:latin typeface="Times New Roman"/>
                <a:cs typeface="Times New Roman"/>
              </a:rPr>
              <a:t> </a:t>
            </a:r>
            <a:r>
              <a:rPr sz="1200" spc="-5" dirty="0">
                <a:latin typeface="Times New Roman"/>
                <a:cs typeface="Times New Roman"/>
              </a:rPr>
              <a:t>Behrouz</a:t>
            </a:r>
            <a:endParaRPr sz="1200">
              <a:latin typeface="Times New Roman"/>
              <a:cs typeface="Times New Roman"/>
            </a:endParaRPr>
          </a:p>
          <a:p>
            <a:pPr marL="655955" lvl="2" indent="-186055">
              <a:lnSpc>
                <a:spcPts val="1410"/>
              </a:lnSpc>
              <a:buAutoNum type="alphaUcPeriod"/>
              <a:tabLst>
                <a:tab pos="656590" algn="l"/>
              </a:tabLst>
            </a:pPr>
            <a:r>
              <a:rPr sz="1200" spc="-5" dirty="0">
                <a:latin typeface="Times New Roman"/>
                <a:cs typeface="Times New Roman"/>
              </a:rPr>
              <a:t>Forouzan</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123</a:t>
            </a:fld>
            <a:endParaRPr dirty="0"/>
          </a:p>
        </p:txBody>
      </p:sp>
    </p:spTree>
    <p:extLst>
      <p:ext uri="{BB962C8B-B14F-4D97-AF65-F5344CB8AC3E}">
        <p14:creationId xmlns:p14="http://schemas.microsoft.com/office/powerpoint/2010/main" val="32194965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2120" cy="109982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#25</a:t>
            </a:r>
            <a:endParaRPr sz="2000">
              <a:latin typeface="Arial Black"/>
              <a:cs typeface="Arial Black"/>
            </a:endParaRPr>
          </a:p>
          <a:p>
            <a:pPr marL="12700">
              <a:lnSpc>
                <a:spcPts val="1889"/>
              </a:lnSpc>
              <a:spcBef>
                <a:spcPts val="1485"/>
              </a:spcBef>
            </a:pPr>
            <a:r>
              <a:rPr sz="1600" b="1" u="heavy" spc="-5" dirty="0">
                <a:latin typeface="Times New Roman"/>
                <a:cs typeface="Times New Roman"/>
              </a:rPr>
              <a:t>Shielded Twisted Pair</a:t>
            </a:r>
            <a:r>
              <a:rPr sz="1600" b="1" u="heavy" spc="-55" dirty="0">
                <a:latin typeface="Times New Roman"/>
                <a:cs typeface="Times New Roman"/>
              </a:rPr>
              <a:t> </a:t>
            </a:r>
            <a:r>
              <a:rPr sz="1600" b="1" u="heavy" spc="-5" dirty="0">
                <a:latin typeface="Times New Roman"/>
                <a:cs typeface="Times New Roman"/>
              </a:rPr>
              <a:t>(STP)</a:t>
            </a:r>
            <a:endParaRPr sz="1600">
              <a:latin typeface="Times New Roman"/>
              <a:cs typeface="Times New Roman"/>
            </a:endParaRPr>
          </a:p>
          <a:p>
            <a:pPr marL="469900" marR="5080" indent="-228600">
              <a:lnSpc>
                <a:spcPts val="1380"/>
              </a:lnSpc>
              <a:spcBef>
                <a:spcPts val="65"/>
              </a:spcBef>
            </a:pPr>
            <a:r>
              <a:rPr sz="1200" spc="-5" dirty="0">
                <a:latin typeface="Courier New"/>
                <a:cs typeface="Courier New"/>
              </a:rPr>
              <a:t>o </a:t>
            </a:r>
            <a:r>
              <a:rPr sz="1200" spc="-5" dirty="0">
                <a:latin typeface="Times New Roman"/>
                <a:cs typeface="Times New Roman"/>
              </a:rPr>
              <a:t>Has </a:t>
            </a:r>
            <a:r>
              <a:rPr sz="1200" dirty="0">
                <a:latin typeface="Times New Roman"/>
                <a:cs typeface="Times New Roman"/>
              </a:rPr>
              <a:t>a </a:t>
            </a:r>
            <a:r>
              <a:rPr sz="1200" spc="-5" dirty="0">
                <a:latin typeface="Times New Roman"/>
                <a:cs typeface="Times New Roman"/>
              </a:rPr>
              <a:t>metal </a:t>
            </a:r>
            <a:r>
              <a:rPr sz="1200" dirty="0">
                <a:latin typeface="Times New Roman"/>
                <a:cs typeface="Times New Roman"/>
              </a:rPr>
              <a:t>foil or </a:t>
            </a:r>
            <a:r>
              <a:rPr sz="1200" spc="-5" dirty="0">
                <a:latin typeface="Times New Roman"/>
                <a:cs typeface="Times New Roman"/>
              </a:rPr>
              <a:t>braided-mesh </a:t>
            </a:r>
            <a:r>
              <a:rPr sz="1200" dirty="0">
                <a:latin typeface="Times New Roman"/>
                <a:cs typeface="Times New Roman"/>
              </a:rPr>
              <a:t>covering </a:t>
            </a:r>
            <a:r>
              <a:rPr sz="1200" spc="-5" dirty="0">
                <a:latin typeface="Times New Roman"/>
                <a:cs typeface="Times New Roman"/>
              </a:rPr>
              <a:t>that </a:t>
            </a:r>
            <a:r>
              <a:rPr sz="1200" dirty="0">
                <a:latin typeface="Times New Roman"/>
                <a:cs typeface="Times New Roman"/>
              </a:rPr>
              <a:t>encases each pair of insulated  conductors</a:t>
            </a:r>
            <a:endParaRPr sz="1200">
              <a:latin typeface="Times New Roman"/>
              <a:cs typeface="Times New Roman"/>
            </a:endParaRPr>
          </a:p>
        </p:txBody>
      </p:sp>
      <p:sp>
        <p:nvSpPr>
          <p:cNvPr id="7" name="object 7"/>
          <p:cNvSpPr/>
          <p:nvPr/>
        </p:nvSpPr>
        <p:spPr>
          <a:xfrm>
            <a:off x="1895094" y="2207514"/>
            <a:ext cx="4003611" cy="114680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3518154"/>
            <a:ext cx="5302885" cy="355409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metal </a:t>
            </a:r>
            <a:r>
              <a:rPr sz="1200" dirty="0">
                <a:latin typeface="Times New Roman"/>
                <a:cs typeface="Times New Roman"/>
              </a:rPr>
              <a:t>casing </a:t>
            </a:r>
            <a:r>
              <a:rPr sz="1200" spc="-5" dirty="0">
                <a:latin typeface="Times New Roman"/>
                <a:cs typeface="Times New Roman"/>
              </a:rPr>
              <a:t>prevents the penetration of EM</a:t>
            </a:r>
            <a:r>
              <a:rPr sz="1200" spc="-35" dirty="0">
                <a:latin typeface="Times New Roman"/>
                <a:cs typeface="Times New Roman"/>
              </a:rPr>
              <a:t> </a:t>
            </a:r>
            <a:r>
              <a:rPr sz="1200" spc="-5" dirty="0">
                <a:latin typeface="Times New Roman"/>
                <a:cs typeface="Times New Roman"/>
              </a:rPr>
              <a:t>noise</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It </a:t>
            </a:r>
            <a:r>
              <a:rPr sz="1200" dirty="0">
                <a:latin typeface="Times New Roman"/>
                <a:cs typeface="Times New Roman"/>
              </a:rPr>
              <a:t>also can </a:t>
            </a:r>
            <a:r>
              <a:rPr sz="1200" spc="-5" dirty="0">
                <a:latin typeface="Times New Roman"/>
                <a:cs typeface="Times New Roman"/>
              </a:rPr>
              <a:t>eliminate </a:t>
            </a:r>
            <a:r>
              <a:rPr sz="1200" dirty="0">
                <a:latin typeface="Times New Roman"/>
                <a:cs typeface="Times New Roman"/>
              </a:rPr>
              <a:t>a </a:t>
            </a:r>
            <a:r>
              <a:rPr sz="1200" spc="-5" dirty="0">
                <a:latin typeface="Times New Roman"/>
                <a:cs typeface="Times New Roman"/>
              </a:rPr>
              <a:t>phenomenon </a:t>
            </a:r>
            <a:r>
              <a:rPr sz="1200" dirty="0">
                <a:latin typeface="Times New Roman"/>
                <a:cs typeface="Times New Roman"/>
              </a:rPr>
              <a:t>called </a:t>
            </a:r>
            <a:r>
              <a:rPr sz="1200" spc="-5" dirty="0">
                <a:latin typeface="Times New Roman"/>
                <a:cs typeface="Times New Roman"/>
              </a:rPr>
              <a:t>Crosstalk, which is the undesired effect  </a:t>
            </a:r>
            <a:r>
              <a:rPr sz="1200" dirty="0">
                <a:latin typeface="Times New Roman"/>
                <a:cs typeface="Times New Roman"/>
              </a:rPr>
              <a:t>of one circuit (or channel) on </a:t>
            </a:r>
            <a:r>
              <a:rPr sz="1200" spc="-5" dirty="0">
                <a:latin typeface="Times New Roman"/>
                <a:cs typeface="Times New Roman"/>
              </a:rPr>
              <a:t>another circuit </a:t>
            </a:r>
            <a:r>
              <a:rPr sz="1200" dirty="0">
                <a:latin typeface="Times New Roman"/>
                <a:cs typeface="Times New Roman"/>
              </a:rPr>
              <a:t>(or</a:t>
            </a:r>
            <a:r>
              <a:rPr sz="1200" spc="-35" dirty="0">
                <a:latin typeface="Times New Roman"/>
                <a:cs typeface="Times New Roman"/>
              </a:rPr>
              <a:t> </a:t>
            </a:r>
            <a:r>
              <a:rPr sz="1200" spc="-5" dirty="0">
                <a:latin typeface="Times New Roman"/>
                <a:cs typeface="Times New Roman"/>
              </a:rPr>
              <a:t>channel)</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It </a:t>
            </a:r>
            <a:r>
              <a:rPr sz="1200" spc="-5" dirty="0">
                <a:latin typeface="Times New Roman"/>
                <a:cs typeface="Times New Roman"/>
              </a:rPr>
              <a:t>occurs </a:t>
            </a:r>
            <a:r>
              <a:rPr sz="1200" dirty="0">
                <a:latin typeface="Times New Roman"/>
                <a:cs typeface="Times New Roman"/>
              </a:rPr>
              <a:t>when one </a:t>
            </a:r>
            <a:r>
              <a:rPr sz="1200" spc="-5" dirty="0">
                <a:latin typeface="Times New Roman"/>
                <a:cs typeface="Times New Roman"/>
              </a:rPr>
              <a:t>one </a:t>
            </a:r>
            <a:r>
              <a:rPr sz="1200" dirty="0">
                <a:latin typeface="Times New Roman"/>
                <a:cs typeface="Times New Roman"/>
              </a:rPr>
              <a:t>line </a:t>
            </a:r>
            <a:r>
              <a:rPr sz="1200" spc="-5" dirty="0">
                <a:latin typeface="Times New Roman"/>
                <a:cs typeface="Times New Roman"/>
              </a:rPr>
              <a:t>picks </a:t>
            </a:r>
            <a:r>
              <a:rPr sz="1200" dirty="0">
                <a:latin typeface="Times New Roman"/>
                <a:cs typeface="Times New Roman"/>
              </a:rPr>
              <a:t>up </a:t>
            </a:r>
            <a:r>
              <a:rPr sz="1200" spc="-5" dirty="0">
                <a:latin typeface="Times New Roman"/>
                <a:cs typeface="Times New Roman"/>
              </a:rPr>
              <a:t>some of the signals traveling down another  </a:t>
            </a:r>
            <a:r>
              <a:rPr sz="1200" dirty="0">
                <a:latin typeface="Times New Roman"/>
                <a:cs typeface="Times New Roman"/>
              </a:rPr>
              <a:t>line.</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This effect can be experienced during telephone </a:t>
            </a:r>
            <a:r>
              <a:rPr sz="1200" dirty="0">
                <a:latin typeface="Times New Roman"/>
                <a:cs typeface="Times New Roman"/>
              </a:rPr>
              <a:t>conversations when one can hear  </a:t>
            </a:r>
            <a:r>
              <a:rPr sz="1200" spc="-5" dirty="0">
                <a:latin typeface="Times New Roman"/>
                <a:cs typeface="Times New Roman"/>
              </a:rPr>
              <a:t>other </a:t>
            </a:r>
            <a:r>
              <a:rPr sz="1200" dirty="0">
                <a:latin typeface="Times New Roman"/>
                <a:cs typeface="Times New Roman"/>
              </a:rPr>
              <a:t>conversations in the</a:t>
            </a:r>
            <a:r>
              <a:rPr sz="1200" spc="-105" dirty="0">
                <a:latin typeface="Times New Roman"/>
                <a:cs typeface="Times New Roman"/>
              </a:rPr>
              <a:t> </a:t>
            </a:r>
            <a:r>
              <a:rPr sz="1200" spc="-5" dirty="0">
                <a:latin typeface="Times New Roman"/>
                <a:cs typeface="Times New Roman"/>
              </a:rPr>
              <a:t>background</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Shielding </a:t>
            </a:r>
            <a:r>
              <a:rPr sz="1200" spc="-5" dirty="0">
                <a:latin typeface="Times New Roman"/>
                <a:cs typeface="Times New Roman"/>
              </a:rPr>
              <a:t>each </a:t>
            </a:r>
            <a:r>
              <a:rPr sz="1200" dirty="0">
                <a:latin typeface="Times New Roman"/>
                <a:cs typeface="Times New Roman"/>
              </a:rPr>
              <a:t>pair of </a:t>
            </a:r>
            <a:r>
              <a:rPr sz="1200" spc="-5" dirty="0">
                <a:latin typeface="Times New Roman"/>
                <a:cs typeface="Times New Roman"/>
              </a:rPr>
              <a:t>twisted pair can eliminate most</a:t>
            </a:r>
            <a:r>
              <a:rPr sz="1200" spc="15" dirty="0">
                <a:latin typeface="Times New Roman"/>
                <a:cs typeface="Times New Roman"/>
              </a:rPr>
              <a:t> </a:t>
            </a:r>
            <a:r>
              <a:rPr sz="1200" spc="-5" dirty="0">
                <a:latin typeface="Times New Roman"/>
                <a:cs typeface="Times New Roman"/>
              </a:rPr>
              <a:t>crosstalk</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spc="-5" dirty="0">
                <a:latin typeface="Times New Roman"/>
                <a:cs typeface="Times New Roman"/>
              </a:rPr>
              <a:t>STP Cable has the same quality considerations and uses the same connectors as  UTP </a:t>
            </a:r>
            <a:r>
              <a:rPr sz="1200" dirty="0">
                <a:latin typeface="Times New Roman"/>
                <a:cs typeface="Times New Roman"/>
              </a:rPr>
              <a:t>but the shield </a:t>
            </a:r>
            <a:r>
              <a:rPr sz="1200" spc="-5" dirty="0">
                <a:latin typeface="Times New Roman"/>
                <a:cs typeface="Times New Roman"/>
              </a:rPr>
              <a:t>must </a:t>
            </a:r>
            <a:r>
              <a:rPr sz="1200" dirty="0">
                <a:latin typeface="Times New Roman"/>
                <a:cs typeface="Times New Roman"/>
              </a:rPr>
              <a:t>be connected to a</a:t>
            </a:r>
            <a:r>
              <a:rPr sz="1200" spc="-80" dirty="0">
                <a:latin typeface="Times New Roman"/>
                <a:cs typeface="Times New Roman"/>
              </a:rPr>
              <a:t> </a:t>
            </a:r>
            <a:r>
              <a:rPr sz="1200" dirty="0">
                <a:latin typeface="Times New Roman"/>
                <a:cs typeface="Times New Roman"/>
              </a:rPr>
              <a:t>ground</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STP </a:t>
            </a:r>
            <a:r>
              <a:rPr sz="1200" dirty="0">
                <a:latin typeface="Times New Roman"/>
                <a:cs typeface="Times New Roman"/>
              </a:rPr>
              <a:t>is </a:t>
            </a:r>
            <a:r>
              <a:rPr sz="1200" spc="-5" dirty="0">
                <a:latin typeface="Times New Roman"/>
                <a:cs typeface="Times New Roman"/>
              </a:rPr>
              <a:t>more </a:t>
            </a:r>
            <a:r>
              <a:rPr sz="1200" dirty="0">
                <a:latin typeface="Times New Roman"/>
                <a:cs typeface="Times New Roman"/>
              </a:rPr>
              <a:t>expensive than </a:t>
            </a:r>
            <a:r>
              <a:rPr sz="1200" spc="-5" dirty="0">
                <a:latin typeface="Times New Roman"/>
                <a:cs typeface="Times New Roman"/>
              </a:rPr>
              <a:t>UTP </a:t>
            </a:r>
            <a:r>
              <a:rPr sz="1200" dirty="0">
                <a:latin typeface="Times New Roman"/>
                <a:cs typeface="Times New Roman"/>
              </a:rPr>
              <a:t>but is </a:t>
            </a:r>
            <a:r>
              <a:rPr sz="1200" spc="-5" dirty="0">
                <a:latin typeface="Times New Roman"/>
                <a:cs typeface="Times New Roman"/>
              </a:rPr>
              <a:t>less susceptible </a:t>
            </a:r>
            <a:r>
              <a:rPr sz="1200" dirty="0">
                <a:latin typeface="Times New Roman"/>
                <a:cs typeface="Times New Roman"/>
              </a:rPr>
              <a:t>to noise</a:t>
            </a:r>
            <a:endParaRPr sz="1200">
              <a:latin typeface="Times New Roman"/>
              <a:cs typeface="Times New Roman"/>
            </a:endParaRPr>
          </a:p>
          <a:p>
            <a:pPr marL="697865" lvl="1" indent="-227965">
              <a:lnSpc>
                <a:spcPts val="1614"/>
              </a:lnSpc>
              <a:buFont typeface="Meiryo"/>
              <a:buChar char="❖"/>
              <a:tabLst>
                <a:tab pos="698500" algn="l"/>
              </a:tabLst>
            </a:pPr>
            <a:r>
              <a:rPr sz="1400" b="1" spc="-5" dirty="0">
                <a:latin typeface="Times New Roman"/>
                <a:cs typeface="Times New Roman"/>
              </a:rPr>
              <a:t>Coaxial</a:t>
            </a:r>
            <a:r>
              <a:rPr sz="1400" b="1" spc="-60" dirty="0">
                <a:latin typeface="Times New Roman"/>
                <a:cs typeface="Times New Roman"/>
              </a:rPr>
              <a:t> </a:t>
            </a:r>
            <a:r>
              <a:rPr sz="1400" b="1" spc="-5" dirty="0">
                <a:latin typeface="Times New Roman"/>
                <a:cs typeface="Times New Roman"/>
              </a:rPr>
              <a:t>Cable</a:t>
            </a:r>
            <a:endParaRPr sz="1400">
              <a:latin typeface="Times New Roman"/>
              <a:cs typeface="Times New Roman"/>
            </a:endParaRPr>
          </a:p>
          <a:p>
            <a:pPr marL="241300" marR="5080" indent="-228600">
              <a:lnSpc>
                <a:spcPts val="1380"/>
              </a:lnSpc>
              <a:spcBef>
                <a:spcPts val="55"/>
              </a:spcBef>
              <a:buFont typeface="Courier New"/>
              <a:buChar char="o"/>
              <a:tabLst>
                <a:tab pos="241300" algn="l"/>
              </a:tabLst>
            </a:pPr>
            <a:r>
              <a:rPr sz="1200" spc="-5" dirty="0">
                <a:latin typeface="Times New Roman"/>
                <a:cs typeface="Times New Roman"/>
              </a:rPr>
              <a:t>Instead of having </a:t>
            </a:r>
            <a:r>
              <a:rPr sz="1200" dirty="0">
                <a:latin typeface="Times New Roman"/>
                <a:cs typeface="Times New Roman"/>
              </a:rPr>
              <a:t>two </a:t>
            </a:r>
            <a:r>
              <a:rPr sz="1200" spc="-5" dirty="0">
                <a:latin typeface="Times New Roman"/>
                <a:cs typeface="Times New Roman"/>
              </a:rPr>
              <a:t>wires, </a:t>
            </a:r>
            <a:r>
              <a:rPr sz="1200" dirty="0">
                <a:latin typeface="Times New Roman"/>
                <a:cs typeface="Times New Roman"/>
              </a:rPr>
              <a:t>coaxial cable has a central core conductor of solid or  stranded wire (usually </a:t>
            </a:r>
            <a:r>
              <a:rPr sz="1200" spc="-5" dirty="0">
                <a:latin typeface="Times New Roman"/>
                <a:cs typeface="Times New Roman"/>
              </a:rPr>
              <a:t>copper) enclosed </a:t>
            </a:r>
            <a:r>
              <a:rPr sz="1200" dirty="0">
                <a:latin typeface="Times New Roman"/>
                <a:cs typeface="Times New Roman"/>
              </a:rPr>
              <a:t>in an </a:t>
            </a:r>
            <a:r>
              <a:rPr sz="1200" spc="-5" dirty="0">
                <a:latin typeface="Times New Roman"/>
                <a:cs typeface="Times New Roman"/>
              </a:rPr>
              <a:t>insulating</a:t>
            </a:r>
            <a:r>
              <a:rPr sz="1200" spc="-15" dirty="0">
                <a:latin typeface="Times New Roman"/>
                <a:cs typeface="Times New Roman"/>
              </a:rPr>
              <a:t> </a:t>
            </a:r>
            <a:r>
              <a:rPr sz="1200" dirty="0">
                <a:latin typeface="Times New Roman"/>
                <a:cs typeface="Times New Roman"/>
              </a:rPr>
              <a:t>sheath</a:t>
            </a:r>
            <a:endParaRPr sz="1200">
              <a:latin typeface="Times New Roman"/>
              <a:cs typeface="Times New Roman"/>
            </a:endParaRPr>
          </a:p>
          <a:p>
            <a:pPr marL="241300" marR="5715" indent="-228600">
              <a:lnSpc>
                <a:spcPts val="1380"/>
              </a:lnSpc>
              <a:buFont typeface="Courier New"/>
              <a:buChar char="o"/>
              <a:tabLst>
                <a:tab pos="241300" algn="l"/>
              </a:tabLst>
            </a:pPr>
            <a:r>
              <a:rPr sz="1200" spc="-5" dirty="0">
                <a:latin typeface="Times New Roman"/>
                <a:cs typeface="Times New Roman"/>
              </a:rPr>
              <a:t>This is in turn encased </a:t>
            </a:r>
            <a:r>
              <a:rPr sz="1200" dirty="0">
                <a:latin typeface="Times New Roman"/>
                <a:cs typeface="Times New Roman"/>
              </a:rPr>
              <a:t>in an outer conductor of </a:t>
            </a:r>
            <a:r>
              <a:rPr sz="1200" spc="-5" dirty="0">
                <a:latin typeface="Times New Roman"/>
                <a:cs typeface="Times New Roman"/>
              </a:rPr>
              <a:t>metal foil, braid or </a:t>
            </a:r>
            <a:r>
              <a:rPr sz="1200" dirty="0">
                <a:latin typeface="Times New Roman"/>
                <a:cs typeface="Times New Roman"/>
              </a:rPr>
              <a:t>a </a:t>
            </a:r>
            <a:r>
              <a:rPr sz="1200" spc="-5" dirty="0">
                <a:latin typeface="Times New Roman"/>
                <a:cs typeface="Times New Roman"/>
              </a:rPr>
              <a:t>combination  </a:t>
            </a:r>
            <a:r>
              <a:rPr sz="1200" dirty="0">
                <a:latin typeface="Times New Roman"/>
                <a:cs typeface="Times New Roman"/>
              </a:rPr>
              <a:t>of the</a:t>
            </a:r>
            <a:r>
              <a:rPr sz="1200" spc="-110" dirty="0">
                <a:latin typeface="Times New Roman"/>
                <a:cs typeface="Times New Roman"/>
              </a:rPr>
              <a:t> </a:t>
            </a:r>
            <a:r>
              <a:rPr sz="1200" dirty="0">
                <a:latin typeface="Times New Roman"/>
                <a:cs typeface="Times New Roman"/>
              </a:rPr>
              <a:t>two</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The outer </a:t>
            </a:r>
            <a:r>
              <a:rPr sz="1200" spc="-5" dirty="0">
                <a:latin typeface="Times New Roman"/>
                <a:cs typeface="Times New Roman"/>
              </a:rPr>
              <a:t>metallic wrapping serves </a:t>
            </a:r>
            <a:r>
              <a:rPr sz="1200" dirty="0">
                <a:latin typeface="Times New Roman"/>
                <a:cs typeface="Times New Roman"/>
              </a:rPr>
              <a:t>both as a </a:t>
            </a:r>
            <a:r>
              <a:rPr sz="1200" spc="-5" dirty="0">
                <a:latin typeface="Times New Roman"/>
                <a:cs typeface="Times New Roman"/>
              </a:rPr>
              <a:t>shield against </a:t>
            </a:r>
            <a:r>
              <a:rPr sz="1200" dirty="0">
                <a:latin typeface="Times New Roman"/>
                <a:cs typeface="Times New Roman"/>
              </a:rPr>
              <a:t>Noise and as </a:t>
            </a:r>
            <a:r>
              <a:rPr sz="1200" spc="-5" dirty="0">
                <a:latin typeface="Times New Roman"/>
                <a:cs typeface="Times New Roman"/>
              </a:rPr>
              <a:t>the  </a:t>
            </a:r>
            <a:r>
              <a:rPr sz="1200" dirty="0">
                <a:latin typeface="Times New Roman"/>
                <a:cs typeface="Times New Roman"/>
              </a:rPr>
              <a:t>second conductor which </a:t>
            </a:r>
            <a:r>
              <a:rPr sz="1200" spc="-5" dirty="0">
                <a:latin typeface="Times New Roman"/>
                <a:cs typeface="Times New Roman"/>
              </a:rPr>
              <a:t>completes </a:t>
            </a:r>
            <a:r>
              <a:rPr sz="1200" dirty="0">
                <a:latin typeface="Times New Roman"/>
                <a:cs typeface="Times New Roman"/>
              </a:rPr>
              <a:t>the</a:t>
            </a:r>
            <a:r>
              <a:rPr sz="1200" spc="-90" dirty="0">
                <a:latin typeface="Times New Roman"/>
                <a:cs typeface="Times New Roman"/>
              </a:rPr>
              <a:t> </a:t>
            </a:r>
            <a:r>
              <a:rPr sz="1200" dirty="0">
                <a:latin typeface="Times New Roman"/>
                <a:cs typeface="Times New Roman"/>
              </a:rPr>
              <a:t>circuit</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This outer conductor is also enclosed in </a:t>
            </a:r>
            <a:r>
              <a:rPr sz="1200" spc="-5" dirty="0">
                <a:latin typeface="Times New Roman"/>
                <a:cs typeface="Times New Roman"/>
              </a:rPr>
              <a:t>an insulating sheath and the whole cable  </a:t>
            </a:r>
            <a:r>
              <a:rPr sz="1200" dirty="0">
                <a:latin typeface="Times New Roman"/>
                <a:cs typeface="Times New Roman"/>
              </a:rPr>
              <a:t>is </a:t>
            </a:r>
            <a:r>
              <a:rPr sz="1200" spc="-5" dirty="0">
                <a:latin typeface="Times New Roman"/>
                <a:cs typeface="Times New Roman"/>
              </a:rPr>
              <a:t>protected by </a:t>
            </a:r>
            <a:r>
              <a:rPr sz="1200" dirty="0">
                <a:latin typeface="Times New Roman"/>
                <a:cs typeface="Times New Roman"/>
              </a:rPr>
              <a:t>a </a:t>
            </a:r>
            <a:r>
              <a:rPr sz="1200" spc="-5" dirty="0">
                <a:latin typeface="Times New Roman"/>
                <a:cs typeface="Times New Roman"/>
              </a:rPr>
              <a:t>plastic</a:t>
            </a:r>
            <a:r>
              <a:rPr sz="1200" spc="-100" dirty="0">
                <a:latin typeface="Times New Roman"/>
                <a:cs typeface="Times New Roman"/>
              </a:rPr>
              <a:t> </a:t>
            </a:r>
            <a:r>
              <a:rPr sz="1200" spc="-5" dirty="0">
                <a:latin typeface="Times New Roman"/>
                <a:cs typeface="Times New Roman"/>
              </a:rPr>
              <a:t>cover</a:t>
            </a:r>
            <a:endParaRPr sz="1200">
              <a:latin typeface="Times New Roman"/>
              <a:cs typeface="Times New Roman"/>
            </a:endParaRPr>
          </a:p>
        </p:txBody>
      </p:sp>
      <p:sp>
        <p:nvSpPr>
          <p:cNvPr id="9" name="object 9"/>
          <p:cNvSpPr/>
          <p:nvPr/>
        </p:nvSpPr>
        <p:spPr>
          <a:xfrm>
            <a:off x="1895855" y="7239761"/>
            <a:ext cx="4004513" cy="170307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587500" y="9108173"/>
            <a:ext cx="5033010" cy="36893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Frequency Range of Coaxial</a:t>
            </a:r>
            <a:r>
              <a:rPr sz="1200" b="1" spc="-110" dirty="0">
                <a:latin typeface="Times New Roman"/>
                <a:cs typeface="Times New Roman"/>
              </a:rPr>
              <a:t> </a:t>
            </a:r>
            <a:r>
              <a:rPr sz="1200" b="1" dirty="0">
                <a:latin typeface="Times New Roman"/>
                <a:cs typeface="Times New Roman"/>
              </a:rPr>
              <a:t>Cable</a:t>
            </a:r>
            <a:endParaRPr sz="1200">
              <a:latin typeface="Times New Roman"/>
              <a:cs typeface="Times New Roman"/>
            </a:endParaRPr>
          </a:p>
          <a:p>
            <a:pPr marL="241300">
              <a:lnSpc>
                <a:spcPts val="1405"/>
              </a:lnSpc>
            </a:pPr>
            <a:r>
              <a:rPr sz="1200" dirty="0">
                <a:latin typeface="Times New Roman"/>
                <a:cs typeface="Times New Roman"/>
              </a:rPr>
              <a:t>Coax carries signals </a:t>
            </a:r>
            <a:r>
              <a:rPr sz="1200" spc="-5" dirty="0">
                <a:latin typeface="Times New Roman"/>
                <a:cs typeface="Times New Roman"/>
              </a:rPr>
              <a:t>signals of higher frequency ranges </a:t>
            </a:r>
            <a:r>
              <a:rPr sz="1200" dirty="0">
                <a:latin typeface="Times New Roman"/>
                <a:cs typeface="Times New Roman"/>
              </a:rPr>
              <a:t>than twisted </a:t>
            </a:r>
            <a:r>
              <a:rPr sz="1200" spc="-5" dirty="0">
                <a:latin typeface="Times New Roman"/>
                <a:cs typeface="Times New Roman"/>
              </a:rPr>
              <a:t>pair</a:t>
            </a:r>
            <a:r>
              <a:rPr sz="1200" spc="-45" dirty="0">
                <a:latin typeface="Times New Roman"/>
                <a:cs typeface="Times New Roman"/>
              </a:rPr>
              <a:t> </a:t>
            </a:r>
            <a:r>
              <a:rPr sz="1200" spc="-5" dirty="0">
                <a:latin typeface="Times New Roman"/>
                <a:cs typeface="Times New Roman"/>
              </a:rPr>
              <a:t>cable</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124</a:t>
            </a:fld>
            <a:endParaRPr dirty="0"/>
          </a:p>
        </p:txBody>
      </p:sp>
    </p:spTree>
    <p:extLst>
      <p:ext uri="{BB962C8B-B14F-4D97-AF65-F5344CB8AC3E}">
        <p14:creationId xmlns:p14="http://schemas.microsoft.com/office/powerpoint/2010/main" val="26303157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828800" y="914400"/>
            <a:ext cx="5148986" cy="873251"/>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587500" y="1952243"/>
            <a:ext cx="5074285" cy="7544434"/>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Coaxial Cable</a:t>
            </a:r>
            <a:r>
              <a:rPr sz="1200" b="1" spc="-60" dirty="0">
                <a:latin typeface="Times New Roman"/>
                <a:cs typeface="Times New Roman"/>
              </a:rPr>
              <a:t> </a:t>
            </a:r>
            <a:r>
              <a:rPr sz="1200" b="1" spc="-5" dirty="0">
                <a:latin typeface="Times New Roman"/>
                <a:cs typeface="Times New Roman"/>
              </a:rPr>
              <a:t>Standards</a:t>
            </a:r>
            <a:endParaRPr sz="1200">
              <a:latin typeface="Times New Roman"/>
              <a:cs typeface="Times New Roman"/>
            </a:endParaRPr>
          </a:p>
          <a:p>
            <a:pPr marL="241300" marR="5715" algn="just">
              <a:lnSpc>
                <a:spcPts val="1380"/>
              </a:lnSpc>
              <a:spcBef>
                <a:spcPts val="60"/>
              </a:spcBef>
            </a:pPr>
            <a:r>
              <a:rPr sz="1200" dirty="0">
                <a:latin typeface="Times New Roman"/>
                <a:cs typeface="Times New Roman"/>
              </a:rPr>
              <a:t>Different coaxial cable designs are </a:t>
            </a:r>
            <a:r>
              <a:rPr sz="1200" spc="-5" dirty="0">
                <a:latin typeface="Times New Roman"/>
                <a:cs typeface="Times New Roman"/>
              </a:rPr>
              <a:t>categorized by </a:t>
            </a:r>
            <a:r>
              <a:rPr sz="1200" dirty="0">
                <a:latin typeface="Times New Roman"/>
                <a:cs typeface="Times New Roman"/>
              </a:rPr>
              <a:t>their </a:t>
            </a:r>
            <a:r>
              <a:rPr sz="1200" spc="-5" dirty="0">
                <a:latin typeface="Times New Roman"/>
                <a:cs typeface="Times New Roman"/>
              </a:rPr>
              <a:t>Radio government </a:t>
            </a:r>
            <a:r>
              <a:rPr sz="1200" dirty="0">
                <a:latin typeface="Times New Roman"/>
                <a:cs typeface="Times New Roman"/>
              </a:rPr>
              <a:t>(  RG )</a:t>
            </a:r>
            <a:r>
              <a:rPr sz="1200" spc="-105" dirty="0">
                <a:latin typeface="Times New Roman"/>
                <a:cs typeface="Times New Roman"/>
              </a:rPr>
              <a:t> </a:t>
            </a:r>
            <a:r>
              <a:rPr sz="1200" dirty="0">
                <a:latin typeface="Times New Roman"/>
                <a:cs typeface="Times New Roman"/>
              </a:rPr>
              <a:t>ratings</a:t>
            </a:r>
            <a:endParaRPr sz="1200">
              <a:latin typeface="Times New Roman"/>
              <a:cs typeface="Times New Roman"/>
            </a:endParaRPr>
          </a:p>
          <a:p>
            <a:pPr marL="241300" algn="just">
              <a:lnSpc>
                <a:spcPts val="1315"/>
              </a:lnSpc>
            </a:pPr>
            <a:r>
              <a:rPr sz="1200" dirty="0">
                <a:latin typeface="Times New Roman"/>
                <a:cs typeface="Times New Roman"/>
              </a:rPr>
              <a:t>Each </a:t>
            </a:r>
            <a:r>
              <a:rPr sz="1200" spc="-5" dirty="0">
                <a:latin typeface="Times New Roman"/>
                <a:cs typeface="Times New Roman"/>
              </a:rPr>
              <a:t>RG </a:t>
            </a:r>
            <a:r>
              <a:rPr sz="1200" dirty="0">
                <a:latin typeface="Times New Roman"/>
                <a:cs typeface="Times New Roman"/>
              </a:rPr>
              <a:t>number denotes a unique set of </a:t>
            </a:r>
            <a:r>
              <a:rPr sz="1200" spc="-5" dirty="0">
                <a:latin typeface="Times New Roman"/>
                <a:cs typeface="Times New Roman"/>
              </a:rPr>
              <a:t>physical specifications,</a:t>
            </a:r>
            <a:r>
              <a:rPr sz="1200" spc="-80" dirty="0">
                <a:latin typeface="Times New Roman"/>
                <a:cs typeface="Times New Roman"/>
              </a:rPr>
              <a:t> </a:t>
            </a:r>
            <a:r>
              <a:rPr sz="1200" spc="-5" dirty="0">
                <a:latin typeface="Times New Roman"/>
                <a:cs typeface="Times New Roman"/>
              </a:rPr>
              <a:t>including</a:t>
            </a:r>
            <a:endParaRPr sz="1200">
              <a:latin typeface="Times New Roman"/>
              <a:cs typeface="Times New Roman"/>
            </a:endParaRPr>
          </a:p>
          <a:p>
            <a:pPr marL="469900">
              <a:lnSpc>
                <a:spcPts val="1545"/>
              </a:lnSpc>
            </a:pPr>
            <a:r>
              <a:rPr sz="1350" spc="-5" dirty="0">
                <a:latin typeface="Arial"/>
                <a:cs typeface="Arial"/>
              </a:rPr>
              <a:t>–</a:t>
            </a:r>
            <a:r>
              <a:rPr sz="1200" spc="-5" dirty="0">
                <a:latin typeface="Times New Roman"/>
                <a:cs typeface="Times New Roman"/>
              </a:rPr>
              <a:t>the </a:t>
            </a:r>
            <a:r>
              <a:rPr sz="1200" dirty="0">
                <a:latin typeface="Times New Roman"/>
                <a:cs typeface="Times New Roman"/>
              </a:rPr>
              <a:t>wire gauge of inner</a:t>
            </a:r>
            <a:r>
              <a:rPr sz="1200" spc="-90" dirty="0">
                <a:latin typeface="Times New Roman"/>
                <a:cs typeface="Times New Roman"/>
              </a:rPr>
              <a:t> </a:t>
            </a:r>
            <a:r>
              <a:rPr sz="1200" dirty="0">
                <a:latin typeface="Times New Roman"/>
                <a:cs typeface="Times New Roman"/>
              </a:rPr>
              <a:t>conductor</a:t>
            </a:r>
            <a:endParaRPr sz="1200">
              <a:latin typeface="Times New Roman"/>
              <a:cs typeface="Times New Roman"/>
            </a:endParaRPr>
          </a:p>
          <a:p>
            <a:pPr marL="469900">
              <a:lnSpc>
                <a:spcPts val="1525"/>
              </a:lnSpc>
            </a:pPr>
            <a:r>
              <a:rPr sz="1350" spc="-5" dirty="0">
                <a:latin typeface="Arial"/>
                <a:cs typeface="Arial"/>
              </a:rPr>
              <a:t>– </a:t>
            </a:r>
            <a:r>
              <a:rPr sz="1200" dirty="0">
                <a:latin typeface="Times New Roman"/>
                <a:cs typeface="Times New Roman"/>
              </a:rPr>
              <a:t>the thickness and type of inner</a:t>
            </a:r>
            <a:r>
              <a:rPr sz="1200" spc="-195" dirty="0">
                <a:latin typeface="Times New Roman"/>
                <a:cs typeface="Times New Roman"/>
              </a:rPr>
              <a:t> </a:t>
            </a:r>
            <a:r>
              <a:rPr sz="1200" dirty="0">
                <a:latin typeface="Times New Roman"/>
                <a:cs typeface="Times New Roman"/>
              </a:rPr>
              <a:t>insulator</a:t>
            </a:r>
            <a:endParaRPr sz="1200">
              <a:latin typeface="Times New Roman"/>
              <a:cs typeface="Times New Roman"/>
            </a:endParaRPr>
          </a:p>
          <a:p>
            <a:pPr marL="469900">
              <a:lnSpc>
                <a:spcPts val="1525"/>
              </a:lnSpc>
            </a:pPr>
            <a:r>
              <a:rPr sz="1350" spc="-5" dirty="0">
                <a:latin typeface="Arial"/>
                <a:cs typeface="Arial"/>
              </a:rPr>
              <a:t>–</a:t>
            </a:r>
            <a:r>
              <a:rPr sz="1200" spc="-5" dirty="0">
                <a:latin typeface="Times New Roman"/>
                <a:cs typeface="Times New Roman"/>
              </a:rPr>
              <a:t>Construction </a:t>
            </a:r>
            <a:r>
              <a:rPr sz="1200" dirty="0">
                <a:latin typeface="Times New Roman"/>
                <a:cs typeface="Times New Roman"/>
              </a:rPr>
              <a:t>of the</a:t>
            </a:r>
            <a:r>
              <a:rPr sz="1200" spc="-35" dirty="0">
                <a:latin typeface="Times New Roman"/>
                <a:cs typeface="Times New Roman"/>
              </a:rPr>
              <a:t> </a:t>
            </a:r>
            <a:r>
              <a:rPr sz="1200" spc="-5" dirty="0">
                <a:latin typeface="Times New Roman"/>
                <a:cs typeface="Times New Roman"/>
              </a:rPr>
              <a:t>shield</a:t>
            </a:r>
            <a:endParaRPr sz="1200">
              <a:latin typeface="Times New Roman"/>
              <a:cs typeface="Times New Roman"/>
            </a:endParaRPr>
          </a:p>
          <a:p>
            <a:pPr marL="469900">
              <a:lnSpc>
                <a:spcPts val="1570"/>
              </a:lnSpc>
            </a:pPr>
            <a:r>
              <a:rPr sz="1350" spc="-5" dirty="0">
                <a:latin typeface="Arial"/>
                <a:cs typeface="Arial"/>
              </a:rPr>
              <a:t>–</a:t>
            </a:r>
            <a:r>
              <a:rPr sz="1200" spc="-5" dirty="0">
                <a:latin typeface="Times New Roman"/>
                <a:cs typeface="Times New Roman"/>
              </a:rPr>
              <a:t>Size </a:t>
            </a:r>
            <a:r>
              <a:rPr sz="1200" dirty="0">
                <a:latin typeface="Times New Roman"/>
                <a:cs typeface="Times New Roman"/>
              </a:rPr>
              <a:t>and type of outer</a:t>
            </a:r>
            <a:r>
              <a:rPr sz="1200" spc="-90" dirty="0">
                <a:latin typeface="Times New Roman"/>
                <a:cs typeface="Times New Roman"/>
              </a:rPr>
              <a:t> </a:t>
            </a:r>
            <a:r>
              <a:rPr sz="1200" dirty="0">
                <a:latin typeface="Times New Roman"/>
                <a:cs typeface="Times New Roman"/>
              </a:rPr>
              <a:t>casing</a:t>
            </a:r>
            <a:endParaRPr sz="1200">
              <a:latin typeface="Times New Roman"/>
              <a:cs typeface="Times New Roman"/>
            </a:endParaRPr>
          </a:p>
          <a:p>
            <a:pPr>
              <a:lnSpc>
                <a:spcPct val="100000"/>
              </a:lnSpc>
              <a:spcBef>
                <a:spcPts val="25"/>
              </a:spcBef>
            </a:pPr>
            <a:endParaRPr sz="1100">
              <a:latin typeface="Times New Roman"/>
              <a:cs typeface="Times New Roman"/>
            </a:endParaRPr>
          </a:p>
          <a:p>
            <a:pPr marL="12700">
              <a:lnSpc>
                <a:spcPts val="1365"/>
              </a:lnSpc>
            </a:pPr>
            <a:r>
              <a:rPr sz="1200" dirty="0">
                <a:latin typeface="Times New Roman"/>
                <a:cs typeface="Times New Roman"/>
              </a:rPr>
              <a:t>Each cable defined by </a:t>
            </a:r>
            <a:r>
              <a:rPr sz="1200" spc="-5" dirty="0">
                <a:latin typeface="Times New Roman"/>
                <a:cs typeface="Times New Roman"/>
              </a:rPr>
              <a:t>RG </a:t>
            </a:r>
            <a:r>
              <a:rPr sz="1200" dirty="0">
                <a:latin typeface="Times New Roman"/>
                <a:cs typeface="Times New Roman"/>
              </a:rPr>
              <a:t>rating is adapted for a specialized</a:t>
            </a:r>
            <a:r>
              <a:rPr sz="1200" spc="-100" dirty="0">
                <a:latin typeface="Times New Roman"/>
                <a:cs typeface="Times New Roman"/>
              </a:rPr>
              <a:t> </a:t>
            </a:r>
            <a:r>
              <a:rPr sz="1200" spc="-5" dirty="0">
                <a:latin typeface="Times New Roman"/>
                <a:cs typeface="Times New Roman"/>
              </a:rPr>
              <a:t>function:</a:t>
            </a:r>
            <a:endParaRPr sz="1200">
              <a:latin typeface="Times New Roman"/>
              <a:cs typeface="Times New Roman"/>
            </a:endParaRPr>
          </a:p>
          <a:p>
            <a:pPr marL="12700">
              <a:lnSpc>
                <a:spcPts val="1770"/>
              </a:lnSpc>
            </a:pPr>
            <a:r>
              <a:rPr sz="1600" spc="-20" dirty="0">
                <a:latin typeface="Meiryo"/>
                <a:cs typeface="Meiryo"/>
              </a:rPr>
              <a:t>*</a:t>
            </a:r>
            <a:r>
              <a:rPr sz="1200" spc="-20" dirty="0">
                <a:latin typeface="Times New Roman"/>
                <a:cs typeface="Times New Roman"/>
              </a:rPr>
              <a:t>RG-8</a:t>
            </a:r>
            <a:endParaRPr sz="1200">
              <a:latin typeface="Times New Roman"/>
              <a:cs typeface="Times New Roman"/>
            </a:endParaRPr>
          </a:p>
          <a:p>
            <a:pPr marL="469900">
              <a:lnSpc>
                <a:spcPts val="1625"/>
              </a:lnSpc>
            </a:pPr>
            <a:r>
              <a:rPr sz="1500" spc="-5" dirty="0">
                <a:latin typeface="Arial"/>
                <a:cs typeface="Arial"/>
              </a:rPr>
              <a:t>–</a:t>
            </a:r>
            <a:r>
              <a:rPr sz="1200" spc="-5" dirty="0">
                <a:latin typeface="Times New Roman"/>
                <a:cs typeface="Times New Roman"/>
              </a:rPr>
              <a:t>Used </a:t>
            </a:r>
            <a:r>
              <a:rPr sz="1200" dirty="0">
                <a:latin typeface="Times New Roman"/>
                <a:cs typeface="Times New Roman"/>
              </a:rPr>
              <a:t>in Thick</a:t>
            </a:r>
            <a:r>
              <a:rPr sz="1200" spc="-105" dirty="0">
                <a:latin typeface="Times New Roman"/>
                <a:cs typeface="Times New Roman"/>
              </a:rPr>
              <a:t> </a:t>
            </a:r>
            <a:r>
              <a:rPr sz="1200" dirty="0">
                <a:latin typeface="Times New Roman"/>
                <a:cs typeface="Times New Roman"/>
              </a:rPr>
              <a:t>Ethernet</a:t>
            </a:r>
            <a:endParaRPr sz="1200">
              <a:latin typeface="Times New Roman"/>
              <a:cs typeface="Times New Roman"/>
            </a:endParaRPr>
          </a:p>
          <a:p>
            <a:pPr marL="12700">
              <a:lnSpc>
                <a:spcPts val="1745"/>
              </a:lnSpc>
            </a:pPr>
            <a:r>
              <a:rPr sz="1600" spc="-20" dirty="0">
                <a:latin typeface="Meiryo"/>
                <a:cs typeface="Meiryo"/>
              </a:rPr>
              <a:t>*</a:t>
            </a:r>
            <a:r>
              <a:rPr sz="1200" spc="-20" dirty="0">
                <a:latin typeface="Times New Roman"/>
                <a:cs typeface="Times New Roman"/>
              </a:rPr>
              <a:t>RG-9</a:t>
            </a:r>
            <a:endParaRPr sz="1200">
              <a:latin typeface="Times New Roman"/>
              <a:cs typeface="Times New Roman"/>
            </a:endParaRPr>
          </a:p>
          <a:p>
            <a:pPr marL="469900">
              <a:lnSpc>
                <a:spcPts val="1625"/>
              </a:lnSpc>
            </a:pPr>
            <a:r>
              <a:rPr sz="1500" spc="-5" dirty="0">
                <a:latin typeface="Arial"/>
                <a:cs typeface="Arial"/>
              </a:rPr>
              <a:t>–</a:t>
            </a:r>
            <a:r>
              <a:rPr sz="1200" spc="-5" dirty="0">
                <a:latin typeface="Times New Roman"/>
                <a:cs typeface="Times New Roman"/>
              </a:rPr>
              <a:t>Used </a:t>
            </a:r>
            <a:r>
              <a:rPr sz="1200" dirty="0">
                <a:latin typeface="Times New Roman"/>
                <a:cs typeface="Times New Roman"/>
              </a:rPr>
              <a:t>in Thick</a:t>
            </a:r>
            <a:r>
              <a:rPr sz="1200" spc="-105" dirty="0">
                <a:latin typeface="Times New Roman"/>
                <a:cs typeface="Times New Roman"/>
              </a:rPr>
              <a:t> </a:t>
            </a:r>
            <a:r>
              <a:rPr sz="1200" dirty="0">
                <a:latin typeface="Times New Roman"/>
                <a:cs typeface="Times New Roman"/>
              </a:rPr>
              <a:t>Ethernet</a:t>
            </a:r>
            <a:endParaRPr sz="1200">
              <a:latin typeface="Times New Roman"/>
              <a:cs typeface="Times New Roman"/>
            </a:endParaRPr>
          </a:p>
          <a:p>
            <a:pPr marL="12700">
              <a:lnSpc>
                <a:spcPts val="1745"/>
              </a:lnSpc>
            </a:pPr>
            <a:r>
              <a:rPr sz="1600" spc="-20" dirty="0">
                <a:latin typeface="Meiryo"/>
                <a:cs typeface="Meiryo"/>
              </a:rPr>
              <a:t>*</a:t>
            </a:r>
            <a:r>
              <a:rPr sz="1200" spc="-20" dirty="0">
                <a:latin typeface="Times New Roman"/>
                <a:cs typeface="Times New Roman"/>
              </a:rPr>
              <a:t>RG-11</a:t>
            </a:r>
            <a:endParaRPr sz="1200">
              <a:latin typeface="Times New Roman"/>
              <a:cs typeface="Times New Roman"/>
            </a:endParaRPr>
          </a:p>
          <a:p>
            <a:pPr marL="469900">
              <a:lnSpc>
                <a:spcPts val="1625"/>
              </a:lnSpc>
            </a:pPr>
            <a:r>
              <a:rPr sz="1500" spc="-5" dirty="0">
                <a:latin typeface="Arial"/>
                <a:cs typeface="Arial"/>
              </a:rPr>
              <a:t>–</a:t>
            </a:r>
            <a:r>
              <a:rPr sz="1200" spc="-5" dirty="0">
                <a:latin typeface="Times New Roman"/>
                <a:cs typeface="Times New Roman"/>
              </a:rPr>
              <a:t>Used </a:t>
            </a:r>
            <a:r>
              <a:rPr sz="1200" dirty="0">
                <a:latin typeface="Times New Roman"/>
                <a:cs typeface="Times New Roman"/>
              </a:rPr>
              <a:t>in Thick</a:t>
            </a:r>
            <a:r>
              <a:rPr sz="1200" spc="-105" dirty="0">
                <a:latin typeface="Times New Roman"/>
                <a:cs typeface="Times New Roman"/>
              </a:rPr>
              <a:t> </a:t>
            </a:r>
            <a:r>
              <a:rPr sz="1200" dirty="0">
                <a:latin typeface="Times New Roman"/>
                <a:cs typeface="Times New Roman"/>
              </a:rPr>
              <a:t>Ethernet</a:t>
            </a:r>
            <a:endParaRPr sz="1200">
              <a:latin typeface="Times New Roman"/>
              <a:cs typeface="Times New Roman"/>
            </a:endParaRPr>
          </a:p>
          <a:p>
            <a:pPr marL="12700">
              <a:lnSpc>
                <a:spcPts val="1745"/>
              </a:lnSpc>
            </a:pPr>
            <a:r>
              <a:rPr sz="1600" spc="-20" dirty="0">
                <a:latin typeface="Meiryo"/>
                <a:cs typeface="Meiryo"/>
              </a:rPr>
              <a:t>*</a:t>
            </a:r>
            <a:r>
              <a:rPr sz="1200" spc="-20" dirty="0">
                <a:latin typeface="Times New Roman"/>
                <a:cs typeface="Times New Roman"/>
              </a:rPr>
              <a:t>RG-58</a:t>
            </a:r>
            <a:endParaRPr sz="1200">
              <a:latin typeface="Times New Roman"/>
              <a:cs typeface="Times New Roman"/>
            </a:endParaRPr>
          </a:p>
          <a:p>
            <a:pPr marL="469900">
              <a:lnSpc>
                <a:spcPts val="1620"/>
              </a:lnSpc>
            </a:pPr>
            <a:r>
              <a:rPr sz="1500" spc="-5" dirty="0">
                <a:latin typeface="Arial"/>
                <a:cs typeface="Arial"/>
              </a:rPr>
              <a:t>–</a:t>
            </a:r>
            <a:r>
              <a:rPr sz="1200" spc="-5" dirty="0">
                <a:latin typeface="Times New Roman"/>
                <a:cs typeface="Times New Roman"/>
              </a:rPr>
              <a:t>Used </a:t>
            </a:r>
            <a:r>
              <a:rPr sz="1200" dirty="0">
                <a:latin typeface="Times New Roman"/>
                <a:cs typeface="Times New Roman"/>
              </a:rPr>
              <a:t>in Thin</a:t>
            </a:r>
            <a:r>
              <a:rPr sz="1200" spc="-105" dirty="0">
                <a:latin typeface="Times New Roman"/>
                <a:cs typeface="Times New Roman"/>
              </a:rPr>
              <a:t> </a:t>
            </a:r>
            <a:r>
              <a:rPr sz="1200" dirty="0">
                <a:latin typeface="Times New Roman"/>
                <a:cs typeface="Times New Roman"/>
              </a:rPr>
              <a:t>Ethernet</a:t>
            </a:r>
            <a:endParaRPr sz="1200">
              <a:latin typeface="Times New Roman"/>
              <a:cs typeface="Times New Roman"/>
            </a:endParaRPr>
          </a:p>
          <a:p>
            <a:pPr marL="12700">
              <a:lnSpc>
                <a:spcPts val="1739"/>
              </a:lnSpc>
            </a:pPr>
            <a:r>
              <a:rPr sz="1600" spc="-20" dirty="0">
                <a:latin typeface="Meiryo"/>
                <a:cs typeface="Meiryo"/>
              </a:rPr>
              <a:t>*</a:t>
            </a:r>
            <a:r>
              <a:rPr sz="1200" spc="-20" dirty="0">
                <a:latin typeface="Times New Roman"/>
                <a:cs typeface="Times New Roman"/>
              </a:rPr>
              <a:t>RG-59</a:t>
            </a:r>
            <a:endParaRPr sz="1200">
              <a:latin typeface="Times New Roman"/>
              <a:cs typeface="Times New Roman"/>
            </a:endParaRPr>
          </a:p>
          <a:p>
            <a:pPr marL="469900">
              <a:lnSpc>
                <a:spcPts val="1670"/>
              </a:lnSpc>
            </a:pPr>
            <a:r>
              <a:rPr sz="1500" spc="-5" dirty="0">
                <a:latin typeface="Arial"/>
                <a:cs typeface="Arial"/>
              </a:rPr>
              <a:t>–</a:t>
            </a:r>
            <a:r>
              <a:rPr sz="1200" spc="-5" dirty="0">
                <a:latin typeface="Times New Roman"/>
                <a:cs typeface="Times New Roman"/>
              </a:rPr>
              <a:t>Used </a:t>
            </a:r>
            <a:r>
              <a:rPr sz="1200" dirty="0">
                <a:latin typeface="Times New Roman"/>
                <a:cs typeface="Times New Roman"/>
              </a:rPr>
              <a:t>for</a:t>
            </a:r>
            <a:r>
              <a:rPr sz="1200" spc="-65" dirty="0">
                <a:latin typeface="Times New Roman"/>
                <a:cs typeface="Times New Roman"/>
              </a:rPr>
              <a:t> </a:t>
            </a:r>
            <a:r>
              <a:rPr sz="1200" spc="-5" dirty="0">
                <a:latin typeface="Times New Roman"/>
                <a:cs typeface="Times New Roman"/>
              </a:rPr>
              <a:t>TV</a:t>
            </a:r>
            <a:endParaRPr sz="1200">
              <a:latin typeface="Times New Roman"/>
              <a:cs typeface="Times New Roman"/>
            </a:endParaRPr>
          </a:p>
          <a:p>
            <a:pPr marL="241300" indent="-228600">
              <a:lnSpc>
                <a:spcPts val="1350"/>
              </a:lnSpc>
              <a:buFont typeface="Meiryo"/>
              <a:buChar char="➢"/>
              <a:tabLst>
                <a:tab pos="241300" algn="l"/>
              </a:tabLst>
            </a:pPr>
            <a:r>
              <a:rPr sz="1200" b="1" dirty="0">
                <a:latin typeface="Times New Roman"/>
                <a:cs typeface="Times New Roman"/>
              </a:rPr>
              <a:t>Coaxial Cable</a:t>
            </a:r>
            <a:r>
              <a:rPr sz="1200" b="1" spc="-105" dirty="0">
                <a:latin typeface="Times New Roman"/>
                <a:cs typeface="Times New Roman"/>
              </a:rPr>
              <a:t> </a:t>
            </a:r>
            <a:r>
              <a:rPr sz="1200" b="1" dirty="0">
                <a:latin typeface="Times New Roman"/>
                <a:cs typeface="Times New Roman"/>
              </a:rPr>
              <a:t>Connectors</a:t>
            </a:r>
            <a:endParaRPr sz="1200">
              <a:latin typeface="Times New Roman"/>
              <a:cs typeface="Times New Roman"/>
            </a:endParaRPr>
          </a:p>
          <a:p>
            <a:pPr marL="241300" marR="5715" indent="-228600">
              <a:lnSpc>
                <a:spcPts val="1380"/>
              </a:lnSpc>
              <a:spcBef>
                <a:spcPts val="60"/>
              </a:spcBef>
              <a:buFont typeface="Courier New"/>
              <a:buChar char="o"/>
              <a:tabLst>
                <a:tab pos="241300" algn="l"/>
              </a:tabLst>
            </a:pPr>
            <a:r>
              <a:rPr sz="1200" dirty="0">
                <a:latin typeface="Times New Roman"/>
                <a:cs typeface="Times New Roman"/>
              </a:rPr>
              <a:t>Over the years, a no. of connectors </a:t>
            </a:r>
            <a:r>
              <a:rPr sz="1200" spc="-5" dirty="0">
                <a:latin typeface="Times New Roman"/>
                <a:cs typeface="Times New Roman"/>
              </a:rPr>
              <a:t>have been designed for use with </a:t>
            </a:r>
            <a:r>
              <a:rPr sz="1200" dirty="0">
                <a:latin typeface="Times New Roman"/>
                <a:cs typeface="Times New Roman"/>
              </a:rPr>
              <a:t>coaxial  cable</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Most common of the </a:t>
            </a:r>
            <a:r>
              <a:rPr sz="1200" spc="-5" dirty="0">
                <a:latin typeface="Times New Roman"/>
                <a:cs typeface="Times New Roman"/>
              </a:rPr>
              <a:t>connectors </a:t>
            </a:r>
            <a:r>
              <a:rPr sz="1200" dirty="0">
                <a:latin typeface="Times New Roman"/>
                <a:cs typeface="Times New Roman"/>
              </a:rPr>
              <a:t>is </a:t>
            </a:r>
            <a:r>
              <a:rPr sz="1200" spc="-5" dirty="0">
                <a:latin typeface="Times New Roman"/>
                <a:cs typeface="Times New Roman"/>
              </a:rPr>
              <a:t>called “BARREL connector” because of its  </a:t>
            </a:r>
            <a:r>
              <a:rPr sz="1200" dirty="0">
                <a:latin typeface="Times New Roman"/>
                <a:cs typeface="Times New Roman"/>
              </a:rPr>
              <a:t>shape</a:t>
            </a:r>
            <a:endParaRPr sz="1200">
              <a:latin typeface="Times New Roman"/>
              <a:cs typeface="Times New Roman"/>
            </a:endParaRPr>
          </a:p>
          <a:p>
            <a:pPr marL="241300" marR="6350" indent="-228600">
              <a:lnSpc>
                <a:spcPts val="1380"/>
              </a:lnSpc>
              <a:buFont typeface="Courier New"/>
              <a:buChar char="o"/>
              <a:tabLst>
                <a:tab pos="241300" algn="l"/>
              </a:tabLst>
            </a:pPr>
            <a:r>
              <a:rPr sz="1200" spc="-5" dirty="0">
                <a:latin typeface="Times New Roman"/>
                <a:cs typeface="Times New Roman"/>
              </a:rPr>
              <a:t>Of </a:t>
            </a:r>
            <a:r>
              <a:rPr sz="1200" dirty="0">
                <a:latin typeface="Times New Roman"/>
                <a:cs typeface="Times New Roman"/>
              </a:rPr>
              <a:t>the barrel connectors, the </a:t>
            </a:r>
            <a:r>
              <a:rPr sz="1200" spc="-5" dirty="0">
                <a:latin typeface="Times New Roman"/>
                <a:cs typeface="Times New Roman"/>
              </a:rPr>
              <a:t>most popular is the Bayonet Network Connector  (BNC)</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BNC connector pushes on </a:t>
            </a:r>
            <a:r>
              <a:rPr sz="1200" dirty="0">
                <a:latin typeface="Times New Roman"/>
                <a:cs typeface="Times New Roman"/>
              </a:rPr>
              <a:t>and </a:t>
            </a:r>
            <a:r>
              <a:rPr sz="1200" spc="-5" dirty="0">
                <a:latin typeface="Times New Roman"/>
                <a:cs typeface="Times New Roman"/>
              </a:rPr>
              <a:t>locks into place with half</a:t>
            </a:r>
            <a:r>
              <a:rPr sz="1200" spc="-40" dirty="0">
                <a:latin typeface="Times New Roman"/>
                <a:cs typeface="Times New Roman"/>
              </a:rPr>
              <a:t> </a:t>
            </a:r>
            <a:r>
              <a:rPr sz="1200" spc="-5" dirty="0">
                <a:latin typeface="Times New Roman"/>
                <a:cs typeface="Times New Roman"/>
              </a:rPr>
              <a:t>turn</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dirty="0">
                <a:latin typeface="Times New Roman"/>
                <a:cs typeface="Times New Roman"/>
              </a:rPr>
              <a:t>Other types of barrel connectors either </a:t>
            </a:r>
            <a:r>
              <a:rPr sz="1200" spc="-5" dirty="0">
                <a:latin typeface="Times New Roman"/>
                <a:cs typeface="Times New Roman"/>
              </a:rPr>
              <a:t>screw </a:t>
            </a:r>
            <a:r>
              <a:rPr sz="1200" dirty="0">
                <a:latin typeface="Times New Roman"/>
                <a:cs typeface="Times New Roman"/>
              </a:rPr>
              <a:t>together and so require </a:t>
            </a:r>
            <a:r>
              <a:rPr sz="1200" spc="-5" dirty="0">
                <a:latin typeface="Times New Roman"/>
                <a:cs typeface="Times New Roman"/>
              </a:rPr>
              <a:t>more  effort </a:t>
            </a:r>
            <a:r>
              <a:rPr sz="1200" dirty="0">
                <a:latin typeface="Times New Roman"/>
                <a:cs typeface="Times New Roman"/>
              </a:rPr>
              <a:t>to install </a:t>
            </a:r>
            <a:r>
              <a:rPr sz="1200" spc="-5" dirty="0">
                <a:latin typeface="Times New Roman"/>
                <a:cs typeface="Times New Roman"/>
              </a:rPr>
              <a:t>or </a:t>
            </a:r>
            <a:r>
              <a:rPr sz="1200" dirty="0">
                <a:latin typeface="Times New Roman"/>
                <a:cs typeface="Times New Roman"/>
              </a:rPr>
              <a:t>push </a:t>
            </a:r>
            <a:r>
              <a:rPr sz="1200" spc="-5" dirty="0">
                <a:latin typeface="Times New Roman"/>
                <a:cs typeface="Times New Roman"/>
              </a:rPr>
              <a:t>on </a:t>
            </a:r>
            <a:r>
              <a:rPr sz="1200" dirty="0">
                <a:latin typeface="Times New Roman"/>
                <a:cs typeface="Times New Roman"/>
              </a:rPr>
              <a:t>w/o </a:t>
            </a:r>
            <a:r>
              <a:rPr sz="1200" spc="-5" dirty="0">
                <a:latin typeface="Times New Roman"/>
                <a:cs typeface="Times New Roman"/>
              </a:rPr>
              <a:t>locking </a:t>
            </a:r>
            <a:r>
              <a:rPr sz="1200" dirty="0">
                <a:latin typeface="Times New Roman"/>
                <a:cs typeface="Times New Roman"/>
              </a:rPr>
              <a:t>which is </a:t>
            </a:r>
            <a:r>
              <a:rPr sz="1200" spc="-5" dirty="0">
                <a:latin typeface="Times New Roman"/>
                <a:cs typeface="Times New Roman"/>
              </a:rPr>
              <a:t>less</a:t>
            </a:r>
            <a:r>
              <a:rPr sz="1200" spc="-10" dirty="0">
                <a:latin typeface="Times New Roman"/>
                <a:cs typeface="Times New Roman"/>
              </a:rPr>
              <a:t> </a:t>
            </a:r>
            <a:r>
              <a:rPr sz="1200" spc="-5" dirty="0">
                <a:latin typeface="Times New Roman"/>
                <a:cs typeface="Times New Roman"/>
              </a:rPr>
              <a:t>secure</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Coaxial cables are </a:t>
            </a:r>
            <a:r>
              <a:rPr sz="1200" spc="-5" dirty="0">
                <a:latin typeface="Times New Roman"/>
                <a:cs typeface="Times New Roman"/>
              </a:rPr>
              <a:t>familiar </a:t>
            </a:r>
            <a:r>
              <a:rPr sz="1200" dirty="0">
                <a:latin typeface="Times New Roman"/>
                <a:cs typeface="Times New Roman"/>
              </a:rPr>
              <a:t>in </a:t>
            </a:r>
            <a:r>
              <a:rPr sz="1200" spc="-5" dirty="0">
                <a:latin typeface="Times New Roman"/>
                <a:cs typeface="Times New Roman"/>
              </a:rPr>
              <a:t>Cable TV </a:t>
            </a:r>
            <a:r>
              <a:rPr sz="1200" dirty="0">
                <a:latin typeface="Times New Roman"/>
                <a:cs typeface="Times New Roman"/>
              </a:rPr>
              <a:t>and VCR hookups that </a:t>
            </a:r>
            <a:r>
              <a:rPr sz="1200" spc="-5" dirty="0">
                <a:latin typeface="Times New Roman"/>
                <a:cs typeface="Times New Roman"/>
              </a:rPr>
              <a:t>employ </a:t>
            </a:r>
            <a:r>
              <a:rPr sz="1200" dirty="0">
                <a:latin typeface="Times New Roman"/>
                <a:cs typeface="Times New Roman"/>
              </a:rPr>
              <a:t>both  </a:t>
            </a:r>
            <a:r>
              <a:rPr sz="1200" spc="-5" dirty="0">
                <a:latin typeface="Times New Roman"/>
                <a:cs typeface="Times New Roman"/>
              </a:rPr>
              <a:t>threaded and </a:t>
            </a:r>
            <a:r>
              <a:rPr sz="1200" dirty="0">
                <a:latin typeface="Times New Roman"/>
                <a:cs typeface="Times New Roman"/>
              </a:rPr>
              <a:t>alip on</a:t>
            </a:r>
            <a:r>
              <a:rPr sz="1200" spc="-50" dirty="0">
                <a:latin typeface="Times New Roman"/>
                <a:cs typeface="Times New Roman"/>
              </a:rPr>
              <a:t> </a:t>
            </a:r>
            <a:r>
              <a:rPr sz="1200" spc="-5" dirty="0">
                <a:latin typeface="Times New Roman"/>
                <a:cs typeface="Times New Roman"/>
              </a:rPr>
              <a:t>style</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Two other </a:t>
            </a:r>
            <a:r>
              <a:rPr sz="1200" spc="-5" dirty="0">
                <a:latin typeface="Times New Roman"/>
                <a:cs typeface="Times New Roman"/>
              </a:rPr>
              <a:t>commonly </a:t>
            </a:r>
            <a:r>
              <a:rPr sz="1200" dirty="0">
                <a:latin typeface="Times New Roman"/>
                <a:cs typeface="Times New Roman"/>
              </a:rPr>
              <a:t>used connectors are </a:t>
            </a:r>
            <a:r>
              <a:rPr sz="1200" b="1" u="heavy" dirty="0">
                <a:latin typeface="Times New Roman"/>
                <a:cs typeface="Times New Roman"/>
              </a:rPr>
              <a:t>T-connectors </a:t>
            </a:r>
            <a:r>
              <a:rPr sz="1200" b="1" u="heavy" spc="-5" dirty="0">
                <a:latin typeface="Times New Roman"/>
                <a:cs typeface="Times New Roman"/>
              </a:rPr>
              <a:t>and</a:t>
            </a:r>
            <a:r>
              <a:rPr sz="1200" b="1" u="heavy" spc="-35" dirty="0">
                <a:latin typeface="Times New Roman"/>
                <a:cs typeface="Times New Roman"/>
              </a:rPr>
              <a:t> </a:t>
            </a:r>
            <a:r>
              <a:rPr sz="1200" b="1" u="heavy" spc="-5" dirty="0">
                <a:latin typeface="Times New Roman"/>
                <a:cs typeface="Times New Roman"/>
              </a:rPr>
              <a:t>Terminators</a:t>
            </a:r>
            <a:endParaRPr sz="1200">
              <a:latin typeface="Times New Roman"/>
              <a:cs typeface="Times New Roman"/>
            </a:endParaRPr>
          </a:p>
          <a:p>
            <a:pPr>
              <a:lnSpc>
                <a:spcPct val="100000"/>
              </a:lnSpc>
              <a:spcBef>
                <a:spcPts val="55"/>
              </a:spcBef>
            </a:pPr>
            <a:endParaRPr sz="1150">
              <a:latin typeface="Times New Roman"/>
              <a:cs typeface="Times New Roman"/>
            </a:endParaRPr>
          </a:p>
          <a:p>
            <a:pPr marL="241300" marR="5080" algn="just">
              <a:lnSpc>
                <a:spcPct val="92700"/>
              </a:lnSpc>
            </a:pPr>
            <a:r>
              <a:rPr sz="1600" spc="-40" dirty="0">
                <a:latin typeface="Meiryo"/>
                <a:cs typeface="Meiryo"/>
              </a:rPr>
              <a:t>*</a:t>
            </a:r>
            <a:r>
              <a:rPr sz="1200" spc="-40" dirty="0">
                <a:latin typeface="Times New Roman"/>
                <a:cs typeface="Times New Roman"/>
              </a:rPr>
              <a:t>A </a:t>
            </a:r>
            <a:r>
              <a:rPr sz="1200" b="1" u="heavy" dirty="0">
                <a:latin typeface="Times New Roman"/>
                <a:cs typeface="Times New Roman"/>
              </a:rPr>
              <a:t>T-connector </a:t>
            </a:r>
            <a:r>
              <a:rPr sz="1200" dirty="0">
                <a:latin typeface="Times New Roman"/>
                <a:cs typeface="Times New Roman"/>
              </a:rPr>
              <a:t>(used in Thin Ethernet) allows a secondary cable or cables</a:t>
            </a:r>
            <a:r>
              <a:rPr sz="1200" spc="-65" dirty="0">
                <a:latin typeface="Times New Roman"/>
                <a:cs typeface="Times New Roman"/>
              </a:rPr>
              <a:t> </a:t>
            </a:r>
            <a:r>
              <a:rPr sz="1200" dirty="0">
                <a:latin typeface="Times New Roman"/>
                <a:cs typeface="Times New Roman"/>
              </a:rPr>
              <a:t>to  </a:t>
            </a:r>
            <a:r>
              <a:rPr sz="1200" spc="-5" dirty="0">
                <a:latin typeface="Times New Roman"/>
                <a:cs typeface="Times New Roman"/>
              </a:rPr>
              <a:t>branch off from </a:t>
            </a:r>
            <a:r>
              <a:rPr sz="1200" dirty="0">
                <a:latin typeface="Times New Roman"/>
                <a:cs typeface="Times New Roman"/>
              </a:rPr>
              <a:t>a </a:t>
            </a:r>
            <a:r>
              <a:rPr sz="1200" spc="-5" dirty="0">
                <a:latin typeface="Times New Roman"/>
                <a:cs typeface="Times New Roman"/>
              </a:rPr>
              <a:t>main</a:t>
            </a:r>
            <a:r>
              <a:rPr sz="1200" spc="-60"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a:lnSpc>
                <a:spcPct val="100000"/>
              </a:lnSpc>
              <a:spcBef>
                <a:spcPts val="30"/>
              </a:spcBef>
            </a:pPr>
            <a:endParaRPr sz="1150">
              <a:latin typeface="Times New Roman"/>
              <a:cs typeface="Times New Roman"/>
            </a:endParaRPr>
          </a:p>
          <a:p>
            <a:pPr marL="241300" marR="5715" algn="just">
              <a:lnSpc>
                <a:spcPct val="94700"/>
              </a:lnSpc>
            </a:pPr>
            <a:r>
              <a:rPr sz="1400" spc="-10" dirty="0">
                <a:latin typeface="Meiryo"/>
                <a:cs typeface="Meiryo"/>
              </a:rPr>
              <a:t>*</a:t>
            </a:r>
            <a:r>
              <a:rPr sz="1200" b="1" u="heavy" spc="-10" dirty="0">
                <a:latin typeface="Times New Roman"/>
                <a:cs typeface="Times New Roman"/>
              </a:rPr>
              <a:t>Terminators </a:t>
            </a:r>
            <a:r>
              <a:rPr sz="1200" spc="-5" dirty="0">
                <a:latin typeface="Times New Roman"/>
                <a:cs typeface="Times New Roman"/>
              </a:rPr>
              <a:t>are required for bus topologies where one main cable acts as </a:t>
            </a:r>
            <a:r>
              <a:rPr sz="1200" dirty="0">
                <a:latin typeface="Times New Roman"/>
                <a:cs typeface="Times New Roman"/>
              </a:rPr>
              <a:t>a  backbone with branches to several </a:t>
            </a:r>
            <a:r>
              <a:rPr sz="1200" spc="-5" dirty="0">
                <a:latin typeface="Times New Roman"/>
                <a:cs typeface="Times New Roman"/>
              </a:rPr>
              <a:t>devices </a:t>
            </a:r>
            <a:r>
              <a:rPr sz="1200" dirty="0">
                <a:latin typeface="Times New Roman"/>
                <a:cs typeface="Times New Roman"/>
              </a:rPr>
              <a:t>but does not itself </a:t>
            </a:r>
            <a:r>
              <a:rPr sz="1200" spc="-5" dirty="0">
                <a:latin typeface="Times New Roman"/>
                <a:cs typeface="Times New Roman"/>
              </a:rPr>
              <a:t>terminate </a:t>
            </a:r>
            <a:r>
              <a:rPr sz="1200" dirty="0">
                <a:latin typeface="Times New Roman"/>
                <a:cs typeface="Times New Roman"/>
              </a:rPr>
              <a:t>in a  device</a:t>
            </a:r>
            <a:endParaRPr sz="1200">
              <a:latin typeface="Times New Roman"/>
              <a:cs typeface="Times New Roman"/>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125</a:t>
            </a:fld>
            <a:endParaRPr dirty="0"/>
          </a:p>
        </p:txBody>
      </p:sp>
    </p:spTree>
    <p:extLst>
      <p:ext uri="{BB962C8B-B14F-4D97-AF65-F5344CB8AC3E}">
        <p14:creationId xmlns:p14="http://schemas.microsoft.com/office/powerpoint/2010/main" val="29489158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14399"/>
            <a:ext cx="5302885" cy="4907280"/>
          </a:xfrm>
          <a:prstGeom prst="rect">
            <a:avLst/>
          </a:prstGeom>
        </p:spPr>
        <p:txBody>
          <a:bodyPr vert="horz" wrap="square" lIns="0" tIns="0" rIns="0" bIns="0" rtlCol="0">
            <a:spAutoFit/>
          </a:bodyPr>
          <a:lstStyle/>
          <a:p>
            <a:pPr marL="698500" marR="5080">
              <a:lnSpc>
                <a:spcPts val="1380"/>
              </a:lnSpc>
            </a:pPr>
            <a:r>
              <a:rPr sz="1200" dirty="0">
                <a:latin typeface="Times New Roman"/>
                <a:cs typeface="Times New Roman"/>
              </a:rPr>
              <a:t>If </a:t>
            </a:r>
            <a:r>
              <a:rPr sz="1200" spc="-5" dirty="0">
                <a:latin typeface="Times New Roman"/>
                <a:cs typeface="Times New Roman"/>
              </a:rPr>
              <a:t>main </a:t>
            </a:r>
            <a:r>
              <a:rPr sz="1200" dirty="0">
                <a:latin typeface="Times New Roman"/>
                <a:cs typeface="Times New Roman"/>
              </a:rPr>
              <a:t>cable is </a:t>
            </a:r>
            <a:r>
              <a:rPr sz="1200" spc="-5" dirty="0">
                <a:latin typeface="Times New Roman"/>
                <a:cs typeface="Times New Roman"/>
              </a:rPr>
              <a:t>left </a:t>
            </a:r>
            <a:r>
              <a:rPr sz="1200" dirty="0">
                <a:latin typeface="Times New Roman"/>
                <a:cs typeface="Times New Roman"/>
              </a:rPr>
              <a:t>un </a:t>
            </a:r>
            <a:r>
              <a:rPr sz="1200" spc="-5" dirty="0">
                <a:latin typeface="Times New Roman"/>
                <a:cs typeface="Times New Roman"/>
              </a:rPr>
              <a:t>terminated, any signal </a:t>
            </a:r>
            <a:r>
              <a:rPr sz="1200" dirty="0">
                <a:latin typeface="Times New Roman"/>
                <a:cs typeface="Times New Roman"/>
              </a:rPr>
              <a:t>tx over </a:t>
            </a:r>
            <a:r>
              <a:rPr sz="1200" spc="-5" dirty="0">
                <a:latin typeface="Times New Roman"/>
                <a:cs typeface="Times New Roman"/>
              </a:rPr>
              <a:t>the </a:t>
            </a:r>
            <a:r>
              <a:rPr sz="1200" dirty="0">
                <a:latin typeface="Times New Roman"/>
                <a:cs typeface="Times New Roman"/>
              </a:rPr>
              <a:t>line echoes </a:t>
            </a:r>
            <a:r>
              <a:rPr sz="1200" spc="-5" dirty="0">
                <a:latin typeface="Times New Roman"/>
                <a:cs typeface="Times New Roman"/>
              </a:rPr>
              <a:t>back  </a:t>
            </a:r>
            <a:r>
              <a:rPr sz="1200" dirty="0">
                <a:latin typeface="Times New Roman"/>
                <a:cs typeface="Times New Roman"/>
              </a:rPr>
              <a:t>and </a:t>
            </a:r>
            <a:r>
              <a:rPr sz="1200" spc="-5" dirty="0">
                <a:latin typeface="Times New Roman"/>
                <a:cs typeface="Times New Roman"/>
              </a:rPr>
              <a:t>interferes </a:t>
            </a:r>
            <a:r>
              <a:rPr sz="1200" dirty="0">
                <a:latin typeface="Times New Roman"/>
                <a:cs typeface="Times New Roman"/>
              </a:rPr>
              <a:t>with the </a:t>
            </a:r>
            <a:r>
              <a:rPr sz="1200" spc="-5" dirty="0">
                <a:latin typeface="Times New Roman"/>
                <a:cs typeface="Times New Roman"/>
              </a:rPr>
              <a:t>original</a:t>
            </a:r>
            <a:r>
              <a:rPr sz="1200" spc="-15"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698500">
              <a:lnSpc>
                <a:spcPts val="1320"/>
              </a:lnSpc>
            </a:pPr>
            <a:r>
              <a:rPr sz="1200" spc="-5" dirty="0">
                <a:latin typeface="Times New Roman"/>
                <a:cs typeface="Times New Roman"/>
              </a:rPr>
              <a:t>A terminated </a:t>
            </a:r>
            <a:r>
              <a:rPr sz="1200" dirty="0">
                <a:latin typeface="Times New Roman"/>
                <a:cs typeface="Times New Roman"/>
              </a:rPr>
              <a:t>absorbs </a:t>
            </a:r>
            <a:r>
              <a:rPr sz="1200" spc="-5" dirty="0">
                <a:latin typeface="Times New Roman"/>
                <a:cs typeface="Times New Roman"/>
              </a:rPr>
              <a:t>the </a:t>
            </a:r>
            <a:r>
              <a:rPr sz="1200" dirty="0">
                <a:latin typeface="Times New Roman"/>
                <a:cs typeface="Times New Roman"/>
              </a:rPr>
              <a:t>wave at </a:t>
            </a:r>
            <a:r>
              <a:rPr sz="1200" spc="-5" dirty="0">
                <a:latin typeface="Times New Roman"/>
                <a:cs typeface="Times New Roman"/>
              </a:rPr>
              <a:t>the </a:t>
            </a:r>
            <a:r>
              <a:rPr sz="1200" dirty="0">
                <a:latin typeface="Times New Roman"/>
                <a:cs typeface="Times New Roman"/>
              </a:rPr>
              <a:t>end and </a:t>
            </a:r>
            <a:r>
              <a:rPr sz="1200" spc="-5" dirty="0">
                <a:latin typeface="Times New Roman"/>
                <a:cs typeface="Times New Roman"/>
              </a:rPr>
              <a:t>eliminates </a:t>
            </a:r>
            <a:r>
              <a:rPr sz="1200" dirty="0">
                <a:latin typeface="Times New Roman"/>
                <a:cs typeface="Times New Roman"/>
              </a:rPr>
              <a:t>this</a:t>
            </a:r>
            <a:r>
              <a:rPr sz="1200" spc="-15" dirty="0">
                <a:latin typeface="Times New Roman"/>
                <a:cs typeface="Times New Roman"/>
              </a:rPr>
              <a:t> </a:t>
            </a:r>
            <a:r>
              <a:rPr sz="1200" dirty="0">
                <a:latin typeface="Times New Roman"/>
                <a:cs typeface="Times New Roman"/>
              </a:rPr>
              <a:t>echo</a:t>
            </a:r>
            <a:endParaRPr sz="1200">
              <a:latin typeface="Times New Roman"/>
              <a:cs typeface="Times New Roman"/>
            </a:endParaRPr>
          </a:p>
          <a:p>
            <a:pPr marL="241300" indent="-228600">
              <a:lnSpc>
                <a:spcPts val="1380"/>
              </a:lnSpc>
              <a:buFont typeface="Meiryo"/>
              <a:buChar char="❖"/>
              <a:tabLst>
                <a:tab pos="241300" algn="l"/>
              </a:tabLst>
            </a:pPr>
            <a:r>
              <a:rPr sz="1200" b="1" spc="-5" dirty="0">
                <a:latin typeface="Times New Roman"/>
                <a:cs typeface="Times New Roman"/>
              </a:rPr>
              <a:t>Optical</a:t>
            </a:r>
            <a:r>
              <a:rPr sz="1200" b="1" spc="-65" dirty="0">
                <a:latin typeface="Times New Roman"/>
                <a:cs typeface="Times New Roman"/>
              </a:rPr>
              <a:t> </a:t>
            </a:r>
            <a:r>
              <a:rPr sz="1200" b="1" spc="-5" dirty="0">
                <a:latin typeface="Times New Roman"/>
                <a:cs typeface="Times New Roman"/>
              </a:rPr>
              <a:t>Fiber</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Until </a:t>
            </a:r>
            <a:r>
              <a:rPr sz="1200" spc="-5" dirty="0">
                <a:latin typeface="Times New Roman"/>
                <a:cs typeface="Times New Roman"/>
              </a:rPr>
              <a:t>this point we </a:t>
            </a:r>
            <a:r>
              <a:rPr sz="1200" dirty="0">
                <a:latin typeface="Times New Roman"/>
                <a:cs typeface="Times New Roman"/>
              </a:rPr>
              <a:t>have discussed </a:t>
            </a:r>
            <a:r>
              <a:rPr sz="1200" spc="-5" dirty="0">
                <a:latin typeface="Times New Roman"/>
                <a:cs typeface="Times New Roman"/>
              </a:rPr>
              <a:t>conductive </a:t>
            </a:r>
            <a:r>
              <a:rPr sz="1200" dirty="0">
                <a:latin typeface="Times New Roman"/>
                <a:cs typeface="Times New Roman"/>
              </a:rPr>
              <a:t>(metal) </a:t>
            </a:r>
            <a:r>
              <a:rPr sz="1200" spc="-5" dirty="0">
                <a:latin typeface="Times New Roman"/>
                <a:cs typeface="Times New Roman"/>
              </a:rPr>
              <a:t>cables </a:t>
            </a:r>
            <a:r>
              <a:rPr sz="1200" dirty="0">
                <a:latin typeface="Times New Roman"/>
                <a:cs typeface="Times New Roman"/>
              </a:rPr>
              <a:t>that </a:t>
            </a:r>
            <a:r>
              <a:rPr sz="1200" spc="-5" dirty="0">
                <a:latin typeface="Times New Roman"/>
                <a:cs typeface="Times New Roman"/>
              </a:rPr>
              <a:t>transmit </a:t>
            </a:r>
            <a:r>
              <a:rPr sz="1200" dirty="0">
                <a:latin typeface="Times New Roman"/>
                <a:cs typeface="Times New Roman"/>
              </a:rPr>
              <a:t>signals  in the form of</a:t>
            </a:r>
            <a:r>
              <a:rPr sz="1200" spc="-110" dirty="0">
                <a:latin typeface="Times New Roman"/>
                <a:cs typeface="Times New Roman"/>
              </a:rPr>
              <a:t> </a:t>
            </a:r>
            <a:r>
              <a:rPr sz="1200" dirty="0">
                <a:latin typeface="Times New Roman"/>
                <a:cs typeface="Times New Roman"/>
              </a:rPr>
              <a:t>current</a:t>
            </a:r>
            <a:endParaRPr sz="1200">
              <a:latin typeface="Times New Roman"/>
              <a:cs typeface="Times New Roman"/>
            </a:endParaRPr>
          </a:p>
          <a:p>
            <a:pPr marL="241300">
              <a:lnSpc>
                <a:spcPts val="1620"/>
              </a:lnSpc>
            </a:pPr>
            <a:r>
              <a:rPr sz="1600" spc="-15" dirty="0">
                <a:latin typeface="Meiryo"/>
                <a:cs typeface="Meiryo"/>
              </a:rPr>
              <a:t>*</a:t>
            </a:r>
            <a:r>
              <a:rPr sz="1200" spc="-15" dirty="0">
                <a:latin typeface="Times New Roman"/>
                <a:cs typeface="Times New Roman"/>
              </a:rPr>
              <a:t>Optical </a:t>
            </a:r>
            <a:r>
              <a:rPr sz="1200" spc="-5" dirty="0">
                <a:latin typeface="Times New Roman"/>
                <a:cs typeface="Times New Roman"/>
              </a:rPr>
              <a:t>fiber </a:t>
            </a:r>
            <a:r>
              <a:rPr sz="1200" dirty="0">
                <a:latin typeface="Times New Roman"/>
                <a:cs typeface="Times New Roman"/>
              </a:rPr>
              <a:t>is </a:t>
            </a:r>
            <a:r>
              <a:rPr sz="1200" spc="-5" dirty="0">
                <a:latin typeface="Times New Roman"/>
                <a:cs typeface="Times New Roman"/>
              </a:rPr>
              <a:t>made </a:t>
            </a:r>
            <a:r>
              <a:rPr sz="1200" dirty="0">
                <a:latin typeface="Times New Roman"/>
                <a:cs typeface="Times New Roman"/>
              </a:rPr>
              <a:t>of glass or</a:t>
            </a:r>
            <a:r>
              <a:rPr sz="1200" spc="-45" dirty="0">
                <a:latin typeface="Times New Roman"/>
                <a:cs typeface="Times New Roman"/>
              </a:rPr>
              <a:t> </a:t>
            </a:r>
            <a:r>
              <a:rPr sz="1200" dirty="0">
                <a:latin typeface="Times New Roman"/>
                <a:cs typeface="Times New Roman"/>
              </a:rPr>
              <a:t>plastic</a:t>
            </a:r>
            <a:endParaRPr sz="1200">
              <a:latin typeface="Times New Roman"/>
              <a:cs typeface="Times New Roman"/>
            </a:endParaRPr>
          </a:p>
          <a:p>
            <a:pPr marL="241300">
              <a:lnSpc>
                <a:spcPts val="2039"/>
              </a:lnSpc>
            </a:pPr>
            <a:r>
              <a:rPr sz="1800" spc="-30" dirty="0">
                <a:latin typeface="Meiryo"/>
                <a:cs typeface="Meiryo"/>
              </a:rPr>
              <a:t>*</a:t>
            </a:r>
            <a:r>
              <a:rPr sz="1200" spc="-30" dirty="0">
                <a:latin typeface="Times New Roman"/>
                <a:cs typeface="Times New Roman"/>
              </a:rPr>
              <a:t>It </a:t>
            </a:r>
            <a:r>
              <a:rPr sz="1200" spc="-5" dirty="0">
                <a:latin typeface="Times New Roman"/>
                <a:cs typeface="Times New Roman"/>
              </a:rPr>
              <a:t>transmits </a:t>
            </a:r>
            <a:r>
              <a:rPr sz="1200" dirty="0">
                <a:latin typeface="Times New Roman"/>
                <a:cs typeface="Times New Roman"/>
              </a:rPr>
              <a:t>signals in </a:t>
            </a:r>
            <a:r>
              <a:rPr sz="1200" spc="-5" dirty="0">
                <a:latin typeface="Times New Roman"/>
                <a:cs typeface="Times New Roman"/>
              </a:rPr>
              <a:t>the form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light</a:t>
            </a:r>
            <a:endParaRPr sz="1200">
              <a:latin typeface="Times New Roman"/>
              <a:cs typeface="Times New Roman"/>
            </a:endParaRPr>
          </a:p>
          <a:p>
            <a:pPr marL="469900" lvl="1" indent="-228600">
              <a:lnSpc>
                <a:spcPts val="1405"/>
              </a:lnSpc>
              <a:spcBef>
                <a:spcPts val="1210"/>
              </a:spcBef>
              <a:buFont typeface="Meiryo"/>
              <a:buChar char="➢"/>
              <a:tabLst>
                <a:tab pos="469900" algn="l"/>
              </a:tabLst>
            </a:pPr>
            <a:r>
              <a:rPr sz="1200" b="1" dirty="0">
                <a:latin typeface="Times New Roman"/>
                <a:cs typeface="Times New Roman"/>
              </a:rPr>
              <a:t>The Nature of</a:t>
            </a:r>
            <a:r>
              <a:rPr sz="1200" b="1" spc="-105" dirty="0">
                <a:latin typeface="Times New Roman"/>
                <a:cs typeface="Times New Roman"/>
              </a:rPr>
              <a:t> </a:t>
            </a:r>
            <a:r>
              <a:rPr sz="1200" b="1" dirty="0">
                <a:latin typeface="Times New Roman"/>
                <a:cs typeface="Times New Roman"/>
              </a:rPr>
              <a:t>Light</a:t>
            </a:r>
            <a:endParaRPr sz="1200">
              <a:latin typeface="Times New Roman"/>
              <a:cs typeface="Times New Roman"/>
            </a:endParaRPr>
          </a:p>
          <a:p>
            <a:pPr marL="469900">
              <a:lnSpc>
                <a:spcPts val="1370"/>
              </a:lnSpc>
            </a:pPr>
            <a:r>
              <a:rPr sz="1200" dirty="0">
                <a:latin typeface="Times New Roman"/>
                <a:cs typeface="Times New Roman"/>
              </a:rPr>
              <a:t>The speed </a:t>
            </a:r>
            <a:r>
              <a:rPr sz="1200" spc="-5" dirty="0">
                <a:latin typeface="Times New Roman"/>
                <a:cs typeface="Times New Roman"/>
              </a:rPr>
              <a:t>of</a:t>
            </a:r>
            <a:r>
              <a:rPr sz="1200" spc="-105" dirty="0">
                <a:latin typeface="Times New Roman"/>
                <a:cs typeface="Times New Roman"/>
              </a:rPr>
              <a:t> </a:t>
            </a:r>
            <a:r>
              <a:rPr sz="1200" dirty="0">
                <a:latin typeface="Times New Roman"/>
                <a:cs typeface="Times New Roman"/>
              </a:rPr>
              <a:t>light</a:t>
            </a:r>
            <a:endParaRPr sz="1200">
              <a:latin typeface="Times New Roman"/>
              <a:cs typeface="Times New Roman"/>
            </a:endParaRPr>
          </a:p>
          <a:p>
            <a:pPr marL="698500">
              <a:lnSpc>
                <a:spcPts val="1535"/>
              </a:lnSpc>
            </a:pPr>
            <a:r>
              <a:rPr sz="1350" dirty="0">
                <a:latin typeface="Times New Roman"/>
                <a:cs typeface="Times New Roman"/>
              </a:rPr>
              <a:t>–</a:t>
            </a:r>
            <a:r>
              <a:rPr sz="1200" dirty="0">
                <a:latin typeface="Times New Roman"/>
                <a:cs typeface="Times New Roman"/>
              </a:rPr>
              <a:t>300,000 Km/sec in a</a:t>
            </a:r>
            <a:r>
              <a:rPr sz="1200" spc="-125" dirty="0">
                <a:latin typeface="Times New Roman"/>
                <a:cs typeface="Times New Roman"/>
              </a:rPr>
              <a:t> </a:t>
            </a:r>
            <a:r>
              <a:rPr sz="1200" dirty="0">
                <a:latin typeface="Times New Roman"/>
                <a:cs typeface="Times New Roman"/>
              </a:rPr>
              <a:t>vacuum</a:t>
            </a:r>
            <a:endParaRPr sz="1200">
              <a:latin typeface="Times New Roman"/>
              <a:cs typeface="Times New Roman"/>
            </a:endParaRPr>
          </a:p>
          <a:p>
            <a:pPr marL="698500">
              <a:lnSpc>
                <a:spcPts val="1520"/>
              </a:lnSpc>
            </a:pPr>
            <a:r>
              <a:rPr sz="1350" dirty="0">
                <a:latin typeface="Times New Roman"/>
                <a:cs typeface="Times New Roman"/>
              </a:rPr>
              <a:t>–</a:t>
            </a:r>
            <a:r>
              <a:rPr sz="1200" dirty="0">
                <a:latin typeface="Times New Roman"/>
                <a:cs typeface="Times New Roman"/>
              </a:rPr>
              <a:t>Depends on the density of the </a:t>
            </a:r>
            <a:r>
              <a:rPr sz="1200" spc="-5" dirty="0">
                <a:latin typeface="Times New Roman"/>
                <a:cs typeface="Times New Roman"/>
              </a:rPr>
              <a:t>medium </a:t>
            </a:r>
            <a:r>
              <a:rPr sz="1200" dirty="0">
                <a:latin typeface="Times New Roman"/>
                <a:cs typeface="Times New Roman"/>
              </a:rPr>
              <a:t>through which it is</a:t>
            </a:r>
            <a:r>
              <a:rPr sz="1200" spc="-125" dirty="0">
                <a:latin typeface="Times New Roman"/>
                <a:cs typeface="Times New Roman"/>
              </a:rPr>
              <a:t> </a:t>
            </a:r>
            <a:r>
              <a:rPr sz="1200" dirty="0">
                <a:latin typeface="Times New Roman"/>
                <a:cs typeface="Times New Roman"/>
              </a:rPr>
              <a:t>traveling</a:t>
            </a:r>
            <a:endParaRPr sz="1200">
              <a:latin typeface="Times New Roman"/>
              <a:cs typeface="Times New Roman"/>
            </a:endParaRPr>
          </a:p>
          <a:p>
            <a:pPr marL="698500">
              <a:lnSpc>
                <a:spcPts val="1570"/>
              </a:lnSpc>
            </a:pPr>
            <a:r>
              <a:rPr sz="1350" dirty="0">
                <a:latin typeface="Times New Roman"/>
                <a:cs typeface="Times New Roman"/>
              </a:rPr>
              <a:t>–</a:t>
            </a:r>
            <a:r>
              <a:rPr sz="1200" dirty="0">
                <a:latin typeface="Times New Roman"/>
                <a:cs typeface="Times New Roman"/>
              </a:rPr>
              <a:t>The higher the density, the slower the</a:t>
            </a:r>
            <a:r>
              <a:rPr sz="1200" spc="-140" dirty="0">
                <a:latin typeface="Times New Roman"/>
                <a:cs typeface="Times New Roman"/>
              </a:rPr>
              <a:t> </a:t>
            </a:r>
            <a:r>
              <a:rPr sz="1200" dirty="0">
                <a:latin typeface="Times New Roman"/>
                <a:cs typeface="Times New Roman"/>
              </a:rPr>
              <a:t>speed</a:t>
            </a:r>
            <a:endParaRPr sz="1200">
              <a:latin typeface="Times New Roman"/>
              <a:cs typeface="Times New Roman"/>
            </a:endParaRPr>
          </a:p>
          <a:p>
            <a:pPr marL="469900" indent="-228600">
              <a:lnSpc>
                <a:spcPts val="1400"/>
              </a:lnSpc>
              <a:spcBef>
                <a:spcPts val="10"/>
              </a:spcBef>
              <a:buFont typeface="Symbol"/>
              <a:buChar char=""/>
              <a:tabLst>
                <a:tab pos="469265" algn="l"/>
                <a:tab pos="469900" algn="l"/>
              </a:tabLst>
            </a:pPr>
            <a:r>
              <a:rPr sz="1200" b="1" dirty="0">
                <a:latin typeface="Times New Roman"/>
                <a:cs typeface="Times New Roman"/>
              </a:rPr>
              <a:t>Refraction</a:t>
            </a:r>
            <a:endParaRPr sz="1200">
              <a:latin typeface="Times New Roman"/>
              <a:cs typeface="Times New Roman"/>
            </a:endParaRPr>
          </a:p>
          <a:p>
            <a:pPr marL="469900" marR="5715" indent="-228600">
              <a:lnSpc>
                <a:spcPts val="1380"/>
              </a:lnSpc>
              <a:spcBef>
                <a:spcPts val="55"/>
              </a:spcBef>
              <a:buFont typeface="Courier New"/>
              <a:buChar char="o"/>
              <a:tabLst>
                <a:tab pos="469900" algn="l"/>
              </a:tabLst>
            </a:pPr>
            <a:r>
              <a:rPr sz="1200" spc="-5" dirty="0">
                <a:latin typeface="Times New Roman"/>
                <a:cs typeface="Times New Roman"/>
              </a:rPr>
              <a:t>Light travels in </a:t>
            </a:r>
            <a:r>
              <a:rPr sz="1200" dirty="0">
                <a:latin typeface="Times New Roman"/>
                <a:cs typeface="Times New Roman"/>
              </a:rPr>
              <a:t>a </a:t>
            </a:r>
            <a:r>
              <a:rPr sz="1200" spc="-5" dirty="0">
                <a:latin typeface="Times New Roman"/>
                <a:cs typeface="Times New Roman"/>
              </a:rPr>
              <a:t>straight line as long as it is moving </a:t>
            </a:r>
            <a:r>
              <a:rPr sz="1200" dirty="0">
                <a:latin typeface="Times New Roman"/>
                <a:cs typeface="Times New Roman"/>
              </a:rPr>
              <a:t>through a single </a:t>
            </a:r>
            <a:r>
              <a:rPr sz="1200" spc="-5" dirty="0">
                <a:latin typeface="Times New Roman"/>
                <a:cs typeface="Times New Roman"/>
              </a:rPr>
              <a:t>uniform  </a:t>
            </a:r>
            <a:r>
              <a:rPr sz="1200" dirty="0">
                <a:latin typeface="Times New Roman"/>
                <a:cs typeface="Times New Roman"/>
              </a:rPr>
              <a:t>structure</a:t>
            </a:r>
            <a:endParaRPr sz="1200">
              <a:latin typeface="Times New Roman"/>
              <a:cs typeface="Times New Roman"/>
            </a:endParaRPr>
          </a:p>
          <a:p>
            <a:pPr marL="469900" marR="5715" indent="-228600" algn="just">
              <a:lnSpc>
                <a:spcPts val="1380"/>
              </a:lnSpc>
              <a:buFont typeface="Courier New"/>
              <a:buChar char="o"/>
              <a:tabLst>
                <a:tab pos="508000" algn="l"/>
              </a:tabLst>
            </a:pPr>
            <a:r>
              <a:rPr sz="1200" spc="-5" dirty="0">
                <a:latin typeface="Times New Roman"/>
                <a:cs typeface="Times New Roman"/>
              </a:rPr>
              <a:t>If </a:t>
            </a:r>
            <a:r>
              <a:rPr sz="1200" dirty="0">
                <a:latin typeface="Times New Roman"/>
                <a:cs typeface="Times New Roman"/>
              </a:rPr>
              <a:t>a </a:t>
            </a:r>
            <a:r>
              <a:rPr sz="1200" spc="-5" dirty="0">
                <a:latin typeface="Times New Roman"/>
                <a:cs typeface="Times New Roman"/>
              </a:rPr>
              <a:t>ray of </a:t>
            </a:r>
            <a:r>
              <a:rPr sz="1200" dirty="0">
                <a:latin typeface="Times New Roman"/>
                <a:cs typeface="Times New Roman"/>
              </a:rPr>
              <a:t>light traveling through </a:t>
            </a:r>
            <a:r>
              <a:rPr sz="1200" spc="-5" dirty="0">
                <a:latin typeface="Times New Roman"/>
                <a:cs typeface="Times New Roman"/>
              </a:rPr>
              <a:t>one substance </a:t>
            </a:r>
            <a:r>
              <a:rPr sz="1200" dirty="0">
                <a:latin typeface="Times New Roman"/>
                <a:cs typeface="Times New Roman"/>
              </a:rPr>
              <a:t>enters another </a:t>
            </a:r>
            <a:r>
              <a:rPr sz="1200" spc="-5" dirty="0">
                <a:latin typeface="Times New Roman"/>
                <a:cs typeface="Times New Roman"/>
              </a:rPr>
              <a:t>(more or </a:t>
            </a:r>
            <a:r>
              <a:rPr sz="1200" dirty="0">
                <a:latin typeface="Times New Roman"/>
                <a:cs typeface="Times New Roman"/>
              </a:rPr>
              <a:t>less  dense) </a:t>
            </a:r>
            <a:r>
              <a:rPr sz="1200" spc="-5" dirty="0">
                <a:latin typeface="Times New Roman"/>
                <a:cs typeface="Times New Roman"/>
              </a:rPr>
              <a:t>substance, </a:t>
            </a:r>
            <a:r>
              <a:rPr sz="1200" dirty="0">
                <a:latin typeface="Times New Roman"/>
                <a:cs typeface="Times New Roman"/>
              </a:rPr>
              <a:t>its </a:t>
            </a:r>
            <a:r>
              <a:rPr sz="1200" spc="-5" dirty="0">
                <a:latin typeface="Times New Roman"/>
                <a:cs typeface="Times New Roman"/>
              </a:rPr>
              <a:t>speed changes abruptly </a:t>
            </a:r>
            <a:r>
              <a:rPr sz="1200" dirty="0">
                <a:latin typeface="Times New Roman"/>
                <a:cs typeface="Times New Roman"/>
              </a:rPr>
              <a:t>causing </a:t>
            </a:r>
            <a:r>
              <a:rPr sz="1200" spc="-5" dirty="0">
                <a:latin typeface="Times New Roman"/>
                <a:cs typeface="Times New Roman"/>
              </a:rPr>
              <a:t>the </a:t>
            </a:r>
            <a:r>
              <a:rPr sz="1200" dirty="0">
                <a:latin typeface="Times New Roman"/>
                <a:cs typeface="Times New Roman"/>
              </a:rPr>
              <a:t>ray to change  direction</a:t>
            </a:r>
            <a:endParaRPr sz="1200">
              <a:latin typeface="Times New Roman"/>
              <a:cs typeface="Times New Roman"/>
            </a:endParaRPr>
          </a:p>
          <a:p>
            <a:pPr marL="469900" indent="-228600">
              <a:lnSpc>
                <a:spcPts val="1320"/>
              </a:lnSpc>
              <a:buFont typeface="Courier New"/>
              <a:buChar char="o"/>
              <a:tabLst>
                <a:tab pos="469900" algn="l"/>
              </a:tabLst>
            </a:pPr>
            <a:r>
              <a:rPr sz="1200" dirty="0">
                <a:latin typeface="Times New Roman"/>
                <a:cs typeface="Times New Roman"/>
              </a:rPr>
              <a:t>This </a:t>
            </a:r>
            <a:r>
              <a:rPr sz="1200" spc="-5" dirty="0">
                <a:latin typeface="Times New Roman"/>
                <a:cs typeface="Times New Roman"/>
              </a:rPr>
              <a:t>phenomenon </a:t>
            </a:r>
            <a:r>
              <a:rPr sz="1200" dirty="0">
                <a:latin typeface="Times New Roman"/>
                <a:cs typeface="Times New Roman"/>
              </a:rPr>
              <a:t>is called</a:t>
            </a:r>
            <a:r>
              <a:rPr sz="1200" spc="-110" dirty="0">
                <a:latin typeface="Times New Roman"/>
                <a:cs typeface="Times New Roman"/>
              </a:rPr>
              <a:t> </a:t>
            </a:r>
            <a:r>
              <a:rPr sz="1200" spc="-5" dirty="0">
                <a:latin typeface="Times New Roman"/>
                <a:cs typeface="Times New Roman"/>
              </a:rPr>
              <a:t>Refraction</a:t>
            </a:r>
            <a:endParaRPr sz="1200">
              <a:latin typeface="Times New Roman"/>
              <a:cs typeface="Times New Roman"/>
            </a:endParaRPr>
          </a:p>
          <a:p>
            <a:pPr marL="927100" lvl="1" indent="-228600">
              <a:lnSpc>
                <a:spcPts val="1380"/>
              </a:lnSpc>
              <a:buFont typeface="Meiryo"/>
              <a:buChar char="✓"/>
              <a:tabLst>
                <a:tab pos="927100" algn="l"/>
              </a:tabLst>
            </a:pPr>
            <a:r>
              <a:rPr sz="1200" b="1" dirty="0">
                <a:latin typeface="Times New Roman"/>
                <a:cs typeface="Times New Roman"/>
              </a:rPr>
              <a:t>Example of</a:t>
            </a:r>
            <a:r>
              <a:rPr sz="1200" b="1" spc="-110" dirty="0">
                <a:latin typeface="Times New Roman"/>
                <a:cs typeface="Times New Roman"/>
              </a:rPr>
              <a:t> </a:t>
            </a:r>
            <a:r>
              <a:rPr sz="1200" b="1" dirty="0">
                <a:latin typeface="Times New Roman"/>
                <a:cs typeface="Times New Roman"/>
              </a:rPr>
              <a:t>Refraction</a:t>
            </a:r>
            <a:endParaRPr sz="1200">
              <a:latin typeface="Times New Roman"/>
              <a:cs typeface="Times New Roman"/>
            </a:endParaRPr>
          </a:p>
          <a:p>
            <a:pPr marL="927100" marR="7620" indent="-228600">
              <a:lnSpc>
                <a:spcPts val="1380"/>
              </a:lnSpc>
              <a:spcBef>
                <a:spcPts val="60"/>
              </a:spcBef>
            </a:pPr>
            <a:r>
              <a:rPr sz="1200" spc="-5" dirty="0">
                <a:latin typeface="Courier New"/>
                <a:cs typeface="Courier New"/>
              </a:rPr>
              <a:t>o </a:t>
            </a:r>
            <a:r>
              <a:rPr sz="1200" spc="-5" dirty="0">
                <a:latin typeface="Times New Roman"/>
                <a:cs typeface="Times New Roman"/>
              </a:rPr>
              <a:t>A pencil sticking out of </a:t>
            </a:r>
            <a:r>
              <a:rPr sz="1200" dirty="0">
                <a:latin typeface="Times New Roman"/>
                <a:cs typeface="Times New Roman"/>
              </a:rPr>
              <a:t>a </a:t>
            </a:r>
            <a:r>
              <a:rPr sz="1200" spc="-5" dirty="0">
                <a:latin typeface="Times New Roman"/>
                <a:cs typeface="Times New Roman"/>
              </a:rPr>
              <a:t>glass of water appears bent because the light  </a:t>
            </a:r>
            <a:r>
              <a:rPr sz="1200" dirty="0">
                <a:latin typeface="Times New Roman"/>
                <a:cs typeface="Times New Roman"/>
              </a:rPr>
              <a:t>by which </a:t>
            </a:r>
            <a:r>
              <a:rPr sz="1200" spc="-5" dirty="0">
                <a:latin typeface="Times New Roman"/>
                <a:cs typeface="Times New Roman"/>
              </a:rPr>
              <a:t>we </a:t>
            </a:r>
            <a:r>
              <a:rPr sz="1200" dirty="0">
                <a:latin typeface="Times New Roman"/>
                <a:cs typeface="Times New Roman"/>
              </a:rPr>
              <a:t>see it changes direction as it </a:t>
            </a:r>
            <a:r>
              <a:rPr sz="1200" spc="-5" dirty="0">
                <a:latin typeface="Times New Roman"/>
                <a:cs typeface="Times New Roman"/>
              </a:rPr>
              <a:t>moves </a:t>
            </a:r>
            <a:r>
              <a:rPr sz="1200" dirty="0">
                <a:latin typeface="Times New Roman"/>
                <a:cs typeface="Times New Roman"/>
              </a:rPr>
              <a:t>from air to</a:t>
            </a:r>
            <a:r>
              <a:rPr sz="1200" spc="-110" dirty="0">
                <a:latin typeface="Times New Roman"/>
                <a:cs typeface="Times New Roman"/>
              </a:rPr>
              <a:t> </a:t>
            </a:r>
            <a:r>
              <a:rPr sz="1200" dirty="0">
                <a:latin typeface="Times New Roman"/>
                <a:cs typeface="Times New Roman"/>
              </a:rPr>
              <a:t>water</a:t>
            </a:r>
            <a:endParaRPr sz="1200">
              <a:latin typeface="Times New Roman"/>
              <a:cs typeface="Times New Roman"/>
            </a:endParaRPr>
          </a:p>
          <a:p>
            <a:pPr>
              <a:lnSpc>
                <a:spcPct val="100000"/>
              </a:lnSpc>
              <a:spcBef>
                <a:spcPts val="30"/>
              </a:spcBef>
            </a:pPr>
            <a:endParaRPr sz="1100">
              <a:latin typeface="Times New Roman"/>
              <a:cs typeface="Times New Roman"/>
            </a:endParaRPr>
          </a:p>
          <a:p>
            <a:pPr marL="698500" indent="-228600">
              <a:lnSpc>
                <a:spcPts val="1405"/>
              </a:lnSpc>
              <a:buFont typeface="Meiryo"/>
              <a:buChar char="▪"/>
              <a:tabLst>
                <a:tab pos="697865" algn="l"/>
                <a:tab pos="698500" algn="l"/>
              </a:tabLst>
            </a:pPr>
            <a:r>
              <a:rPr sz="1200" b="1" spc="-5" dirty="0">
                <a:latin typeface="Times New Roman"/>
                <a:cs typeface="Times New Roman"/>
              </a:rPr>
              <a:t>Direction of</a:t>
            </a:r>
            <a:r>
              <a:rPr sz="1200" b="1" spc="-90" dirty="0">
                <a:latin typeface="Times New Roman"/>
                <a:cs typeface="Times New Roman"/>
              </a:rPr>
              <a:t> </a:t>
            </a:r>
            <a:r>
              <a:rPr sz="1200" b="1" spc="-5" dirty="0">
                <a:latin typeface="Times New Roman"/>
                <a:cs typeface="Times New Roman"/>
              </a:rPr>
              <a:t>Refraction</a:t>
            </a:r>
            <a:endParaRPr sz="1200">
              <a:latin typeface="Times New Roman"/>
              <a:cs typeface="Times New Roman"/>
            </a:endParaRPr>
          </a:p>
          <a:p>
            <a:pPr marL="469900">
              <a:lnSpc>
                <a:spcPts val="1405"/>
              </a:lnSpc>
            </a:pPr>
            <a:r>
              <a:rPr sz="1200" dirty="0">
                <a:latin typeface="Times New Roman"/>
                <a:cs typeface="Times New Roman"/>
              </a:rPr>
              <a:t>Direction in which a </a:t>
            </a:r>
            <a:r>
              <a:rPr sz="1200" spc="-5" dirty="0">
                <a:latin typeface="Times New Roman"/>
                <a:cs typeface="Times New Roman"/>
              </a:rPr>
              <a:t>light </a:t>
            </a:r>
            <a:r>
              <a:rPr sz="1200" dirty="0">
                <a:latin typeface="Times New Roman"/>
                <a:cs typeface="Times New Roman"/>
              </a:rPr>
              <a:t>is </a:t>
            </a:r>
            <a:r>
              <a:rPr sz="1200" spc="-5" dirty="0">
                <a:latin typeface="Times New Roman"/>
                <a:cs typeface="Times New Roman"/>
              </a:rPr>
              <a:t>refracted depends upon </a:t>
            </a:r>
            <a:r>
              <a:rPr sz="1200" dirty="0">
                <a:latin typeface="Times New Roman"/>
                <a:cs typeface="Times New Roman"/>
              </a:rPr>
              <a:t>the </a:t>
            </a:r>
            <a:r>
              <a:rPr sz="1200" spc="-5" dirty="0">
                <a:latin typeface="Times New Roman"/>
                <a:cs typeface="Times New Roman"/>
              </a:rPr>
              <a:t>density of </a:t>
            </a:r>
            <a:r>
              <a:rPr sz="1200" dirty="0">
                <a:latin typeface="Times New Roman"/>
                <a:cs typeface="Times New Roman"/>
              </a:rPr>
              <a:t>a</a:t>
            </a:r>
            <a:r>
              <a:rPr sz="1200" spc="-45" dirty="0">
                <a:latin typeface="Times New Roman"/>
                <a:cs typeface="Times New Roman"/>
              </a:rPr>
              <a:t> </a:t>
            </a:r>
            <a:r>
              <a:rPr sz="1200" spc="-5" dirty="0">
                <a:latin typeface="Times New Roman"/>
                <a:cs typeface="Times New Roman"/>
              </a:rPr>
              <a:t>medium</a:t>
            </a:r>
            <a:endParaRPr sz="1200">
              <a:latin typeface="Times New Roman"/>
              <a:cs typeface="Times New Roman"/>
            </a:endParaRPr>
          </a:p>
        </p:txBody>
      </p:sp>
      <p:sp>
        <p:nvSpPr>
          <p:cNvPr id="7" name="object 7"/>
          <p:cNvSpPr/>
          <p:nvPr/>
        </p:nvSpPr>
        <p:spPr>
          <a:xfrm>
            <a:off x="1143000" y="5989320"/>
            <a:ext cx="4958689" cy="284606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2044700" y="9010650"/>
            <a:ext cx="4615180" cy="54419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beam of light </a:t>
            </a:r>
            <a:r>
              <a:rPr sz="1200" spc="-5" dirty="0">
                <a:latin typeface="Times New Roman"/>
                <a:cs typeface="Times New Roman"/>
              </a:rPr>
              <a:t>moves </a:t>
            </a:r>
            <a:r>
              <a:rPr sz="1200" dirty="0">
                <a:latin typeface="Times New Roman"/>
                <a:cs typeface="Times New Roman"/>
              </a:rPr>
              <a:t>from a less </a:t>
            </a:r>
            <a:r>
              <a:rPr sz="1200" spc="-5" dirty="0">
                <a:latin typeface="Times New Roman"/>
                <a:cs typeface="Times New Roman"/>
              </a:rPr>
              <a:t>dense </a:t>
            </a:r>
            <a:r>
              <a:rPr sz="1200" dirty="0">
                <a:latin typeface="Times New Roman"/>
                <a:cs typeface="Times New Roman"/>
              </a:rPr>
              <a:t>into a </a:t>
            </a:r>
            <a:r>
              <a:rPr sz="1200" spc="-5" dirty="0">
                <a:latin typeface="Times New Roman"/>
                <a:cs typeface="Times New Roman"/>
              </a:rPr>
              <a:t>more dense medium  bend </a:t>
            </a:r>
            <a:r>
              <a:rPr sz="1200" dirty="0">
                <a:latin typeface="Times New Roman"/>
                <a:cs typeface="Times New Roman"/>
              </a:rPr>
              <a:t>towards </a:t>
            </a:r>
            <a:r>
              <a:rPr sz="1200" spc="-5" dirty="0">
                <a:latin typeface="Times New Roman"/>
                <a:cs typeface="Times New Roman"/>
              </a:rPr>
              <a:t>vertical</a:t>
            </a:r>
            <a:r>
              <a:rPr sz="1200" spc="-100" dirty="0">
                <a:latin typeface="Times New Roman"/>
                <a:cs typeface="Times New Roman"/>
              </a:rPr>
              <a:t> </a:t>
            </a:r>
            <a:r>
              <a:rPr sz="1200" dirty="0">
                <a:latin typeface="Times New Roman"/>
                <a:cs typeface="Times New Roman"/>
              </a:rPr>
              <a:t>axis</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Incident angle </a:t>
            </a:r>
            <a:r>
              <a:rPr sz="1200" dirty="0">
                <a:latin typeface="Times New Roman"/>
                <a:cs typeface="Times New Roman"/>
              </a:rPr>
              <a:t>is ‘I’ and Refracted </a:t>
            </a:r>
            <a:r>
              <a:rPr sz="1200" spc="-5" dirty="0">
                <a:latin typeface="Times New Roman"/>
                <a:cs typeface="Times New Roman"/>
              </a:rPr>
              <a:t>angle </a:t>
            </a:r>
            <a:r>
              <a:rPr sz="1200" dirty="0">
                <a:latin typeface="Times New Roman"/>
                <a:cs typeface="Times New Roman"/>
              </a:rPr>
              <a:t>is</a:t>
            </a:r>
            <a:r>
              <a:rPr sz="1200" spc="-70" dirty="0">
                <a:latin typeface="Times New Roman"/>
                <a:cs typeface="Times New Roman"/>
              </a:rPr>
              <a:t> </a:t>
            </a:r>
            <a:r>
              <a:rPr sz="1200" dirty="0">
                <a:latin typeface="Times New Roman"/>
                <a:cs typeface="Times New Roman"/>
              </a:rPr>
              <a:t>‘R’</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126</a:t>
            </a:fld>
            <a:endParaRPr dirty="0"/>
          </a:p>
        </p:txBody>
      </p:sp>
    </p:spTree>
    <p:extLst>
      <p:ext uri="{BB962C8B-B14F-4D97-AF65-F5344CB8AC3E}">
        <p14:creationId xmlns:p14="http://schemas.microsoft.com/office/powerpoint/2010/main" val="13079239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15161"/>
            <a:ext cx="1173480" cy="194945"/>
          </a:xfrm>
          <a:prstGeom prst="rect">
            <a:avLst/>
          </a:prstGeom>
        </p:spPr>
        <p:txBody>
          <a:bodyPr vert="horz" wrap="square" lIns="0" tIns="0" rIns="0" bIns="0" rtlCol="0">
            <a:spAutoFit/>
          </a:bodyPr>
          <a:lstStyle/>
          <a:p>
            <a:pPr marL="241300" indent="-228600">
              <a:lnSpc>
                <a:spcPct val="100000"/>
              </a:lnSpc>
              <a:buFont typeface="Symbol"/>
              <a:buChar char=""/>
              <a:tabLst>
                <a:tab pos="240665" algn="l"/>
                <a:tab pos="241300" algn="l"/>
              </a:tabLst>
            </a:pPr>
            <a:r>
              <a:rPr sz="1200" b="1" spc="-5" dirty="0">
                <a:latin typeface="Times New Roman"/>
                <a:cs typeface="Times New Roman"/>
              </a:rPr>
              <a:t>Critical</a:t>
            </a:r>
            <a:r>
              <a:rPr sz="1200" b="1" spc="-75" dirty="0">
                <a:latin typeface="Times New Roman"/>
                <a:cs typeface="Times New Roman"/>
              </a:rPr>
              <a:t> </a:t>
            </a:r>
            <a:r>
              <a:rPr sz="1200" b="1" dirty="0">
                <a:latin typeface="Times New Roman"/>
                <a:cs typeface="Times New Roman"/>
              </a:rPr>
              <a:t>Angle</a:t>
            </a:r>
            <a:endParaRPr sz="1200">
              <a:latin typeface="Times New Roman"/>
              <a:cs typeface="Times New Roman"/>
            </a:endParaRPr>
          </a:p>
        </p:txBody>
      </p:sp>
      <p:sp>
        <p:nvSpPr>
          <p:cNvPr id="7" name="object 7"/>
          <p:cNvSpPr/>
          <p:nvPr/>
        </p:nvSpPr>
        <p:spPr>
          <a:xfrm>
            <a:off x="1143000" y="1275588"/>
            <a:ext cx="5241886" cy="172973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3006851"/>
            <a:ext cx="5074920" cy="1423035"/>
          </a:xfrm>
          <a:prstGeom prst="rect">
            <a:avLst/>
          </a:prstGeom>
        </p:spPr>
        <p:txBody>
          <a:bodyPr vert="horz" wrap="square" lIns="0" tIns="0" rIns="0" bIns="0" rtlCol="0">
            <a:spAutoFit/>
          </a:bodyPr>
          <a:lstStyle/>
          <a:p>
            <a:pPr marL="469900" marR="5080" indent="-228600">
              <a:lnSpc>
                <a:spcPts val="1380"/>
              </a:lnSpc>
              <a:buFont typeface="Courier New"/>
              <a:buChar char="o"/>
              <a:tabLst>
                <a:tab pos="469900" algn="l"/>
              </a:tabLst>
            </a:pPr>
            <a:r>
              <a:rPr sz="1200" dirty="0">
                <a:latin typeface="Times New Roman"/>
                <a:cs typeface="Times New Roman"/>
              </a:rPr>
              <a:t>We have a beam of light </a:t>
            </a:r>
            <a:r>
              <a:rPr sz="1200" spc="-5" dirty="0">
                <a:latin typeface="Times New Roman"/>
                <a:cs typeface="Times New Roman"/>
              </a:rPr>
              <a:t>moving </a:t>
            </a:r>
            <a:r>
              <a:rPr sz="1200" dirty="0">
                <a:latin typeface="Times New Roman"/>
                <a:cs typeface="Times New Roman"/>
              </a:rPr>
              <a:t>from a more dense to a less dense  </a:t>
            </a:r>
            <a:r>
              <a:rPr sz="1200" spc="-5" dirty="0">
                <a:latin typeface="Times New Roman"/>
                <a:cs typeface="Times New Roman"/>
              </a:rPr>
              <a:t>medium</a:t>
            </a:r>
            <a:endParaRPr sz="1200">
              <a:latin typeface="Times New Roman"/>
              <a:cs typeface="Times New Roman"/>
            </a:endParaRPr>
          </a:p>
          <a:p>
            <a:pPr marL="469900" indent="-228600">
              <a:lnSpc>
                <a:spcPts val="1315"/>
              </a:lnSpc>
              <a:buFont typeface="Courier New"/>
              <a:buChar char="o"/>
              <a:tabLst>
                <a:tab pos="469900" algn="l"/>
              </a:tabLst>
            </a:pPr>
            <a:r>
              <a:rPr sz="1200" spc="-5" dirty="0">
                <a:latin typeface="Times New Roman"/>
                <a:cs typeface="Times New Roman"/>
              </a:rPr>
              <a:t>We </a:t>
            </a:r>
            <a:r>
              <a:rPr sz="1200" dirty="0">
                <a:latin typeface="Times New Roman"/>
                <a:cs typeface="Times New Roman"/>
              </a:rPr>
              <a:t>gradually increase </a:t>
            </a:r>
            <a:r>
              <a:rPr sz="1200" spc="-5" dirty="0">
                <a:latin typeface="Times New Roman"/>
                <a:cs typeface="Times New Roman"/>
              </a:rPr>
              <a:t>the </a:t>
            </a:r>
            <a:r>
              <a:rPr sz="1200" dirty="0">
                <a:latin typeface="Times New Roman"/>
                <a:cs typeface="Times New Roman"/>
              </a:rPr>
              <a:t>angle of </a:t>
            </a:r>
            <a:r>
              <a:rPr sz="1200" spc="-5" dirty="0">
                <a:latin typeface="Times New Roman"/>
                <a:cs typeface="Times New Roman"/>
              </a:rPr>
              <a:t>incidence measured </a:t>
            </a:r>
            <a:r>
              <a:rPr sz="1200" dirty="0">
                <a:latin typeface="Times New Roman"/>
                <a:cs typeface="Times New Roman"/>
              </a:rPr>
              <a:t>from vertical</a:t>
            </a:r>
            <a:r>
              <a:rPr sz="1200" spc="-45" dirty="0">
                <a:latin typeface="Times New Roman"/>
                <a:cs typeface="Times New Roman"/>
              </a:rPr>
              <a:t> </a:t>
            </a:r>
            <a:r>
              <a:rPr sz="1200" dirty="0">
                <a:latin typeface="Times New Roman"/>
                <a:cs typeface="Times New Roman"/>
              </a:rPr>
              <a:t>axis</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As </a:t>
            </a:r>
            <a:r>
              <a:rPr sz="1200" dirty="0">
                <a:latin typeface="Times New Roman"/>
                <a:cs typeface="Times New Roman"/>
              </a:rPr>
              <a:t>angle of </a:t>
            </a:r>
            <a:r>
              <a:rPr sz="1200" spc="-5" dirty="0">
                <a:latin typeface="Times New Roman"/>
                <a:cs typeface="Times New Roman"/>
              </a:rPr>
              <a:t>incidence increases, </a:t>
            </a:r>
            <a:r>
              <a:rPr sz="1200" dirty="0">
                <a:latin typeface="Times New Roman"/>
                <a:cs typeface="Times New Roman"/>
              </a:rPr>
              <a:t>so </a:t>
            </a:r>
            <a:r>
              <a:rPr sz="1200" spc="-5" dirty="0">
                <a:latin typeface="Times New Roman"/>
                <a:cs typeface="Times New Roman"/>
              </a:rPr>
              <a:t>does </a:t>
            </a:r>
            <a:r>
              <a:rPr sz="1200" dirty="0">
                <a:latin typeface="Times New Roman"/>
                <a:cs typeface="Times New Roman"/>
              </a:rPr>
              <a:t>the </a:t>
            </a:r>
            <a:r>
              <a:rPr sz="1200" spc="-5" dirty="0">
                <a:latin typeface="Times New Roman"/>
                <a:cs typeface="Times New Roman"/>
              </a:rPr>
              <a:t>angle </a:t>
            </a:r>
            <a:r>
              <a:rPr sz="1200" dirty="0">
                <a:latin typeface="Times New Roman"/>
                <a:cs typeface="Times New Roman"/>
              </a:rPr>
              <a:t>of</a:t>
            </a:r>
            <a:r>
              <a:rPr sz="1200" spc="10" dirty="0">
                <a:latin typeface="Times New Roman"/>
                <a:cs typeface="Times New Roman"/>
              </a:rPr>
              <a:t> </a:t>
            </a:r>
            <a:r>
              <a:rPr sz="1200" dirty="0">
                <a:latin typeface="Times New Roman"/>
                <a:cs typeface="Times New Roman"/>
              </a:rPr>
              <a:t>refraction</a:t>
            </a:r>
            <a:endParaRPr sz="1200">
              <a:latin typeface="Times New Roman"/>
              <a:cs typeface="Times New Roman"/>
            </a:endParaRPr>
          </a:p>
          <a:p>
            <a:pPr marL="469900" indent="-228600">
              <a:lnSpc>
                <a:spcPts val="1410"/>
              </a:lnSpc>
              <a:buFont typeface="Courier New"/>
              <a:buChar char="o"/>
              <a:tabLst>
                <a:tab pos="469900" algn="l"/>
              </a:tabLst>
            </a:pPr>
            <a:r>
              <a:rPr sz="1200" spc="-5" dirty="0">
                <a:latin typeface="Times New Roman"/>
                <a:cs typeface="Times New Roman"/>
              </a:rPr>
              <a:t>The angle at which refracted line lies </a:t>
            </a:r>
            <a:r>
              <a:rPr sz="1200" dirty="0">
                <a:latin typeface="Times New Roman"/>
                <a:cs typeface="Times New Roman"/>
              </a:rPr>
              <a:t>on the horizontal </a:t>
            </a:r>
            <a:r>
              <a:rPr sz="1200" spc="-5" dirty="0">
                <a:latin typeface="Times New Roman"/>
                <a:cs typeface="Times New Roman"/>
              </a:rPr>
              <a:t>axis </a:t>
            </a:r>
            <a:r>
              <a:rPr sz="1200" dirty="0">
                <a:latin typeface="Times New Roman"/>
                <a:cs typeface="Times New Roman"/>
              </a:rPr>
              <a:t>is</a:t>
            </a:r>
            <a:r>
              <a:rPr sz="1200" spc="-55" dirty="0">
                <a:latin typeface="Times New Roman"/>
                <a:cs typeface="Times New Roman"/>
              </a:rPr>
              <a:t> </a:t>
            </a:r>
            <a:r>
              <a:rPr sz="1200" dirty="0">
                <a:latin typeface="Times New Roman"/>
                <a:cs typeface="Times New Roman"/>
              </a:rPr>
              <a:t>called</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469900" indent="-228600">
              <a:lnSpc>
                <a:spcPct val="100000"/>
              </a:lnSpc>
              <a:spcBef>
                <a:spcPts val="5"/>
              </a:spcBef>
              <a:buFont typeface="Courier New"/>
              <a:buChar char="o"/>
              <a:tabLst>
                <a:tab pos="469900" algn="l"/>
              </a:tabLst>
            </a:pPr>
            <a:r>
              <a:rPr sz="1200" b="1" u="heavy" spc="-5" dirty="0">
                <a:latin typeface="Times New Roman"/>
                <a:cs typeface="Times New Roman"/>
              </a:rPr>
              <a:t>Critical</a:t>
            </a:r>
            <a:r>
              <a:rPr sz="1200" b="1" u="heavy" spc="-75" dirty="0">
                <a:latin typeface="Times New Roman"/>
                <a:cs typeface="Times New Roman"/>
              </a:rPr>
              <a:t> </a:t>
            </a:r>
            <a:r>
              <a:rPr sz="1200" b="1" u="heavy" dirty="0">
                <a:latin typeface="Times New Roman"/>
                <a:cs typeface="Times New Roman"/>
              </a:rPr>
              <a:t>Angle</a:t>
            </a:r>
            <a:endParaRPr sz="1200">
              <a:latin typeface="Times New Roman"/>
              <a:cs typeface="Times New Roman"/>
            </a:endParaRPr>
          </a:p>
          <a:p>
            <a:pPr marL="241300" indent="-228600">
              <a:lnSpc>
                <a:spcPct val="100000"/>
              </a:lnSpc>
              <a:spcBef>
                <a:spcPts val="30"/>
              </a:spcBef>
              <a:buFont typeface="Symbol"/>
              <a:buChar char=""/>
              <a:tabLst>
                <a:tab pos="240665" algn="l"/>
                <a:tab pos="241300" algn="l"/>
              </a:tabLst>
            </a:pPr>
            <a:r>
              <a:rPr sz="1200" b="1" spc="-5" dirty="0">
                <a:latin typeface="Times New Roman"/>
                <a:cs typeface="Times New Roman"/>
              </a:rPr>
              <a:t>Reflection</a:t>
            </a:r>
            <a:endParaRPr sz="1200">
              <a:latin typeface="Times New Roman"/>
              <a:cs typeface="Times New Roman"/>
            </a:endParaRPr>
          </a:p>
        </p:txBody>
      </p:sp>
      <p:sp>
        <p:nvSpPr>
          <p:cNvPr id="9" name="object 9"/>
          <p:cNvSpPr/>
          <p:nvPr/>
        </p:nvSpPr>
        <p:spPr>
          <a:xfrm>
            <a:off x="1943100" y="4419600"/>
            <a:ext cx="3908234" cy="257556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587500" y="7158228"/>
            <a:ext cx="5075555" cy="230886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When </a:t>
            </a:r>
            <a:r>
              <a:rPr sz="1200" dirty="0">
                <a:latin typeface="Times New Roman"/>
                <a:cs typeface="Times New Roman"/>
              </a:rPr>
              <a:t>angle of incidence </a:t>
            </a:r>
            <a:r>
              <a:rPr sz="1200" spc="-5" dirty="0">
                <a:latin typeface="Times New Roman"/>
                <a:cs typeface="Times New Roman"/>
              </a:rPr>
              <a:t>becomes </a:t>
            </a:r>
            <a:r>
              <a:rPr sz="1200" dirty="0">
                <a:latin typeface="Times New Roman"/>
                <a:cs typeface="Times New Roman"/>
              </a:rPr>
              <a:t>greater than critical </a:t>
            </a:r>
            <a:r>
              <a:rPr sz="1200" spc="-5" dirty="0">
                <a:latin typeface="Times New Roman"/>
                <a:cs typeface="Times New Roman"/>
              </a:rPr>
              <a:t>angle, </a:t>
            </a:r>
            <a:r>
              <a:rPr sz="1200" dirty="0">
                <a:latin typeface="Times New Roman"/>
                <a:cs typeface="Times New Roman"/>
              </a:rPr>
              <a:t>reflection</a:t>
            </a:r>
            <a:r>
              <a:rPr sz="1200" spc="-60" dirty="0">
                <a:latin typeface="Times New Roman"/>
                <a:cs typeface="Times New Roman"/>
              </a:rPr>
              <a:t> </a:t>
            </a:r>
            <a:r>
              <a:rPr sz="1200" dirty="0">
                <a:latin typeface="Times New Roman"/>
                <a:cs typeface="Times New Roman"/>
              </a:rPr>
              <a:t>occurs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Light no longer passes into the less denser </a:t>
            </a:r>
            <a:r>
              <a:rPr sz="1200" spc="-5" dirty="0">
                <a:latin typeface="Times New Roman"/>
                <a:cs typeface="Times New Roman"/>
              </a:rPr>
              <a:t>medium </a:t>
            </a:r>
            <a:r>
              <a:rPr sz="1200" dirty="0">
                <a:latin typeface="Times New Roman"/>
                <a:cs typeface="Times New Roman"/>
              </a:rPr>
              <a:t>but is reflected back into  </a:t>
            </a:r>
            <a:r>
              <a:rPr sz="1200" spc="-5" dirty="0">
                <a:latin typeface="Times New Roman"/>
                <a:cs typeface="Times New Roman"/>
              </a:rPr>
              <a:t>the same</a:t>
            </a:r>
            <a:r>
              <a:rPr sz="1200" spc="-6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Angle of Incidence (I) = </a:t>
            </a:r>
            <a:r>
              <a:rPr sz="1200" spc="-5" dirty="0">
                <a:latin typeface="Times New Roman"/>
                <a:cs typeface="Times New Roman"/>
              </a:rPr>
              <a:t>Angle of Reflection</a:t>
            </a:r>
            <a:r>
              <a:rPr sz="1200" spc="-114" dirty="0">
                <a:latin typeface="Times New Roman"/>
                <a:cs typeface="Times New Roman"/>
              </a:rPr>
              <a:t> </a:t>
            </a:r>
            <a:r>
              <a:rPr sz="1200" spc="-5" dirty="0">
                <a:latin typeface="Times New Roman"/>
                <a:cs typeface="Times New Roman"/>
              </a:rPr>
              <a:t>(R)</a:t>
            </a:r>
            <a:endParaRPr sz="1200">
              <a:latin typeface="Times New Roman"/>
              <a:cs typeface="Times New Roman"/>
            </a:endParaRPr>
          </a:p>
          <a:p>
            <a:pPr>
              <a:lnSpc>
                <a:spcPct val="100000"/>
              </a:lnSpc>
              <a:spcBef>
                <a:spcPts val="40"/>
              </a:spcBef>
            </a:pPr>
            <a:endParaRPr sz="1200">
              <a:latin typeface="Times New Roman"/>
              <a:cs typeface="Times New Roman"/>
            </a:endParaRPr>
          </a:p>
          <a:p>
            <a:pPr marL="241300" indent="-228600">
              <a:lnSpc>
                <a:spcPts val="1400"/>
              </a:lnSpc>
              <a:buFont typeface="Symbol"/>
              <a:buChar char=""/>
              <a:tabLst>
                <a:tab pos="240665" algn="l"/>
                <a:tab pos="241300" algn="l"/>
              </a:tabLst>
            </a:pPr>
            <a:r>
              <a:rPr sz="1200" b="1" spc="-5" dirty="0">
                <a:latin typeface="Times New Roman"/>
                <a:cs typeface="Times New Roman"/>
              </a:rPr>
              <a:t>Optical Fibers </a:t>
            </a:r>
            <a:r>
              <a:rPr sz="1200" b="1" dirty="0">
                <a:latin typeface="Times New Roman"/>
                <a:cs typeface="Times New Roman"/>
              </a:rPr>
              <a:t>&amp;</a:t>
            </a:r>
            <a:r>
              <a:rPr sz="1200" b="1" spc="-5" dirty="0">
                <a:latin typeface="Times New Roman"/>
                <a:cs typeface="Times New Roman"/>
              </a:rPr>
              <a:t> Reflection</a:t>
            </a:r>
            <a:endParaRPr sz="1200">
              <a:latin typeface="Times New Roman"/>
              <a:cs typeface="Times New Roman"/>
            </a:endParaRPr>
          </a:p>
          <a:p>
            <a:pPr marL="241300" indent="-228600">
              <a:lnSpc>
                <a:spcPts val="1370"/>
              </a:lnSpc>
              <a:buFont typeface="Courier New"/>
              <a:buChar char="o"/>
              <a:tabLst>
                <a:tab pos="241300" algn="l"/>
              </a:tabLst>
            </a:pPr>
            <a:r>
              <a:rPr sz="1200" dirty="0">
                <a:latin typeface="Times New Roman"/>
                <a:cs typeface="Times New Roman"/>
              </a:rPr>
              <a:t>Optical fibers use Reflection to </a:t>
            </a:r>
            <a:r>
              <a:rPr sz="1200" spc="-5" dirty="0">
                <a:latin typeface="Times New Roman"/>
                <a:cs typeface="Times New Roman"/>
              </a:rPr>
              <a:t>guide </a:t>
            </a:r>
            <a:r>
              <a:rPr sz="1200" dirty="0">
                <a:latin typeface="Times New Roman"/>
                <a:cs typeface="Times New Roman"/>
              </a:rPr>
              <a:t>light through a</a:t>
            </a:r>
            <a:r>
              <a:rPr sz="1200" spc="-120" dirty="0">
                <a:latin typeface="Times New Roman"/>
                <a:cs typeface="Times New Roman"/>
              </a:rPr>
              <a:t> </a:t>
            </a:r>
            <a:r>
              <a:rPr sz="1200" dirty="0">
                <a:latin typeface="Times New Roman"/>
                <a:cs typeface="Times New Roman"/>
              </a:rPr>
              <a:t>channel</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spc="-5" dirty="0">
                <a:latin typeface="Times New Roman"/>
                <a:cs typeface="Times New Roman"/>
              </a:rPr>
              <a:t>A glass or plastic CORE is surrounded by </a:t>
            </a:r>
            <a:r>
              <a:rPr sz="1200" dirty="0">
                <a:latin typeface="Times New Roman"/>
                <a:cs typeface="Times New Roman"/>
              </a:rPr>
              <a:t>a </a:t>
            </a:r>
            <a:r>
              <a:rPr sz="1200" spc="-5" dirty="0">
                <a:latin typeface="Times New Roman"/>
                <a:cs typeface="Times New Roman"/>
              </a:rPr>
              <a:t>CLADDING of </a:t>
            </a:r>
            <a:r>
              <a:rPr sz="1200" dirty="0">
                <a:latin typeface="Times New Roman"/>
                <a:cs typeface="Times New Roman"/>
              </a:rPr>
              <a:t>less </a:t>
            </a:r>
            <a:r>
              <a:rPr sz="1200" spc="-5" dirty="0">
                <a:latin typeface="Times New Roman"/>
                <a:cs typeface="Times New Roman"/>
              </a:rPr>
              <a:t>dense glass or  </a:t>
            </a:r>
            <a:r>
              <a:rPr sz="1200" dirty="0">
                <a:latin typeface="Times New Roman"/>
                <a:cs typeface="Times New Roman"/>
              </a:rPr>
              <a:t>plastic</a:t>
            </a:r>
            <a:endParaRPr sz="1200">
              <a:latin typeface="Times New Roman"/>
              <a:cs typeface="Times New Roman"/>
            </a:endParaRPr>
          </a:p>
          <a:p>
            <a:pPr marL="241300" marR="6350" indent="-228600">
              <a:lnSpc>
                <a:spcPts val="1380"/>
              </a:lnSpc>
              <a:buFont typeface="Courier New"/>
              <a:buChar char="o"/>
              <a:tabLst>
                <a:tab pos="241300" algn="l"/>
              </a:tabLst>
            </a:pPr>
            <a:r>
              <a:rPr sz="1200" spc="-5" dirty="0">
                <a:latin typeface="Times New Roman"/>
                <a:cs typeface="Times New Roman"/>
              </a:rPr>
              <a:t>The difference in the density of CORE and CLADDING is such that the beam  </a:t>
            </a:r>
            <a:r>
              <a:rPr sz="1200" dirty="0">
                <a:latin typeface="Times New Roman"/>
                <a:cs typeface="Times New Roman"/>
              </a:rPr>
              <a:t>of light </a:t>
            </a:r>
            <a:r>
              <a:rPr sz="1200" spc="-5" dirty="0">
                <a:latin typeface="Times New Roman"/>
                <a:cs typeface="Times New Roman"/>
              </a:rPr>
              <a:t>moving </a:t>
            </a:r>
            <a:r>
              <a:rPr sz="1200" dirty="0">
                <a:latin typeface="Times New Roman"/>
                <a:cs typeface="Times New Roman"/>
              </a:rPr>
              <a:t>through the core </a:t>
            </a:r>
            <a:r>
              <a:rPr sz="1200" spc="-5" dirty="0">
                <a:latin typeface="Times New Roman"/>
                <a:cs typeface="Times New Roman"/>
              </a:rPr>
              <a:t>is reflected off the</a:t>
            </a:r>
            <a:r>
              <a:rPr sz="1200" spc="-95" dirty="0">
                <a:latin typeface="Times New Roman"/>
                <a:cs typeface="Times New Roman"/>
              </a:rPr>
              <a:t> </a:t>
            </a:r>
            <a:r>
              <a:rPr sz="1200" spc="-5" dirty="0">
                <a:latin typeface="Times New Roman"/>
                <a:cs typeface="Times New Roman"/>
              </a:rPr>
              <a:t>cladding</a:t>
            </a:r>
            <a:endParaRPr sz="1200">
              <a:latin typeface="Times New Roman"/>
              <a:cs typeface="Times New Roman"/>
            </a:endParaRPr>
          </a:p>
          <a:p>
            <a:pPr marL="241300" marR="6985" indent="-228600">
              <a:lnSpc>
                <a:spcPts val="1380"/>
              </a:lnSpc>
              <a:buFont typeface="Courier New"/>
              <a:buChar char="o"/>
              <a:tabLst>
                <a:tab pos="241300" algn="l"/>
              </a:tabLst>
            </a:pPr>
            <a:r>
              <a:rPr sz="1200" spc="-5" dirty="0">
                <a:latin typeface="Times New Roman"/>
                <a:cs typeface="Times New Roman"/>
              </a:rPr>
              <a:t>Information </a:t>
            </a:r>
            <a:r>
              <a:rPr sz="1200" dirty="0">
                <a:latin typeface="Times New Roman"/>
                <a:cs typeface="Times New Roman"/>
              </a:rPr>
              <a:t>is encoded onto a beam of </a:t>
            </a:r>
            <a:r>
              <a:rPr sz="1200" spc="-5" dirty="0">
                <a:latin typeface="Times New Roman"/>
                <a:cs typeface="Times New Roman"/>
              </a:rPr>
              <a:t>light </a:t>
            </a:r>
            <a:r>
              <a:rPr sz="1200" dirty="0">
                <a:latin typeface="Times New Roman"/>
                <a:cs typeface="Times New Roman"/>
              </a:rPr>
              <a:t>as a series of </a:t>
            </a:r>
            <a:r>
              <a:rPr sz="1200" spc="-5" dirty="0">
                <a:latin typeface="Times New Roman"/>
                <a:cs typeface="Times New Roman"/>
              </a:rPr>
              <a:t>ON-OFF </a:t>
            </a:r>
            <a:r>
              <a:rPr sz="1200" dirty="0">
                <a:latin typeface="Times New Roman"/>
                <a:cs typeface="Times New Roman"/>
              </a:rPr>
              <a:t>flashes that  represent 1 and 0</a:t>
            </a:r>
            <a:r>
              <a:rPr sz="1200" spc="-105" dirty="0">
                <a:latin typeface="Times New Roman"/>
                <a:cs typeface="Times New Roman"/>
              </a:rPr>
              <a:t> </a:t>
            </a:r>
            <a:r>
              <a:rPr sz="1200" dirty="0">
                <a:latin typeface="Times New Roman"/>
                <a:cs typeface="Times New Roman"/>
              </a:rPr>
              <a:t>bits</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127</a:t>
            </a:fld>
            <a:endParaRPr dirty="0"/>
          </a:p>
        </p:txBody>
      </p:sp>
    </p:spTree>
    <p:extLst>
      <p:ext uri="{BB962C8B-B14F-4D97-AF65-F5344CB8AC3E}">
        <p14:creationId xmlns:p14="http://schemas.microsoft.com/office/powerpoint/2010/main" val="13178982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902716"/>
            <a:ext cx="1741170" cy="225425"/>
          </a:xfrm>
          <a:prstGeom prst="rect">
            <a:avLst/>
          </a:prstGeom>
        </p:spPr>
        <p:txBody>
          <a:bodyPr vert="horz" wrap="square" lIns="0" tIns="0" rIns="0" bIns="0" rtlCol="0">
            <a:spAutoFit/>
          </a:bodyPr>
          <a:lstStyle/>
          <a:p>
            <a:pPr marL="240665" indent="-227965">
              <a:lnSpc>
                <a:spcPct val="100000"/>
              </a:lnSpc>
              <a:buFont typeface="Times New Roman"/>
              <a:buChar char="•"/>
              <a:tabLst>
                <a:tab pos="240665" algn="l"/>
                <a:tab pos="241300" algn="l"/>
              </a:tabLst>
            </a:pPr>
            <a:r>
              <a:rPr sz="1400" b="1" spc="-5" dirty="0">
                <a:latin typeface="Times New Roman"/>
                <a:cs typeface="Times New Roman"/>
              </a:rPr>
              <a:t>Propagation</a:t>
            </a:r>
            <a:r>
              <a:rPr sz="1400" b="1" spc="-50" dirty="0">
                <a:latin typeface="Times New Roman"/>
                <a:cs typeface="Times New Roman"/>
              </a:rPr>
              <a:t> </a:t>
            </a:r>
            <a:r>
              <a:rPr sz="1400" b="1" spc="-5" dirty="0">
                <a:latin typeface="Times New Roman"/>
                <a:cs typeface="Times New Roman"/>
              </a:rPr>
              <a:t>Modes</a:t>
            </a:r>
            <a:endParaRPr sz="1400">
              <a:latin typeface="Times New Roman"/>
              <a:cs typeface="Times New Roman"/>
            </a:endParaRPr>
          </a:p>
        </p:txBody>
      </p:sp>
      <p:sp>
        <p:nvSpPr>
          <p:cNvPr id="7" name="object 7"/>
          <p:cNvSpPr/>
          <p:nvPr/>
        </p:nvSpPr>
        <p:spPr>
          <a:xfrm>
            <a:off x="1143000" y="1293875"/>
            <a:ext cx="4457700" cy="2517648"/>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3973830"/>
            <a:ext cx="5531485" cy="2650490"/>
          </a:xfrm>
          <a:prstGeom prst="rect">
            <a:avLst/>
          </a:prstGeom>
        </p:spPr>
        <p:txBody>
          <a:bodyPr vert="horz" wrap="square" lIns="0" tIns="0" rIns="0" bIns="0" rtlCol="0">
            <a:spAutoFit/>
          </a:bodyPr>
          <a:lstStyle/>
          <a:p>
            <a:pPr marL="1384300" indent="-228600">
              <a:lnSpc>
                <a:spcPts val="1410"/>
              </a:lnSpc>
              <a:buFont typeface="Courier New"/>
              <a:buChar char="o"/>
              <a:tabLst>
                <a:tab pos="1384300" algn="l"/>
              </a:tabLst>
            </a:pPr>
            <a:r>
              <a:rPr sz="1200" dirty="0">
                <a:latin typeface="Times New Roman"/>
                <a:cs typeface="Times New Roman"/>
              </a:rPr>
              <a:t>Fiber Technology supports two </a:t>
            </a:r>
            <a:r>
              <a:rPr sz="1200" spc="-5" dirty="0">
                <a:latin typeface="Times New Roman"/>
                <a:cs typeface="Times New Roman"/>
              </a:rPr>
              <a:t>modes </a:t>
            </a:r>
            <a:r>
              <a:rPr sz="1200" dirty="0">
                <a:latin typeface="Times New Roman"/>
                <a:cs typeface="Times New Roman"/>
              </a:rPr>
              <a:t>for the propagation of</a:t>
            </a:r>
            <a:r>
              <a:rPr sz="1200" spc="-105" dirty="0">
                <a:latin typeface="Times New Roman"/>
                <a:cs typeface="Times New Roman"/>
              </a:rPr>
              <a:t> </a:t>
            </a:r>
            <a:r>
              <a:rPr sz="1200" dirty="0">
                <a:latin typeface="Times New Roman"/>
                <a:cs typeface="Times New Roman"/>
              </a:rPr>
              <a:t>light</a:t>
            </a:r>
            <a:endParaRPr sz="1200">
              <a:latin typeface="Times New Roman"/>
              <a:cs typeface="Times New Roman"/>
            </a:endParaRPr>
          </a:p>
          <a:p>
            <a:pPr marL="1841500" lvl="1" indent="-228600">
              <a:lnSpc>
                <a:spcPts val="1380"/>
              </a:lnSpc>
              <a:buFont typeface="Meiryo"/>
              <a:buChar char="➢"/>
              <a:tabLst>
                <a:tab pos="1841500" algn="l"/>
              </a:tabLst>
            </a:pPr>
            <a:r>
              <a:rPr sz="1200" spc="-5" dirty="0">
                <a:latin typeface="Times New Roman"/>
                <a:cs typeface="Times New Roman"/>
              </a:rPr>
              <a:t>Multimode</a:t>
            </a:r>
            <a:endParaRPr sz="1200">
              <a:latin typeface="Times New Roman"/>
              <a:cs typeface="Times New Roman"/>
            </a:endParaRPr>
          </a:p>
          <a:p>
            <a:pPr marL="1841500" lvl="1" indent="-228600">
              <a:lnSpc>
                <a:spcPts val="1380"/>
              </a:lnSpc>
              <a:buFont typeface="Meiryo"/>
              <a:buChar char="➢"/>
              <a:tabLst>
                <a:tab pos="1841500" algn="l"/>
              </a:tabLst>
            </a:pPr>
            <a:r>
              <a:rPr sz="1200" spc="-5" dirty="0">
                <a:latin typeface="Times New Roman"/>
                <a:cs typeface="Times New Roman"/>
              </a:rPr>
              <a:t>Single</a:t>
            </a:r>
            <a:r>
              <a:rPr sz="1200" spc="-95" dirty="0">
                <a:latin typeface="Times New Roman"/>
                <a:cs typeface="Times New Roman"/>
              </a:rPr>
              <a:t> </a:t>
            </a:r>
            <a:r>
              <a:rPr sz="1200" spc="-5" dirty="0">
                <a:latin typeface="Times New Roman"/>
                <a:cs typeface="Times New Roman"/>
              </a:rPr>
              <a:t>Mode</a:t>
            </a:r>
            <a:endParaRPr sz="1200">
              <a:latin typeface="Times New Roman"/>
              <a:cs typeface="Times New Roman"/>
            </a:endParaRPr>
          </a:p>
          <a:p>
            <a:pPr marL="1155700" marR="5080">
              <a:lnSpc>
                <a:spcPts val="1380"/>
              </a:lnSpc>
              <a:spcBef>
                <a:spcPts val="65"/>
              </a:spcBef>
              <a:tabLst>
                <a:tab pos="1609725" algn="l"/>
                <a:tab pos="1885950" algn="l"/>
                <a:tab pos="2348865" algn="l"/>
                <a:tab pos="2896235" algn="l"/>
                <a:tab pos="3477260" algn="l"/>
                <a:tab pos="3914775" algn="l"/>
                <a:tab pos="4335145" algn="l"/>
                <a:tab pos="5010150" algn="l"/>
              </a:tabLst>
            </a:pPr>
            <a:r>
              <a:rPr sz="1200" dirty="0">
                <a:latin typeface="Times New Roman"/>
                <a:cs typeface="Times New Roman"/>
              </a:rPr>
              <a:t>Each	of	these	</a:t>
            </a:r>
            <a:r>
              <a:rPr sz="1200" spc="-10" dirty="0">
                <a:latin typeface="Times New Roman"/>
                <a:cs typeface="Times New Roman"/>
              </a:rPr>
              <a:t>m</a:t>
            </a:r>
            <a:r>
              <a:rPr sz="1200" dirty="0">
                <a:latin typeface="Times New Roman"/>
                <a:cs typeface="Times New Roman"/>
              </a:rPr>
              <a:t>od</a:t>
            </a:r>
            <a:r>
              <a:rPr sz="1200" spc="5" dirty="0">
                <a:latin typeface="Times New Roman"/>
                <a:cs typeface="Times New Roman"/>
              </a:rPr>
              <a:t>e</a:t>
            </a:r>
            <a:r>
              <a:rPr sz="1200" spc="-5" dirty="0">
                <a:latin typeface="Times New Roman"/>
                <a:cs typeface="Times New Roman"/>
              </a:rPr>
              <a:t>s</a:t>
            </a:r>
            <a:r>
              <a:rPr sz="1200" dirty="0">
                <a:latin typeface="Times New Roman"/>
                <a:cs typeface="Times New Roman"/>
              </a:rPr>
              <a:t>	require	fiber	with	different	physical  characteristics</a:t>
            </a:r>
            <a:endParaRPr sz="1200">
              <a:latin typeface="Times New Roman"/>
              <a:cs typeface="Times New Roman"/>
            </a:endParaRPr>
          </a:p>
          <a:p>
            <a:pPr marL="1384300" indent="-228600">
              <a:lnSpc>
                <a:spcPts val="1315"/>
              </a:lnSpc>
              <a:buFont typeface="Courier New"/>
              <a:buChar char="o"/>
              <a:tabLst>
                <a:tab pos="1384300" algn="l"/>
              </a:tabLst>
            </a:pPr>
            <a:r>
              <a:rPr sz="1200" dirty="0">
                <a:latin typeface="Times New Roman"/>
                <a:cs typeface="Times New Roman"/>
              </a:rPr>
              <a:t>There </a:t>
            </a:r>
            <a:r>
              <a:rPr sz="1200" spc="-5" dirty="0">
                <a:latin typeface="Times New Roman"/>
                <a:cs typeface="Times New Roman"/>
              </a:rPr>
              <a:t>are two further </a:t>
            </a:r>
            <a:r>
              <a:rPr sz="1200" dirty="0">
                <a:latin typeface="Times New Roman"/>
                <a:cs typeface="Times New Roman"/>
              </a:rPr>
              <a:t>sub </a:t>
            </a:r>
            <a:r>
              <a:rPr sz="1200" spc="-5" dirty="0">
                <a:latin typeface="Times New Roman"/>
                <a:cs typeface="Times New Roman"/>
              </a:rPr>
              <a:t>categories of Multimode</a:t>
            </a:r>
            <a:r>
              <a:rPr sz="1200" spc="20" dirty="0">
                <a:latin typeface="Times New Roman"/>
                <a:cs typeface="Times New Roman"/>
              </a:rPr>
              <a:t> </a:t>
            </a:r>
            <a:r>
              <a:rPr sz="1200" dirty="0">
                <a:latin typeface="Times New Roman"/>
                <a:cs typeface="Times New Roman"/>
              </a:rPr>
              <a:t>Fiber:</a:t>
            </a:r>
            <a:endParaRPr sz="1200">
              <a:latin typeface="Times New Roman"/>
              <a:cs typeface="Times New Roman"/>
            </a:endParaRPr>
          </a:p>
          <a:p>
            <a:pPr marL="1841500" lvl="1" indent="-228600">
              <a:lnSpc>
                <a:spcPts val="1380"/>
              </a:lnSpc>
              <a:buFont typeface="Meiryo"/>
              <a:buChar char="➢"/>
              <a:tabLst>
                <a:tab pos="1841500" algn="l"/>
              </a:tabLst>
            </a:pPr>
            <a:r>
              <a:rPr sz="1200" spc="-5" dirty="0">
                <a:latin typeface="Times New Roman"/>
                <a:cs typeface="Times New Roman"/>
              </a:rPr>
              <a:t>Multimode </a:t>
            </a:r>
            <a:r>
              <a:rPr sz="1200" dirty="0">
                <a:latin typeface="Times New Roman"/>
                <a:cs typeface="Times New Roman"/>
              </a:rPr>
              <a:t>Step-Index</a:t>
            </a:r>
            <a:r>
              <a:rPr sz="1200" spc="-70" dirty="0">
                <a:latin typeface="Times New Roman"/>
                <a:cs typeface="Times New Roman"/>
              </a:rPr>
              <a:t> </a:t>
            </a:r>
            <a:r>
              <a:rPr sz="1200" dirty="0">
                <a:latin typeface="Times New Roman"/>
                <a:cs typeface="Times New Roman"/>
              </a:rPr>
              <a:t>Fiber</a:t>
            </a:r>
            <a:endParaRPr sz="1200">
              <a:latin typeface="Times New Roman"/>
              <a:cs typeface="Times New Roman"/>
            </a:endParaRPr>
          </a:p>
          <a:p>
            <a:pPr marL="1841500" lvl="1" indent="-228600">
              <a:lnSpc>
                <a:spcPts val="1385"/>
              </a:lnSpc>
              <a:buFont typeface="Meiryo"/>
              <a:buChar char="➢"/>
              <a:tabLst>
                <a:tab pos="1841500" algn="l"/>
              </a:tabLst>
            </a:pPr>
            <a:r>
              <a:rPr sz="1200" spc="-5" dirty="0">
                <a:latin typeface="Times New Roman"/>
                <a:cs typeface="Times New Roman"/>
              </a:rPr>
              <a:t>Multimode Graded-Index </a:t>
            </a:r>
            <a:r>
              <a:rPr sz="1200" dirty="0">
                <a:latin typeface="Times New Roman"/>
                <a:cs typeface="Times New Roman"/>
              </a:rPr>
              <a:t>Fiber</a:t>
            </a:r>
            <a:endParaRPr sz="1200">
              <a:latin typeface="Times New Roman"/>
              <a:cs typeface="Times New Roman"/>
            </a:endParaRPr>
          </a:p>
          <a:p>
            <a:pPr marL="241300" indent="-228600">
              <a:lnSpc>
                <a:spcPts val="1380"/>
              </a:lnSpc>
              <a:buFont typeface="Meiryo"/>
              <a:buChar char="➢"/>
              <a:tabLst>
                <a:tab pos="241300" algn="l"/>
              </a:tabLst>
            </a:pPr>
            <a:r>
              <a:rPr sz="1200" b="1" dirty="0">
                <a:latin typeface="Times New Roman"/>
                <a:cs typeface="Times New Roman"/>
              </a:rPr>
              <a:t>Multimode</a:t>
            </a:r>
            <a:r>
              <a:rPr sz="1200" b="1" spc="-110" dirty="0">
                <a:latin typeface="Times New Roman"/>
                <a:cs typeface="Times New Roman"/>
              </a:rPr>
              <a:t> </a:t>
            </a:r>
            <a:r>
              <a:rPr sz="1200" b="1" dirty="0">
                <a:latin typeface="Times New Roman"/>
                <a:cs typeface="Times New Roman"/>
              </a:rPr>
              <a:t>Fiber</a:t>
            </a:r>
            <a:endParaRPr sz="1200">
              <a:latin typeface="Times New Roman"/>
              <a:cs typeface="Times New Roman"/>
            </a:endParaRPr>
          </a:p>
          <a:p>
            <a:pPr marL="241300" indent="-228600">
              <a:lnSpc>
                <a:spcPts val="1405"/>
              </a:lnSpc>
              <a:buFont typeface="Courier New"/>
              <a:buChar char="o"/>
              <a:tabLst>
                <a:tab pos="241300" algn="l"/>
              </a:tabLst>
            </a:pPr>
            <a:r>
              <a:rPr sz="1200" spc="-5" dirty="0">
                <a:latin typeface="Times New Roman"/>
                <a:cs typeface="Times New Roman"/>
              </a:rPr>
              <a:t>Multiple beams from </a:t>
            </a:r>
            <a:r>
              <a:rPr sz="1200" dirty="0">
                <a:latin typeface="Times New Roman"/>
                <a:cs typeface="Times New Roman"/>
              </a:rPr>
              <a:t>a light source </a:t>
            </a:r>
            <a:r>
              <a:rPr sz="1200" spc="-5" dirty="0">
                <a:latin typeface="Times New Roman"/>
                <a:cs typeface="Times New Roman"/>
              </a:rPr>
              <a:t>move through </a:t>
            </a:r>
            <a:r>
              <a:rPr sz="1200" dirty="0">
                <a:latin typeface="Times New Roman"/>
                <a:cs typeface="Times New Roman"/>
              </a:rPr>
              <a:t>the </a:t>
            </a:r>
            <a:r>
              <a:rPr sz="1200" spc="-5" dirty="0">
                <a:latin typeface="Times New Roman"/>
                <a:cs typeface="Times New Roman"/>
              </a:rPr>
              <a:t>core </a:t>
            </a:r>
            <a:r>
              <a:rPr sz="1200" dirty="0">
                <a:latin typeface="Times New Roman"/>
                <a:cs typeface="Times New Roman"/>
              </a:rPr>
              <a:t>in </a:t>
            </a:r>
            <a:r>
              <a:rPr sz="1200" spc="-5" dirty="0">
                <a:latin typeface="Times New Roman"/>
                <a:cs typeface="Times New Roman"/>
              </a:rPr>
              <a:t>different</a:t>
            </a:r>
            <a:r>
              <a:rPr sz="1200" spc="70" dirty="0">
                <a:latin typeface="Times New Roman"/>
                <a:cs typeface="Times New Roman"/>
              </a:rPr>
              <a:t> </a:t>
            </a:r>
            <a:r>
              <a:rPr sz="1200" spc="-5" dirty="0">
                <a:latin typeface="Times New Roman"/>
                <a:cs typeface="Times New Roman"/>
              </a:rPr>
              <a:t>paths</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Two types of the Multimode</a:t>
            </a:r>
            <a:r>
              <a:rPr sz="1200" spc="-110" dirty="0">
                <a:latin typeface="Times New Roman"/>
                <a:cs typeface="Times New Roman"/>
              </a:rPr>
              <a:t> </a:t>
            </a:r>
            <a:r>
              <a:rPr sz="1200" dirty="0">
                <a:latin typeface="Times New Roman"/>
                <a:cs typeface="Times New Roman"/>
              </a:rPr>
              <a:t>fiber:</a:t>
            </a:r>
            <a:endParaRPr sz="120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Multimode </a:t>
            </a:r>
            <a:r>
              <a:rPr sz="1200" dirty="0">
                <a:latin typeface="Times New Roman"/>
                <a:cs typeface="Times New Roman"/>
              </a:rPr>
              <a:t>Step Index</a:t>
            </a:r>
            <a:r>
              <a:rPr sz="1200" spc="-50" dirty="0">
                <a:latin typeface="Times New Roman"/>
                <a:cs typeface="Times New Roman"/>
              </a:rPr>
              <a:t> </a:t>
            </a:r>
            <a:r>
              <a:rPr sz="1200" spc="-5" dirty="0">
                <a:latin typeface="Times New Roman"/>
                <a:cs typeface="Times New Roman"/>
              </a:rPr>
              <a:t>Fiber</a:t>
            </a:r>
            <a:endParaRPr sz="1200">
              <a:latin typeface="Times New Roman"/>
              <a:cs typeface="Times New Roman"/>
            </a:endParaRPr>
          </a:p>
          <a:p>
            <a:pPr marL="698500" lvl="1" indent="-228600">
              <a:lnSpc>
                <a:spcPts val="1385"/>
              </a:lnSpc>
              <a:buFont typeface="Meiryo"/>
              <a:buChar char="➢"/>
              <a:tabLst>
                <a:tab pos="698500" algn="l"/>
              </a:tabLst>
            </a:pPr>
            <a:r>
              <a:rPr sz="1200" spc="-5" dirty="0">
                <a:latin typeface="Times New Roman"/>
                <a:cs typeface="Times New Roman"/>
              </a:rPr>
              <a:t>Multimode </a:t>
            </a:r>
            <a:r>
              <a:rPr sz="1200" dirty="0">
                <a:latin typeface="Times New Roman"/>
                <a:cs typeface="Times New Roman"/>
              </a:rPr>
              <a:t>Graded </a:t>
            </a:r>
            <a:r>
              <a:rPr sz="1200" spc="-5" dirty="0">
                <a:latin typeface="Times New Roman"/>
                <a:cs typeface="Times New Roman"/>
              </a:rPr>
              <a:t>Index</a:t>
            </a:r>
            <a:r>
              <a:rPr sz="1200" spc="-40" dirty="0">
                <a:latin typeface="Times New Roman"/>
                <a:cs typeface="Times New Roman"/>
              </a:rPr>
              <a:t> </a:t>
            </a:r>
            <a:r>
              <a:rPr sz="1200" dirty="0">
                <a:latin typeface="Times New Roman"/>
                <a:cs typeface="Times New Roman"/>
              </a:rPr>
              <a:t>Fiber</a:t>
            </a:r>
            <a:endParaRPr sz="1200">
              <a:latin typeface="Times New Roman"/>
              <a:cs typeface="Times New Roman"/>
            </a:endParaRPr>
          </a:p>
          <a:p>
            <a:pPr marL="2291080" lvl="2" indent="-228600">
              <a:lnSpc>
                <a:spcPts val="1415"/>
              </a:lnSpc>
              <a:buFont typeface="Meiryo"/>
              <a:buChar char="➢"/>
              <a:tabLst>
                <a:tab pos="2291080" algn="l"/>
              </a:tabLst>
            </a:pPr>
            <a:r>
              <a:rPr sz="1200" b="1" dirty="0">
                <a:latin typeface="Times New Roman"/>
                <a:cs typeface="Times New Roman"/>
              </a:rPr>
              <a:t>Multimode Step-Index</a:t>
            </a:r>
            <a:r>
              <a:rPr sz="1200" b="1" spc="-125" dirty="0">
                <a:latin typeface="Times New Roman"/>
                <a:cs typeface="Times New Roman"/>
              </a:rPr>
              <a:t> </a:t>
            </a:r>
            <a:r>
              <a:rPr sz="1200" b="1" dirty="0">
                <a:latin typeface="Times New Roman"/>
                <a:cs typeface="Times New Roman"/>
              </a:rPr>
              <a:t>Fiber</a:t>
            </a:r>
            <a:endParaRPr sz="1200">
              <a:latin typeface="Times New Roman"/>
              <a:cs typeface="Times New Roman"/>
            </a:endParaRPr>
          </a:p>
        </p:txBody>
      </p:sp>
      <p:sp>
        <p:nvSpPr>
          <p:cNvPr id="9" name="object 9"/>
          <p:cNvSpPr/>
          <p:nvPr/>
        </p:nvSpPr>
        <p:spPr>
          <a:xfrm>
            <a:off x="2466594" y="6614921"/>
            <a:ext cx="3772636" cy="125730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466594" y="7374635"/>
            <a:ext cx="3771900" cy="497586"/>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1358900" y="7860030"/>
            <a:ext cx="5303520" cy="159702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Density of the CORE </a:t>
            </a:r>
            <a:r>
              <a:rPr sz="1200" spc="-5" dirty="0">
                <a:latin typeface="Times New Roman"/>
                <a:cs typeface="Times New Roman"/>
              </a:rPr>
              <a:t>remains </a:t>
            </a:r>
            <a:r>
              <a:rPr sz="1200" dirty="0">
                <a:latin typeface="Times New Roman"/>
                <a:cs typeface="Times New Roman"/>
              </a:rPr>
              <a:t>constant </a:t>
            </a:r>
            <a:r>
              <a:rPr sz="1200" spc="-5" dirty="0">
                <a:latin typeface="Times New Roman"/>
                <a:cs typeface="Times New Roman"/>
              </a:rPr>
              <a:t>from </a:t>
            </a:r>
            <a:r>
              <a:rPr sz="1200" dirty="0">
                <a:latin typeface="Times New Roman"/>
                <a:cs typeface="Times New Roman"/>
              </a:rPr>
              <a:t>the </a:t>
            </a:r>
            <a:r>
              <a:rPr sz="1200" spc="-5" dirty="0">
                <a:latin typeface="Times New Roman"/>
                <a:cs typeface="Times New Roman"/>
              </a:rPr>
              <a:t>center </a:t>
            </a:r>
            <a:r>
              <a:rPr sz="1200" dirty="0">
                <a:latin typeface="Times New Roman"/>
                <a:cs typeface="Times New Roman"/>
              </a:rPr>
              <a:t>to </a:t>
            </a:r>
            <a:r>
              <a:rPr sz="1200" spc="-5" dirty="0">
                <a:latin typeface="Times New Roman"/>
                <a:cs typeface="Times New Roman"/>
              </a:rPr>
              <a:t>the</a:t>
            </a:r>
            <a:r>
              <a:rPr sz="1200" spc="-35" dirty="0">
                <a:latin typeface="Times New Roman"/>
                <a:cs typeface="Times New Roman"/>
              </a:rPr>
              <a:t> </a:t>
            </a:r>
            <a:r>
              <a:rPr sz="1200" dirty="0">
                <a:latin typeface="Times New Roman"/>
                <a:cs typeface="Times New Roman"/>
              </a:rPr>
              <a:t>edges</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spc="-5" dirty="0">
                <a:latin typeface="Times New Roman"/>
                <a:cs typeface="Times New Roman"/>
              </a:rPr>
              <a:t>A beam of </a:t>
            </a:r>
            <a:r>
              <a:rPr sz="1200" dirty="0">
                <a:latin typeface="Times New Roman"/>
                <a:cs typeface="Times New Roman"/>
              </a:rPr>
              <a:t>light </a:t>
            </a:r>
            <a:r>
              <a:rPr sz="1200" spc="-5" dirty="0">
                <a:latin typeface="Times New Roman"/>
                <a:cs typeface="Times New Roman"/>
              </a:rPr>
              <a:t>moves </a:t>
            </a:r>
            <a:r>
              <a:rPr sz="1200" dirty="0">
                <a:latin typeface="Times New Roman"/>
                <a:cs typeface="Times New Roman"/>
              </a:rPr>
              <a:t>through this constant density in a </a:t>
            </a:r>
            <a:r>
              <a:rPr sz="1200" spc="-5" dirty="0">
                <a:latin typeface="Times New Roman"/>
                <a:cs typeface="Times New Roman"/>
              </a:rPr>
              <a:t>straight line until it  </a:t>
            </a:r>
            <a:r>
              <a:rPr sz="1200" dirty="0">
                <a:latin typeface="Times New Roman"/>
                <a:cs typeface="Times New Roman"/>
              </a:rPr>
              <a:t>reaches the interface of the core and the</a:t>
            </a:r>
            <a:r>
              <a:rPr sz="1200" spc="-140" dirty="0">
                <a:latin typeface="Times New Roman"/>
                <a:cs typeface="Times New Roman"/>
              </a:rPr>
              <a:t> </a:t>
            </a:r>
            <a:r>
              <a:rPr sz="1200" dirty="0">
                <a:latin typeface="Times New Roman"/>
                <a:cs typeface="Times New Roman"/>
              </a:rPr>
              <a:t>cladding</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interface, </a:t>
            </a:r>
            <a:r>
              <a:rPr sz="1200" dirty="0">
                <a:latin typeface="Times New Roman"/>
                <a:cs typeface="Times New Roman"/>
              </a:rPr>
              <a:t>there is an abrupt </a:t>
            </a:r>
            <a:r>
              <a:rPr sz="1200" spc="-5" dirty="0">
                <a:latin typeface="Times New Roman"/>
                <a:cs typeface="Times New Roman"/>
              </a:rPr>
              <a:t>change </a:t>
            </a:r>
            <a:r>
              <a:rPr sz="1200" dirty="0">
                <a:latin typeface="Times New Roman"/>
                <a:cs typeface="Times New Roman"/>
              </a:rPr>
              <a:t>to lower density, that alters </a:t>
            </a:r>
            <a:r>
              <a:rPr sz="1200" spc="-5" dirty="0">
                <a:latin typeface="Times New Roman"/>
                <a:cs typeface="Times New Roman"/>
              </a:rPr>
              <a:t>the </a:t>
            </a:r>
            <a:r>
              <a:rPr sz="1200" dirty="0">
                <a:latin typeface="Times New Roman"/>
                <a:cs typeface="Times New Roman"/>
              </a:rPr>
              <a:t>angle of  the </a:t>
            </a:r>
            <a:r>
              <a:rPr sz="1200" spc="-5" dirty="0">
                <a:latin typeface="Times New Roman"/>
                <a:cs typeface="Times New Roman"/>
              </a:rPr>
              <a:t>beam’s</a:t>
            </a:r>
            <a:r>
              <a:rPr sz="1200" spc="-85" dirty="0">
                <a:latin typeface="Times New Roman"/>
                <a:cs typeface="Times New Roman"/>
              </a:rPr>
              <a:t> </a:t>
            </a:r>
            <a:r>
              <a:rPr sz="1200" dirty="0">
                <a:latin typeface="Times New Roman"/>
                <a:cs typeface="Times New Roman"/>
              </a:rPr>
              <a:t>motion</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Step </a:t>
            </a:r>
            <a:r>
              <a:rPr sz="1200" spc="70" dirty="0">
                <a:latin typeface="Times New Roman"/>
                <a:cs typeface="Times New Roman"/>
              </a:rPr>
              <a:t>Index</a:t>
            </a:r>
            <a:r>
              <a:rPr sz="1200" spc="70" dirty="0">
                <a:latin typeface="Meiryo"/>
                <a:cs typeface="Meiryo"/>
              </a:rPr>
              <a:t>€</a:t>
            </a:r>
            <a:r>
              <a:rPr sz="1200" spc="-204" dirty="0">
                <a:latin typeface="Meiryo"/>
                <a:cs typeface="Meiryo"/>
              </a:rPr>
              <a:t> </a:t>
            </a:r>
            <a:r>
              <a:rPr sz="1200" spc="-5" dirty="0">
                <a:latin typeface="Times New Roman"/>
                <a:cs typeface="Times New Roman"/>
              </a:rPr>
              <a:t>Suddenness of </a:t>
            </a:r>
            <a:r>
              <a:rPr sz="1200" dirty="0">
                <a:latin typeface="Times New Roman"/>
                <a:cs typeface="Times New Roman"/>
              </a:rPr>
              <a:t>this change</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Some beams </a:t>
            </a:r>
            <a:r>
              <a:rPr sz="1200" dirty="0">
                <a:latin typeface="Times New Roman"/>
                <a:cs typeface="Times New Roman"/>
              </a:rPr>
              <a:t>travel straight and reach the destination without</a:t>
            </a:r>
            <a:r>
              <a:rPr sz="1200" spc="-70" dirty="0">
                <a:latin typeface="Times New Roman"/>
                <a:cs typeface="Times New Roman"/>
              </a:rPr>
              <a:t> </a:t>
            </a:r>
            <a:r>
              <a:rPr sz="1200" dirty="0">
                <a:latin typeface="Times New Roman"/>
                <a:cs typeface="Times New Roman"/>
              </a:rPr>
              <a:t>reflecting</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spc="-5" dirty="0">
                <a:latin typeface="Times New Roman"/>
                <a:cs typeface="Times New Roman"/>
              </a:rPr>
              <a:t>Some </a:t>
            </a:r>
            <a:r>
              <a:rPr sz="1200" dirty="0">
                <a:latin typeface="Times New Roman"/>
                <a:cs typeface="Times New Roman"/>
              </a:rPr>
              <a:t>strike the </a:t>
            </a:r>
            <a:r>
              <a:rPr sz="1200" spc="-5" dirty="0">
                <a:latin typeface="Times New Roman"/>
                <a:cs typeface="Times New Roman"/>
              </a:rPr>
              <a:t>interface </a:t>
            </a:r>
            <a:r>
              <a:rPr sz="1200" dirty="0">
                <a:latin typeface="Times New Roman"/>
                <a:cs typeface="Times New Roman"/>
              </a:rPr>
              <a:t>of core and </a:t>
            </a:r>
            <a:r>
              <a:rPr sz="1200" spc="-5" dirty="0">
                <a:latin typeface="Times New Roman"/>
                <a:cs typeface="Times New Roman"/>
              </a:rPr>
              <a:t>cladding </a:t>
            </a:r>
            <a:r>
              <a:rPr sz="1200" dirty="0">
                <a:latin typeface="Times New Roman"/>
                <a:cs typeface="Times New Roman"/>
              </a:rPr>
              <a:t>at an angle </a:t>
            </a:r>
            <a:r>
              <a:rPr sz="1200" spc="-5" dirty="0">
                <a:latin typeface="Times New Roman"/>
                <a:cs typeface="Times New Roman"/>
              </a:rPr>
              <a:t>smaller </a:t>
            </a:r>
            <a:r>
              <a:rPr sz="1200" dirty="0">
                <a:latin typeface="Times New Roman"/>
                <a:cs typeface="Times New Roman"/>
              </a:rPr>
              <a:t>than critical  angle and </a:t>
            </a:r>
            <a:r>
              <a:rPr sz="1200" spc="-5" dirty="0">
                <a:latin typeface="Times New Roman"/>
                <a:cs typeface="Times New Roman"/>
              </a:rPr>
              <a:t>penetrate </a:t>
            </a:r>
            <a:r>
              <a:rPr sz="1200" dirty="0">
                <a:latin typeface="Times New Roman"/>
                <a:cs typeface="Times New Roman"/>
              </a:rPr>
              <a:t>cladding and are</a:t>
            </a:r>
            <a:r>
              <a:rPr sz="1200" spc="-120" dirty="0">
                <a:latin typeface="Times New Roman"/>
                <a:cs typeface="Times New Roman"/>
              </a:rPr>
              <a:t> </a:t>
            </a:r>
            <a:r>
              <a:rPr sz="1200" dirty="0">
                <a:latin typeface="Times New Roman"/>
                <a:cs typeface="Times New Roman"/>
              </a:rPr>
              <a:t>lost</a:t>
            </a:r>
            <a:endParaRPr sz="1200">
              <a:latin typeface="Times New Roman"/>
              <a:cs typeface="Times New Roman"/>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128</a:t>
            </a:fld>
            <a:endParaRPr dirty="0"/>
          </a:p>
        </p:txBody>
      </p:sp>
    </p:spTree>
    <p:extLst>
      <p:ext uri="{BB962C8B-B14F-4D97-AF65-F5344CB8AC3E}">
        <p14:creationId xmlns:p14="http://schemas.microsoft.com/office/powerpoint/2010/main" val="59733749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2120" cy="3642360"/>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469900" marR="5080" indent="-228600">
              <a:lnSpc>
                <a:spcPts val="1380"/>
              </a:lnSpc>
              <a:spcBef>
                <a:spcPts val="875"/>
              </a:spcBef>
              <a:buFont typeface="Courier New"/>
              <a:buChar char="o"/>
              <a:tabLst>
                <a:tab pos="469900" algn="l"/>
              </a:tabLst>
            </a:pPr>
            <a:r>
              <a:rPr sz="1200" spc="-5" dirty="0">
                <a:latin typeface="Times New Roman"/>
                <a:cs typeface="Times New Roman"/>
              </a:rPr>
              <a:t>Others hit edge of the core at angles </a:t>
            </a:r>
            <a:r>
              <a:rPr sz="1200" dirty="0">
                <a:latin typeface="Times New Roman"/>
                <a:cs typeface="Times New Roman"/>
              </a:rPr>
              <a:t>greater </a:t>
            </a:r>
            <a:r>
              <a:rPr sz="1200" spc="-5" dirty="0">
                <a:latin typeface="Times New Roman"/>
                <a:cs typeface="Times New Roman"/>
              </a:rPr>
              <a:t>than </a:t>
            </a:r>
            <a:r>
              <a:rPr sz="1200" dirty="0">
                <a:latin typeface="Times New Roman"/>
                <a:cs typeface="Times New Roman"/>
              </a:rPr>
              <a:t>critical </a:t>
            </a:r>
            <a:r>
              <a:rPr sz="1200" spc="-5" dirty="0">
                <a:latin typeface="Times New Roman"/>
                <a:cs typeface="Times New Roman"/>
              </a:rPr>
              <a:t>angle </a:t>
            </a:r>
            <a:r>
              <a:rPr sz="1200" dirty="0">
                <a:latin typeface="Times New Roman"/>
                <a:cs typeface="Times New Roman"/>
              </a:rPr>
              <a:t>and </a:t>
            </a:r>
            <a:r>
              <a:rPr sz="1200" spc="-5" dirty="0">
                <a:latin typeface="Times New Roman"/>
                <a:cs typeface="Times New Roman"/>
              </a:rPr>
              <a:t>bounce </a:t>
            </a:r>
            <a:r>
              <a:rPr sz="1200" dirty="0">
                <a:latin typeface="Times New Roman"/>
                <a:cs typeface="Times New Roman"/>
              </a:rPr>
              <a:t>back  and </a:t>
            </a:r>
            <a:r>
              <a:rPr sz="1200" spc="-5" dirty="0">
                <a:latin typeface="Times New Roman"/>
                <a:cs typeface="Times New Roman"/>
              </a:rPr>
              <a:t>forth </a:t>
            </a:r>
            <a:r>
              <a:rPr sz="1200" dirty="0">
                <a:latin typeface="Times New Roman"/>
                <a:cs typeface="Times New Roman"/>
              </a:rPr>
              <a:t>to the</a:t>
            </a:r>
            <a:r>
              <a:rPr sz="1200" spc="-110" dirty="0">
                <a:latin typeface="Times New Roman"/>
                <a:cs typeface="Times New Roman"/>
              </a:rPr>
              <a:t> </a:t>
            </a:r>
            <a:r>
              <a:rPr sz="1200" spc="-5" dirty="0">
                <a:latin typeface="Times New Roman"/>
                <a:cs typeface="Times New Roman"/>
              </a:rPr>
              <a:t>destination</a:t>
            </a:r>
            <a:endParaRPr sz="1200">
              <a:latin typeface="Times New Roman"/>
              <a:cs typeface="Times New Roman"/>
            </a:endParaRPr>
          </a:p>
          <a:p>
            <a:pPr>
              <a:lnSpc>
                <a:spcPct val="100000"/>
              </a:lnSpc>
              <a:spcBef>
                <a:spcPts val="5"/>
              </a:spcBef>
              <a:buFont typeface="Courier New"/>
              <a:buChar char="o"/>
            </a:pPr>
            <a:endParaRPr sz="1200">
              <a:latin typeface="Times New Roman"/>
              <a:cs typeface="Times New Roman"/>
            </a:endParaRPr>
          </a:p>
          <a:p>
            <a:pPr marL="927100" lvl="1" indent="-228600">
              <a:lnSpc>
                <a:spcPts val="1400"/>
              </a:lnSpc>
              <a:buFont typeface="Symbol"/>
              <a:buChar char=""/>
              <a:tabLst>
                <a:tab pos="926465" algn="l"/>
                <a:tab pos="927100" algn="l"/>
              </a:tabLst>
            </a:pPr>
            <a:r>
              <a:rPr sz="1200" b="1" dirty="0">
                <a:latin typeface="Times New Roman"/>
                <a:cs typeface="Times New Roman"/>
              </a:rPr>
              <a:t>Disadvantage of Multimode Step-Index</a:t>
            </a:r>
            <a:r>
              <a:rPr sz="1200" b="1" spc="-110" dirty="0">
                <a:latin typeface="Times New Roman"/>
                <a:cs typeface="Times New Roman"/>
              </a:rPr>
              <a:t> </a:t>
            </a:r>
            <a:r>
              <a:rPr sz="1200" b="1" dirty="0">
                <a:latin typeface="Times New Roman"/>
                <a:cs typeface="Times New Roman"/>
              </a:rPr>
              <a:t>Fiber</a:t>
            </a:r>
            <a:endParaRPr sz="1200">
              <a:latin typeface="Times New Roman"/>
              <a:cs typeface="Times New Roman"/>
            </a:endParaRPr>
          </a:p>
          <a:p>
            <a:pPr marL="927100" indent="-228600">
              <a:lnSpc>
                <a:spcPts val="1370"/>
              </a:lnSpc>
              <a:buFont typeface="Courier New"/>
              <a:buChar char="o"/>
              <a:tabLst>
                <a:tab pos="927100" algn="l"/>
              </a:tabLst>
            </a:pPr>
            <a:r>
              <a:rPr sz="1200" dirty="0">
                <a:latin typeface="Times New Roman"/>
                <a:cs typeface="Times New Roman"/>
              </a:rPr>
              <a:t>Each </a:t>
            </a:r>
            <a:r>
              <a:rPr sz="1200" spc="-5" dirty="0">
                <a:latin typeface="Times New Roman"/>
                <a:cs typeface="Times New Roman"/>
              </a:rPr>
              <a:t>beams </a:t>
            </a:r>
            <a:r>
              <a:rPr sz="1200" dirty="0">
                <a:latin typeface="Times New Roman"/>
                <a:cs typeface="Times New Roman"/>
              </a:rPr>
              <a:t>angle is </a:t>
            </a:r>
            <a:r>
              <a:rPr sz="1200" spc="-5" dirty="0">
                <a:latin typeface="Times New Roman"/>
                <a:cs typeface="Times New Roman"/>
              </a:rPr>
              <a:t>equal </a:t>
            </a:r>
            <a:r>
              <a:rPr sz="1200" dirty="0">
                <a:latin typeface="Times New Roman"/>
                <a:cs typeface="Times New Roman"/>
              </a:rPr>
              <a:t>to its </a:t>
            </a:r>
            <a:r>
              <a:rPr sz="1200" spc="-5" dirty="0">
                <a:latin typeface="Times New Roman"/>
                <a:cs typeface="Times New Roman"/>
              </a:rPr>
              <a:t>angle </a:t>
            </a:r>
            <a:r>
              <a:rPr sz="1200" dirty="0">
                <a:latin typeface="Times New Roman"/>
                <a:cs typeface="Times New Roman"/>
              </a:rPr>
              <a:t>of</a:t>
            </a:r>
            <a:r>
              <a:rPr sz="1200" spc="-10" dirty="0">
                <a:latin typeface="Times New Roman"/>
                <a:cs typeface="Times New Roman"/>
              </a:rPr>
              <a:t> </a:t>
            </a:r>
            <a:r>
              <a:rPr sz="1200" spc="-5" dirty="0">
                <a:latin typeface="Times New Roman"/>
                <a:cs typeface="Times New Roman"/>
              </a:rPr>
              <a:t>reflection</a:t>
            </a:r>
            <a:endParaRPr sz="1200">
              <a:latin typeface="Times New Roman"/>
              <a:cs typeface="Times New Roman"/>
            </a:endParaRPr>
          </a:p>
          <a:p>
            <a:pPr marL="927100" marR="6985" indent="-228600">
              <a:lnSpc>
                <a:spcPts val="1380"/>
              </a:lnSpc>
              <a:spcBef>
                <a:spcPts val="65"/>
              </a:spcBef>
              <a:buFont typeface="Courier New"/>
              <a:buChar char="o"/>
              <a:tabLst>
                <a:tab pos="927100" algn="l"/>
              </a:tabLst>
            </a:pPr>
            <a:r>
              <a:rPr sz="1200" dirty="0">
                <a:latin typeface="Times New Roman"/>
                <a:cs typeface="Times New Roman"/>
              </a:rPr>
              <a:t>If I is </a:t>
            </a:r>
            <a:r>
              <a:rPr sz="1200" spc="-5" dirty="0">
                <a:latin typeface="Times New Roman"/>
                <a:cs typeface="Times New Roman"/>
              </a:rPr>
              <a:t>small, </a:t>
            </a:r>
            <a:r>
              <a:rPr sz="1200" dirty="0">
                <a:latin typeface="Times New Roman"/>
                <a:cs typeface="Times New Roman"/>
              </a:rPr>
              <a:t>R is </a:t>
            </a:r>
            <a:r>
              <a:rPr sz="1200" spc="-5" dirty="0">
                <a:latin typeface="Times New Roman"/>
                <a:cs typeface="Times New Roman"/>
              </a:rPr>
              <a:t>small </a:t>
            </a:r>
            <a:r>
              <a:rPr sz="1200" dirty="0">
                <a:latin typeface="Times New Roman"/>
                <a:cs typeface="Times New Roman"/>
              </a:rPr>
              <a:t>and the </a:t>
            </a:r>
            <a:r>
              <a:rPr sz="1200" spc="-5" dirty="0">
                <a:latin typeface="Times New Roman"/>
                <a:cs typeface="Times New Roman"/>
              </a:rPr>
              <a:t>beam </a:t>
            </a:r>
            <a:r>
              <a:rPr sz="1200" dirty="0">
                <a:latin typeface="Times New Roman"/>
                <a:cs typeface="Times New Roman"/>
              </a:rPr>
              <a:t>will require </a:t>
            </a:r>
            <a:r>
              <a:rPr sz="1200" spc="-5" dirty="0">
                <a:latin typeface="Times New Roman"/>
                <a:cs typeface="Times New Roman"/>
              </a:rPr>
              <a:t>more </a:t>
            </a:r>
            <a:r>
              <a:rPr sz="1200" dirty="0">
                <a:latin typeface="Times New Roman"/>
                <a:cs typeface="Times New Roman"/>
              </a:rPr>
              <a:t>bounces and it will  take </a:t>
            </a:r>
            <a:r>
              <a:rPr sz="1200" spc="-5" dirty="0">
                <a:latin typeface="Times New Roman"/>
                <a:cs typeface="Times New Roman"/>
              </a:rPr>
              <a:t>more time </a:t>
            </a:r>
            <a:r>
              <a:rPr sz="1200" dirty="0">
                <a:latin typeface="Times New Roman"/>
                <a:cs typeface="Times New Roman"/>
              </a:rPr>
              <a:t>to reach the</a:t>
            </a:r>
            <a:r>
              <a:rPr sz="1200" spc="-30" dirty="0">
                <a:latin typeface="Times New Roman"/>
                <a:cs typeface="Times New Roman"/>
              </a:rPr>
              <a:t> </a:t>
            </a:r>
            <a:r>
              <a:rPr sz="1200" spc="-5" dirty="0">
                <a:latin typeface="Times New Roman"/>
                <a:cs typeface="Times New Roman"/>
              </a:rPr>
              <a:t>destination</a:t>
            </a:r>
            <a:endParaRPr sz="1200">
              <a:latin typeface="Times New Roman"/>
              <a:cs typeface="Times New Roman"/>
            </a:endParaRPr>
          </a:p>
          <a:p>
            <a:pPr marL="927100" indent="-228600">
              <a:lnSpc>
                <a:spcPts val="1315"/>
              </a:lnSpc>
              <a:buFont typeface="Courier New"/>
              <a:buChar char="o"/>
              <a:tabLst>
                <a:tab pos="927100" algn="l"/>
              </a:tabLst>
            </a:pPr>
            <a:r>
              <a:rPr sz="1200" dirty="0">
                <a:latin typeface="Times New Roman"/>
                <a:cs typeface="Times New Roman"/>
              </a:rPr>
              <a:t>If I is </a:t>
            </a:r>
            <a:r>
              <a:rPr sz="1200" spc="-5" dirty="0">
                <a:latin typeface="Times New Roman"/>
                <a:cs typeface="Times New Roman"/>
              </a:rPr>
              <a:t>large, </a:t>
            </a:r>
            <a:r>
              <a:rPr sz="1200" dirty="0">
                <a:latin typeface="Times New Roman"/>
                <a:cs typeface="Times New Roman"/>
              </a:rPr>
              <a:t>R is </a:t>
            </a:r>
            <a:r>
              <a:rPr sz="1200" spc="-5" dirty="0">
                <a:latin typeface="Times New Roman"/>
                <a:cs typeface="Times New Roman"/>
              </a:rPr>
              <a:t>large and </a:t>
            </a:r>
            <a:r>
              <a:rPr sz="1200" dirty="0">
                <a:latin typeface="Times New Roman"/>
                <a:cs typeface="Times New Roman"/>
              </a:rPr>
              <a:t>beam will reach </a:t>
            </a:r>
            <a:r>
              <a:rPr sz="1200" spc="-5" dirty="0">
                <a:latin typeface="Times New Roman"/>
                <a:cs typeface="Times New Roman"/>
              </a:rPr>
              <a:t>destination</a:t>
            </a:r>
            <a:r>
              <a:rPr sz="1200" spc="10" dirty="0">
                <a:latin typeface="Times New Roman"/>
                <a:cs typeface="Times New Roman"/>
              </a:rPr>
              <a:t> </a:t>
            </a:r>
            <a:r>
              <a:rPr sz="1200" spc="-5" dirty="0">
                <a:latin typeface="Times New Roman"/>
                <a:cs typeface="Times New Roman"/>
              </a:rPr>
              <a:t>quickly</a:t>
            </a:r>
            <a:endParaRPr sz="1200">
              <a:latin typeface="Times New Roman"/>
              <a:cs typeface="Times New Roman"/>
            </a:endParaRPr>
          </a:p>
          <a:p>
            <a:pPr marL="927100" marR="5715" indent="-228600">
              <a:lnSpc>
                <a:spcPts val="1380"/>
              </a:lnSpc>
              <a:spcBef>
                <a:spcPts val="65"/>
              </a:spcBef>
              <a:buFont typeface="Courier New"/>
              <a:buChar char="o"/>
              <a:tabLst>
                <a:tab pos="927100" algn="l"/>
              </a:tabLst>
            </a:pPr>
            <a:r>
              <a:rPr sz="1200" dirty="0">
                <a:latin typeface="Times New Roman"/>
                <a:cs typeface="Times New Roman"/>
              </a:rPr>
              <a:t>In other </a:t>
            </a:r>
            <a:r>
              <a:rPr sz="1200" spc="-5" dirty="0">
                <a:latin typeface="Times New Roman"/>
                <a:cs typeface="Times New Roman"/>
              </a:rPr>
              <a:t>words there </a:t>
            </a:r>
            <a:r>
              <a:rPr sz="1200" dirty="0">
                <a:latin typeface="Times New Roman"/>
                <a:cs typeface="Times New Roman"/>
              </a:rPr>
              <a:t>is a </a:t>
            </a:r>
            <a:r>
              <a:rPr sz="1200" spc="-5" dirty="0">
                <a:latin typeface="Times New Roman"/>
                <a:cs typeface="Times New Roman"/>
              </a:rPr>
              <a:t>difference </a:t>
            </a:r>
            <a:r>
              <a:rPr sz="1200" dirty="0">
                <a:latin typeface="Times New Roman"/>
                <a:cs typeface="Times New Roman"/>
              </a:rPr>
              <a:t>is Path </a:t>
            </a:r>
            <a:r>
              <a:rPr sz="1200" spc="-5" dirty="0">
                <a:latin typeface="Times New Roman"/>
                <a:cs typeface="Times New Roman"/>
              </a:rPr>
              <a:t>Lengths that </a:t>
            </a:r>
            <a:r>
              <a:rPr sz="1200" dirty="0">
                <a:latin typeface="Times New Roman"/>
                <a:cs typeface="Times New Roman"/>
              </a:rPr>
              <a:t>results </a:t>
            </a:r>
            <a:r>
              <a:rPr sz="1200" spc="-5" dirty="0">
                <a:latin typeface="Times New Roman"/>
                <a:cs typeface="Times New Roman"/>
              </a:rPr>
              <a:t>into </a:t>
            </a:r>
            <a:r>
              <a:rPr sz="1200" dirty="0">
                <a:latin typeface="Times New Roman"/>
                <a:cs typeface="Times New Roman"/>
              </a:rPr>
              <a:t>a  </a:t>
            </a:r>
            <a:r>
              <a:rPr sz="1200" spc="-5" dirty="0">
                <a:latin typeface="Times New Roman"/>
                <a:cs typeface="Times New Roman"/>
              </a:rPr>
              <a:t>distortion </a:t>
            </a:r>
            <a:r>
              <a:rPr sz="1200" dirty="0">
                <a:latin typeface="Times New Roman"/>
                <a:cs typeface="Times New Roman"/>
              </a:rPr>
              <a:t>at the</a:t>
            </a:r>
            <a:r>
              <a:rPr sz="1200" spc="-105" dirty="0">
                <a:latin typeface="Times New Roman"/>
                <a:cs typeface="Times New Roman"/>
              </a:rPr>
              <a:t> </a:t>
            </a:r>
            <a:r>
              <a:rPr sz="1200" spc="-5" dirty="0">
                <a:latin typeface="Times New Roman"/>
                <a:cs typeface="Times New Roman"/>
              </a:rPr>
              <a:t>receiver</a:t>
            </a:r>
            <a:endParaRPr sz="1200">
              <a:latin typeface="Times New Roman"/>
              <a:cs typeface="Times New Roman"/>
            </a:endParaRPr>
          </a:p>
          <a:p>
            <a:pPr marL="927100" marR="5080" indent="-228600">
              <a:lnSpc>
                <a:spcPts val="1380"/>
              </a:lnSpc>
              <a:buFont typeface="Courier New"/>
              <a:buChar char="o"/>
              <a:tabLst>
                <a:tab pos="927100" algn="l"/>
              </a:tabLst>
            </a:pPr>
            <a:r>
              <a:rPr sz="1200" dirty="0">
                <a:latin typeface="Times New Roman"/>
                <a:cs typeface="Times New Roman"/>
              </a:rPr>
              <a:t>This </a:t>
            </a:r>
            <a:r>
              <a:rPr sz="1200" spc="-5" dirty="0">
                <a:latin typeface="Times New Roman"/>
                <a:cs typeface="Times New Roman"/>
              </a:rPr>
              <a:t>distortion limits the </a:t>
            </a:r>
            <a:r>
              <a:rPr sz="1200" dirty="0">
                <a:latin typeface="Times New Roman"/>
                <a:cs typeface="Times New Roman"/>
              </a:rPr>
              <a:t>data rate </a:t>
            </a:r>
            <a:r>
              <a:rPr sz="1200" spc="-5" dirty="0">
                <a:latin typeface="Times New Roman"/>
                <a:cs typeface="Times New Roman"/>
              </a:rPr>
              <a:t>and make Multimode </a:t>
            </a:r>
            <a:r>
              <a:rPr sz="1200" dirty="0">
                <a:latin typeface="Times New Roman"/>
                <a:cs typeface="Times New Roman"/>
              </a:rPr>
              <a:t>Step index </a:t>
            </a:r>
            <a:r>
              <a:rPr sz="1200" spc="-5" dirty="0">
                <a:latin typeface="Times New Roman"/>
                <a:cs typeface="Times New Roman"/>
              </a:rPr>
              <a:t>fiber  inadequate for precise</a:t>
            </a:r>
            <a:r>
              <a:rPr sz="1200" spc="35" dirty="0">
                <a:latin typeface="Times New Roman"/>
                <a:cs typeface="Times New Roman"/>
              </a:rPr>
              <a:t> </a:t>
            </a:r>
            <a:r>
              <a:rPr sz="1200" spc="-5" dirty="0">
                <a:latin typeface="Times New Roman"/>
                <a:cs typeface="Times New Roman"/>
              </a:rPr>
              <a:t>applications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927100" indent="-228600">
              <a:lnSpc>
                <a:spcPts val="1405"/>
              </a:lnSpc>
              <a:buFont typeface="Meiryo"/>
              <a:buChar char="➢"/>
              <a:tabLst>
                <a:tab pos="927100" algn="l"/>
              </a:tabLst>
            </a:pPr>
            <a:r>
              <a:rPr sz="1200" b="1" dirty="0">
                <a:latin typeface="Times New Roman"/>
                <a:cs typeface="Times New Roman"/>
              </a:rPr>
              <a:t>Multimode </a:t>
            </a:r>
            <a:r>
              <a:rPr sz="1200" b="1" spc="-5" dirty="0">
                <a:latin typeface="Times New Roman"/>
                <a:cs typeface="Times New Roman"/>
              </a:rPr>
              <a:t>Graded-Index</a:t>
            </a:r>
            <a:r>
              <a:rPr sz="1200" b="1" spc="-65" dirty="0">
                <a:latin typeface="Times New Roman"/>
                <a:cs typeface="Times New Roman"/>
              </a:rPr>
              <a:t> </a:t>
            </a:r>
            <a:r>
              <a:rPr sz="1200" b="1" dirty="0">
                <a:latin typeface="Times New Roman"/>
                <a:cs typeface="Times New Roman"/>
              </a:rPr>
              <a:t>Fiber</a:t>
            </a:r>
            <a:endParaRPr sz="1200">
              <a:latin typeface="Times New Roman"/>
              <a:cs typeface="Times New Roman"/>
            </a:endParaRPr>
          </a:p>
          <a:p>
            <a:pPr marL="927100" indent="-228600">
              <a:lnSpc>
                <a:spcPts val="1375"/>
              </a:lnSpc>
              <a:buFont typeface="Courier New"/>
              <a:buChar char="o"/>
              <a:tabLst>
                <a:tab pos="927100" algn="l"/>
              </a:tabLst>
            </a:pPr>
            <a:r>
              <a:rPr sz="1200" dirty="0">
                <a:latin typeface="Times New Roman"/>
                <a:cs typeface="Times New Roman"/>
              </a:rPr>
              <a:t>The solution to the </a:t>
            </a:r>
            <a:r>
              <a:rPr sz="1200" spc="-5" dirty="0">
                <a:latin typeface="Times New Roman"/>
                <a:cs typeface="Times New Roman"/>
              </a:rPr>
              <a:t>above </a:t>
            </a:r>
            <a:r>
              <a:rPr sz="1200" dirty="0">
                <a:latin typeface="Times New Roman"/>
                <a:cs typeface="Times New Roman"/>
              </a:rPr>
              <a:t>problem is </a:t>
            </a:r>
            <a:r>
              <a:rPr sz="1200" spc="-5" dirty="0">
                <a:latin typeface="Times New Roman"/>
                <a:cs typeface="Times New Roman"/>
              </a:rPr>
              <a:t>Multimode </a:t>
            </a:r>
            <a:r>
              <a:rPr sz="1200" dirty="0">
                <a:latin typeface="Times New Roman"/>
                <a:cs typeface="Times New Roman"/>
              </a:rPr>
              <a:t>Graded </a:t>
            </a:r>
            <a:r>
              <a:rPr sz="1200" spc="-5" dirty="0">
                <a:latin typeface="Times New Roman"/>
                <a:cs typeface="Times New Roman"/>
              </a:rPr>
              <a:t>Index</a:t>
            </a:r>
            <a:r>
              <a:rPr sz="1200" spc="-40" dirty="0">
                <a:latin typeface="Times New Roman"/>
                <a:cs typeface="Times New Roman"/>
              </a:rPr>
              <a:t> </a:t>
            </a:r>
            <a:r>
              <a:rPr sz="1200" dirty="0">
                <a:latin typeface="Times New Roman"/>
                <a:cs typeface="Times New Roman"/>
              </a:rPr>
              <a:t>Fiber</a:t>
            </a:r>
            <a:endParaRPr sz="1200">
              <a:latin typeface="Times New Roman"/>
              <a:cs typeface="Times New Roman"/>
            </a:endParaRPr>
          </a:p>
          <a:p>
            <a:pPr marL="927100" indent="-228600">
              <a:lnSpc>
                <a:spcPts val="1380"/>
              </a:lnSpc>
              <a:buFont typeface="Courier New"/>
              <a:buChar char="o"/>
              <a:tabLst>
                <a:tab pos="927100" algn="l"/>
              </a:tabLst>
            </a:pPr>
            <a:r>
              <a:rPr sz="1200" spc="-5" dirty="0">
                <a:latin typeface="Times New Roman"/>
                <a:cs typeface="Times New Roman"/>
              </a:rPr>
              <a:t>A grade </a:t>
            </a:r>
            <a:r>
              <a:rPr sz="1200" dirty="0">
                <a:latin typeface="Times New Roman"/>
                <a:cs typeface="Times New Roman"/>
              </a:rPr>
              <a:t>index </a:t>
            </a:r>
            <a:r>
              <a:rPr sz="1200" spc="-5" dirty="0">
                <a:latin typeface="Times New Roman"/>
                <a:cs typeface="Times New Roman"/>
              </a:rPr>
              <a:t>fiber </a:t>
            </a:r>
            <a:r>
              <a:rPr sz="1200" dirty="0">
                <a:latin typeface="Times New Roman"/>
                <a:cs typeface="Times New Roman"/>
              </a:rPr>
              <a:t>is the </a:t>
            </a:r>
            <a:r>
              <a:rPr sz="1200" spc="-5" dirty="0">
                <a:latin typeface="Times New Roman"/>
                <a:cs typeface="Times New Roman"/>
              </a:rPr>
              <a:t>one with varying</a:t>
            </a:r>
            <a:r>
              <a:rPr sz="1200" spc="-70" dirty="0">
                <a:latin typeface="Times New Roman"/>
                <a:cs typeface="Times New Roman"/>
              </a:rPr>
              <a:t> </a:t>
            </a:r>
            <a:r>
              <a:rPr sz="1200" spc="-5" dirty="0">
                <a:latin typeface="Times New Roman"/>
                <a:cs typeface="Times New Roman"/>
              </a:rPr>
              <a:t>densities</a:t>
            </a:r>
            <a:endParaRPr sz="1200">
              <a:latin typeface="Times New Roman"/>
              <a:cs typeface="Times New Roman"/>
            </a:endParaRPr>
          </a:p>
          <a:p>
            <a:pPr marL="927100" marR="5080" indent="-228600">
              <a:lnSpc>
                <a:spcPts val="1380"/>
              </a:lnSpc>
              <a:spcBef>
                <a:spcPts val="65"/>
              </a:spcBef>
              <a:buFont typeface="Courier New"/>
              <a:buChar char="o"/>
              <a:tabLst>
                <a:tab pos="927100" algn="l"/>
              </a:tabLst>
            </a:pPr>
            <a:r>
              <a:rPr sz="1200" dirty="0">
                <a:latin typeface="Times New Roman"/>
                <a:cs typeface="Times New Roman"/>
              </a:rPr>
              <a:t>Density is </a:t>
            </a:r>
            <a:r>
              <a:rPr sz="1200" spc="-5" dirty="0">
                <a:latin typeface="Times New Roman"/>
                <a:cs typeface="Times New Roman"/>
              </a:rPr>
              <a:t>highest </a:t>
            </a:r>
            <a:r>
              <a:rPr sz="1200" dirty="0">
                <a:latin typeface="Times New Roman"/>
                <a:cs typeface="Times New Roman"/>
              </a:rPr>
              <a:t>at </a:t>
            </a:r>
            <a:r>
              <a:rPr sz="1200" spc="-5" dirty="0">
                <a:latin typeface="Times New Roman"/>
                <a:cs typeface="Times New Roman"/>
              </a:rPr>
              <a:t>the </a:t>
            </a:r>
            <a:r>
              <a:rPr sz="1200" dirty="0">
                <a:latin typeface="Times New Roman"/>
                <a:cs typeface="Times New Roman"/>
              </a:rPr>
              <a:t>center of </a:t>
            </a:r>
            <a:r>
              <a:rPr sz="1200" spc="-5" dirty="0">
                <a:latin typeface="Times New Roman"/>
                <a:cs typeface="Times New Roman"/>
              </a:rPr>
              <a:t>the </a:t>
            </a:r>
            <a:r>
              <a:rPr sz="1200" dirty="0">
                <a:latin typeface="Times New Roman"/>
                <a:cs typeface="Times New Roman"/>
              </a:rPr>
              <a:t>core and decreases </a:t>
            </a:r>
            <a:r>
              <a:rPr sz="1200" spc="-5" dirty="0">
                <a:latin typeface="Times New Roman"/>
                <a:cs typeface="Times New Roman"/>
              </a:rPr>
              <a:t>gradually </a:t>
            </a:r>
            <a:r>
              <a:rPr sz="1200" dirty="0">
                <a:latin typeface="Times New Roman"/>
                <a:cs typeface="Times New Roman"/>
              </a:rPr>
              <a:t>to its  lowest </a:t>
            </a:r>
            <a:r>
              <a:rPr sz="1200" spc="-5" dirty="0">
                <a:latin typeface="Times New Roman"/>
                <a:cs typeface="Times New Roman"/>
              </a:rPr>
              <a:t>at </a:t>
            </a:r>
            <a:r>
              <a:rPr sz="1200" dirty="0">
                <a:latin typeface="Times New Roman"/>
                <a:cs typeface="Times New Roman"/>
              </a:rPr>
              <a:t>the</a:t>
            </a:r>
            <a:r>
              <a:rPr sz="1200" spc="-100" dirty="0">
                <a:latin typeface="Times New Roman"/>
                <a:cs typeface="Times New Roman"/>
              </a:rPr>
              <a:t> </a:t>
            </a:r>
            <a:r>
              <a:rPr sz="1200" dirty="0">
                <a:latin typeface="Times New Roman"/>
                <a:cs typeface="Times New Roman"/>
              </a:rPr>
              <a:t>edge</a:t>
            </a:r>
            <a:endParaRPr sz="1200">
              <a:latin typeface="Times New Roman"/>
              <a:cs typeface="Times New Roman"/>
            </a:endParaRPr>
          </a:p>
        </p:txBody>
      </p:sp>
      <p:sp>
        <p:nvSpPr>
          <p:cNvPr id="5" name="object 5"/>
          <p:cNvSpPr/>
          <p:nvPr/>
        </p:nvSpPr>
        <p:spPr>
          <a:xfrm>
            <a:off x="1837944" y="4430267"/>
            <a:ext cx="4118927" cy="8001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30300" y="5218938"/>
            <a:ext cx="5532120" cy="3408045"/>
          </a:xfrm>
          <a:prstGeom prst="rect">
            <a:avLst/>
          </a:prstGeom>
        </p:spPr>
        <p:txBody>
          <a:bodyPr vert="horz" wrap="square" lIns="0" tIns="0" rIns="0" bIns="0" rtlCol="0">
            <a:spAutoFit/>
          </a:bodyPr>
          <a:lstStyle/>
          <a:p>
            <a:pPr marL="698500" indent="-228600">
              <a:lnSpc>
                <a:spcPts val="1410"/>
              </a:lnSpc>
              <a:buFont typeface="Courier New"/>
              <a:buChar char="o"/>
              <a:tabLst>
                <a:tab pos="698500" algn="l"/>
              </a:tabLst>
            </a:pPr>
            <a:r>
              <a:rPr sz="1200" dirty="0">
                <a:latin typeface="Times New Roman"/>
                <a:cs typeface="Times New Roman"/>
              </a:rPr>
              <a:t>The signal is </a:t>
            </a:r>
            <a:r>
              <a:rPr sz="1200" spc="-5" dirty="0">
                <a:latin typeface="Times New Roman"/>
                <a:cs typeface="Times New Roman"/>
              </a:rPr>
              <a:t>introduced </a:t>
            </a:r>
            <a:r>
              <a:rPr sz="1200" dirty="0">
                <a:latin typeface="Times New Roman"/>
                <a:cs typeface="Times New Roman"/>
              </a:rPr>
              <a:t>at the center of the</a:t>
            </a:r>
            <a:r>
              <a:rPr sz="1200" spc="-105" dirty="0">
                <a:latin typeface="Times New Roman"/>
                <a:cs typeface="Times New Roman"/>
              </a:rPr>
              <a:t> </a:t>
            </a:r>
            <a:r>
              <a:rPr sz="1200" dirty="0">
                <a:latin typeface="Times New Roman"/>
                <a:cs typeface="Times New Roman"/>
              </a:rPr>
              <a:t>core</a:t>
            </a:r>
            <a:endParaRPr sz="1200">
              <a:latin typeface="Times New Roman"/>
              <a:cs typeface="Times New Roman"/>
            </a:endParaRPr>
          </a:p>
          <a:p>
            <a:pPr marL="698500" indent="-228600">
              <a:lnSpc>
                <a:spcPts val="1380"/>
              </a:lnSpc>
              <a:buFont typeface="Courier New"/>
              <a:buChar char="o"/>
              <a:tabLst>
                <a:tab pos="698500" algn="l"/>
              </a:tabLst>
            </a:pPr>
            <a:r>
              <a:rPr sz="1200" dirty="0">
                <a:latin typeface="Times New Roman"/>
                <a:cs typeface="Times New Roman"/>
              </a:rPr>
              <a:t>The horiz </a:t>
            </a:r>
            <a:r>
              <a:rPr sz="1200" spc="-5" dirty="0">
                <a:latin typeface="Times New Roman"/>
                <a:cs typeface="Times New Roman"/>
              </a:rPr>
              <a:t>beams </a:t>
            </a:r>
            <a:r>
              <a:rPr sz="1200" dirty="0">
                <a:latin typeface="Times New Roman"/>
                <a:cs typeface="Times New Roman"/>
              </a:rPr>
              <a:t>move </a:t>
            </a:r>
            <a:r>
              <a:rPr sz="1200" spc="-5" dirty="0">
                <a:latin typeface="Times New Roman"/>
                <a:cs typeface="Times New Roman"/>
              </a:rPr>
              <a:t>straight </a:t>
            </a:r>
            <a:r>
              <a:rPr sz="1200" dirty="0">
                <a:latin typeface="Times New Roman"/>
                <a:cs typeface="Times New Roman"/>
              </a:rPr>
              <a:t>to </a:t>
            </a:r>
            <a:r>
              <a:rPr sz="1200" spc="-5" dirty="0">
                <a:latin typeface="Times New Roman"/>
                <a:cs typeface="Times New Roman"/>
              </a:rPr>
              <a:t>the</a:t>
            </a:r>
            <a:r>
              <a:rPr sz="1200" spc="-25" dirty="0">
                <a:latin typeface="Times New Roman"/>
                <a:cs typeface="Times New Roman"/>
              </a:rPr>
              <a:t> </a:t>
            </a:r>
            <a:r>
              <a:rPr sz="1200" spc="-5" dirty="0">
                <a:latin typeface="Times New Roman"/>
                <a:cs typeface="Times New Roman"/>
              </a:rPr>
              <a:t>receiver</a:t>
            </a:r>
            <a:endParaRPr sz="1200">
              <a:latin typeface="Times New Roman"/>
              <a:cs typeface="Times New Roman"/>
            </a:endParaRPr>
          </a:p>
          <a:p>
            <a:pPr marL="698500" marR="5715" indent="-228600">
              <a:lnSpc>
                <a:spcPts val="1380"/>
              </a:lnSpc>
              <a:spcBef>
                <a:spcPts val="65"/>
              </a:spcBef>
              <a:buFont typeface="Courier New"/>
              <a:buChar char="o"/>
              <a:tabLst>
                <a:tab pos="698500" algn="l"/>
              </a:tabLst>
            </a:pPr>
            <a:r>
              <a:rPr sz="1200" spc="-5" dirty="0">
                <a:latin typeface="Times New Roman"/>
                <a:cs typeface="Times New Roman"/>
              </a:rPr>
              <a:t>Beams </a:t>
            </a:r>
            <a:r>
              <a:rPr sz="1200" dirty="0">
                <a:latin typeface="Times New Roman"/>
                <a:cs typeface="Times New Roman"/>
              </a:rPr>
              <a:t>at other angles </a:t>
            </a:r>
            <a:r>
              <a:rPr sz="1200" spc="-5" dirty="0">
                <a:latin typeface="Times New Roman"/>
                <a:cs typeface="Times New Roman"/>
              </a:rPr>
              <a:t>moves </a:t>
            </a:r>
            <a:r>
              <a:rPr sz="1200" dirty="0">
                <a:latin typeface="Times New Roman"/>
                <a:cs typeface="Times New Roman"/>
              </a:rPr>
              <a:t>through </a:t>
            </a:r>
            <a:r>
              <a:rPr sz="1200" spc="-5" dirty="0">
                <a:latin typeface="Times New Roman"/>
                <a:cs typeface="Times New Roman"/>
              </a:rPr>
              <a:t>the series of constantly changing  </a:t>
            </a:r>
            <a:r>
              <a:rPr sz="1200" dirty="0">
                <a:latin typeface="Times New Roman"/>
                <a:cs typeface="Times New Roman"/>
              </a:rPr>
              <a:t>densities</a:t>
            </a:r>
            <a:endParaRPr sz="1200">
              <a:latin typeface="Times New Roman"/>
              <a:cs typeface="Times New Roman"/>
            </a:endParaRPr>
          </a:p>
          <a:p>
            <a:pPr marL="698500" indent="-228600">
              <a:lnSpc>
                <a:spcPts val="1315"/>
              </a:lnSpc>
              <a:buFont typeface="Courier New"/>
              <a:buChar char="o"/>
              <a:tabLst>
                <a:tab pos="698500" algn="l"/>
              </a:tabLst>
            </a:pPr>
            <a:r>
              <a:rPr sz="1200" dirty="0">
                <a:latin typeface="Times New Roman"/>
                <a:cs typeface="Times New Roman"/>
              </a:rPr>
              <a:t>Each density difference causes each beam to refract </a:t>
            </a:r>
            <a:r>
              <a:rPr sz="1200" spc="-5" dirty="0">
                <a:latin typeface="Times New Roman"/>
                <a:cs typeface="Times New Roman"/>
              </a:rPr>
              <a:t>into </a:t>
            </a:r>
            <a:r>
              <a:rPr sz="1200" dirty="0">
                <a:latin typeface="Times New Roman"/>
                <a:cs typeface="Times New Roman"/>
              </a:rPr>
              <a:t>a</a:t>
            </a:r>
            <a:r>
              <a:rPr sz="1200" spc="-130" dirty="0">
                <a:latin typeface="Times New Roman"/>
                <a:cs typeface="Times New Roman"/>
              </a:rPr>
              <a:t> </a:t>
            </a:r>
            <a:r>
              <a:rPr sz="1200" spc="-5" dirty="0">
                <a:latin typeface="Times New Roman"/>
                <a:cs typeface="Times New Roman"/>
              </a:rPr>
              <a:t>curve</a:t>
            </a:r>
            <a:endParaRPr sz="1200">
              <a:latin typeface="Times New Roman"/>
              <a:cs typeface="Times New Roman"/>
            </a:endParaRPr>
          </a:p>
          <a:p>
            <a:pPr marL="698500" marR="5080" indent="-228600">
              <a:lnSpc>
                <a:spcPts val="1380"/>
              </a:lnSpc>
              <a:spcBef>
                <a:spcPts val="65"/>
              </a:spcBef>
              <a:buFont typeface="Courier New"/>
              <a:buChar char="o"/>
              <a:tabLst>
                <a:tab pos="698500" algn="l"/>
              </a:tabLst>
            </a:pPr>
            <a:r>
              <a:rPr sz="1200" dirty="0">
                <a:latin typeface="Times New Roman"/>
                <a:cs typeface="Times New Roman"/>
              </a:rPr>
              <a:t>Signal </a:t>
            </a:r>
            <a:r>
              <a:rPr sz="1200" spc="-5" dirty="0">
                <a:latin typeface="Times New Roman"/>
                <a:cs typeface="Times New Roman"/>
              </a:rPr>
              <a:t>can </a:t>
            </a:r>
            <a:r>
              <a:rPr sz="1200" dirty="0">
                <a:latin typeface="Times New Roman"/>
                <a:cs typeface="Times New Roman"/>
              </a:rPr>
              <a:t>be </a:t>
            </a:r>
            <a:r>
              <a:rPr sz="1200" spc="-5" dirty="0">
                <a:latin typeface="Times New Roman"/>
                <a:cs typeface="Times New Roman"/>
              </a:rPr>
              <a:t>reconstructed </a:t>
            </a:r>
            <a:r>
              <a:rPr sz="1200" dirty="0">
                <a:latin typeface="Times New Roman"/>
                <a:cs typeface="Times New Roman"/>
              </a:rPr>
              <a:t>with </a:t>
            </a:r>
            <a:r>
              <a:rPr sz="1200" spc="-5" dirty="0">
                <a:latin typeface="Times New Roman"/>
                <a:cs typeface="Times New Roman"/>
              </a:rPr>
              <a:t>far greater precision </a:t>
            </a:r>
            <a:r>
              <a:rPr sz="1200" dirty="0">
                <a:latin typeface="Times New Roman"/>
                <a:cs typeface="Times New Roman"/>
              </a:rPr>
              <a:t>as </a:t>
            </a:r>
            <a:r>
              <a:rPr sz="1200" spc="-5" dirty="0">
                <a:latin typeface="Times New Roman"/>
                <a:cs typeface="Times New Roman"/>
              </a:rPr>
              <a:t>all </a:t>
            </a:r>
            <a:r>
              <a:rPr sz="1200" dirty="0">
                <a:latin typeface="Times New Roman"/>
                <a:cs typeface="Times New Roman"/>
              </a:rPr>
              <a:t>the </a:t>
            </a:r>
            <a:r>
              <a:rPr sz="1200" spc="-5" dirty="0">
                <a:latin typeface="Times New Roman"/>
                <a:cs typeface="Times New Roman"/>
              </a:rPr>
              <a:t>beams reach  </a:t>
            </a:r>
            <a:r>
              <a:rPr sz="1200" dirty="0">
                <a:latin typeface="Times New Roman"/>
                <a:cs typeface="Times New Roman"/>
              </a:rPr>
              <a:t>the receiver at </a:t>
            </a:r>
            <a:r>
              <a:rPr sz="1200" spc="-5" dirty="0">
                <a:latin typeface="Times New Roman"/>
                <a:cs typeface="Times New Roman"/>
              </a:rPr>
              <a:t>almost </a:t>
            </a:r>
            <a:r>
              <a:rPr sz="1200" dirty="0">
                <a:latin typeface="Times New Roman"/>
                <a:cs typeface="Times New Roman"/>
              </a:rPr>
              <a:t>the </a:t>
            </a:r>
            <a:r>
              <a:rPr sz="1200" spc="-5" dirty="0">
                <a:latin typeface="Times New Roman"/>
                <a:cs typeface="Times New Roman"/>
              </a:rPr>
              <a:t>same</a:t>
            </a:r>
            <a:r>
              <a:rPr sz="1200" spc="-7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nSpc>
                <a:spcPts val="1639"/>
              </a:lnSpc>
            </a:pPr>
            <a:r>
              <a:rPr sz="1400" b="1" spc="-5" dirty="0">
                <a:latin typeface="Times New Roman"/>
                <a:cs typeface="Times New Roman"/>
              </a:rPr>
              <a:t>Summary</a:t>
            </a:r>
            <a:endParaRPr sz="1400">
              <a:latin typeface="Times New Roman"/>
              <a:cs typeface="Times New Roman"/>
            </a:endParaRPr>
          </a:p>
          <a:p>
            <a:pPr marL="469900" indent="-228600">
              <a:lnSpc>
                <a:spcPts val="1370"/>
              </a:lnSpc>
              <a:buFont typeface="Meiryo"/>
              <a:buChar char="*"/>
              <a:tabLst>
                <a:tab pos="469265" algn="l"/>
                <a:tab pos="469900" algn="l"/>
              </a:tabLst>
            </a:pPr>
            <a:r>
              <a:rPr sz="1200" spc="-5" dirty="0">
                <a:latin typeface="Times New Roman"/>
                <a:cs typeface="Times New Roman"/>
              </a:rPr>
              <a:t>Transmission </a:t>
            </a:r>
            <a:r>
              <a:rPr sz="1200" dirty="0">
                <a:latin typeface="Times New Roman"/>
                <a:cs typeface="Times New Roman"/>
              </a:rPr>
              <a:t>Media and its</a:t>
            </a:r>
            <a:r>
              <a:rPr sz="1200" spc="-55" dirty="0">
                <a:latin typeface="Times New Roman"/>
                <a:cs typeface="Times New Roman"/>
              </a:rPr>
              <a:t> </a:t>
            </a:r>
            <a:r>
              <a:rPr sz="1200" dirty="0">
                <a:latin typeface="Times New Roman"/>
                <a:cs typeface="Times New Roman"/>
              </a:rPr>
              <a:t>Types</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Guided</a:t>
            </a:r>
            <a:r>
              <a:rPr sz="1200" spc="-85" dirty="0">
                <a:latin typeface="Times New Roman"/>
                <a:cs typeface="Times New Roman"/>
              </a:rPr>
              <a:t> </a:t>
            </a:r>
            <a:r>
              <a:rPr sz="1200" spc="-5" dirty="0">
                <a:latin typeface="Times New Roman"/>
                <a:cs typeface="Times New Roman"/>
              </a:rPr>
              <a:t>Media</a:t>
            </a:r>
            <a:endParaRPr sz="1200">
              <a:latin typeface="Times New Roman"/>
              <a:cs typeface="Times New Roman"/>
            </a:endParaRPr>
          </a:p>
          <a:p>
            <a:pPr marL="927100" lvl="1" indent="-229235">
              <a:lnSpc>
                <a:spcPts val="1380"/>
              </a:lnSpc>
              <a:buChar char="–"/>
              <a:tabLst>
                <a:tab pos="926465" algn="l"/>
                <a:tab pos="927100" algn="l"/>
              </a:tabLst>
            </a:pPr>
            <a:r>
              <a:rPr sz="1200" spc="-5" dirty="0">
                <a:latin typeface="Times New Roman"/>
                <a:cs typeface="Times New Roman"/>
              </a:rPr>
              <a:t>Twisted</a:t>
            </a:r>
            <a:r>
              <a:rPr sz="1200" spc="-105" dirty="0">
                <a:latin typeface="Times New Roman"/>
                <a:cs typeface="Times New Roman"/>
              </a:rPr>
              <a:t> </a:t>
            </a:r>
            <a:r>
              <a:rPr sz="1200" spc="-5" dirty="0">
                <a:latin typeface="Times New Roman"/>
                <a:cs typeface="Times New Roman"/>
              </a:rPr>
              <a:t>Pair</a:t>
            </a:r>
            <a:endParaRPr sz="1200">
              <a:latin typeface="Times New Roman"/>
              <a:cs typeface="Times New Roman"/>
            </a:endParaRPr>
          </a:p>
          <a:p>
            <a:pPr marL="927100" lvl="1" indent="-228600">
              <a:lnSpc>
                <a:spcPts val="1380"/>
              </a:lnSpc>
              <a:buChar char="–"/>
              <a:tabLst>
                <a:tab pos="926465" algn="l"/>
                <a:tab pos="927100" algn="l"/>
              </a:tabLst>
            </a:pPr>
            <a:r>
              <a:rPr sz="1200" dirty="0">
                <a:latin typeface="Times New Roman"/>
                <a:cs typeface="Times New Roman"/>
              </a:rPr>
              <a:t>Coaxial</a:t>
            </a:r>
            <a:r>
              <a:rPr sz="1200" spc="-85" dirty="0">
                <a:latin typeface="Times New Roman"/>
                <a:cs typeface="Times New Roman"/>
              </a:rPr>
              <a:t> </a:t>
            </a:r>
            <a:r>
              <a:rPr sz="1200" spc="-5" dirty="0">
                <a:latin typeface="Times New Roman"/>
                <a:cs typeface="Times New Roman"/>
              </a:rPr>
              <a:t>Cable</a:t>
            </a:r>
            <a:endParaRPr sz="1200">
              <a:latin typeface="Times New Roman"/>
              <a:cs typeface="Times New Roman"/>
            </a:endParaRPr>
          </a:p>
          <a:p>
            <a:pPr marL="927100" lvl="1" indent="-228600">
              <a:lnSpc>
                <a:spcPts val="1410"/>
              </a:lnSpc>
              <a:buChar char="–"/>
              <a:tabLst>
                <a:tab pos="926465" algn="l"/>
                <a:tab pos="927100" algn="l"/>
              </a:tabLst>
            </a:pPr>
            <a:r>
              <a:rPr sz="1200" dirty="0">
                <a:latin typeface="Times New Roman"/>
                <a:cs typeface="Times New Roman"/>
              </a:rPr>
              <a:t>Optical</a:t>
            </a:r>
            <a:r>
              <a:rPr sz="1200" spc="-90" dirty="0">
                <a:latin typeface="Times New Roman"/>
                <a:cs typeface="Times New Roman"/>
              </a:rPr>
              <a:t> </a:t>
            </a:r>
            <a:r>
              <a:rPr sz="1200" spc="-5" dirty="0">
                <a:latin typeface="Times New Roman"/>
                <a:cs typeface="Times New Roman"/>
              </a:rPr>
              <a:t>Fiber</a:t>
            </a:r>
            <a:endParaRPr sz="1200">
              <a:latin typeface="Times New Roman"/>
              <a:cs typeface="Times New Roman"/>
            </a:endParaRPr>
          </a:p>
          <a:p>
            <a:pPr lvl="1">
              <a:lnSpc>
                <a:spcPct val="100000"/>
              </a:lnSpc>
              <a:buFont typeface="Times New Roman"/>
              <a:buChar char="–"/>
            </a:pPr>
            <a:endParaRPr sz="1150">
              <a:latin typeface="Times New Roman"/>
              <a:cs typeface="Times New Roman"/>
            </a:endParaRPr>
          </a:p>
          <a:p>
            <a:pPr marL="12700">
              <a:lnSpc>
                <a:spcPct val="100000"/>
              </a:lnSpc>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a:lnSpc>
                <a:spcPct val="100000"/>
              </a:lnSpc>
              <a:spcBef>
                <a:spcPts val="20"/>
              </a:spcBef>
            </a:pPr>
            <a:endParaRPr sz="1200">
              <a:latin typeface="Times New Roman"/>
              <a:cs typeface="Times New Roman"/>
            </a:endParaRPr>
          </a:p>
          <a:p>
            <a:pPr marL="469900" marR="5715" indent="-228600">
              <a:lnSpc>
                <a:spcPts val="1380"/>
              </a:lnSpc>
              <a:buFont typeface="Meiryo"/>
              <a:buChar char="*"/>
              <a:tabLst>
                <a:tab pos="469265" algn="l"/>
                <a:tab pos="469900" algn="l"/>
              </a:tabLst>
            </a:pPr>
            <a:r>
              <a:rPr sz="1200" dirty="0">
                <a:latin typeface="Times New Roman"/>
                <a:cs typeface="Times New Roman"/>
              </a:rPr>
              <a:t>Section 7.1, “Data Communications and Networking” 4th </a:t>
            </a:r>
            <a:r>
              <a:rPr sz="1200" spc="-5" dirty="0">
                <a:latin typeface="Times New Roman"/>
                <a:cs typeface="Times New Roman"/>
              </a:rPr>
              <a:t>Edition </a:t>
            </a:r>
            <a:r>
              <a:rPr sz="1200" dirty="0">
                <a:latin typeface="Times New Roman"/>
                <a:cs typeface="Times New Roman"/>
              </a:rPr>
              <a:t>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129</a:t>
            </a:fld>
            <a:endParaRPr dirty="0"/>
          </a:p>
        </p:txBody>
      </p:sp>
    </p:spTree>
    <p:extLst>
      <p:ext uri="{BB962C8B-B14F-4D97-AF65-F5344CB8AC3E}">
        <p14:creationId xmlns:p14="http://schemas.microsoft.com/office/powerpoint/2010/main" val="3040230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207"/>
            <a:ext cx="5531485" cy="7117080"/>
          </a:xfrm>
          <a:prstGeom prst="rect">
            <a:avLst/>
          </a:prstGeom>
        </p:spPr>
        <p:txBody>
          <a:bodyPr vert="horz" wrap="square" lIns="0" tIns="0" rIns="0" bIns="0" rtlCol="0">
            <a:spAutoFit/>
          </a:bodyPr>
          <a:lstStyle/>
          <a:p>
            <a:pPr marL="927100" indent="-228600">
              <a:lnSpc>
                <a:spcPts val="1410"/>
              </a:lnSpc>
              <a:buFont typeface="Meiryo"/>
              <a:buChar char="➢"/>
              <a:tabLst>
                <a:tab pos="927100" algn="l"/>
              </a:tabLst>
            </a:pPr>
            <a:r>
              <a:rPr sz="1200" spc="-10" dirty="0">
                <a:latin typeface="Times New Roman"/>
                <a:cs typeface="Times New Roman"/>
              </a:rPr>
              <a:t>LANS</a:t>
            </a:r>
            <a:endParaRPr sz="1200">
              <a:latin typeface="Times New Roman"/>
              <a:cs typeface="Times New Roman"/>
            </a:endParaRPr>
          </a:p>
          <a:p>
            <a:pPr marL="927100" indent="-228600">
              <a:lnSpc>
                <a:spcPts val="1410"/>
              </a:lnSpc>
              <a:buFont typeface="Meiryo"/>
              <a:buChar char="➢"/>
              <a:tabLst>
                <a:tab pos="927100" algn="l"/>
              </a:tabLst>
            </a:pPr>
            <a:r>
              <a:rPr sz="1200" spc="-5" dirty="0">
                <a:latin typeface="Times New Roman"/>
                <a:cs typeface="Times New Roman"/>
              </a:rPr>
              <a:t>WANS</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DISTRIBUTED</a:t>
            </a:r>
            <a:r>
              <a:rPr sz="1400" b="1" spc="-25" dirty="0">
                <a:latin typeface="Times New Roman"/>
                <a:cs typeface="Times New Roman"/>
              </a:rPr>
              <a:t> </a:t>
            </a:r>
            <a:r>
              <a:rPr sz="1400" b="1" spc="-5" dirty="0">
                <a:latin typeface="Times New Roman"/>
                <a:cs typeface="Times New Roman"/>
              </a:rPr>
              <a:t>PROCESSING</a:t>
            </a:r>
            <a:endParaRPr sz="1400">
              <a:latin typeface="Times New Roman"/>
              <a:cs typeface="Times New Roman"/>
            </a:endParaRPr>
          </a:p>
          <a:p>
            <a:pPr>
              <a:lnSpc>
                <a:spcPct val="100000"/>
              </a:lnSpc>
              <a:spcBef>
                <a:spcPts val="20"/>
              </a:spcBef>
            </a:pPr>
            <a:endParaRPr sz="1200">
              <a:latin typeface="Times New Roman"/>
              <a:cs typeface="Times New Roman"/>
            </a:endParaRPr>
          </a:p>
          <a:p>
            <a:pPr marL="469900" marR="5080" indent="-228600">
              <a:lnSpc>
                <a:spcPts val="1380"/>
              </a:lnSpc>
              <a:buFont typeface="Courier New"/>
              <a:buChar char="o"/>
              <a:tabLst>
                <a:tab pos="469900" algn="l"/>
              </a:tabLst>
            </a:pPr>
            <a:r>
              <a:rPr sz="1200" dirty="0">
                <a:latin typeface="Times New Roman"/>
                <a:cs typeface="Times New Roman"/>
              </a:rPr>
              <a:t>Instead of a single large </a:t>
            </a:r>
            <a:r>
              <a:rPr sz="1200" spc="-5" dirty="0">
                <a:latin typeface="Times New Roman"/>
                <a:cs typeface="Times New Roman"/>
              </a:rPr>
              <a:t>machine </a:t>
            </a:r>
            <a:r>
              <a:rPr sz="1200" dirty="0">
                <a:latin typeface="Times New Roman"/>
                <a:cs typeface="Times New Roman"/>
              </a:rPr>
              <a:t>being responsible for all aspects of a process ,  each separate </a:t>
            </a:r>
            <a:r>
              <a:rPr sz="1200" spc="-5" dirty="0">
                <a:latin typeface="Times New Roman"/>
                <a:cs typeface="Times New Roman"/>
              </a:rPr>
              <a:t>computer </a:t>
            </a:r>
            <a:r>
              <a:rPr sz="1200" dirty="0">
                <a:latin typeface="Times New Roman"/>
                <a:cs typeface="Times New Roman"/>
              </a:rPr>
              <a:t>handles a </a:t>
            </a:r>
            <a:r>
              <a:rPr sz="1200" spc="-5" dirty="0">
                <a:latin typeface="Times New Roman"/>
                <a:cs typeface="Times New Roman"/>
              </a:rPr>
              <a:t>subset </a:t>
            </a:r>
            <a:r>
              <a:rPr sz="1200" dirty="0">
                <a:latin typeface="Times New Roman"/>
                <a:cs typeface="Times New Roman"/>
              </a:rPr>
              <a:t>of the</a:t>
            </a:r>
            <a:r>
              <a:rPr sz="1200" spc="-45" dirty="0">
                <a:latin typeface="Times New Roman"/>
                <a:cs typeface="Times New Roman"/>
              </a:rPr>
              <a:t> </a:t>
            </a:r>
            <a:r>
              <a:rPr sz="1200" dirty="0">
                <a:latin typeface="Times New Roman"/>
                <a:cs typeface="Times New Roman"/>
              </a:rPr>
              <a:t>task</a:t>
            </a:r>
            <a:endParaRPr sz="1200">
              <a:latin typeface="Times New Roman"/>
              <a:cs typeface="Times New Roman"/>
            </a:endParaRPr>
          </a:p>
          <a:p>
            <a:pPr marL="927100" lvl="1" indent="-228600">
              <a:lnSpc>
                <a:spcPts val="1315"/>
              </a:lnSpc>
              <a:buFont typeface="Meiryo"/>
              <a:buChar char="✓"/>
              <a:tabLst>
                <a:tab pos="927100" algn="l"/>
              </a:tabLst>
            </a:pPr>
            <a:r>
              <a:rPr sz="1200" spc="-5" dirty="0">
                <a:latin typeface="Times New Roman"/>
                <a:cs typeface="Times New Roman"/>
              </a:rPr>
              <a:t>Example </a:t>
            </a:r>
            <a:r>
              <a:rPr sz="1200" dirty="0">
                <a:latin typeface="Times New Roman"/>
                <a:cs typeface="Times New Roman"/>
              </a:rPr>
              <a:t>– Project Given as a part of the</a:t>
            </a:r>
            <a:r>
              <a:rPr sz="1200" spc="-75" dirty="0">
                <a:latin typeface="Times New Roman"/>
                <a:cs typeface="Times New Roman"/>
              </a:rPr>
              <a:t> </a:t>
            </a:r>
            <a:r>
              <a:rPr sz="1200" dirty="0">
                <a:latin typeface="Times New Roman"/>
                <a:cs typeface="Times New Roman"/>
              </a:rPr>
              <a:t>Course</a:t>
            </a:r>
            <a:endParaRPr sz="1200">
              <a:latin typeface="Times New Roman"/>
              <a:cs typeface="Times New Roman"/>
            </a:endParaRPr>
          </a:p>
          <a:p>
            <a:pPr marL="927100" lvl="1" indent="-228600">
              <a:lnSpc>
                <a:spcPts val="1410"/>
              </a:lnSpc>
              <a:buFont typeface="Meiryo"/>
              <a:buChar char="✓"/>
              <a:tabLst>
                <a:tab pos="927100" algn="l"/>
              </a:tabLst>
            </a:pPr>
            <a:r>
              <a:rPr sz="1200" spc="-5" dirty="0">
                <a:latin typeface="Times New Roman"/>
                <a:cs typeface="Times New Roman"/>
              </a:rPr>
              <a:t>Example </a:t>
            </a:r>
            <a:r>
              <a:rPr sz="1200" dirty="0">
                <a:latin typeface="Times New Roman"/>
                <a:cs typeface="Times New Roman"/>
              </a:rPr>
              <a:t>– Office</a:t>
            </a:r>
            <a:r>
              <a:rPr sz="1200" spc="-65" dirty="0">
                <a:latin typeface="Times New Roman"/>
                <a:cs typeface="Times New Roman"/>
              </a:rPr>
              <a:t> </a:t>
            </a:r>
            <a:r>
              <a:rPr sz="1200" spc="-5" dirty="0">
                <a:latin typeface="Times New Roman"/>
                <a:cs typeface="Times New Roman"/>
              </a:rPr>
              <a:t>Work</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Advantages of Distributed</a:t>
            </a:r>
            <a:r>
              <a:rPr sz="1400" b="1" spc="30" dirty="0">
                <a:latin typeface="Times New Roman"/>
                <a:cs typeface="Times New Roman"/>
              </a:rPr>
              <a:t> </a:t>
            </a:r>
            <a:r>
              <a:rPr sz="1400" b="1" spc="-5" dirty="0">
                <a:latin typeface="Times New Roman"/>
                <a:cs typeface="Times New Roman"/>
              </a:rPr>
              <a:t>Processing</a:t>
            </a:r>
            <a:endParaRPr sz="1400">
              <a:latin typeface="Times New Roman"/>
              <a:cs typeface="Times New Roman"/>
            </a:endParaRPr>
          </a:p>
          <a:p>
            <a:pPr>
              <a:lnSpc>
                <a:spcPct val="100000"/>
              </a:lnSpc>
              <a:spcBef>
                <a:spcPts val="55"/>
              </a:spcBef>
            </a:pPr>
            <a:endParaRPr sz="1300">
              <a:latin typeface="Times New Roman"/>
              <a:cs typeface="Times New Roman"/>
            </a:endParaRPr>
          </a:p>
          <a:p>
            <a:pPr marL="469900" indent="-228600">
              <a:lnSpc>
                <a:spcPct val="100000"/>
              </a:lnSpc>
              <a:buFont typeface="Meiryo"/>
              <a:buChar char="❖"/>
              <a:tabLst>
                <a:tab pos="469900" algn="l"/>
              </a:tabLst>
            </a:pPr>
            <a:r>
              <a:rPr sz="1200" b="1" u="heavy" dirty="0">
                <a:latin typeface="Times New Roman"/>
                <a:cs typeface="Times New Roman"/>
              </a:rPr>
              <a:t>Security</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5080">
              <a:lnSpc>
                <a:spcPts val="1380"/>
              </a:lnSpc>
              <a:spcBef>
                <a:spcPts val="5"/>
              </a:spcBef>
            </a:pPr>
            <a:r>
              <a:rPr sz="1200" spc="-5" dirty="0">
                <a:latin typeface="Times New Roman"/>
                <a:cs typeface="Times New Roman"/>
              </a:rPr>
              <a:t>A </a:t>
            </a:r>
            <a:r>
              <a:rPr sz="1200" dirty="0">
                <a:latin typeface="Times New Roman"/>
                <a:cs typeface="Times New Roman"/>
              </a:rPr>
              <a:t>system designer can </a:t>
            </a:r>
            <a:r>
              <a:rPr sz="1200" spc="-5" dirty="0">
                <a:latin typeface="Times New Roman"/>
                <a:cs typeface="Times New Roman"/>
              </a:rPr>
              <a:t>limit </a:t>
            </a:r>
            <a:r>
              <a:rPr sz="1200" dirty="0">
                <a:latin typeface="Times New Roman"/>
                <a:cs typeface="Times New Roman"/>
              </a:rPr>
              <a:t>the kind of </a:t>
            </a:r>
            <a:r>
              <a:rPr sz="1200" spc="-5" dirty="0">
                <a:latin typeface="Times New Roman"/>
                <a:cs typeface="Times New Roman"/>
              </a:rPr>
              <a:t>interaction </a:t>
            </a:r>
            <a:r>
              <a:rPr sz="1200" dirty="0">
                <a:latin typeface="Times New Roman"/>
                <a:cs typeface="Times New Roman"/>
              </a:rPr>
              <a:t>that a given user can have with  the entire</a:t>
            </a:r>
            <a:r>
              <a:rPr sz="1200" spc="-100" dirty="0">
                <a:latin typeface="Times New Roman"/>
                <a:cs typeface="Times New Roman"/>
              </a:rPr>
              <a:t> </a:t>
            </a:r>
            <a:r>
              <a:rPr sz="1200" spc="-5" dirty="0">
                <a:latin typeface="Times New Roman"/>
                <a:cs typeface="Times New Roman"/>
              </a:rPr>
              <a:t>system.</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155700" lvl="1" indent="-228600">
              <a:lnSpc>
                <a:spcPct val="100000"/>
              </a:lnSpc>
              <a:spcBef>
                <a:spcPts val="5"/>
              </a:spcBef>
              <a:buFont typeface="Meiryo"/>
              <a:buChar char="✓"/>
              <a:tabLst>
                <a:tab pos="11557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  Bank’s</a:t>
            </a:r>
            <a:r>
              <a:rPr sz="1200" spc="-60" dirty="0">
                <a:latin typeface="Times New Roman"/>
                <a:cs typeface="Times New Roman"/>
              </a:rPr>
              <a:t> </a:t>
            </a:r>
            <a:r>
              <a:rPr sz="1200" spc="-5" dirty="0">
                <a:latin typeface="Times New Roman"/>
                <a:cs typeface="Times New Roman"/>
              </a:rPr>
              <a:t>ATM</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u="heavy" dirty="0">
                <a:latin typeface="Times New Roman"/>
                <a:cs typeface="Times New Roman"/>
              </a:rPr>
              <a:t>Distributed Data</a:t>
            </a:r>
            <a:r>
              <a:rPr sz="1200" b="1" u="heavy" spc="-80" dirty="0">
                <a:latin typeface="Times New Roman"/>
                <a:cs typeface="Times New Roman"/>
              </a:rPr>
              <a:t> </a:t>
            </a:r>
            <a:r>
              <a:rPr sz="1200" b="1" u="heavy" spc="-5" dirty="0">
                <a:latin typeface="Times New Roman"/>
                <a:cs typeface="Times New Roman"/>
              </a:rPr>
              <a:t>bases</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469900">
              <a:lnSpc>
                <a:spcPct val="100000"/>
              </a:lnSpc>
            </a:pPr>
            <a:r>
              <a:rPr sz="1200" spc="-5" dirty="0">
                <a:latin typeface="Times New Roman"/>
                <a:cs typeface="Times New Roman"/>
              </a:rPr>
              <a:t>No </a:t>
            </a:r>
            <a:r>
              <a:rPr sz="1200" dirty="0">
                <a:latin typeface="Times New Roman"/>
                <a:cs typeface="Times New Roman"/>
              </a:rPr>
              <a:t>one system need to provide </a:t>
            </a:r>
            <a:r>
              <a:rPr sz="1200" spc="-5" dirty="0">
                <a:latin typeface="Times New Roman"/>
                <a:cs typeface="Times New Roman"/>
              </a:rPr>
              <a:t>storage </a:t>
            </a:r>
            <a:r>
              <a:rPr sz="1200" dirty="0">
                <a:latin typeface="Times New Roman"/>
                <a:cs typeface="Times New Roman"/>
              </a:rPr>
              <a:t>capacity for the entire</a:t>
            </a:r>
            <a:r>
              <a:rPr sz="1200" spc="-75" dirty="0">
                <a:latin typeface="Times New Roman"/>
                <a:cs typeface="Times New Roman"/>
              </a:rPr>
              <a:t> </a:t>
            </a:r>
            <a:r>
              <a:rPr sz="1200" dirty="0">
                <a:latin typeface="Times New Roman"/>
                <a:cs typeface="Times New Roman"/>
              </a:rPr>
              <a:t>database</a:t>
            </a:r>
            <a:endParaRPr sz="1200">
              <a:latin typeface="Times New Roman"/>
              <a:cs typeface="Times New Roman"/>
            </a:endParaRPr>
          </a:p>
          <a:p>
            <a:pPr>
              <a:lnSpc>
                <a:spcPct val="100000"/>
              </a:lnSpc>
              <a:spcBef>
                <a:spcPts val="35"/>
              </a:spcBef>
            </a:pPr>
            <a:endParaRPr sz="1200">
              <a:latin typeface="Times New Roman"/>
              <a:cs typeface="Times New Roman"/>
            </a:endParaRPr>
          </a:p>
          <a:p>
            <a:pPr marL="1155700" marR="5715" lvl="1" indent="-228600">
              <a:lnSpc>
                <a:spcPts val="1380"/>
              </a:lnSpc>
              <a:buFont typeface="Meiryo"/>
              <a:buChar char="✓"/>
              <a:tabLst>
                <a:tab pos="11557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WWW gives user </a:t>
            </a:r>
            <a:r>
              <a:rPr sz="1200" spc="-5" dirty="0">
                <a:latin typeface="Times New Roman"/>
                <a:cs typeface="Times New Roman"/>
              </a:rPr>
              <a:t>access </a:t>
            </a:r>
            <a:r>
              <a:rPr sz="1200" dirty="0">
                <a:latin typeface="Times New Roman"/>
                <a:cs typeface="Times New Roman"/>
              </a:rPr>
              <a:t>to pages stored anywhere on  </a:t>
            </a:r>
            <a:r>
              <a:rPr sz="1200" spc="-5" dirty="0">
                <a:latin typeface="Times New Roman"/>
                <a:cs typeface="Times New Roman"/>
              </a:rPr>
              <a:t>Internet</a:t>
            </a:r>
            <a:endParaRPr sz="1200">
              <a:latin typeface="Times New Roman"/>
              <a:cs typeface="Times New Roman"/>
            </a:endParaRPr>
          </a:p>
          <a:p>
            <a:pPr lvl="1">
              <a:lnSpc>
                <a:spcPct val="100000"/>
              </a:lnSpc>
              <a:spcBef>
                <a:spcPts val="25"/>
              </a:spcBef>
              <a:buFont typeface="Meiryo"/>
              <a:buChar char="✓"/>
            </a:pPr>
            <a:endParaRPr sz="1100">
              <a:latin typeface="Times New Roman"/>
              <a:cs typeface="Times New Roman"/>
            </a:endParaRPr>
          </a:p>
          <a:p>
            <a:pPr marL="469900" indent="-228600">
              <a:lnSpc>
                <a:spcPct val="100000"/>
              </a:lnSpc>
              <a:buFont typeface="Meiryo"/>
              <a:buChar char="❖"/>
              <a:tabLst>
                <a:tab pos="469900" algn="l"/>
              </a:tabLst>
            </a:pPr>
            <a:r>
              <a:rPr sz="1200" b="1" u="heavy" dirty="0">
                <a:latin typeface="Times New Roman"/>
                <a:cs typeface="Times New Roman"/>
              </a:rPr>
              <a:t>Faster </a:t>
            </a:r>
            <a:r>
              <a:rPr sz="1200" b="1" u="heavy" spc="-5" dirty="0">
                <a:latin typeface="Times New Roman"/>
                <a:cs typeface="Times New Roman"/>
              </a:rPr>
              <a:t>Problem</a:t>
            </a:r>
            <a:r>
              <a:rPr sz="1200" b="1" u="heavy" spc="-55" dirty="0">
                <a:latin typeface="Times New Roman"/>
                <a:cs typeface="Times New Roman"/>
              </a:rPr>
              <a:t> </a:t>
            </a:r>
            <a:r>
              <a:rPr sz="1200" b="1" u="heavy" spc="-5" dirty="0">
                <a:latin typeface="Times New Roman"/>
                <a:cs typeface="Times New Roman"/>
              </a:rPr>
              <a:t>Solving</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5080">
              <a:lnSpc>
                <a:spcPts val="1380"/>
              </a:lnSpc>
              <a:spcBef>
                <a:spcPts val="5"/>
              </a:spcBef>
            </a:pPr>
            <a:r>
              <a:rPr sz="1200" spc="-5" dirty="0">
                <a:latin typeface="Times New Roman"/>
                <a:cs typeface="Times New Roman"/>
              </a:rPr>
              <a:t>Multiple computers working </a:t>
            </a:r>
            <a:r>
              <a:rPr sz="1200" dirty="0">
                <a:latin typeface="Times New Roman"/>
                <a:cs typeface="Times New Roman"/>
              </a:rPr>
              <a:t>on a problem can solve a </a:t>
            </a:r>
            <a:r>
              <a:rPr sz="1200" spc="-5" dirty="0">
                <a:latin typeface="Times New Roman"/>
                <a:cs typeface="Times New Roman"/>
              </a:rPr>
              <a:t>problem faster than </a:t>
            </a:r>
            <a:r>
              <a:rPr sz="1200" dirty="0">
                <a:latin typeface="Times New Roman"/>
                <a:cs typeface="Times New Roman"/>
              </a:rPr>
              <a:t>a  </a:t>
            </a:r>
            <a:r>
              <a:rPr sz="1200" spc="-5" dirty="0">
                <a:latin typeface="Times New Roman"/>
                <a:cs typeface="Times New Roman"/>
              </a:rPr>
              <a:t>computer </a:t>
            </a:r>
            <a:r>
              <a:rPr sz="1200" dirty="0">
                <a:latin typeface="Times New Roman"/>
                <a:cs typeface="Times New Roman"/>
              </a:rPr>
              <a:t>working</a:t>
            </a:r>
            <a:r>
              <a:rPr sz="1200" spc="-70" dirty="0">
                <a:latin typeface="Times New Roman"/>
                <a:cs typeface="Times New Roman"/>
              </a:rPr>
              <a:t> </a:t>
            </a:r>
            <a:r>
              <a:rPr sz="1200" dirty="0">
                <a:latin typeface="Times New Roman"/>
                <a:cs typeface="Times New Roman"/>
              </a:rPr>
              <a:t>alone</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ct val="100000"/>
              </a:lnSpc>
              <a:buFont typeface="Meiryo"/>
              <a:buChar char="❖"/>
              <a:tabLst>
                <a:tab pos="469900" algn="l"/>
              </a:tabLst>
            </a:pPr>
            <a:r>
              <a:rPr sz="1200" b="1" u="heavy" spc="-5" dirty="0">
                <a:latin typeface="Times New Roman"/>
                <a:cs typeface="Times New Roman"/>
              </a:rPr>
              <a:t>Security through</a:t>
            </a:r>
            <a:r>
              <a:rPr sz="1200" b="1" u="heavy" spc="-30" dirty="0">
                <a:latin typeface="Times New Roman"/>
                <a:cs typeface="Times New Roman"/>
              </a:rPr>
              <a:t> </a:t>
            </a:r>
            <a:r>
              <a:rPr sz="1200" b="1" u="heavy" spc="-10" dirty="0">
                <a:latin typeface="Times New Roman"/>
                <a:cs typeface="Times New Roman"/>
              </a:rPr>
              <a:t>Redundancy</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5080">
              <a:lnSpc>
                <a:spcPts val="1380"/>
              </a:lnSpc>
              <a:spcBef>
                <a:spcPts val="5"/>
              </a:spcBef>
            </a:pPr>
            <a:r>
              <a:rPr sz="1200" spc="-5" dirty="0">
                <a:latin typeface="Times New Roman"/>
                <a:cs typeface="Times New Roman"/>
              </a:rPr>
              <a:t>Multiple computers </a:t>
            </a:r>
            <a:r>
              <a:rPr sz="1200" dirty="0">
                <a:latin typeface="Times New Roman"/>
                <a:cs typeface="Times New Roman"/>
              </a:rPr>
              <a:t>running the </a:t>
            </a:r>
            <a:r>
              <a:rPr sz="1200" spc="-5" dirty="0">
                <a:latin typeface="Times New Roman"/>
                <a:cs typeface="Times New Roman"/>
              </a:rPr>
              <a:t>same </a:t>
            </a:r>
            <a:r>
              <a:rPr sz="1200" dirty="0">
                <a:latin typeface="Times New Roman"/>
                <a:cs typeface="Times New Roman"/>
              </a:rPr>
              <a:t>program provide security through  </a:t>
            </a:r>
            <a:r>
              <a:rPr sz="1200" spc="-5" dirty="0">
                <a:latin typeface="Times New Roman"/>
                <a:cs typeface="Times New Roman"/>
              </a:rPr>
              <a:t>redundancy</a:t>
            </a:r>
            <a:endParaRPr sz="1200">
              <a:latin typeface="Times New Roman"/>
              <a:cs typeface="Times New Roman"/>
            </a:endParaRPr>
          </a:p>
          <a:p>
            <a:pPr marL="469900">
              <a:lnSpc>
                <a:spcPts val="1345"/>
              </a:lnSpc>
            </a:pPr>
            <a:r>
              <a:rPr sz="1200" dirty="0">
                <a:latin typeface="Times New Roman"/>
                <a:cs typeface="Times New Roman"/>
              </a:rPr>
              <a:t>If one </a:t>
            </a:r>
            <a:r>
              <a:rPr sz="1200" spc="-5" dirty="0">
                <a:latin typeface="Times New Roman"/>
                <a:cs typeface="Times New Roman"/>
              </a:rPr>
              <a:t>computer </a:t>
            </a:r>
            <a:r>
              <a:rPr sz="1200" dirty="0">
                <a:latin typeface="Times New Roman"/>
                <a:cs typeface="Times New Roman"/>
              </a:rPr>
              <a:t>hardware </a:t>
            </a:r>
            <a:r>
              <a:rPr sz="1200" spc="-5" dirty="0">
                <a:latin typeface="Times New Roman"/>
                <a:cs typeface="Times New Roman"/>
              </a:rPr>
              <a:t>breaks down </a:t>
            </a:r>
            <a:r>
              <a:rPr sz="1200" dirty="0">
                <a:latin typeface="Times New Roman"/>
                <a:cs typeface="Times New Roman"/>
              </a:rPr>
              <a:t>then </a:t>
            </a:r>
            <a:r>
              <a:rPr sz="1200" spc="-5" dirty="0">
                <a:latin typeface="Times New Roman"/>
                <a:cs typeface="Times New Roman"/>
              </a:rPr>
              <a:t>others </a:t>
            </a:r>
            <a:r>
              <a:rPr sz="1200" dirty="0">
                <a:latin typeface="Times New Roman"/>
                <a:cs typeface="Times New Roman"/>
              </a:rPr>
              <a:t>cover</a:t>
            </a:r>
            <a:r>
              <a:rPr sz="1200" spc="-35" dirty="0">
                <a:latin typeface="Times New Roman"/>
                <a:cs typeface="Times New Roman"/>
              </a:rPr>
              <a:t> </a:t>
            </a:r>
            <a:r>
              <a:rPr sz="1200" spc="-5" dirty="0">
                <a:latin typeface="Times New Roman"/>
                <a:cs typeface="Times New Roman"/>
              </a:rPr>
              <a:t>up.</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u="heavy" dirty="0">
                <a:latin typeface="Times New Roman"/>
                <a:cs typeface="Times New Roman"/>
              </a:rPr>
              <a:t>Collaborative</a:t>
            </a:r>
            <a:r>
              <a:rPr sz="1200" b="1" u="heavy" spc="-65" dirty="0">
                <a:latin typeface="Times New Roman"/>
                <a:cs typeface="Times New Roman"/>
              </a:rPr>
              <a:t> </a:t>
            </a:r>
            <a:r>
              <a:rPr sz="1200" b="1" u="heavy" spc="-5" dirty="0">
                <a:latin typeface="Times New Roman"/>
                <a:cs typeface="Times New Roman"/>
              </a:rPr>
              <a:t>Processing</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a:lnSpc>
                <a:spcPct val="100000"/>
              </a:lnSpc>
            </a:pPr>
            <a:r>
              <a:rPr sz="1200" dirty="0">
                <a:latin typeface="Times New Roman"/>
                <a:cs typeface="Times New Roman"/>
              </a:rPr>
              <a:t>Both </a:t>
            </a:r>
            <a:r>
              <a:rPr sz="1200" spc="-5" dirty="0">
                <a:latin typeface="Times New Roman"/>
                <a:cs typeface="Times New Roman"/>
              </a:rPr>
              <a:t>multiple computers </a:t>
            </a:r>
            <a:r>
              <a:rPr sz="1200" dirty="0">
                <a:latin typeface="Times New Roman"/>
                <a:cs typeface="Times New Roman"/>
              </a:rPr>
              <a:t>and </a:t>
            </a:r>
            <a:r>
              <a:rPr sz="1200" spc="-5" dirty="0">
                <a:latin typeface="Times New Roman"/>
                <a:cs typeface="Times New Roman"/>
              </a:rPr>
              <a:t>multiple </a:t>
            </a:r>
            <a:r>
              <a:rPr sz="1200" dirty="0">
                <a:latin typeface="Times New Roman"/>
                <a:cs typeface="Times New Roman"/>
              </a:rPr>
              <a:t>users can </a:t>
            </a:r>
            <a:r>
              <a:rPr sz="1200" spc="-5" dirty="0">
                <a:latin typeface="Times New Roman"/>
                <a:cs typeface="Times New Roman"/>
              </a:rPr>
              <a:t>interact for </a:t>
            </a:r>
            <a:r>
              <a:rPr sz="1200" dirty="0">
                <a:latin typeface="Times New Roman"/>
                <a:cs typeface="Times New Roman"/>
              </a:rPr>
              <a:t>a</a:t>
            </a:r>
            <a:r>
              <a:rPr sz="1200" spc="45" dirty="0">
                <a:latin typeface="Times New Roman"/>
                <a:cs typeface="Times New Roman"/>
              </a:rPr>
              <a:t> </a:t>
            </a:r>
            <a:r>
              <a:rPr sz="1200" dirty="0">
                <a:latin typeface="Times New Roman"/>
                <a:cs typeface="Times New Roman"/>
              </a:rPr>
              <a:t>task</a:t>
            </a:r>
            <a:endParaRPr sz="1200">
              <a:latin typeface="Times New Roman"/>
              <a:cs typeface="Times New Roman"/>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13</a:t>
            </a:fld>
            <a:endParaRPr dirty="0"/>
          </a:p>
        </p:txBody>
      </p:sp>
      <p:sp>
        <p:nvSpPr>
          <p:cNvPr id="7" name="object 7"/>
          <p:cNvSpPr txBox="1"/>
          <p:nvPr/>
        </p:nvSpPr>
        <p:spPr>
          <a:xfrm>
            <a:off x="3223514" y="8525764"/>
            <a:ext cx="1343025" cy="225425"/>
          </a:xfrm>
          <a:prstGeom prst="rect">
            <a:avLst/>
          </a:prstGeom>
        </p:spPr>
        <p:txBody>
          <a:bodyPr vert="horz" wrap="square" lIns="0" tIns="0" rIns="0" bIns="0" rtlCol="0">
            <a:spAutoFit/>
          </a:bodyPr>
          <a:lstStyle/>
          <a:p>
            <a:pPr marL="12700">
              <a:lnSpc>
                <a:spcPct val="100000"/>
              </a:lnSpc>
            </a:pPr>
            <a:r>
              <a:rPr sz="1400" b="1" u="heavy" spc="-5" dirty="0">
                <a:latin typeface="Times New Roman"/>
                <a:cs typeface="Times New Roman"/>
              </a:rPr>
              <a:t>Network</a:t>
            </a:r>
            <a:r>
              <a:rPr sz="1400" b="1" u="heavy" spc="-40" dirty="0">
                <a:latin typeface="Times New Roman"/>
                <a:cs typeface="Times New Roman"/>
              </a:rPr>
              <a:t> </a:t>
            </a:r>
            <a:r>
              <a:rPr sz="1400" b="1" u="heavy" spc="-5" dirty="0">
                <a:latin typeface="Times New Roman"/>
                <a:cs typeface="Times New Roman"/>
              </a:rPr>
              <a:t>Criteria</a:t>
            </a:r>
            <a:endParaRPr sz="1400">
              <a:latin typeface="Times New Roman"/>
              <a:cs typeface="Times New Roman"/>
            </a:endParaRPr>
          </a:p>
        </p:txBody>
      </p:sp>
    </p:spTree>
    <p:extLst>
      <p:ext uri="{BB962C8B-B14F-4D97-AF65-F5344CB8AC3E}">
        <p14:creationId xmlns:p14="http://schemas.microsoft.com/office/powerpoint/2010/main" val="33794137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0850" cy="145034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#26</a:t>
            </a:r>
            <a:endParaRPr sz="2000">
              <a:latin typeface="Arial Black"/>
              <a:cs typeface="Arial Black"/>
            </a:endParaRPr>
          </a:p>
          <a:p>
            <a:pPr marL="12700">
              <a:lnSpc>
                <a:spcPts val="1889"/>
              </a:lnSpc>
              <a:spcBef>
                <a:spcPts val="105"/>
              </a:spcBef>
            </a:pPr>
            <a:r>
              <a:rPr sz="1600" b="1" u="heavy" spc="-5" dirty="0">
                <a:latin typeface="Times New Roman"/>
                <a:cs typeface="Times New Roman"/>
              </a:rPr>
              <a:t>Single Mode</a:t>
            </a:r>
            <a:r>
              <a:rPr sz="1600" b="1" u="heavy" spc="-75" dirty="0">
                <a:latin typeface="Times New Roman"/>
                <a:cs typeface="Times New Roman"/>
              </a:rPr>
              <a:t> </a:t>
            </a:r>
            <a:r>
              <a:rPr sz="1600" b="1" u="heavy" spc="-5" dirty="0">
                <a:latin typeface="Times New Roman"/>
                <a:cs typeface="Times New Roman"/>
              </a:rPr>
              <a:t>Fiber</a:t>
            </a:r>
            <a:endParaRPr sz="16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Uses </a:t>
            </a:r>
            <a:r>
              <a:rPr sz="1200" dirty="0">
                <a:latin typeface="Times New Roman"/>
                <a:cs typeface="Times New Roman"/>
              </a:rPr>
              <a:t>step index fiber and a highly focused </a:t>
            </a:r>
            <a:r>
              <a:rPr sz="1200" spc="-5" dirty="0">
                <a:latin typeface="Times New Roman"/>
                <a:cs typeface="Times New Roman"/>
              </a:rPr>
              <a:t>source </a:t>
            </a:r>
            <a:r>
              <a:rPr sz="1200" dirty="0">
                <a:latin typeface="Times New Roman"/>
                <a:cs typeface="Times New Roman"/>
              </a:rPr>
              <a:t>of light that </a:t>
            </a:r>
            <a:r>
              <a:rPr sz="1200" spc="-5" dirty="0">
                <a:latin typeface="Times New Roman"/>
                <a:cs typeface="Times New Roman"/>
              </a:rPr>
              <a:t>limits beams </a:t>
            </a:r>
            <a:r>
              <a:rPr sz="1200" dirty="0">
                <a:latin typeface="Times New Roman"/>
                <a:cs typeface="Times New Roman"/>
              </a:rPr>
              <a:t>to a small  range of </a:t>
            </a:r>
            <a:r>
              <a:rPr sz="1200" spc="-5" dirty="0">
                <a:latin typeface="Times New Roman"/>
                <a:cs typeface="Times New Roman"/>
              </a:rPr>
              <a:t>angles </a:t>
            </a:r>
            <a:r>
              <a:rPr sz="1200" dirty="0">
                <a:latin typeface="Times New Roman"/>
                <a:cs typeface="Times New Roman"/>
              </a:rPr>
              <a:t>all close to the</a:t>
            </a:r>
            <a:r>
              <a:rPr sz="1200" spc="-75" dirty="0">
                <a:latin typeface="Times New Roman"/>
                <a:cs typeface="Times New Roman"/>
              </a:rPr>
              <a:t> </a:t>
            </a:r>
            <a:r>
              <a:rPr sz="1200" spc="-5" dirty="0">
                <a:latin typeface="Times New Roman"/>
                <a:cs typeface="Times New Roman"/>
              </a:rPr>
              <a:t>horizontal</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Single </a:t>
            </a:r>
            <a:r>
              <a:rPr sz="1200" spc="-5" dirty="0">
                <a:latin typeface="Times New Roman"/>
                <a:cs typeface="Times New Roman"/>
              </a:rPr>
              <a:t>Mode fiber </a:t>
            </a:r>
            <a:r>
              <a:rPr sz="1200" dirty="0">
                <a:latin typeface="Times New Roman"/>
                <a:cs typeface="Times New Roman"/>
              </a:rPr>
              <a:t>is </a:t>
            </a:r>
            <a:r>
              <a:rPr sz="1200" spc="-5" dirty="0">
                <a:latin typeface="Times New Roman"/>
                <a:cs typeface="Times New Roman"/>
              </a:rPr>
              <a:t>manufactured </a:t>
            </a:r>
            <a:r>
              <a:rPr sz="1200" dirty="0">
                <a:latin typeface="Times New Roman"/>
                <a:cs typeface="Times New Roman"/>
              </a:rPr>
              <a:t>with a </a:t>
            </a:r>
            <a:r>
              <a:rPr sz="1200" spc="-5" dirty="0">
                <a:latin typeface="Times New Roman"/>
                <a:cs typeface="Times New Roman"/>
              </a:rPr>
              <a:t>much smaller Diameter </a:t>
            </a:r>
            <a:r>
              <a:rPr sz="1200" dirty="0">
                <a:latin typeface="Times New Roman"/>
                <a:cs typeface="Times New Roman"/>
              </a:rPr>
              <a:t>than</a:t>
            </a:r>
            <a:r>
              <a:rPr sz="1200" spc="90" dirty="0">
                <a:latin typeface="Times New Roman"/>
                <a:cs typeface="Times New Roman"/>
              </a:rPr>
              <a:t> </a:t>
            </a:r>
            <a:r>
              <a:rPr sz="1200" spc="-5" dirty="0">
                <a:latin typeface="Times New Roman"/>
                <a:cs typeface="Times New Roman"/>
              </a:rPr>
              <a:t>Multimode</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All of </a:t>
            </a:r>
            <a:r>
              <a:rPr sz="1200" dirty="0">
                <a:latin typeface="Times New Roman"/>
                <a:cs typeface="Times New Roman"/>
              </a:rPr>
              <a:t>the </a:t>
            </a:r>
            <a:r>
              <a:rPr sz="1200" spc="-5" dirty="0">
                <a:latin typeface="Times New Roman"/>
                <a:cs typeface="Times New Roman"/>
              </a:rPr>
              <a:t>beams </a:t>
            </a:r>
            <a:r>
              <a:rPr sz="1200" dirty="0">
                <a:latin typeface="Times New Roman"/>
                <a:cs typeface="Times New Roman"/>
              </a:rPr>
              <a:t>arrive at the </a:t>
            </a:r>
            <a:r>
              <a:rPr sz="1200" spc="-5" dirty="0">
                <a:latin typeface="Times New Roman"/>
                <a:cs typeface="Times New Roman"/>
              </a:rPr>
              <a:t>destination together and can be recombined without  </a:t>
            </a:r>
            <a:r>
              <a:rPr sz="1200" dirty="0">
                <a:latin typeface="Times New Roman"/>
                <a:cs typeface="Times New Roman"/>
              </a:rPr>
              <a:t>distortion to the</a:t>
            </a:r>
            <a:r>
              <a:rPr sz="1200" spc="-114" dirty="0">
                <a:latin typeface="Times New Roman"/>
                <a:cs typeface="Times New Roman"/>
              </a:rPr>
              <a:t> </a:t>
            </a:r>
            <a:r>
              <a:rPr sz="1200" dirty="0">
                <a:latin typeface="Times New Roman"/>
                <a:cs typeface="Times New Roman"/>
              </a:rPr>
              <a:t>signal</a:t>
            </a:r>
            <a:endParaRPr sz="1200">
              <a:latin typeface="Times New Roman"/>
              <a:cs typeface="Times New Roman"/>
            </a:endParaRPr>
          </a:p>
        </p:txBody>
      </p:sp>
      <p:sp>
        <p:nvSpPr>
          <p:cNvPr id="7" name="object 7"/>
          <p:cNvSpPr/>
          <p:nvPr/>
        </p:nvSpPr>
        <p:spPr>
          <a:xfrm>
            <a:off x="1552194" y="2558033"/>
            <a:ext cx="4686300" cy="168630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4233417"/>
            <a:ext cx="5073650" cy="926465"/>
          </a:xfrm>
          <a:prstGeom prst="rect">
            <a:avLst/>
          </a:prstGeom>
        </p:spPr>
        <p:txBody>
          <a:bodyPr vert="horz" wrap="square" lIns="0" tIns="0" rIns="0" bIns="0" rtlCol="0">
            <a:spAutoFit/>
          </a:bodyPr>
          <a:lstStyle/>
          <a:p>
            <a:pPr marL="240665" indent="-227965">
              <a:lnSpc>
                <a:spcPts val="1639"/>
              </a:lnSpc>
              <a:buFont typeface="Meiryo"/>
              <a:buChar char="❖"/>
              <a:tabLst>
                <a:tab pos="241300" algn="l"/>
              </a:tabLst>
            </a:pPr>
            <a:r>
              <a:rPr sz="1400" b="1" spc="-5" dirty="0">
                <a:latin typeface="Times New Roman"/>
                <a:cs typeface="Times New Roman"/>
              </a:rPr>
              <a:t>Fiber</a:t>
            </a:r>
            <a:r>
              <a:rPr sz="1400" b="1" spc="-70" dirty="0">
                <a:latin typeface="Times New Roman"/>
                <a:cs typeface="Times New Roman"/>
              </a:rPr>
              <a:t> </a:t>
            </a:r>
            <a:r>
              <a:rPr sz="1400" b="1" spc="-5" dirty="0">
                <a:latin typeface="Times New Roman"/>
                <a:cs typeface="Times New Roman"/>
              </a:rPr>
              <a:t>Sizes</a:t>
            </a:r>
            <a:endParaRPr sz="1400">
              <a:latin typeface="Times New Roman"/>
              <a:cs typeface="Times New Roman"/>
            </a:endParaRPr>
          </a:p>
          <a:p>
            <a:pPr marL="241300" marR="5080" indent="-228600">
              <a:lnSpc>
                <a:spcPts val="1380"/>
              </a:lnSpc>
              <a:spcBef>
                <a:spcPts val="55"/>
              </a:spcBef>
              <a:buFont typeface="Courier New"/>
              <a:buChar char="o"/>
              <a:tabLst>
                <a:tab pos="241300" algn="l"/>
              </a:tabLst>
            </a:pPr>
            <a:r>
              <a:rPr sz="1200" dirty="0">
                <a:latin typeface="Times New Roman"/>
                <a:cs typeface="Times New Roman"/>
              </a:rPr>
              <a:t>Optical </a:t>
            </a:r>
            <a:r>
              <a:rPr sz="1200" spc="-5" dirty="0">
                <a:latin typeface="Times New Roman"/>
                <a:cs typeface="Times New Roman"/>
              </a:rPr>
              <a:t>Fibers </a:t>
            </a:r>
            <a:r>
              <a:rPr sz="1200" dirty="0">
                <a:latin typeface="Times New Roman"/>
                <a:cs typeface="Times New Roman"/>
              </a:rPr>
              <a:t>are defined by the ratio of the </a:t>
            </a:r>
            <a:r>
              <a:rPr sz="1200" spc="-5" dirty="0">
                <a:latin typeface="Times New Roman"/>
                <a:cs typeface="Times New Roman"/>
              </a:rPr>
              <a:t>diameter </a:t>
            </a:r>
            <a:r>
              <a:rPr sz="1200" dirty="0">
                <a:latin typeface="Times New Roman"/>
                <a:cs typeface="Times New Roman"/>
              </a:rPr>
              <a:t>of their Core to the  </a:t>
            </a:r>
            <a:r>
              <a:rPr sz="1200" spc="-5" dirty="0">
                <a:latin typeface="Times New Roman"/>
                <a:cs typeface="Times New Roman"/>
              </a:rPr>
              <a:t>diameter </a:t>
            </a:r>
            <a:r>
              <a:rPr sz="1200" dirty="0">
                <a:latin typeface="Times New Roman"/>
                <a:cs typeface="Times New Roman"/>
              </a:rPr>
              <a:t>of their</a:t>
            </a:r>
            <a:r>
              <a:rPr sz="1200" spc="-45" dirty="0">
                <a:latin typeface="Times New Roman"/>
                <a:cs typeface="Times New Roman"/>
              </a:rPr>
              <a:t> </a:t>
            </a:r>
            <a:r>
              <a:rPr sz="1200" spc="-5" dirty="0">
                <a:latin typeface="Times New Roman"/>
                <a:cs typeface="Times New Roman"/>
              </a:rPr>
              <a:t>Cladding</a:t>
            </a:r>
            <a:endParaRPr sz="1200">
              <a:latin typeface="Times New Roman"/>
              <a:cs typeface="Times New Roman"/>
            </a:endParaRPr>
          </a:p>
          <a:p>
            <a:pPr marL="241300" indent="-228600">
              <a:lnSpc>
                <a:spcPts val="1320"/>
              </a:lnSpc>
              <a:buFont typeface="Courier New"/>
              <a:buChar char="o"/>
              <a:tabLst>
                <a:tab pos="241300" algn="l"/>
              </a:tabLst>
            </a:pPr>
            <a:r>
              <a:rPr sz="1200" dirty="0">
                <a:latin typeface="Times New Roman"/>
                <a:cs typeface="Times New Roman"/>
              </a:rPr>
              <a:t>Both the </a:t>
            </a:r>
            <a:r>
              <a:rPr sz="1200" spc="-5" dirty="0">
                <a:latin typeface="Times New Roman"/>
                <a:cs typeface="Times New Roman"/>
              </a:rPr>
              <a:t>diameters </a:t>
            </a:r>
            <a:r>
              <a:rPr sz="1200" dirty="0">
                <a:latin typeface="Times New Roman"/>
                <a:cs typeface="Times New Roman"/>
              </a:rPr>
              <a:t>are expressed in Microns</a:t>
            </a:r>
            <a:r>
              <a:rPr sz="1200" spc="-35" dirty="0">
                <a:latin typeface="Times New Roman"/>
                <a:cs typeface="Times New Roman"/>
              </a:rPr>
              <a:t> </a:t>
            </a:r>
            <a:r>
              <a:rPr sz="1200" spc="-5" dirty="0">
                <a:latin typeface="Times New Roman"/>
                <a:cs typeface="Times New Roman"/>
              </a:rPr>
              <a:t>(Micrometers)</a:t>
            </a:r>
            <a:endParaRPr sz="1200">
              <a:latin typeface="Times New Roman"/>
              <a:cs typeface="Times New Roman"/>
            </a:endParaRPr>
          </a:p>
          <a:p>
            <a:pPr marL="12700">
              <a:lnSpc>
                <a:spcPts val="1415"/>
              </a:lnSpc>
              <a:tabLst>
                <a:tab pos="1384300" algn="l"/>
                <a:tab pos="2374900" algn="l"/>
              </a:tabLst>
            </a:pPr>
            <a:r>
              <a:rPr sz="1200" b="1" u="heavy" dirty="0">
                <a:latin typeface="Times New Roman"/>
                <a:cs typeface="Times New Roman"/>
              </a:rPr>
              <a:t>Fiber</a:t>
            </a:r>
            <a:r>
              <a:rPr sz="1200" b="1" u="heavy" spc="-5" dirty="0">
                <a:latin typeface="Times New Roman"/>
                <a:cs typeface="Times New Roman"/>
              </a:rPr>
              <a:t> </a:t>
            </a:r>
            <a:r>
              <a:rPr sz="1200" b="1" u="heavy" dirty="0">
                <a:latin typeface="Times New Roman"/>
                <a:cs typeface="Times New Roman"/>
              </a:rPr>
              <a:t>type	Core	Cladding</a:t>
            </a:r>
            <a:endParaRPr sz="1200">
              <a:latin typeface="Times New Roman"/>
              <a:cs typeface="Times New Roman"/>
            </a:endParaRPr>
          </a:p>
        </p:txBody>
      </p:sp>
      <p:graphicFrame>
        <p:nvGraphicFramePr>
          <p:cNvPr id="9" name="object 9"/>
          <p:cNvGraphicFramePr>
            <a:graphicFrameLocks noGrp="1"/>
          </p:cNvGraphicFramePr>
          <p:nvPr/>
        </p:nvGraphicFramePr>
        <p:xfrm>
          <a:off x="1577975" y="5169457"/>
          <a:ext cx="3016250" cy="741680"/>
        </p:xfrm>
        <a:graphic>
          <a:graphicData uri="http://schemas.openxmlformats.org/drawingml/2006/table">
            <a:tbl>
              <a:tblPr firstRow="1" bandRow="1">
                <a:tableStyleId>{2D5ABB26-0587-4C30-8999-92F81FD0307C}</a:tableStyleId>
              </a:tblPr>
              <a:tblGrid>
                <a:gridCol w="976817">
                  <a:extLst>
                    <a:ext uri="{9D8B030D-6E8A-4147-A177-3AD203B41FA5}">
                      <a16:colId xmlns:a16="http://schemas.microsoft.com/office/drawing/2014/main" val="20000"/>
                    </a:ext>
                  </a:extLst>
                </a:gridCol>
                <a:gridCol w="1236013">
                  <a:extLst>
                    <a:ext uri="{9D8B030D-6E8A-4147-A177-3AD203B41FA5}">
                      <a16:colId xmlns:a16="http://schemas.microsoft.com/office/drawing/2014/main" val="20001"/>
                    </a:ext>
                  </a:extLst>
                </a:gridCol>
                <a:gridCol w="803355">
                  <a:extLst>
                    <a:ext uri="{9D8B030D-6E8A-4147-A177-3AD203B41FA5}">
                      <a16:colId xmlns:a16="http://schemas.microsoft.com/office/drawing/2014/main" val="20002"/>
                    </a:ext>
                  </a:extLst>
                </a:gridCol>
              </a:tblGrid>
              <a:tr h="163830">
                <a:tc>
                  <a:txBody>
                    <a:bodyPr/>
                    <a:lstStyle/>
                    <a:p>
                      <a:pPr marL="22225">
                        <a:lnSpc>
                          <a:spcPts val="1205"/>
                        </a:lnSpc>
                      </a:pPr>
                      <a:r>
                        <a:rPr sz="1200" b="1" dirty="0">
                          <a:latin typeface="Times New Roman"/>
                          <a:cs typeface="Times New Roman"/>
                        </a:rPr>
                        <a:t>62.5/125</a:t>
                      </a:r>
                      <a:endParaRPr sz="1200">
                        <a:latin typeface="Times New Roman"/>
                        <a:cs typeface="Times New Roman"/>
                      </a:endParaRPr>
                    </a:p>
                  </a:txBody>
                  <a:tcPr marL="0" marR="0" marT="0" marB="0"/>
                </a:tc>
                <a:tc>
                  <a:txBody>
                    <a:bodyPr/>
                    <a:lstStyle/>
                    <a:p>
                      <a:pPr marL="416559">
                        <a:lnSpc>
                          <a:spcPts val="1205"/>
                        </a:lnSpc>
                      </a:pPr>
                      <a:r>
                        <a:rPr sz="1200" b="1" dirty="0">
                          <a:latin typeface="Times New Roman"/>
                          <a:cs typeface="Times New Roman"/>
                        </a:rPr>
                        <a:t>62.5</a:t>
                      </a:r>
                      <a:endParaRPr sz="1200">
                        <a:latin typeface="Times New Roman"/>
                        <a:cs typeface="Times New Roman"/>
                      </a:endParaRPr>
                    </a:p>
                  </a:txBody>
                  <a:tcPr marL="0" marR="0" marT="0" marB="0"/>
                </a:tc>
                <a:tc>
                  <a:txBody>
                    <a:bodyPr/>
                    <a:lstStyle/>
                    <a:p>
                      <a:pPr marR="14604" algn="r">
                        <a:lnSpc>
                          <a:spcPts val="1205"/>
                        </a:lnSpc>
                      </a:pPr>
                      <a:r>
                        <a:rPr sz="1200" b="1" dirty="0">
                          <a:latin typeface="Times New Roman"/>
                          <a:cs typeface="Times New Roman"/>
                        </a:rPr>
                        <a:t>125</a:t>
                      </a:r>
                      <a:endParaRPr sz="1200">
                        <a:latin typeface="Times New Roman"/>
                        <a:cs typeface="Times New Roman"/>
                      </a:endParaRPr>
                    </a:p>
                  </a:txBody>
                  <a:tcPr marL="0" marR="0" marT="0" marB="0"/>
                </a:tc>
                <a:extLst>
                  <a:ext uri="{0D108BD9-81ED-4DB2-BD59-A6C34878D82A}">
                    <a16:rowId xmlns:a16="http://schemas.microsoft.com/office/drawing/2014/main" val="10000"/>
                  </a:ext>
                </a:extLst>
              </a:tr>
              <a:tr h="175259">
                <a:tc>
                  <a:txBody>
                    <a:bodyPr/>
                    <a:lstStyle/>
                    <a:p>
                      <a:pPr marL="22225">
                        <a:lnSpc>
                          <a:spcPts val="1295"/>
                        </a:lnSpc>
                      </a:pPr>
                      <a:r>
                        <a:rPr sz="1200" b="1" dirty="0">
                          <a:latin typeface="Times New Roman"/>
                          <a:cs typeface="Times New Roman"/>
                        </a:rPr>
                        <a:t>50/125</a:t>
                      </a:r>
                      <a:endParaRPr sz="1200">
                        <a:latin typeface="Times New Roman"/>
                        <a:cs typeface="Times New Roman"/>
                      </a:endParaRPr>
                    </a:p>
                  </a:txBody>
                  <a:tcPr marL="0" marR="0" marT="0" marB="0"/>
                </a:tc>
                <a:tc>
                  <a:txBody>
                    <a:bodyPr/>
                    <a:lstStyle/>
                    <a:p>
                      <a:pPr marL="454659">
                        <a:lnSpc>
                          <a:spcPts val="1295"/>
                        </a:lnSpc>
                      </a:pPr>
                      <a:r>
                        <a:rPr sz="1200" b="1" dirty="0">
                          <a:latin typeface="Times New Roman"/>
                          <a:cs typeface="Times New Roman"/>
                        </a:rPr>
                        <a:t>50</a:t>
                      </a:r>
                      <a:endParaRPr sz="1200">
                        <a:latin typeface="Times New Roman"/>
                        <a:cs typeface="Times New Roman"/>
                      </a:endParaRPr>
                    </a:p>
                  </a:txBody>
                  <a:tcPr marL="0" marR="0" marT="0" marB="0"/>
                </a:tc>
                <a:tc>
                  <a:txBody>
                    <a:bodyPr/>
                    <a:lstStyle/>
                    <a:p>
                      <a:pPr marR="14604" algn="r">
                        <a:lnSpc>
                          <a:spcPts val="1295"/>
                        </a:lnSpc>
                      </a:pPr>
                      <a:r>
                        <a:rPr sz="1200" b="1" dirty="0">
                          <a:latin typeface="Times New Roman"/>
                          <a:cs typeface="Times New Roman"/>
                        </a:rPr>
                        <a:t>125</a:t>
                      </a:r>
                      <a:endParaRPr sz="1200">
                        <a:latin typeface="Times New Roman"/>
                        <a:cs typeface="Times New Roman"/>
                      </a:endParaRPr>
                    </a:p>
                  </a:txBody>
                  <a:tcPr marL="0" marR="0" marT="0" marB="0"/>
                </a:tc>
                <a:extLst>
                  <a:ext uri="{0D108BD9-81ED-4DB2-BD59-A6C34878D82A}">
                    <a16:rowId xmlns:a16="http://schemas.microsoft.com/office/drawing/2014/main" val="10001"/>
                  </a:ext>
                </a:extLst>
              </a:tr>
              <a:tr h="175253">
                <a:tc>
                  <a:txBody>
                    <a:bodyPr/>
                    <a:lstStyle/>
                    <a:p>
                      <a:pPr marL="22225">
                        <a:lnSpc>
                          <a:spcPts val="1295"/>
                        </a:lnSpc>
                      </a:pPr>
                      <a:r>
                        <a:rPr sz="1200" b="1" dirty="0">
                          <a:latin typeface="Times New Roman"/>
                          <a:cs typeface="Times New Roman"/>
                        </a:rPr>
                        <a:t>100/140</a:t>
                      </a:r>
                      <a:endParaRPr sz="1200">
                        <a:latin typeface="Times New Roman"/>
                        <a:cs typeface="Times New Roman"/>
                      </a:endParaRPr>
                    </a:p>
                  </a:txBody>
                  <a:tcPr marL="0" marR="0" marT="0" marB="0"/>
                </a:tc>
                <a:tc>
                  <a:txBody>
                    <a:bodyPr/>
                    <a:lstStyle/>
                    <a:p>
                      <a:pPr marL="416559">
                        <a:lnSpc>
                          <a:spcPts val="1295"/>
                        </a:lnSpc>
                      </a:pPr>
                      <a:r>
                        <a:rPr sz="1200" b="1" dirty="0">
                          <a:latin typeface="Times New Roman"/>
                          <a:cs typeface="Times New Roman"/>
                        </a:rPr>
                        <a:t>100</a:t>
                      </a:r>
                      <a:endParaRPr sz="1200">
                        <a:latin typeface="Times New Roman"/>
                        <a:cs typeface="Times New Roman"/>
                      </a:endParaRPr>
                    </a:p>
                  </a:txBody>
                  <a:tcPr marL="0" marR="0" marT="0" marB="0"/>
                </a:tc>
                <a:tc>
                  <a:txBody>
                    <a:bodyPr/>
                    <a:lstStyle/>
                    <a:p>
                      <a:pPr marR="14604" algn="r">
                        <a:lnSpc>
                          <a:spcPts val="1295"/>
                        </a:lnSpc>
                      </a:pPr>
                      <a:r>
                        <a:rPr sz="1200" b="1" dirty="0">
                          <a:latin typeface="Times New Roman"/>
                          <a:cs typeface="Times New Roman"/>
                        </a:rPr>
                        <a:t>140</a:t>
                      </a: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7323">
                <a:tc>
                  <a:txBody>
                    <a:bodyPr/>
                    <a:lstStyle/>
                    <a:p>
                      <a:pPr marL="22225">
                        <a:lnSpc>
                          <a:spcPts val="1295"/>
                        </a:lnSpc>
                      </a:pPr>
                      <a:r>
                        <a:rPr sz="1200" b="1" dirty="0">
                          <a:latin typeface="Times New Roman"/>
                          <a:cs typeface="Times New Roman"/>
                        </a:rPr>
                        <a:t>8.3/125</a:t>
                      </a:r>
                      <a:endParaRPr sz="1200">
                        <a:latin typeface="Times New Roman"/>
                        <a:cs typeface="Times New Roman"/>
                      </a:endParaRPr>
                    </a:p>
                  </a:txBody>
                  <a:tcPr marL="0" marR="0" marT="0" marB="0"/>
                </a:tc>
                <a:tc>
                  <a:txBody>
                    <a:bodyPr/>
                    <a:lstStyle/>
                    <a:p>
                      <a:pPr marL="454659">
                        <a:lnSpc>
                          <a:spcPts val="1295"/>
                        </a:lnSpc>
                      </a:pPr>
                      <a:r>
                        <a:rPr sz="1200" b="1" dirty="0">
                          <a:latin typeface="Times New Roman"/>
                          <a:cs typeface="Times New Roman"/>
                        </a:rPr>
                        <a:t>8.3</a:t>
                      </a:r>
                      <a:endParaRPr sz="1200">
                        <a:latin typeface="Times New Roman"/>
                        <a:cs typeface="Times New Roman"/>
                      </a:endParaRPr>
                    </a:p>
                  </a:txBody>
                  <a:tcPr marL="0" marR="0" marT="0" marB="0"/>
                </a:tc>
                <a:tc>
                  <a:txBody>
                    <a:bodyPr/>
                    <a:lstStyle/>
                    <a:p>
                      <a:pPr marR="14604" algn="r">
                        <a:lnSpc>
                          <a:spcPts val="1295"/>
                        </a:lnSpc>
                      </a:pPr>
                      <a:r>
                        <a:rPr sz="1200" b="1" dirty="0">
                          <a:latin typeface="Times New Roman"/>
                          <a:cs typeface="Times New Roman"/>
                        </a:rPr>
                        <a:t>125</a:t>
                      </a:r>
                      <a:endParaRPr sz="120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
        <p:nvSpPr>
          <p:cNvPr id="10" name="object 10"/>
          <p:cNvSpPr txBox="1"/>
          <p:nvPr/>
        </p:nvSpPr>
        <p:spPr>
          <a:xfrm>
            <a:off x="1587500" y="6027407"/>
            <a:ext cx="1503680" cy="194945"/>
          </a:xfrm>
          <a:prstGeom prst="rect">
            <a:avLst/>
          </a:prstGeom>
        </p:spPr>
        <p:txBody>
          <a:bodyPr vert="horz" wrap="square" lIns="0" tIns="0" rIns="0" bIns="0" rtlCol="0">
            <a:spAutoFit/>
          </a:bodyPr>
          <a:lstStyle/>
          <a:p>
            <a:pPr marL="241300" indent="-228600">
              <a:lnSpc>
                <a:spcPct val="100000"/>
              </a:lnSpc>
              <a:buFont typeface="Symbol"/>
              <a:buChar char=""/>
              <a:tabLst>
                <a:tab pos="240665" algn="l"/>
                <a:tab pos="241300" algn="l"/>
              </a:tabLst>
            </a:pPr>
            <a:r>
              <a:rPr sz="1200" b="1" dirty="0">
                <a:latin typeface="Times New Roman"/>
                <a:cs typeface="Times New Roman"/>
              </a:rPr>
              <a:t>Cable</a:t>
            </a:r>
            <a:r>
              <a:rPr sz="1200" b="1" spc="-105" dirty="0">
                <a:latin typeface="Times New Roman"/>
                <a:cs typeface="Times New Roman"/>
              </a:rPr>
              <a:t> </a:t>
            </a:r>
            <a:r>
              <a:rPr sz="1200" b="1" dirty="0">
                <a:latin typeface="Times New Roman"/>
                <a:cs typeface="Times New Roman"/>
              </a:rPr>
              <a:t>Composition</a:t>
            </a:r>
            <a:endParaRPr sz="1200">
              <a:latin typeface="Times New Roman"/>
              <a:cs typeface="Times New Roman"/>
            </a:endParaRPr>
          </a:p>
        </p:txBody>
      </p:sp>
      <p:sp>
        <p:nvSpPr>
          <p:cNvPr id="11" name="object 11"/>
          <p:cNvSpPr/>
          <p:nvPr/>
        </p:nvSpPr>
        <p:spPr>
          <a:xfrm>
            <a:off x="2010155" y="6387846"/>
            <a:ext cx="3776764" cy="1616964"/>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1358900" y="8167103"/>
            <a:ext cx="5303520" cy="159702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core is </a:t>
            </a:r>
            <a:r>
              <a:rPr sz="1200" spc="-5" dirty="0">
                <a:latin typeface="Times New Roman"/>
                <a:cs typeface="Times New Roman"/>
              </a:rPr>
              <a:t>surrounded by </a:t>
            </a:r>
            <a:r>
              <a:rPr sz="1200" dirty="0">
                <a:latin typeface="Times New Roman"/>
                <a:cs typeface="Times New Roman"/>
              </a:rPr>
              <a:t>cladding </a:t>
            </a:r>
            <a:r>
              <a:rPr sz="1200" spc="-5" dirty="0">
                <a:latin typeface="Times New Roman"/>
                <a:cs typeface="Times New Roman"/>
              </a:rPr>
              <a:t>forming </a:t>
            </a:r>
            <a:r>
              <a:rPr sz="1200" dirty="0">
                <a:latin typeface="Times New Roman"/>
                <a:cs typeface="Times New Roman"/>
              </a:rPr>
              <a:t>the</a:t>
            </a:r>
            <a:r>
              <a:rPr sz="1200" spc="-95" dirty="0">
                <a:latin typeface="Times New Roman"/>
                <a:cs typeface="Times New Roman"/>
              </a:rPr>
              <a:t> </a:t>
            </a:r>
            <a:r>
              <a:rPr sz="1200" spc="-5" dirty="0">
                <a:latin typeface="Times New Roman"/>
                <a:cs typeface="Times New Roman"/>
              </a:rPr>
              <a:t>Fiber.</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In </a:t>
            </a:r>
            <a:r>
              <a:rPr sz="1200" spc="-5" dirty="0">
                <a:latin typeface="Times New Roman"/>
                <a:cs typeface="Times New Roman"/>
              </a:rPr>
              <a:t>most </a:t>
            </a:r>
            <a:r>
              <a:rPr sz="1200" dirty="0">
                <a:latin typeface="Times New Roman"/>
                <a:cs typeface="Times New Roman"/>
              </a:rPr>
              <a:t>cases, fiber is covered by a </a:t>
            </a:r>
            <a:r>
              <a:rPr sz="1200" spc="-5" dirty="0">
                <a:latin typeface="Times New Roman"/>
                <a:cs typeface="Times New Roman"/>
              </a:rPr>
              <a:t>Buffer </a:t>
            </a:r>
            <a:r>
              <a:rPr sz="1200" dirty="0">
                <a:latin typeface="Times New Roman"/>
                <a:cs typeface="Times New Roman"/>
              </a:rPr>
              <a:t>layer that protects it from</a:t>
            </a:r>
            <a:r>
              <a:rPr sz="1200" spc="-55" dirty="0">
                <a:latin typeface="Times New Roman"/>
                <a:cs typeface="Times New Roman"/>
              </a:rPr>
              <a:t> </a:t>
            </a:r>
            <a:r>
              <a:rPr sz="1200" spc="-5" dirty="0">
                <a:latin typeface="Times New Roman"/>
                <a:cs typeface="Times New Roman"/>
              </a:rPr>
              <a:t>moisture.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Finally the </a:t>
            </a:r>
            <a:r>
              <a:rPr sz="1200" spc="-5" dirty="0">
                <a:latin typeface="Times New Roman"/>
                <a:cs typeface="Times New Roman"/>
              </a:rPr>
              <a:t>entire </a:t>
            </a:r>
            <a:r>
              <a:rPr sz="1200" dirty="0">
                <a:latin typeface="Times New Roman"/>
                <a:cs typeface="Times New Roman"/>
              </a:rPr>
              <a:t>cable is </a:t>
            </a:r>
            <a:r>
              <a:rPr sz="1200" spc="-5" dirty="0">
                <a:latin typeface="Times New Roman"/>
                <a:cs typeface="Times New Roman"/>
              </a:rPr>
              <a:t>encased </a:t>
            </a:r>
            <a:r>
              <a:rPr sz="1200" dirty="0">
                <a:latin typeface="Times New Roman"/>
                <a:cs typeface="Times New Roman"/>
              </a:rPr>
              <a:t>in an outer</a:t>
            </a:r>
            <a:r>
              <a:rPr sz="1200" spc="-90" dirty="0">
                <a:latin typeface="Times New Roman"/>
                <a:cs typeface="Times New Roman"/>
              </a:rPr>
              <a:t> </a:t>
            </a:r>
            <a:r>
              <a:rPr sz="1200" dirty="0">
                <a:latin typeface="Times New Roman"/>
                <a:cs typeface="Times New Roman"/>
              </a:rPr>
              <a:t>jacket</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Both </a:t>
            </a:r>
            <a:r>
              <a:rPr sz="1200" dirty="0">
                <a:latin typeface="Times New Roman"/>
                <a:cs typeface="Times New Roman"/>
              </a:rPr>
              <a:t>core and cladding can </a:t>
            </a:r>
            <a:r>
              <a:rPr sz="1200" spc="-5" dirty="0">
                <a:latin typeface="Times New Roman"/>
                <a:cs typeface="Times New Roman"/>
              </a:rPr>
              <a:t>be made of </a:t>
            </a:r>
            <a:r>
              <a:rPr sz="1200" dirty="0">
                <a:latin typeface="Times New Roman"/>
                <a:cs typeface="Times New Roman"/>
              </a:rPr>
              <a:t>either </a:t>
            </a:r>
            <a:r>
              <a:rPr sz="1200" spc="-5" dirty="0">
                <a:latin typeface="Times New Roman"/>
                <a:cs typeface="Times New Roman"/>
              </a:rPr>
              <a:t>glass or plastic but must be of  different</a:t>
            </a:r>
            <a:r>
              <a:rPr sz="1200" spc="-95" dirty="0">
                <a:latin typeface="Times New Roman"/>
                <a:cs typeface="Times New Roman"/>
              </a:rPr>
              <a:t> </a:t>
            </a:r>
            <a:r>
              <a:rPr sz="1200" spc="-5" dirty="0">
                <a:latin typeface="Times New Roman"/>
                <a:cs typeface="Times New Roman"/>
              </a:rPr>
              <a:t>densities</a:t>
            </a:r>
            <a:endParaRPr sz="1200">
              <a:latin typeface="Times New Roman"/>
              <a:cs typeface="Times New Roman"/>
            </a:endParaRPr>
          </a:p>
          <a:p>
            <a:pPr marL="241300" marR="5715" indent="-228600">
              <a:lnSpc>
                <a:spcPts val="1380"/>
              </a:lnSpc>
              <a:buFont typeface="Courier New"/>
              <a:buChar char="o"/>
              <a:tabLst>
                <a:tab pos="241300" algn="l"/>
              </a:tabLst>
            </a:pPr>
            <a:r>
              <a:rPr sz="1200" spc="-5" dirty="0">
                <a:latin typeface="Times New Roman"/>
                <a:cs typeface="Times New Roman"/>
              </a:rPr>
              <a:t>In addition the inner core must be ultra pure and completely regular in size and  </a:t>
            </a:r>
            <a:r>
              <a:rPr sz="1200" dirty="0">
                <a:latin typeface="Times New Roman"/>
                <a:cs typeface="Times New Roman"/>
              </a:rPr>
              <a:t>shape</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Chemical </a:t>
            </a:r>
            <a:r>
              <a:rPr sz="1200" dirty="0">
                <a:latin typeface="Times New Roman"/>
                <a:cs typeface="Times New Roman"/>
              </a:rPr>
              <a:t>differences in </a:t>
            </a:r>
            <a:r>
              <a:rPr sz="1200" spc="-5" dirty="0">
                <a:latin typeface="Times New Roman"/>
                <a:cs typeface="Times New Roman"/>
              </a:rPr>
              <a:t>material </a:t>
            </a:r>
            <a:r>
              <a:rPr sz="1200" dirty="0">
                <a:latin typeface="Times New Roman"/>
                <a:cs typeface="Times New Roman"/>
              </a:rPr>
              <a:t>and even </a:t>
            </a:r>
            <a:r>
              <a:rPr sz="1200" spc="-5" dirty="0">
                <a:latin typeface="Times New Roman"/>
                <a:cs typeface="Times New Roman"/>
              </a:rPr>
              <a:t>small </a:t>
            </a:r>
            <a:r>
              <a:rPr sz="1200" dirty="0">
                <a:latin typeface="Times New Roman"/>
                <a:cs typeface="Times New Roman"/>
              </a:rPr>
              <a:t>variations in the size or shape of  the core alter the </a:t>
            </a:r>
            <a:r>
              <a:rPr sz="1200" spc="-5" dirty="0">
                <a:latin typeface="Times New Roman"/>
                <a:cs typeface="Times New Roman"/>
              </a:rPr>
              <a:t>angle of reflection </a:t>
            </a:r>
            <a:r>
              <a:rPr sz="1200" dirty="0">
                <a:latin typeface="Times New Roman"/>
                <a:cs typeface="Times New Roman"/>
              </a:rPr>
              <a:t>and distort the</a:t>
            </a:r>
            <a:r>
              <a:rPr sz="1200" spc="-40" dirty="0">
                <a:latin typeface="Times New Roman"/>
                <a:cs typeface="Times New Roman"/>
              </a:rPr>
              <a:t> </a:t>
            </a:r>
            <a:r>
              <a:rPr sz="1200" dirty="0">
                <a:latin typeface="Times New Roman"/>
                <a:cs typeface="Times New Roman"/>
              </a:rPr>
              <a:t>signals</a:t>
            </a:r>
            <a:endParaRPr sz="1200">
              <a:latin typeface="Times New Roman"/>
              <a:cs typeface="Times New Roman"/>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4" name="object 14"/>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130</a:t>
            </a:r>
            <a:endParaRPr sz="1200">
              <a:latin typeface="Times New Roman"/>
              <a:cs typeface="Times New Roman"/>
            </a:endParaRPr>
          </a:p>
        </p:txBody>
      </p:sp>
    </p:spTree>
    <p:extLst>
      <p:ext uri="{BB962C8B-B14F-4D97-AF65-F5344CB8AC3E}">
        <p14:creationId xmlns:p14="http://schemas.microsoft.com/office/powerpoint/2010/main" val="2767235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2755" cy="909891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469900" marR="6350" indent="-228600">
              <a:lnSpc>
                <a:spcPts val="1380"/>
              </a:lnSpc>
              <a:spcBef>
                <a:spcPts val="875"/>
              </a:spcBef>
              <a:buFont typeface="Courier New"/>
              <a:buChar char="o"/>
              <a:tabLst>
                <a:tab pos="469900" algn="l"/>
              </a:tabLst>
            </a:pPr>
            <a:r>
              <a:rPr sz="1200" spc="-5" dirty="0">
                <a:latin typeface="Times New Roman"/>
                <a:cs typeface="Times New Roman"/>
              </a:rPr>
              <a:t>Some </a:t>
            </a:r>
            <a:r>
              <a:rPr sz="1200" dirty="0">
                <a:latin typeface="Times New Roman"/>
                <a:cs typeface="Times New Roman"/>
              </a:rPr>
              <a:t>applications can handle a certain </a:t>
            </a:r>
            <a:r>
              <a:rPr sz="1200" spc="-5" dirty="0">
                <a:latin typeface="Times New Roman"/>
                <a:cs typeface="Times New Roman"/>
              </a:rPr>
              <a:t>amount </a:t>
            </a:r>
            <a:r>
              <a:rPr sz="1200" dirty="0">
                <a:latin typeface="Times New Roman"/>
                <a:cs typeface="Times New Roman"/>
              </a:rPr>
              <a:t>of distortion and their cables can  be </a:t>
            </a:r>
            <a:r>
              <a:rPr sz="1200" spc="-5" dirty="0">
                <a:latin typeface="Times New Roman"/>
                <a:cs typeface="Times New Roman"/>
              </a:rPr>
              <a:t>made </a:t>
            </a:r>
            <a:r>
              <a:rPr sz="1200" dirty="0">
                <a:latin typeface="Times New Roman"/>
                <a:cs typeface="Times New Roman"/>
              </a:rPr>
              <a:t>cheaply but others depend on </a:t>
            </a:r>
            <a:r>
              <a:rPr sz="1200" spc="-5" dirty="0">
                <a:latin typeface="Times New Roman"/>
                <a:cs typeface="Times New Roman"/>
              </a:rPr>
              <a:t>complete</a:t>
            </a:r>
            <a:r>
              <a:rPr sz="1200" spc="-25" dirty="0">
                <a:latin typeface="Times New Roman"/>
                <a:cs typeface="Times New Roman"/>
              </a:rPr>
              <a:t> </a:t>
            </a:r>
            <a:r>
              <a:rPr sz="1200" spc="-5" dirty="0">
                <a:latin typeface="Times New Roman"/>
                <a:cs typeface="Times New Roman"/>
              </a:rPr>
              <a:t>uniformity</a:t>
            </a:r>
            <a:endParaRPr sz="1200">
              <a:latin typeface="Times New Roman"/>
              <a:cs typeface="Times New Roman"/>
            </a:endParaRPr>
          </a:p>
          <a:p>
            <a:pPr marL="469900" marR="5715" indent="-228600">
              <a:lnSpc>
                <a:spcPts val="1380"/>
              </a:lnSpc>
              <a:buFont typeface="Courier New"/>
              <a:buChar char="o"/>
              <a:tabLst>
                <a:tab pos="469900" algn="l"/>
              </a:tabLst>
            </a:pPr>
            <a:r>
              <a:rPr sz="1200" dirty="0">
                <a:latin typeface="Times New Roman"/>
                <a:cs typeface="Times New Roman"/>
              </a:rPr>
              <a:t>The outer jacket can </a:t>
            </a:r>
            <a:r>
              <a:rPr sz="1200" spc="-5" dirty="0">
                <a:latin typeface="Times New Roman"/>
                <a:cs typeface="Times New Roman"/>
              </a:rPr>
              <a:t>be made </a:t>
            </a:r>
            <a:r>
              <a:rPr sz="1200" dirty="0">
                <a:latin typeface="Times New Roman"/>
                <a:cs typeface="Times New Roman"/>
              </a:rPr>
              <a:t>of </a:t>
            </a:r>
            <a:r>
              <a:rPr sz="1200" spc="-5" dirty="0">
                <a:latin typeface="Times New Roman"/>
                <a:cs typeface="Times New Roman"/>
              </a:rPr>
              <a:t>several materials including Teflon, </a:t>
            </a:r>
            <a:r>
              <a:rPr sz="1200" dirty="0">
                <a:latin typeface="Times New Roman"/>
                <a:cs typeface="Times New Roman"/>
              </a:rPr>
              <a:t>Plastic,  Fibrous Plastic, </a:t>
            </a:r>
            <a:r>
              <a:rPr sz="1200" spc="-5" dirty="0">
                <a:latin typeface="Times New Roman"/>
                <a:cs typeface="Times New Roman"/>
              </a:rPr>
              <a:t>metal</a:t>
            </a:r>
            <a:r>
              <a:rPr sz="1200" spc="-90" dirty="0">
                <a:latin typeface="Times New Roman"/>
                <a:cs typeface="Times New Roman"/>
              </a:rPr>
              <a:t> </a:t>
            </a:r>
            <a:r>
              <a:rPr sz="1200" dirty="0">
                <a:latin typeface="Times New Roman"/>
                <a:cs typeface="Times New Roman"/>
              </a:rPr>
              <a:t>tubing</a:t>
            </a:r>
            <a:endParaRPr sz="1200">
              <a:latin typeface="Times New Roman"/>
              <a:cs typeface="Times New Roman"/>
            </a:endParaRPr>
          </a:p>
          <a:p>
            <a:pPr>
              <a:lnSpc>
                <a:spcPct val="100000"/>
              </a:lnSpc>
              <a:spcBef>
                <a:spcPts val="15"/>
              </a:spcBef>
            </a:pPr>
            <a:endParaRPr sz="1100">
              <a:latin typeface="Times New Roman"/>
              <a:cs typeface="Times New Roman"/>
            </a:endParaRPr>
          </a:p>
          <a:p>
            <a:pPr marL="926465">
              <a:lnSpc>
                <a:spcPts val="1400"/>
              </a:lnSpc>
              <a:spcBef>
                <a:spcPts val="5"/>
              </a:spcBef>
            </a:pPr>
            <a:r>
              <a:rPr sz="1200" dirty="0">
                <a:latin typeface="Times New Roman"/>
                <a:cs typeface="Times New Roman"/>
              </a:rPr>
              <a:t>Each of </a:t>
            </a:r>
            <a:r>
              <a:rPr sz="1200" spc="-5" dirty="0">
                <a:latin typeface="Times New Roman"/>
                <a:cs typeface="Times New Roman"/>
              </a:rPr>
              <a:t>these materials have </a:t>
            </a:r>
            <a:r>
              <a:rPr sz="1200" dirty="0">
                <a:latin typeface="Times New Roman"/>
                <a:cs typeface="Times New Roman"/>
              </a:rPr>
              <a:t>a</a:t>
            </a:r>
            <a:r>
              <a:rPr sz="1200" spc="5" dirty="0">
                <a:latin typeface="Times New Roman"/>
                <a:cs typeface="Times New Roman"/>
              </a:rPr>
              <a:t> </a:t>
            </a:r>
            <a:r>
              <a:rPr sz="1200" spc="-5" dirty="0">
                <a:latin typeface="Times New Roman"/>
                <a:cs typeface="Times New Roman"/>
              </a:rPr>
              <a:t>purpose:</a:t>
            </a:r>
            <a:endParaRPr sz="1200">
              <a:latin typeface="Times New Roman"/>
              <a:cs typeface="Times New Roman"/>
            </a:endParaRPr>
          </a:p>
          <a:p>
            <a:pPr marL="927100" marR="7620">
              <a:lnSpc>
                <a:spcPct val="93300"/>
              </a:lnSpc>
              <a:spcBef>
                <a:spcPts val="80"/>
              </a:spcBef>
            </a:pPr>
            <a:r>
              <a:rPr sz="1500" dirty="0">
                <a:latin typeface="Times New Roman"/>
                <a:cs typeface="Times New Roman"/>
              </a:rPr>
              <a:t>–</a:t>
            </a:r>
            <a:r>
              <a:rPr sz="1200" dirty="0">
                <a:latin typeface="Times New Roman"/>
                <a:cs typeface="Times New Roman"/>
              </a:rPr>
              <a:t>Plastic is </a:t>
            </a:r>
            <a:r>
              <a:rPr sz="1200" spc="-5" dirty="0">
                <a:latin typeface="Times New Roman"/>
                <a:cs typeface="Times New Roman"/>
              </a:rPr>
              <a:t>lightweight and </a:t>
            </a:r>
            <a:r>
              <a:rPr sz="1200" dirty="0">
                <a:latin typeface="Times New Roman"/>
                <a:cs typeface="Times New Roman"/>
              </a:rPr>
              <a:t>cheap but </a:t>
            </a:r>
            <a:r>
              <a:rPr sz="1200" spc="-5" dirty="0">
                <a:latin typeface="Times New Roman"/>
                <a:cs typeface="Times New Roman"/>
              </a:rPr>
              <a:t>do not provide structural strength and  </a:t>
            </a:r>
            <a:r>
              <a:rPr sz="1200" dirty="0">
                <a:latin typeface="Times New Roman"/>
                <a:cs typeface="Times New Roman"/>
              </a:rPr>
              <a:t>can </a:t>
            </a:r>
            <a:r>
              <a:rPr sz="1200" spc="-5" dirty="0">
                <a:latin typeface="Times New Roman"/>
                <a:cs typeface="Times New Roman"/>
              </a:rPr>
              <a:t>emit fumes </a:t>
            </a:r>
            <a:r>
              <a:rPr sz="1200" dirty="0">
                <a:latin typeface="Times New Roman"/>
                <a:cs typeface="Times New Roman"/>
              </a:rPr>
              <a:t>when</a:t>
            </a:r>
            <a:r>
              <a:rPr sz="1200" spc="-70" dirty="0">
                <a:latin typeface="Times New Roman"/>
                <a:cs typeface="Times New Roman"/>
              </a:rPr>
              <a:t> </a:t>
            </a:r>
            <a:r>
              <a:rPr sz="1200" dirty="0">
                <a:latin typeface="Times New Roman"/>
                <a:cs typeface="Times New Roman"/>
              </a:rPr>
              <a:t>burnt</a:t>
            </a:r>
            <a:endParaRPr sz="1200">
              <a:latin typeface="Times New Roman"/>
              <a:cs typeface="Times New Roman"/>
            </a:endParaRPr>
          </a:p>
          <a:p>
            <a:pPr marL="927100">
              <a:lnSpc>
                <a:spcPts val="1650"/>
              </a:lnSpc>
            </a:pPr>
            <a:r>
              <a:rPr sz="1500" dirty="0">
                <a:latin typeface="Times New Roman"/>
                <a:cs typeface="Times New Roman"/>
              </a:rPr>
              <a:t>–</a:t>
            </a:r>
            <a:r>
              <a:rPr sz="1200" dirty="0">
                <a:latin typeface="Times New Roman"/>
                <a:cs typeface="Times New Roman"/>
              </a:rPr>
              <a:t>Metal tubing provides strength but is</a:t>
            </a:r>
            <a:r>
              <a:rPr sz="1200" spc="-110" dirty="0">
                <a:latin typeface="Times New Roman"/>
                <a:cs typeface="Times New Roman"/>
              </a:rPr>
              <a:t> </a:t>
            </a:r>
            <a:r>
              <a:rPr sz="1200" dirty="0">
                <a:latin typeface="Times New Roman"/>
                <a:cs typeface="Times New Roman"/>
              </a:rPr>
              <a:t>costly</a:t>
            </a:r>
            <a:endParaRPr sz="1200">
              <a:latin typeface="Times New Roman"/>
              <a:cs typeface="Times New Roman"/>
            </a:endParaRPr>
          </a:p>
          <a:p>
            <a:pPr marL="927100" marR="6985">
              <a:lnSpc>
                <a:spcPct val="93300"/>
              </a:lnSpc>
              <a:spcBef>
                <a:spcPts val="45"/>
              </a:spcBef>
            </a:pPr>
            <a:r>
              <a:rPr sz="1500" spc="-5" dirty="0">
                <a:latin typeface="Times New Roman"/>
                <a:cs typeface="Times New Roman"/>
              </a:rPr>
              <a:t>–</a:t>
            </a:r>
            <a:r>
              <a:rPr sz="1200" spc="-5" dirty="0">
                <a:latin typeface="Times New Roman"/>
                <a:cs typeface="Times New Roman"/>
              </a:rPr>
              <a:t>Teflon is lightweight and can be used </a:t>
            </a:r>
            <a:r>
              <a:rPr sz="1200" dirty="0">
                <a:latin typeface="Times New Roman"/>
                <a:cs typeface="Times New Roman"/>
              </a:rPr>
              <a:t>in open air but it is expensive and  does not </a:t>
            </a:r>
            <a:r>
              <a:rPr sz="1200" spc="-5" dirty="0">
                <a:latin typeface="Times New Roman"/>
                <a:cs typeface="Times New Roman"/>
              </a:rPr>
              <a:t>increase </a:t>
            </a:r>
            <a:r>
              <a:rPr sz="1200" dirty="0">
                <a:latin typeface="Times New Roman"/>
                <a:cs typeface="Times New Roman"/>
              </a:rPr>
              <a:t>cable</a:t>
            </a:r>
            <a:r>
              <a:rPr sz="1200" spc="-65" dirty="0">
                <a:latin typeface="Times New Roman"/>
                <a:cs typeface="Times New Roman"/>
              </a:rPr>
              <a:t> </a:t>
            </a:r>
            <a:r>
              <a:rPr sz="1200" spc="-5" dirty="0">
                <a:latin typeface="Times New Roman"/>
                <a:cs typeface="Times New Roman"/>
              </a:rPr>
              <a:t>strength</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Light Sources for </a:t>
            </a:r>
            <a:r>
              <a:rPr sz="1200" b="1" spc="-5" dirty="0">
                <a:latin typeface="Times New Roman"/>
                <a:cs typeface="Times New Roman"/>
              </a:rPr>
              <a:t>Optical</a:t>
            </a:r>
            <a:r>
              <a:rPr sz="1200" b="1" spc="-80" dirty="0">
                <a:latin typeface="Times New Roman"/>
                <a:cs typeface="Times New Roman"/>
              </a:rPr>
              <a:t> </a:t>
            </a:r>
            <a:r>
              <a:rPr sz="1200" b="1" dirty="0">
                <a:latin typeface="Times New Roman"/>
                <a:cs typeface="Times New Roman"/>
              </a:rPr>
              <a:t>Cable</a:t>
            </a:r>
            <a:endParaRPr sz="1200">
              <a:latin typeface="Times New Roman"/>
              <a:cs typeface="Times New Roman"/>
            </a:endParaRPr>
          </a:p>
          <a:p>
            <a:pPr marL="469900" marR="5715" indent="-228600">
              <a:lnSpc>
                <a:spcPts val="1380"/>
              </a:lnSpc>
              <a:spcBef>
                <a:spcPts val="60"/>
              </a:spcBef>
              <a:buFont typeface="Courier New"/>
              <a:buChar char="o"/>
              <a:tabLst>
                <a:tab pos="469900" algn="l"/>
              </a:tabLst>
            </a:pPr>
            <a:r>
              <a:rPr sz="1200" dirty="0">
                <a:latin typeface="Times New Roman"/>
                <a:cs typeface="Times New Roman"/>
              </a:rPr>
              <a:t>For tx to occur the sending device </a:t>
            </a:r>
            <a:r>
              <a:rPr sz="1200" spc="-5" dirty="0">
                <a:latin typeface="Times New Roman"/>
                <a:cs typeface="Times New Roman"/>
              </a:rPr>
              <a:t>must </a:t>
            </a:r>
            <a:r>
              <a:rPr sz="1200" dirty="0">
                <a:latin typeface="Times New Roman"/>
                <a:cs typeface="Times New Roman"/>
              </a:rPr>
              <a:t>have a light </a:t>
            </a:r>
            <a:r>
              <a:rPr sz="1200" spc="-5" dirty="0">
                <a:latin typeface="Times New Roman"/>
                <a:cs typeface="Times New Roman"/>
              </a:rPr>
              <a:t>source </a:t>
            </a:r>
            <a:r>
              <a:rPr sz="1200" dirty="0">
                <a:latin typeface="Times New Roman"/>
                <a:cs typeface="Times New Roman"/>
              </a:rPr>
              <a:t>and </a:t>
            </a:r>
            <a:r>
              <a:rPr sz="1200" spc="-5" dirty="0">
                <a:latin typeface="Times New Roman"/>
                <a:cs typeface="Times New Roman"/>
              </a:rPr>
              <a:t>the receiving  device with </a:t>
            </a:r>
            <a:r>
              <a:rPr sz="1200" dirty="0">
                <a:latin typeface="Times New Roman"/>
                <a:cs typeface="Times New Roman"/>
              </a:rPr>
              <a:t>a </a:t>
            </a:r>
            <a:r>
              <a:rPr sz="1200" spc="-5" dirty="0">
                <a:latin typeface="Times New Roman"/>
                <a:cs typeface="Times New Roman"/>
              </a:rPr>
              <a:t>photosensitive </a:t>
            </a:r>
            <a:r>
              <a:rPr sz="1200" dirty="0">
                <a:latin typeface="Times New Roman"/>
                <a:cs typeface="Times New Roman"/>
              </a:rPr>
              <a:t>cell</a:t>
            </a:r>
            <a:r>
              <a:rPr sz="1200" spc="20" dirty="0">
                <a:latin typeface="Times New Roman"/>
                <a:cs typeface="Times New Roman"/>
              </a:rPr>
              <a:t> </a:t>
            </a:r>
            <a:r>
              <a:rPr sz="1200" spc="-5" dirty="0">
                <a:latin typeface="Times New Roman"/>
                <a:cs typeface="Times New Roman"/>
              </a:rPr>
              <a:t>(Photodiode)</a:t>
            </a:r>
            <a:endParaRPr sz="1200">
              <a:latin typeface="Times New Roman"/>
              <a:cs typeface="Times New Roman"/>
            </a:endParaRPr>
          </a:p>
          <a:p>
            <a:pPr marL="469900" indent="-228600">
              <a:lnSpc>
                <a:spcPts val="1345"/>
              </a:lnSpc>
              <a:buFont typeface="Courier New"/>
              <a:buChar char="o"/>
              <a:tabLst>
                <a:tab pos="469900" algn="l"/>
              </a:tabLst>
            </a:pPr>
            <a:r>
              <a:rPr sz="1200" dirty="0">
                <a:latin typeface="Times New Roman"/>
                <a:cs typeface="Times New Roman"/>
              </a:rPr>
              <a:t>Photodiode converts the light into current </a:t>
            </a:r>
            <a:r>
              <a:rPr sz="1200" spc="-5" dirty="0">
                <a:latin typeface="Times New Roman"/>
                <a:cs typeface="Times New Roman"/>
              </a:rPr>
              <a:t>usable by </a:t>
            </a:r>
            <a:r>
              <a:rPr sz="1200" dirty="0">
                <a:latin typeface="Times New Roman"/>
                <a:cs typeface="Times New Roman"/>
              </a:rPr>
              <a:t>the</a:t>
            </a:r>
            <a:r>
              <a:rPr sz="1200" spc="-114" dirty="0">
                <a:latin typeface="Times New Roman"/>
                <a:cs typeface="Times New Roman"/>
              </a:rPr>
              <a:t> </a:t>
            </a:r>
            <a:r>
              <a:rPr sz="1200" spc="-5" dirty="0">
                <a:latin typeface="Times New Roman"/>
                <a:cs typeface="Times New Roman"/>
              </a:rPr>
              <a:t>computer</a:t>
            </a:r>
            <a:endParaRPr sz="1200">
              <a:latin typeface="Times New Roman"/>
              <a:cs typeface="Times New Roman"/>
            </a:endParaRPr>
          </a:p>
          <a:p>
            <a:pPr>
              <a:lnSpc>
                <a:spcPct val="100000"/>
              </a:lnSpc>
              <a:spcBef>
                <a:spcPts val="30"/>
              </a:spcBef>
              <a:buFont typeface="Courier New"/>
              <a:buChar char="o"/>
            </a:pPr>
            <a:endParaRPr sz="1050">
              <a:latin typeface="Times New Roman"/>
              <a:cs typeface="Times New Roman"/>
            </a:endParaRPr>
          </a:p>
          <a:p>
            <a:pPr marL="12700">
              <a:lnSpc>
                <a:spcPts val="1855"/>
              </a:lnSpc>
            </a:pPr>
            <a:r>
              <a:rPr sz="1600" spc="-20" dirty="0">
                <a:latin typeface="Meiryo"/>
                <a:cs typeface="Meiryo"/>
              </a:rPr>
              <a:t>*</a:t>
            </a:r>
            <a:r>
              <a:rPr sz="1200" spc="-20" dirty="0">
                <a:latin typeface="Times New Roman"/>
                <a:cs typeface="Times New Roman"/>
              </a:rPr>
              <a:t>The </a:t>
            </a:r>
            <a:r>
              <a:rPr sz="1200" dirty="0">
                <a:latin typeface="Times New Roman"/>
                <a:cs typeface="Times New Roman"/>
              </a:rPr>
              <a:t>light </a:t>
            </a:r>
            <a:r>
              <a:rPr sz="1200" spc="-5" dirty="0">
                <a:latin typeface="Times New Roman"/>
                <a:cs typeface="Times New Roman"/>
              </a:rPr>
              <a:t>source </a:t>
            </a:r>
            <a:r>
              <a:rPr sz="1200" dirty="0">
                <a:latin typeface="Times New Roman"/>
                <a:cs typeface="Times New Roman"/>
              </a:rPr>
              <a:t>can </a:t>
            </a:r>
            <a:r>
              <a:rPr sz="1200" spc="-5" dirty="0">
                <a:latin typeface="Times New Roman"/>
                <a:cs typeface="Times New Roman"/>
              </a:rPr>
              <a:t>either </a:t>
            </a:r>
            <a:r>
              <a:rPr sz="1200" dirty="0">
                <a:latin typeface="Times New Roman"/>
                <a:cs typeface="Times New Roman"/>
              </a:rPr>
              <a:t>be an </a:t>
            </a:r>
            <a:r>
              <a:rPr sz="1200" spc="-5" dirty="0">
                <a:latin typeface="Times New Roman"/>
                <a:cs typeface="Times New Roman"/>
              </a:rPr>
              <a:t>LED </a:t>
            </a:r>
            <a:r>
              <a:rPr sz="1200" dirty="0">
                <a:latin typeface="Times New Roman"/>
                <a:cs typeface="Times New Roman"/>
              </a:rPr>
              <a:t>or an</a:t>
            </a:r>
            <a:r>
              <a:rPr sz="1200" spc="-65" dirty="0">
                <a:latin typeface="Times New Roman"/>
                <a:cs typeface="Times New Roman"/>
              </a:rPr>
              <a:t> </a:t>
            </a:r>
            <a:r>
              <a:rPr sz="1200" dirty="0">
                <a:latin typeface="Times New Roman"/>
                <a:cs typeface="Times New Roman"/>
              </a:rPr>
              <a:t>ILD</a:t>
            </a:r>
            <a:endParaRPr sz="1200">
              <a:latin typeface="Times New Roman"/>
              <a:cs typeface="Times New Roman"/>
            </a:endParaRPr>
          </a:p>
          <a:p>
            <a:pPr marL="927100" lvl="1" indent="-228600">
              <a:lnSpc>
                <a:spcPts val="1330"/>
              </a:lnSpc>
              <a:buFont typeface="Meiryo"/>
              <a:buChar char="➢"/>
              <a:tabLst>
                <a:tab pos="927100" algn="l"/>
              </a:tabLst>
            </a:pPr>
            <a:r>
              <a:rPr sz="1200" b="1" spc="-5" dirty="0">
                <a:latin typeface="Times New Roman"/>
                <a:cs typeface="Times New Roman"/>
              </a:rPr>
              <a:t>LED:</a:t>
            </a:r>
            <a:endParaRPr sz="1200">
              <a:latin typeface="Times New Roman"/>
              <a:cs typeface="Times New Roman"/>
            </a:endParaRPr>
          </a:p>
          <a:p>
            <a:pPr marL="927100" marR="6350">
              <a:lnSpc>
                <a:spcPct val="93000"/>
              </a:lnSpc>
              <a:spcBef>
                <a:spcPts val="80"/>
              </a:spcBef>
            </a:pPr>
            <a:r>
              <a:rPr sz="1500" spc="-5" dirty="0">
                <a:latin typeface="Times New Roman"/>
                <a:cs typeface="Times New Roman"/>
              </a:rPr>
              <a:t>–</a:t>
            </a:r>
            <a:r>
              <a:rPr sz="1200" spc="-5" dirty="0">
                <a:latin typeface="Times New Roman"/>
                <a:cs typeface="Times New Roman"/>
              </a:rPr>
              <a:t>Cheaper but provide Unfocused light that strikes the boundaries of  </a:t>
            </a:r>
            <a:r>
              <a:rPr sz="1200" dirty="0">
                <a:latin typeface="Times New Roman"/>
                <a:cs typeface="Times New Roman"/>
              </a:rPr>
              <a:t>channel at uncontrollable</a:t>
            </a:r>
            <a:r>
              <a:rPr sz="1200" spc="-105" dirty="0">
                <a:latin typeface="Times New Roman"/>
                <a:cs typeface="Times New Roman"/>
              </a:rPr>
              <a:t> </a:t>
            </a:r>
            <a:r>
              <a:rPr sz="1200" dirty="0">
                <a:latin typeface="Times New Roman"/>
                <a:cs typeface="Times New Roman"/>
              </a:rPr>
              <a:t>angles</a:t>
            </a:r>
            <a:endParaRPr sz="1200">
              <a:latin typeface="Times New Roman"/>
              <a:cs typeface="Times New Roman"/>
            </a:endParaRPr>
          </a:p>
          <a:p>
            <a:pPr marL="927100">
              <a:lnSpc>
                <a:spcPts val="1670"/>
              </a:lnSpc>
            </a:pPr>
            <a:r>
              <a:rPr sz="1500" spc="-5" dirty="0">
                <a:latin typeface="Times New Roman"/>
                <a:cs typeface="Times New Roman"/>
              </a:rPr>
              <a:t>–</a:t>
            </a:r>
            <a:r>
              <a:rPr sz="1200" spc="-5" dirty="0">
                <a:latin typeface="Times New Roman"/>
                <a:cs typeface="Times New Roman"/>
              </a:rPr>
              <a:t>Limited </a:t>
            </a:r>
            <a:r>
              <a:rPr sz="1200" dirty="0">
                <a:latin typeface="Times New Roman"/>
                <a:cs typeface="Times New Roman"/>
              </a:rPr>
              <a:t>to short distance</a:t>
            </a:r>
            <a:r>
              <a:rPr sz="1200" spc="-70" dirty="0">
                <a:latin typeface="Times New Roman"/>
                <a:cs typeface="Times New Roman"/>
              </a:rPr>
              <a:t> </a:t>
            </a:r>
            <a:r>
              <a:rPr sz="1200" dirty="0">
                <a:latin typeface="Times New Roman"/>
                <a:cs typeface="Times New Roman"/>
              </a:rPr>
              <a:t>use</a:t>
            </a:r>
            <a:endParaRPr sz="1200">
              <a:latin typeface="Times New Roman"/>
              <a:cs typeface="Times New Roman"/>
            </a:endParaRPr>
          </a:p>
          <a:p>
            <a:pPr marL="927100" lvl="1" indent="-228600">
              <a:lnSpc>
                <a:spcPts val="1340"/>
              </a:lnSpc>
              <a:buFont typeface="Meiryo"/>
              <a:buChar char="➢"/>
              <a:tabLst>
                <a:tab pos="927100" algn="l"/>
              </a:tabLst>
            </a:pPr>
            <a:r>
              <a:rPr sz="1200" b="1" spc="-10" dirty="0">
                <a:latin typeface="Times New Roman"/>
                <a:cs typeface="Times New Roman"/>
              </a:rPr>
              <a:t>LASER:</a:t>
            </a:r>
            <a:endParaRPr sz="1200">
              <a:latin typeface="Times New Roman"/>
              <a:cs typeface="Times New Roman"/>
            </a:endParaRPr>
          </a:p>
          <a:p>
            <a:pPr marL="927100" marR="5080">
              <a:lnSpc>
                <a:spcPct val="93300"/>
              </a:lnSpc>
              <a:spcBef>
                <a:spcPts val="75"/>
              </a:spcBef>
            </a:pPr>
            <a:r>
              <a:rPr sz="1500" dirty="0">
                <a:latin typeface="Times New Roman"/>
                <a:cs typeface="Times New Roman"/>
              </a:rPr>
              <a:t>–</a:t>
            </a:r>
            <a:r>
              <a:rPr sz="1200" dirty="0">
                <a:latin typeface="Times New Roman"/>
                <a:cs typeface="Times New Roman"/>
              </a:rPr>
              <a:t>Can be focused to a narrow range allowing control over angle of  </a:t>
            </a:r>
            <a:r>
              <a:rPr sz="1200" spc="-5" dirty="0">
                <a:latin typeface="Times New Roman"/>
                <a:cs typeface="Times New Roman"/>
              </a:rPr>
              <a:t>incidence</a:t>
            </a:r>
            <a:endParaRPr sz="1200">
              <a:latin typeface="Times New Roman"/>
              <a:cs typeface="Times New Roman"/>
            </a:endParaRPr>
          </a:p>
          <a:p>
            <a:pPr marL="927100" indent="-228600">
              <a:lnSpc>
                <a:spcPts val="1355"/>
              </a:lnSpc>
              <a:buFont typeface="Meiryo"/>
              <a:buChar char="▪"/>
              <a:tabLst>
                <a:tab pos="926465" algn="l"/>
                <a:tab pos="927100" algn="l"/>
              </a:tabLst>
            </a:pPr>
            <a:r>
              <a:rPr sz="1200" b="1" dirty="0">
                <a:latin typeface="Times New Roman"/>
                <a:cs typeface="Times New Roman"/>
              </a:rPr>
              <a:t>Fiber Optic</a:t>
            </a:r>
            <a:r>
              <a:rPr sz="1200" b="1" spc="-110" dirty="0">
                <a:latin typeface="Times New Roman"/>
                <a:cs typeface="Times New Roman"/>
              </a:rPr>
              <a:t> </a:t>
            </a:r>
            <a:r>
              <a:rPr sz="1200" b="1" dirty="0">
                <a:latin typeface="Times New Roman"/>
                <a:cs typeface="Times New Roman"/>
              </a:rPr>
              <a:t>Connectors</a:t>
            </a:r>
            <a:endParaRPr sz="1200">
              <a:latin typeface="Times New Roman"/>
              <a:cs typeface="Times New Roman"/>
            </a:endParaRPr>
          </a:p>
          <a:p>
            <a:pPr marL="1155700" lvl="1" indent="-228600">
              <a:lnSpc>
                <a:spcPts val="1375"/>
              </a:lnSpc>
              <a:buFont typeface="Courier New"/>
              <a:buChar char="o"/>
              <a:tabLst>
                <a:tab pos="1155700" algn="l"/>
              </a:tabLst>
            </a:pPr>
            <a:r>
              <a:rPr sz="1200" spc="-5" dirty="0">
                <a:latin typeface="Times New Roman"/>
                <a:cs typeface="Times New Roman"/>
              </a:rPr>
              <a:t>Importance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Connectors</a:t>
            </a:r>
            <a:endParaRPr sz="1200">
              <a:latin typeface="Times New Roman"/>
              <a:cs typeface="Times New Roman"/>
            </a:endParaRPr>
          </a:p>
          <a:p>
            <a:pPr marL="1155700" marR="5715" lvl="1" indent="-228600">
              <a:lnSpc>
                <a:spcPts val="1380"/>
              </a:lnSpc>
              <a:spcBef>
                <a:spcPts val="65"/>
              </a:spcBef>
              <a:buFont typeface="Courier New"/>
              <a:buChar char="o"/>
              <a:tabLst>
                <a:tab pos="1155700" algn="l"/>
              </a:tabLst>
            </a:pPr>
            <a:r>
              <a:rPr sz="1200" dirty="0">
                <a:latin typeface="Times New Roman"/>
                <a:cs typeface="Times New Roman"/>
              </a:rPr>
              <a:t>If connector is over tight, two </a:t>
            </a:r>
            <a:r>
              <a:rPr sz="1200" spc="-5" dirty="0">
                <a:latin typeface="Times New Roman"/>
                <a:cs typeface="Times New Roman"/>
              </a:rPr>
              <a:t>cores can be compressed and angle of  reflection </a:t>
            </a:r>
            <a:r>
              <a:rPr sz="1200" dirty="0">
                <a:latin typeface="Times New Roman"/>
                <a:cs typeface="Times New Roman"/>
              </a:rPr>
              <a:t>of the </a:t>
            </a:r>
            <a:r>
              <a:rPr sz="1200" spc="-5" dirty="0">
                <a:latin typeface="Times New Roman"/>
                <a:cs typeface="Times New Roman"/>
              </a:rPr>
              <a:t>signal will be</a:t>
            </a:r>
            <a:r>
              <a:rPr sz="1200" spc="15" dirty="0">
                <a:latin typeface="Times New Roman"/>
                <a:cs typeface="Times New Roman"/>
              </a:rPr>
              <a:t> </a:t>
            </a:r>
            <a:r>
              <a:rPr sz="1200" spc="-5" dirty="0">
                <a:latin typeface="Times New Roman"/>
                <a:cs typeface="Times New Roman"/>
              </a:rPr>
              <a:t>altered</a:t>
            </a:r>
            <a:endParaRPr sz="1200">
              <a:latin typeface="Times New Roman"/>
              <a:cs typeface="Times New Roman"/>
            </a:endParaRPr>
          </a:p>
          <a:p>
            <a:pPr marL="1155700" marR="7620" lvl="1" indent="-228600">
              <a:lnSpc>
                <a:spcPts val="1370"/>
              </a:lnSpc>
              <a:spcBef>
                <a:spcPts val="5"/>
              </a:spcBef>
              <a:buFont typeface="Courier New"/>
              <a:buChar char="o"/>
              <a:tabLst>
                <a:tab pos="1155700" algn="l"/>
              </a:tabLst>
            </a:pPr>
            <a:r>
              <a:rPr sz="1200" dirty="0">
                <a:latin typeface="Times New Roman"/>
                <a:cs typeface="Times New Roman"/>
              </a:rPr>
              <a:t>All of popular connectors are Barrel shaped that </a:t>
            </a:r>
            <a:r>
              <a:rPr sz="1200" spc="-5" dirty="0">
                <a:latin typeface="Times New Roman"/>
                <a:cs typeface="Times New Roman"/>
              </a:rPr>
              <a:t>come </a:t>
            </a:r>
            <a:r>
              <a:rPr sz="1200" dirty="0">
                <a:latin typeface="Times New Roman"/>
                <a:cs typeface="Times New Roman"/>
              </a:rPr>
              <a:t>in </a:t>
            </a:r>
            <a:r>
              <a:rPr sz="1200" spc="-5" dirty="0">
                <a:latin typeface="Times New Roman"/>
                <a:cs typeface="Times New Roman"/>
              </a:rPr>
              <a:t>male </a:t>
            </a:r>
            <a:r>
              <a:rPr sz="1200" dirty="0">
                <a:latin typeface="Times New Roman"/>
                <a:cs typeface="Times New Roman"/>
              </a:rPr>
              <a:t>and  </a:t>
            </a:r>
            <a:r>
              <a:rPr sz="1200" spc="-5" dirty="0">
                <a:latin typeface="Times New Roman"/>
                <a:cs typeface="Times New Roman"/>
              </a:rPr>
              <a:t>female</a:t>
            </a:r>
            <a:r>
              <a:rPr sz="1200" spc="-90" dirty="0">
                <a:latin typeface="Times New Roman"/>
                <a:cs typeface="Times New Roman"/>
              </a:rPr>
              <a:t> </a:t>
            </a:r>
            <a:r>
              <a:rPr sz="1200" spc="-5" dirty="0">
                <a:latin typeface="Times New Roman"/>
                <a:cs typeface="Times New Roman"/>
              </a:rPr>
              <a:t>versions</a:t>
            </a:r>
            <a:endParaRPr sz="1200">
              <a:latin typeface="Times New Roman"/>
              <a:cs typeface="Times New Roman"/>
            </a:endParaRPr>
          </a:p>
          <a:p>
            <a:pPr marL="1155700" marR="6350" lvl="1" indent="-228600">
              <a:lnSpc>
                <a:spcPts val="1380"/>
              </a:lnSpc>
              <a:buFont typeface="Courier New"/>
              <a:buChar char="o"/>
              <a:tabLst>
                <a:tab pos="1155700" algn="l"/>
              </a:tabLst>
            </a:pPr>
            <a:r>
              <a:rPr sz="1200" dirty="0">
                <a:latin typeface="Times New Roman"/>
                <a:cs typeface="Times New Roman"/>
              </a:rPr>
              <a:t>The cable </a:t>
            </a:r>
            <a:r>
              <a:rPr sz="1200" spc="-5" dirty="0">
                <a:latin typeface="Times New Roman"/>
                <a:cs typeface="Times New Roman"/>
              </a:rPr>
              <a:t>has </a:t>
            </a:r>
            <a:r>
              <a:rPr sz="1200" dirty="0">
                <a:latin typeface="Times New Roman"/>
                <a:cs typeface="Times New Roman"/>
              </a:rPr>
              <a:t>a </a:t>
            </a:r>
            <a:r>
              <a:rPr sz="1200" spc="-5" dirty="0">
                <a:latin typeface="Times New Roman"/>
                <a:cs typeface="Times New Roman"/>
              </a:rPr>
              <a:t>male </a:t>
            </a:r>
            <a:r>
              <a:rPr sz="1200" dirty="0">
                <a:latin typeface="Times New Roman"/>
                <a:cs typeface="Times New Roman"/>
              </a:rPr>
              <a:t>connector </a:t>
            </a:r>
            <a:r>
              <a:rPr sz="1200" spc="-5" dirty="0">
                <a:latin typeface="Times New Roman"/>
                <a:cs typeface="Times New Roman"/>
              </a:rPr>
              <a:t>that </a:t>
            </a:r>
            <a:r>
              <a:rPr sz="1200" dirty="0">
                <a:latin typeface="Times New Roman"/>
                <a:cs typeface="Times New Roman"/>
              </a:rPr>
              <a:t>fixes into a </a:t>
            </a:r>
            <a:r>
              <a:rPr sz="1200" spc="-5" dirty="0">
                <a:latin typeface="Times New Roman"/>
                <a:cs typeface="Times New Roman"/>
              </a:rPr>
              <a:t>female connector  </a:t>
            </a:r>
            <a:r>
              <a:rPr sz="1200" dirty="0">
                <a:latin typeface="Times New Roman"/>
                <a:cs typeface="Times New Roman"/>
              </a:rPr>
              <a:t>attached to the device to be</a:t>
            </a:r>
            <a:r>
              <a:rPr sz="1200" spc="-130" dirty="0">
                <a:latin typeface="Times New Roman"/>
                <a:cs typeface="Times New Roman"/>
              </a:rPr>
              <a:t> </a:t>
            </a:r>
            <a:r>
              <a:rPr sz="1200" dirty="0">
                <a:latin typeface="Times New Roman"/>
                <a:cs typeface="Times New Roman"/>
              </a:rPr>
              <a:t>connected</a:t>
            </a:r>
            <a:endParaRPr sz="1200">
              <a:latin typeface="Times New Roman"/>
              <a:cs typeface="Times New Roman"/>
            </a:endParaRPr>
          </a:p>
          <a:p>
            <a:pPr marL="469900" indent="-228600">
              <a:lnSpc>
                <a:spcPts val="1320"/>
              </a:lnSpc>
              <a:buFont typeface="Meiryo"/>
              <a:buChar char="▪"/>
              <a:tabLst>
                <a:tab pos="469265" algn="l"/>
                <a:tab pos="469900" algn="l"/>
              </a:tabLst>
            </a:pPr>
            <a:r>
              <a:rPr sz="1200" b="1" dirty="0">
                <a:latin typeface="Times New Roman"/>
                <a:cs typeface="Times New Roman"/>
              </a:rPr>
              <a:t>Advantages of Optical</a:t>
            </a:r>
            <a:r>
              <a:rPr sz="1200" b="1" spc="-120" dirty="0">
                <a:latin typeface="Times New Roman"/>
                <a:cs typeface="Times New Roman"/>
              </a:rPr>
              <a:t> </a:t>
            </a:r>
            <a:r>
              <a:rPr sz="1200" b="1" dirty="0">
                <a:latin typeface="Times New Roman"/>
                <a:cs typeface="Times New Roman"/>
              </a:rPr>
              <a:t>Fiber</a:t>
            </a:r>
            <a:endParaRPr sz="1200">
              <a:latin typeface="Times New Roman"/>
              <a:cs typeface="Times New Roman"/>
            </a:endParaRPr>
          </a:p>
          <a:p>
            <a:pPr marL="469900">
              <a:lnSpc>
                <a:spcPts val="1405"/>
              </a:lnSpc>
            </a:pPr>
            <a:r>
              <a:rPr sz="1200" dirty="0">
                <a:latin typeface="Times New Roman"/>
                <a:cs typeface="Times New Roman"/>
              </a:rPr>
              <a:t>The </a:t>
            </a:r>
            <a:r>
              <a:rPr sz="1200" spc="-5" dirty="0">
                <a:latin typeface="Times New Roman"/>
                <a:cs typeface="Times New Roman"/>
              </a:rPr>
              <a:t>major </a:t>
            </a:r>
            <a:r>
              <a:rPr sz="1200" dirty="0">
                <a:latin typeface="Times New Roman"/>
                <a:cs typeface="Times New Roman"/>
              </a:rPr>
              <a:t>advantages of Fiber over </a:t>
            </a:r>
            <a:r>
              <a:rPr sz="1200" spc="-5" dirty="0">
                <a:latin typeface="Times New Roman"/>
                <a:cs typeface="Times New Roman"/>
              </a:rPr>
              <a:t>twisted pair and coaxial cable</a:t>
            </a:r>
            <a:r>
              <a:rPr sz="1200" spc="15" dirty="0">
                <a:latin typeface="Times New Roman"/>
                <a:cs typeface="Times New Roman"/>
              </a:rPr>
              <a:t> </a:t>
            </a:r>
            <a:r>
              <a:rPr sz="1200" spc="-5" dirty="0">
                <a:latin typeface="Times New Roman"/>
                <a:cs typeface="Times New Roman"/>
              </a:rPr>
              <a:t>are:</a:t>
            </a:r>
            <a:endParaRPr sz="1200">
              <a:latin typeface="Times New Roman"/>
              <a:cs typeface="Times New Roman"/>
            </a:endParaRPr>
          </a:p>
          <a:p>
            <a:pPr>
              <a:lnSpc>
                <a:spcPct val="100000"/>
              </a:lnSpc>
              <a:spcBef>
                <a:spcPts val="40"/>
              </a:spcBef>
            </a:pPr>
            <a:endParaRPr sz="1050">
              <a:latin typeface="Times New Roman"/>
              <a:cs typeface="Times New Roman"/>
            </a:endParaRPr>
          </a:p>
          <a:p>
            <a:pPr marL="927100">
              <a:lnSpc>
                <a:spcPts val="1835"/>
              </a:lnSpc>
            </a:pPr>
            <a:r>
              <a:rPr sz="1600" spc="-15" dirty="0">
                <a:latin typeface="Meiryo"/>
                <a:cs typeface="Meiryo"/>
              </a:rPr>
              <a:t>*</a:t>
            </a:r>
            <a:r>
              <a:rPr sz="1200" b="1" u="heavy" spc="-15" dirty="0">
                <a:latin typeface="Times New Roman"/>
                <a:cs typeface="Times New Roman"/>
              </a:rPr>
              <a:t>Noise</a:t>
            </a:r>
            <a:r>
              <a:rPr sz="1200" b="1" u="heavy" spc="-40" dirty="0">
                <a:latin typeface="Times New Roman"/>
                <a:cs typeface="Times New Roman"/>
              </a:rPr>
              <a:t> </a:t>
            </a:r>
            <a:r>
              <a:rPr sz="1200" b="1" u="heavy" spc="-5" dirty="0">
                <a:latin typeface="Times New Roman"/>
                <a:cs typeface="Times New Roman"/>
              </a:rPr>
              <a:t>Resistance:</a:t>
            </a:r>
            <a:endParaRPr sz="1200">
              <a:latin typeface="Times New Roman"/>
              <a:cs typeface="Times New Roman"/>
            </a:endParaRPr>
          </a:p>
          <a:p>
            <a:pPr marL="927100">
              <a:lnSpc>
                <a:spcPts val="1645"/>
              </a:lnSpc>
            </a:pPr>
            <a:r>
              <a:rPr sz="1500" dirty="0">
                <a:latin typeface="Times New Roman"/>
                <a:cs typeface="Times New Roman"/>
              </a:rPr>
              <a:t>–</a:t>
            </a:r>
            <a:r>
              <a:rPr sz="1200" dirty="0">
                <a:latin typeface="Times New Roman"/>
                <a:cs typeface="Times New Roman"/>
              </a:rPr>
              <a:t>Because </a:t>
            </a:r>
            <a:r>
              <a:rPr sz="1200" spc="-5" dirty="0">
                <a:latin typeface="Times New Roman"/>
                <a:cs typeface="Times New Roman"/>
              </a:rPr>
              <a:t>fiber uses light </a:t>
            </a:r>
            <a:r>
              <a:rPr sz="1200" dirty="0">
                <a:latin typeface="Times New Roman"/>
                <a:cs typeface="Times New Roman"/>
              </a:rPr>
              <a:t>rather than electricity, </a:t>
            </a:r>
            <a:r>
              <a:rPr sz="1200" spc="-5" dirty="0">
                <a:latin typeface="Times New Roman"/>
                <a:cs typeface="Times New Roman"/>
              </a:rPr>
              <a:t>noise </a:t>
            </a:r>
            <a:r>
              <a:rPr sz="1200" dirty="0">
                <a:latin typeface="Times New Roman"/>
                <a:cs typeface="Times New Roman"/>
              </a:rPr>
              <a:t>is </a:t>
            </a:r>
            <a:r>
              <a:rPr sz="1200" spc="-5" dirty="0">
                <a:latin typeface="Times New Roman"/>
                <a:cs typeface="Times New Roman"/>
              </a:rPr>
              <a:t>not </a:t>
            </a:r>
            <a:r>
              <a:rPr sz="1200" dirty="0">
                <a:latin typeface="Times New Roman"/>
                <a:cs typeface="Times New Roman"/>
              </a:rPr>
              <a:t>a</a:t>
            </a:r>
            <a:r>
              <a:rPr sz="1200" spc="-45" dirty="0">
                <a:latin typeface="Times New Roman"/>
                <a:cs typeface="Times New Roman"/>
              </a:rPr>
              <a:t> </a:t>
            </a:r>
            <a:r>
              <a:rPr sz="1200" spc="-5" dirty="0">
                <a:latin typeface="Times New Roman"/>
                <a:cs typeface="Times New Roman"/>
              </a:rPr>
              <a:t>factor</a:t>
            </a:r>
            <a:endParaRPr sz="1200">
              <a:latin typeface="Times New Roman"/>
              <a:cs typeface="Times New Roman"/>
            </a:endParaRPr>
          </a:p>
          <a:p>
            <a:pPr marL="927100" marR="6985">
              <a:lnSpc>
                <a:spcPct val="93300"/>
              </a:lnSpc>
              <a:spcBef>
                <a:spcPts val="50"/>
              </a:spcBef>
            </a:pPr>
            <a:r>
              <a:rPr sz="1500" spc="-5" dirty="0">
                <a:latin typeface="Times New Roman"/>
                <a:cs typeface="Times New Roman"/>
              </a:rPr>
              <a:t>–</a:t>
            </a:r>
            <a:r>
              <a:rPr sz="1200" spc="-5" dirty="0">
                <a:latin typeface="Times New Roman"/>
                <a:cs typeface="Times New Roman"/>
              </a:rPr>
              <a:t>External light the only form of possible </a:t>
            </a:r>
            <a:r>
              <a:rPr sz="1200" dirty="0">
                <a:latin typeface="Times New Roman"/>
                <a:cs typeface="Times New Roman"/>
              </a:rPr>
              <a:t>interference is </a:t>
            </a:r>
            <a:r>
              <a:rPr sz="1200" spc="-5" dirty="0">
                <a:latin typeface="Times New Roman"/>
                <a:cs typeface="Times New Roman"/>
              </a:rPr>
              <a:t>blocked from the  </a:t>
            </a:r>
            <a:r>
              <a:rPr sz="1200" dirty="0">
                <a:latin typeface="Times New Roman"/>
                <a:cs typeface="Times New Roman"/>
              </a:rPr>
              <a:t>channel by the Outer</a:t>
            </a:r>
            <a:r>
              <a:rPr sz="1200" spc="-120" dirty="0">
                <a:latin typeface="Times New Roman"/>
                <a:cs typeface="Times New Roman"/>
              </a:rPr>
              <a:t> </a:t>
            </a:r>
            <a:r>
              <a:rPr sz="1200" dirty="0">
                <a:latin typeface="Times New Roman"/>
                <a:cs typeface="Times New Roman"/>
              </a:rPr>
              <a:t>jacket</a:t>
            </a:r>
            <a:endParaRPr sz="1200">
              <a:latin typeface="Times New Roman"/>
              <a:cs typeface="Times New Roman"/>
            </a:endParaRPr>
          </a:p>
          <a:p>
            <a:pPr marL="927100">
              <a:lnSpc>
                <a:spcPts val="1705"/>
              </a:lnSpc>
            </a:pPr>
            <a:r>
              <a:rPr sz="1600" spc="-15" dirty="0">
                <a:latin typeface="Meiryo"/>
                <a:cs typeface="Meiryo"/>
              </a:rPr>
              <a:t>*</a:t>
            </a:r>
            <a:r>
              <a:rPr sz="1200" b="1" u="heavy" spc="-15" dirty="0">
                <a:latin typeface="Times New Roman"/>
                <a:cs typeface="Times New Roman"/>
              </a:rPr>
              <a:t>Less </a:t>
            </a:r>
            <a:r>
              <a:rPr sz="1200" b="1" u="heavy" dirty="0">
                <a:latin typeface="Times New Roman"/>
                <a:cs typeface="Times New Roman"/>
              </a:rPr>
              <a:t>Signal</a:t>
            </a:r>
            <a:r>
              <a:rPr sz="1200" b="1" u="heavy" spc="-100" dirty="0">
                <a:latin typeface="Times New Roman"/>
                <a:cs typeface="Times New Roman"/>
              </a:rPr>
              <a:t> </a:t>
            </a:r>
            <a:r>
              <a:rPr sz="1200" b="1" u="heavy" dirty="0">
                <a:latin typeface="Times New Roman"/>
                <a:cs typeface="Times New Roman"/>
              </a:rPr>
              <a:t>Attenuation</a:t>
            </a:r>
            <a:endParaRPr sz="1200">
              <a:latin typeface="Times New Roman"/>
              <a:cs typeface="Times New Roman"/>
            </a:endParaRPr>
          </a:p>
          <a:p>
            <a:pPr marL="927100" marR="5715">
              <a:lnSpc>
                <a:spcPct val="93000"/>
              </a:lnSpc>
              <a:spcBef>
                <a:spcPts val="40"/>
              </a:spcBef>
            </a:pPr>
            <a:r>
              <a:rPr sz="1500" dirty="0">
                <a:latin typeface="Times New Roman"/>
                <a:cs typeface="Times New Roman"/>
              </a:rPr>
              <a:t>–</a:t>
            </a:r>
            <a:r>
              <a:rPr sz="1200" dirty="0">
                <a:latin typeface="Times New Roman"/>
                <a:cs typeface="Times New Roman"/>
              </a:rPr>
              <a:t>Fiber </a:t>
            </a:r>
            <a:r>
              <a:rPr sz="1200" spc="-5" dirty="0">
                <a:latin typeface="Times New Roman"/>
                <a:cs typeface="Times New Roman"/>
              </a:rPr>
              <a:t>optic Transmission </a:t>
            </a:r>
            <a:r>
              <a:rPr sz="1200" dirty="0">
                <a:latin typeface="Times New Roman"/>
                <a:cs typeface="Times New Roman"/>
              </a:rPr>
              <a:t>distance is </a:t>
            </a:r>
            <a:r>
              <a:rPr sz="1200" spc="-5" dirty="0">
                <a:latin typeface="Times New Roman"/>
                <a:cs typeface="Times New Roman"/>
              </a:rPr>
              <a:t>significantly greater than other  media</a:t>
            </a:r>
            <a:endParaRPr sz="1200">
              <a:latin typeface="Times New Roman"/>
              <a:cs typeface="Times New Roman"/>
            </a:endParaRPr>
          </a:p>
          <a:p>
            <a:pPr marL="927100">
              <a:lnSpc>
                <a:spcPts val="1625"/>
              </a:lnSpc>
            </a:pPr>
            <a:r>
              <a:rPr sz="1500" spc="-5" dirty="0">
                <a:latin typeface="Times New Roman"/>
                <a:cs typeface="Times New Roman"/>
              </a:rPr>
              <a:t>–</a:t>
            </a:r>
            <a:r>
              <a:rPr sz="1200" spc="-5" dirty="0">
                <a:latin typeface="Times New Roman"/>
                <a:cs typeface="Times New Roman"/>
              </a:rPr>
              <a:t>A </a:t>
            </a:r>
            <a:r>
              <a:rPr sz="1200" dirty="0">
                <a:latin typeface="Times New Roman"/>
                <a:cs typeface="Times New Roman"/>
              </a:rPr>
              <a:t>signal can run </a:t>
            </a:r>
            <a:r>
              <a:rPr sz="1200" spc="-5" dirty="0">
                <a:latin typeface="Times New Roman"/>
                <a:cs typeface="Times New Roman"/>
              </a:rPr>
              <a:t>miles </a:t>
            </a:r>
            <a:r>
              <a:rPr sz="1200" dirty="0">
                <a:latin typeface="Times New Roman"/>
                <a:cs typeface="Times New Roman"/>
              </a:rPr>
              <a:t>w/o</a:t>
            </a:r>
            <a:r>
              <a:rPr sz="1200" spc="-70" dirty="0">
                <a:latin typeface="Times New Roman"/>
                <a:cs typeface="Times New Roman"/>
              </a:rPr>
              <a:t> </a:t>
            </a:r>
            <a:r>
              <a:rPr sz="1200" dirty="0">
                <a:latin typeface="Times New Roman"/>
                <a:cs typeface="Times New Roman"/>
              </a:rPr>
              <a:t>regeneration</a:t>
            </a:r>
            <a:endParaRPr sz="1200">
              <a:latin typeface="Times New Roman"/>
              <a:cs typeface="Times New Roman"/>
            </a:endParaRPr>
          </a:p>
          <a:p>
            <a:pPr marL="927100">
              <a:lnSpc>
                <a:spcPts val="1739"/>
              </a:lnSpc>
            </a:pPr>
            <a:r>
              <a:rPr sz="1600" spc="-15" dirty="0">
                <a:latin typeface="Meiryo"/>
                <a:cs typeface="Meiryo"/>
              </a:rPr>
              <a:t>*</a:t>
            </a:r>
            <a:r>
              <a:rPr sz="1200" b="1" u="heavy" spc="-15" dirty="0">
                <a:latin typeface="Times New Roman"/>
                <a:cs typeface="Times New Roman"/>
              </a:rPr>
              <a:t>Higher</a:t>
            </a:r>
            <a:r>
              <a:rPr sz="1200" b="1" u="heavy" spc="-50" dirty="0">
                <a:latin typeface="Times New Roman"/>
                <a:cs typeface="Times New Roman"/>
              </a:rPr>
              <a:t> </a:t>
            </a:r>
            <a:r>
              <a:rPr sz="1200" b="1" u="heavy" spc="-5" dirty="0">
                <a:latin typeface="Times New Roman"/>
                <a:cs typeface="Times New Roman"/>
              </a:rPr>
              <a:t>Bandwidth</a:t>
            </a:r>
            <a:endParaRPr sz="1200">
              <a:latin typeface="Times New Roman"/>
              <a:cs typeface="Times New Roman"/>
            </a:endParaRPr>
          </a:p>
          <a:p>
            <a:pPr marL="927100">
              <a:lnSpc>
                <a:spcPts val="1714"/>
              </a:lnSpc>
            </a:pPr>
            <a:r>
              <a:rPr sz="1500" dirty="0">
                <a:latin typeface="Times New Roman"/>
                <a:cs typeface="Times New Roman"/>
              </a:rPr>
              <a:t>–</a:t>
            </a:r>
            <a:r>
              <a:rPr sz="1200" dirty="0">
                <a:latin typeface="Times New Roman"/>
                <a:cs typeface="Times New Roman"/>
              </a:rPr>
              <a:t>Can support higher </a:t>
            </a:r>
            <a:r>
              <a:rPr sz="1200" spc="-5" dirty="0">
                <a:latin typeface="Times New Roman"/>
                <a:cs typeface="Times New Roman"/>
              </a:rPr>
              <a:t>BWs </a:t>
            </a:r>
            <a:r>
              <a:rPr sz="1200" dirty="0">
                <a:latin typeface="Times New Roman"/>
                <a:cs typeface="Times New Roman"/>
              </a:rPr>
              <a:t>and higher data</a:t>
            </a:r>
            <a:r>
              <a:rPr sz="1200" spc="-100" dirty="0">
                <a:latin typeface="Times New Roman"/>
                <a:cs typeface="Times New Roman"/>
              </a:rPr>
              <a:t> </a:t>
            </a:r>
            <a:r>
              <a:rPr sz="1200" dirty="0">
                <a:latin typeface="Times New Roman"/>
                <a:cs typeface="Times New Roman"/>
              </a:rPr>
              <a:t>rates</a:t>
            </a:r>
            <a:endParaRPr sz="1200">
              <a:latin typeface="Times New Roman"/>
              <a:cs typeface="Times New Roman"/>
            </a:endParaRPr>
          </a:p>
        </p:txBody>
      </p:sp>
      <p:sp>
        <p:nvSpPr>
          <p:cNvPr id="5" name="object 5"/>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131</a:t>
            </a:fld>
            <a:endParaRPr dirty="0"/>
          </a:p>
        </p:txBody>
      </p:sp>
    </p:spTree>
    <p:extLst>
      <p:ext uri="{BB962C8B-B14F-4D97-AF65-F5344CB8AC3E}">
        <p14:creationId xmlns:p14="http://schemas.microsoft.com/office/powerpoint/2010/main" val="11921146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15238"/>
            <a:ext cx="5302250" cy="5494655"/>
          </a:xfrm>
          <a:prstGeom prst="rect">
            <a:avLst/>
          </a:prstGeom>
        </p:spPr>
        <p:txBody>
          <a:bodyPr vert="horz" wrap="square" lIns="0" tIns="0" rIns="0" bIns="0" rtlCol="0">
            <a:spAutoFit/>
          </a:bodyPr>
          <a:lstStyle/>
          <a:p>
            <a:pPr marL="698500" marR="5080">
              <a:lnSpc>
                <a:spcPct val="93300"/>
              </a:lnSpc>
            </a:pPr>
            <a:r>
              <a:rPr sz="1500" spc="-5" dirty="0">
                <a:latin typeface="Times New Roman"/>
                <a:cs typeface="Times New Roman"/>
              </a:rPr>
              <a:t>–</a:t>
            </a:r>
            <a:r>
              <a:rPr sz="1200" spc="-5" dirty="0">
                <a:latin typeface="Times New Roman"/>
                <a:cs typeface="Times New Roman"/>
              </a:rPr>
              <a:t>High rates are not utilized by absence </a:t>
            </a:r>
            <a:r>
              <a:rPr sz="1200" dirty="0">
                <a:latin typeface="Times New Roman"/>
                <a:cs typeface="Times New Roman"/>
              </a:rPr>
              <a:t>of signal </a:t>
            </a:r>
            <a:r>
              <a:rPr sz="1200" spc="-5" dirty="0">
                <a:latin typeface="Times New Roman"/>
                <a:cs typeface="Times New Roman"/>
              </a:rPr>
              <a:t>generation </a:t>
            </a:r>
            <a:r>
              <a:rPr sz="1200" dirty="0">
                <a:latin typeface="Times New Roman"/>
                <a:cs typeface="Times New Roman"/>
              </a:rPr>
              <a:t>and </a:t>
            </a:r>
            <a:r>
              <a:rPr sz="1200" spc="-5" dirty="0">
                <a:latin typeface="Times New Roman"/>
                <a:cs typeface="Times New Roman"/>
              </a:rPr>
              <a:t>reception  </a:t>
            </a:r>
            <a:r>
              <a:rPr sz="1200" dirty="0">
                <a:latin typeface="Times New Roman"/>
                <a:cs typeface="Times New Roman"/>
              </a:rPr>
              <a:t>technology</a:t>
            </a:r>
            <a:endParaRPr sz="1200">
              <a:latin typeface="Times New Roman"/>
              <a:cs typeface="Times New Roman"/>
            </a:endParaRPr>
          </a:p>
          <a:p>
            <a:pPr marL="698500">
              <a:lnSpc>
                <a:spcPts val="1320"/>
              </a:lnSpc>
            </a:pPr>
            <a:r>
              <a:rPr sz="1200" b="1" dirty="0">
                <a:latin typeface="Times New Roman"/>
                <a:cs typeface="Times New Roman"/>
              </a:rPr>
              <a:t>Disadvantages of Optical</a:t>
            </a:r>
            <a:r>
              <a:rPr sz="1200" b="1" spc="-105" dirty="0">
                <a:latin typeface="Times New Roman"/>
                <a:cs typeface="Times New Roman"/>
              </a:rPr>
              <a:t> </a:t>
            </a:r>
            <a:r>
              <a:rPr sz="1200" b="1" dirty="0">
                <a:latin typeface="Times New Roman"/>
                <a:cs typeface="Times New Roman"/>
              </a:rPr>
              <a:t>Fiber</a:t>
            </a:r>
            <a:endParaRPr sz="1200">
              <a:latin typeface="Times New Roman"/>
              <a:cs typeface="Times New Roman"/>
            </a:endParaRPr>
          </a:p>
          <a:p>
            <a:pPr marL="698500">
              <a:lnSpc>
                <a:spcPts val="1764"/>
              </a:lnSpc>
            </a:pPr>
            <a:r>
              <a:rPr sz="1600" spc="-20" dirty="0">
                <a:latin typeface="Meiryo"/>
                <a:cs typeface="Meiryo"/>
              </a:rPr>
              <a:t>*</a:t>
            </a:r>
            <a:r>
              <a:rPr sz="1200" b="1" u="heavy" spc="-20" dirty="0">
                <a:latin typeface="Times New Roman"/>
                <a:cs typeface="Times New Roman"/>
              </a:rPr>
              <a:t>COST</a:t>
            </a:r>
            <a:endParaRPr sz="1200">
              <a:latin typeface="Times New Roman"/>
              <a:cs typeface="Times New Roman"/>
            </a:endParaRPr>
          </a:p>
          <a:p>
            <a:pPr marL="698500">
              <a:lnSpc>
                <a:spcPts val="1645"/>
              </a:lnSpc>
            </a:pPr>
            <a:r>
              <a:rPr sz="1500" dirty="0">
                <a:latin typeface="Times New Roman"/>
                <a:cs typeface="Times New Roman"/>
              </a:rPr>
              <a:t>–</a:t>
            </a:r>
            <a:r>
              <a:rPr sz="1200" dirty="0">
                <a:latin typeface="Times New Roman"/>
                <a:cs typeface="Times New Roman"/>
              </a:rPr>
              <a:t>Expensive</a:t>
            </a:r>
            <a:endParaRPr sz="1200">
              <a:latin typeface="Times New Roman"/>
              <a:cs typeface="Times New Roman"/>
            </a:endParaRPr>
          </a:p>
          <a:p>
            <a:pPr marL="698500" marR="5080">
              <a:lnSpc>
                <a:spcPct val="93300"/>
              </a:lnSpc>
              <a:spcBef>
                <a:spcPts val="45"/>
              </a:spcBef>
            </a:pPr>
            <a:r>
              <a:rPr sz="1500" dirty="0">
                <a:latin typeface="Times New Roman"/>
                <a:cs typeface="Times New Roman"/>
              </a:rPr>
              <a:t>–</a:t>
            </a:r>
            <a:r>
              <a:rPr sz="1200" dirty="0">
                <a:latin typeface="Times New Roman"/>
                <a:cs typeface="Times New Roman"/>
              </a:rPr>
              <a:t>No </a:t>
            </a:r>
            <a:r>
              <a:rPr sz="1200" spc="-5" dirty="0">
                <a:latin typeface="Times New Roman"/>
                <a:cs typeface="Times New Roman"/>
              </a:rPr>
              <a:t>impurities </a:t>
            </a:r>
            <a:r>
              <a:rPr sz="1200" dirty="0">
                <a:latin typeface="Times New Roman"/>
                <a:cs typeface="Times New Roman"/>
              </a:rPr>
              <a:t>or </a:t>
            </a:r>
            <a:r>
              <a:rPr sz="1200" spc="-5" dirty="0">
                <a:latin typeface="Times New Roman"/>
                <a:cs typeface="Times New Roman"/>
              </a:rPr>
              <a:t>imperfections </a:t>
            </a:r>
            <a:r>
              <a:rPr sz="1200" dirty="0">
                <a:latin typeface="Times New Roman"/>
                <a:cs typeface="Times New Roman"/>
              </a:rPr>
              <a:t>can be tolerated, so </a:t>
            </a:r>
            <a:r>
              <a:rPr sz="1200" spc="-5" dirty="0">
                <a:latin typeface="Times New Roman"/>
                <a:cs typeface="Times New Roman"/>
              </a:rPr>
              <a:t>manufacturing </a:t>
            </a:r>
            <a:r>
              <a:rPr sz="1200" dirty="0">
                <a:latin typeface="Times New Roman"/>
                <a:cs typeface="Times New Roman"/>
              </a:rPr>
              <a:t>is  costly</a:t>
            </a:r>
            <a:endParaRPr sz="1200">
              <a:latin typeface="Times New Roman"/>
              <a:cs typeface="Times New Roman"/>
            </a:endParaRPr>
          </a:p>
          <a:p>
            <a:pPr marL="698500">
              <a:lnSpc>
                <a:spcPts val="1625"/>
              </a:lnSpc>
            </a:pPr>
            <a:r>
              <a:rPr sz="1500" spc="-5" dirty="0">
                <a:latin typeface="Times New Roman"/>
                <a:cs typeface="Times New Roman"/>
              </a:rPr>
              <a:t>–</a:t>
            </a:r>
            <a:r>
              <a:rPr sz="1200" spc="-5" dirty="0">
                <a:latin typeface="Times New Roman"/>
                <a:cs typeface="Times New Roman"/>
              </a:rPr>
              <a:t>Laser light sources can be</a:t>
            </a:r>
            <a:r>
              <a:rPr sz="1200" spc="-75" dirty="0">
                <a:latin typeface="Times New Roman"/>
                <a:cs typeface="Times New Roman"/>
              </a:rPr>
              <a:t> </a:t>
            </a:r>
            <a:r>
              <a:rPr sz="1200" spc="-5" dirty="0">
                <a:latin typeface="Times New Roman"/>
                <a:cs typeface="Times New Roman"/>
              </a:rPr>
              <a:t>expensive</a:t>
            </a:r>
            <a:endParaRPr sz="1200">
              <a:latin typeface="Times New Roman"/>
              <a:cs typeface="Times New Roman"/>
            </a:endParaRPr>
          </a:p>
          <a:p>
            <a:pPr marL="698500">
              <a:lnSpc>
                <a:spcPts val="1739"/>
              </a:lnSpc>
            </a:pPr>
            <a:r>
              <a:rPr sz="1600" spc="-10" dirty="0">
                <a:latin typeface="Meiryo"/>
                <a:cs typeface="Meiryo"/>
              </a:rPr>
              <a:t>*</a:t>
            </a:r>
            <a:r>
              <a:rPr sz="1200" b="1" u="heavy" spc="-10" dirty="0">
                <a:latin typeface="Times New Roman"/>
                <a:cs typeface="Times New Roman"/>
              </a:rPr>
              <a:t>INSTALLATION</a:t>
            </a:r>
            <a:endParaRPr sz="1200">
              <a:latin typeface="Times New Roman"/>
              <a:cs typeface="Times New Roman"/>
            </a:endParaRPr>
          </a:p>
          <a:p>
            <a:pPr marL="698500">
              <a:lnSpc>
                <a:spcPts val="1645"/>
              </a:lnSpc>
            </a:pPr>
            <a:r>
              <a:rPr sz="1500" dirty="0">
                <a:latin typeface="Times New Roman"/>
                <a:cs typeface="Times New Roman"/>
              </a:rPr>
              <a:t>–</a:t>
            </a:r>
            <a:r>
              <a:rPr sz="1200" dirty="0">
                <a:latin typeface="Times New Roman"/>
                <a:cs typeface="Times New Roman"/>
              </a:rPr>
              <a:t>Roughness &amp; Cracking of core </a:t>
            </a:r>
            <a:r>
              <a:rPr sz="1200" spc="-5" dirty="0">
                <a:latin typeface="Times New Roman"/>
                <a:cs typeface="Times New Roman"/>
              </a:rPr>
              <a:t>cannot be</a:t>
            </a:r>
            <a:r>
              <a:rPr sz="1200" spc="-120" dirty="0">
                <a:latin typeface="Times New Roman"/>
                <a:cs typeface="Times New Roman"/>
              </a:rPr>
              <a:t> </a:t>
            </a:r>
            <a:r>
              <a:rPr sz="1200" spc="-5" dirty="0">
                <a:latin typeface="Times New Roman"/>
                <a:cs typeface="Times New Roman"/>
              </a:rPr>
              <a:t>tolerated</a:t>
            </a:r>
            <a:endParaRPr sz="1200">
              <a:latin typeface="Times New Roman"/>
              <a:cs typeface="Times New Roman"/>
            </a:endParaRPr>
          </a:p>
          <a:p>
            <a:pPr marL="698500">
              <a:lnSpc>
                <a:spcPts val="1730"/>
              </a:lnSpc>
            </a:pPr>
            <a:r>
              <a:rPr sz="1500" dirty="0">
                <a:latin typeface="Times New Roman"/>
                <a:cs typeface="Times New Roman"/>
              </a:rPr>
              <a:t>–</a:t>
            </a:r>
            <a:r>
              <a:rPr sz="1200" dirty="0">
                <a:latin typeface="Times New Roman"/>
                <a:cs typeface="Times New Roman"/>
              </a:rPr>
              <a:t>All connections </a:t>
            </a:r>
            <a:r>
              <a:rPr sz="1200" spc="-5" dirty="0">
                <a:latin typeface="Times New Roman"/>
                <a:cs typeface="Times New Roman"/>
              </a:rPr>
              <a:t>must </a:t>
            </a:r>
            <a:r>
              <a:rPr sz="1200" dirty="0">
                <a:latin typeface="Times New Roman"/>
                <a:cs typeface="Times New Roman"/>
              </a:rPr>
              <a:t>be perfectly</a:t>
            </a:r>
            <a:r>
              <a:rPr sz="1200" spc="-100" dirty="0">
                <a:latin typeface="Times New Roman"/>
                <a:cs typeface="Times New Roman"/>
              </a:rPr>
              <a:t> </a:t>
            </a:r>
            <a:r>
              <a:rPr sz="1200" dirty="0">
                <a:latin typeface="Times New Roman"/>
                <a:cs typeface="Times New Roman"/>
              </a:rPr>
              <a:t>alligned</a:t>
            </a:r>
            <a:endParaRPr sz="1200">
              <a:latin typeface="Times New Roman"/>
              <a:cs typeface="Times New Roman"/>
            </a:endParaRPr>
          </a:p>
          <a:p>
            <a:pPr marL="241300" indent="-228600">
              <a:lnSpc>
                <a:spcPts val="1370"/>
              </a:lnSpc>
              <a:spcBef>
                <a:spcPts val="1270"/>
              </a:spcBef>
              <a:buFont typeface="Meiryo"/>
              <a:buChar char="▪"/>
              <a:tabLst>
                <a:tab pos="240665" algn="l"/>
                <a:tab pos="241300" algn="l"/>
              </a:tabLst>
            </a:pPr>
            <a:r>
              <a:rPr sz="1200" b="1" dirty="0">
                <a:latin typeface="Times New Roman"/>
                <a:cs typeface="Times New Roman"/>
              </a:rPr>
              <a:t>Disadvantages of Optical</a:t>
            </a:r>
            <a:r>
              <a:rPr sz="1200" b="1" spc="-105" dirty="0">
                <a:latin typeface="Times New Roman"/>
                <a:cs typeface="Times New Roman"/>
              </a:rPr>
              <a:t> </a:t>
            </a:r>
            <a:r>
              <a:rPr sz="1200" b="1" dirty="0">
                <a:latin typeface="Times New Roman"/>
                <a:cs typeface="Times New Roman"/>
              </a:rPr>
              <a:t>Fiber</a:t>
            </a:r>
            <a:endParaRPr sz="1200">
              <a:latin typeface="Times New Roman"/>
              <a:cs typeface="Times New Roman"/>
            </a:endParaRPr>
          </a:p>
          <a:p>
            <a:pPr marL="698500">
              <a:lnSpc>
                <a:spcPts val="1764"/>
              </a:lnSpc>
            </a:pPr>
            <a:r>
              <a:rPr sz="1600" spc="-10" dirty="0">
                <a:latin typeface="Meiryo"/>
                <a:cs typeface="Meiryo"/>
              </a:rPr>
              <a:t>*</a:t>
            </a:r>
            <a:r>
              <a:rPr sz="1200" b="1" u="heavy" spc="-10" dirty="0">
                <a:latin typeface="Times New Roman"/>
                <a:cs typeface="Times New Roman"/>
              </a:rPr>
              <a:t>Fragility</a:t>
            </a:r>
            <a:endParaRPr sz="1200">
              <a:latin typeface="Times New Roman"/>
              <a:cs typeface="Times New Roman"/>
            </a:endParaRPr>
          </a:p>
          <a:p>
            <a:pPr marL="698500">
              <a:lnSpc>
                <a:spcPts val="1645"/>
              </a:lnSpc>
            </a:pPr>
            <a:r>
              <a:rPr sz="1500" spc="-5" dirty="0">
                <a:latin typeface="Times New Roman"/>
                <a:cs typeface="Times New Roman"/>
              </a:rPr>
              <a:t>–</a:t>
            </a:r>
            <a:r>
              <a:rPr sz="1200" spc="-5" dirty="0">
                <a:latin typeface="Times New Roman"/>
                <a:cs typeface="Times New Roman"/>
              </a:rPr>
              <a:t>Glass fiber </a:t>
            </a:r>
            <a:r>
              <a:rPr sz="1200" dirty="0">
                <a:latin typeface="Times New Roman"/>
                <a:cs typeface="Times New Roman"/>
              </a:rPr>
              <a:t>is </a:t>
            </a:r>
            <a:r>
              <a:rPr sz="1200" spc="-5" dirty="0">
                <a:latin typeface="Times New Roman"/>
                <a:cs typeface="Times New Roman"/>
              </a:rPr>
              <a:t>very</a:t>
            </a:r>
            <a:r>
              <a:rPr sz="1200" spc="-25" dirty="0">
                <a:latin typeface="Times New Roman"/>
                <a:cs typeface="Times New Roman"/>
              </a:rPr>
              <a:t> </a:t>
            </a:r>
            <a:r>
              <a:rPr sz="1200" spc="-5" dirty="0">
                <a:latin typeface="Times New Roman"/>
                <a:cs typeface="Times New Roman"/>
              </a:rPr>
              <a:t>fragile</a:t>
            </a:r>
            <a:endParaRPr sz="1200">
              <a:latin typeface="Times New Roman"/>
              <a:cs typeface="Times New Roman"/>
            </a:endParaRPr>
          </a:p>
          <a:p>
            <a:pPr marL="698500" marR="5080">
              <a:lnSpc>
                <a:spcPct val="93300"/>
              </a:lnSpc>
              <a:spcBef>
                <a:spcPts val="45"/>
              </a:spcBef>
            </a:pPr>
            <a:r>
              <a:rPr sz="1500" dirty="0">
                <a:latin typeface="Times New Roman"/>
                <a:cs typeface="Times New Roman"/>
              </a:rPr>
              <a:t>–</a:t>
            </a:r>
            <a:r>
              <a:rPr sz="1200" dirty="0">
                <a:latin typeface="Times New Roman"/>
                <a:cs typeface="Times New Roman"/>
              </a:rPr>
              <a:t>Can not be used in </a:t>
            </a:r>
            <a:r>
              <a:rPr sz="1200" spc="-5" dirty="0">
                <a:latin typeface="Times New Roman"/>
                <a:cs typeface="Times New Roman"/>
              </a:rPr>
              <a:t>extreme </a:t>
            </a:r>
            <a:r>
              <a:rPr sz="1200" dirty="0">
                <a:latin typeface="Times New Roman"/>
                <a:cs typeface="Times New Roman"/>
              </a:rPr>
              <a:t>conditions where hardware portability is  required</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lvl="1" indent="-228600">
              <a:lnSpc>
                <a:spcPts val="1405"/>
              </a:lnSpc>
              <a:spcBef>
                <a:spcPts val="5"/>
              </a:spcBef>
              <a:buFont typeface="Meiryo"/>
              <a:buChar char="❖"/>
              <a:tabLst>
                <a:tab pos="469900" algn="l"/>
              </a:tabLst>
            </a:pPr>
            <a:r>
              <a:rPr sz="1200" b="1" spc="-5" dirty="0">
                <a:latin typeface="Times New Roman"/>
                <a:cs typeface="Times New Roman"/>
              </a:rPr>
              <a:t>Unguided</a:t>
            </a:r>
            <a:r>
              <a:rPr sz="1200" b="1" spc="-60" dirty="0">
                <a:latin typeface="Times New Roman"/>
                <a:cs typeface="Times New Roman"/>
              </a:rPr>
              <a:t> </a:t>
            </a:r>
            <a:r>
              <a:rPr sz="1200" b="1" dirty="0">
                <a:latin typeface="Times New Roman"/>
                <a:cs typeface="Times New Roman"/>
              </a:rPr>
              <a:t>Media</a:t>
            </a:r>
            <a:endParaRPr sz="1200">
              <a:latin typeface="Times New Roman"/>
              <a:cs typeface="Times New Roman"/>
            </a:endParaRPr>
          </a:p>
          <a:p>
            <a:pPr marL="469900" marR="5080" indent="-228600">
              <a:lnSpc>
                <a:spcPts val="1380"/>
              </a:lnSpc>
              <a:spcBef>
                <a:spcPts val="60"/>
              </a:spcBef>
              <a:buFont typeface="Courier New"/>
              <a:buChar char="o"/>
              <a:tabLst>
                <a:tab pos="469900" algn="l"/>
              </a:tabLst>
            </a:pPr>
            <a:r>
              <a:rPr sz="1200" dirty="0">
                <a:latin typeface="Times New Roman"/>
                <a:cs typeface="Times New Roman"/>
              </a:rPr>
              <a:t>Unguided Media or </a:t>
            </a:r>
            <a:r>
              <a:rPr sz="1200" spc="-5" dirty="0">
                <a:latin typeface="Times New Roman"/>
                <a:cs typeface="Times New Roman"/>
              </a:rPr>
              <a:t>Wireless Communication </a:t>
            </a:r>
            <a:r>
              <a:rPr sz="1200" dirty="0">
                <a:latin typeface="Times New Roman"/>
                <a:cs typeface="Times New Roman"/>
              </a:rPr>
              <a:t>transport </a:t>
            </a:r>
            <a:r>
              <a:rPr sz="1200" spc="-5" dirty="0">
                <a:latin typeface="Times New Roman"/>
                <a:cs typeface="Times New Roman"/>
              </a:rPr>
              <a:t>Electromagnetic  </a:t>
            </a:r>
            <a:r>
              <a:rPr sz="1200" dirty="0">
                <a:latin typeface="Times New Roman"/>
                <a:cs typeface="Times New Roman"/>
              </a:rPr>
              <a:t>waves without a physical</a:t>
            </a:r>
            <a:r>
              <a:rPr sz="1200" spc="-105" dirty="0">
                <a:latin typeface="Times New Roman"/>
                <a:cs typeface="Times New Roman"/>
              </a:rPr>
              <a:t> </a:t>
            </a:r>
            <a:r>
              <a:rPr sz="1200" dirty="0">
                <a:latin typeface="Times New Roman"/>
                <a:cs typeface="Times New Roman"/>
              </a:rPr>
              <a:t>conductor</a:t>
            </a:r>
            <a:endParaRPr sz="1200">
              <a:latin typeface="Times New Roman"/>
              <a:cs typeface="Times New Roman"/>
            </a:endParaRPr>
          </a:p>
          <a:p>
            <a:pPr marL="469900" marR="6350" indent="-228600">
              <a:lnSpc>
                <a:spcPts val="1380"/>
              </a:lnSpc>
              <a:buFont typeface="Courier New"/>
              <a:buChar char="o"/>
              <a:tabLst>
                <a:tab pos="469900" algn="l"/>
              </a:tabLst>
            </a:pPr>
            <a:r>
              <a:rPr sz="1200" spc="-5" dirty="0">
                <a:latin typeface="Times New Roman"/>
                <a:cs typeface="Times New Roman"/>
              </a:rPr>
              <a:t>Instead signals are broadcast </a:t>
            </a:r>
            <a:r>
              <a:rPr sz="1200" dirty="0">
                <a:latin typeface="Times New Roman"/>
                <a:cs typeface="Times New Roman"/>
              </a:rPr>
              <a:t>through Air and are </a:t>
            </a:r>
            <a:r>
              <a:rPr sz="1200" spc="-5" dirty="0">
                <a:latin typeface="Times New Roman"/>
                <a:cs typeface="Times New Roman"/>
              </a:rPr>
              <a:t>available to anyone who has  </a:t>
            </a:r>
            <a:r>
              <a:rPr sz="1200" dirty="0">
                <a:latin typeface="Times New Roman"/>
                <a:cs typeface="Times New Roman"/>
              </a:rPr>
              <a:t>a receiver capable </a:t>
            </a:r>
            <a:r>
              <a:rPr sz="1200" spc="-5" dirty="0">
                <a:latin typeface="Times New Roman"/>
                <a:cs typeface="Times New Roman"/>
              </a:rPr>
              <a:t>of receiving</a:t>
            </a:r>
            <a:r>
              <a:rPr sz="1200" spc="-110" dirty="0">
                <a:latin typeface="Times New Roman"/>
                <a:cs typeface="Times New Roman"/>
              </a:rPr>
              <a:t> </a:t>
            </a:r>
            <a:r>
              <a:rPr sz="1200" dirty="0">
                <a:latin typeface="Times New Roman"/>
                <a:cs typeface="Times New Roman"/>
              </a:rPr>
              <a:t>them</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927100" lvl="1" indent="-228600">
              <a:lnSpc>
                <a:spcPts val="1405"/>
              </a:lnSpc>
              <a:buFont typeface="Meiryo"/>
              <a:buChar char="➢"/>
              <a:tabLst>
                <a:tab pos="927100" algn="l"/>
              </a:tabLst>
            </a:pPr>
            <a:r>
              <a:rPr sz="1200" b="1" dirty="0">
                <a:latin typeface="Times New Roman"/>
                <a:cs typeface="Times New Roman"/>
              </a:rPr>
              <a:t>Radio Frequency</a:t>
            </a:r>
            <a:r>
              <a:rPr sz="1200" b="1" spc="-110" dirty="0">
                <a:latin typeface="Times New Roman"/>
                <a:cs typeface="Times New Roman"/>
              </a:rPr>
              <a:t> </a:t>
            </a:r>
            <a:r>
              <a:rPr sz="1200" b="1" dirty="0">
                <a:latin typeface="Times New Roman"/>
                <a:cs typeface="Times New Roman"/>
              </a:rPr>
              <a:t>Allocation</a:t>
            </a:r>
            <a:endParaRPr sz="1200">
              <a:latin typeface="Times New Roman"/>
              <a:cs typeface="Times New Roman"/>
            </a:endParaRPr>
          </a:p>
          <a:p>
            <a:pPr marL="927100" marR="5080" indent="-228600">
              <a:lnSpc>
                <a:spcPts val="1380"/>
              </a:lnSpc>
              <a:spcBef>
                <a:spcPts val="60"/>
              </a:spcBef>
              <a:buFont typeface="Courier New"/>
              <a:buChar char="o"/>
              <a:tabLst>
                <a:tab pos="927100" algn="l"/>
              </a:tabLst>
            </a:pPr>
            <a:r>
              <a:rPr sz="1200" dirty="0">
                <a:latin typeface="Times New Roman"/>
                <a:cs typeface="Times New Roman"/>
              </a:rPr>
              <a:t>The section of EM spectrum defined as </a:t>
            </a:r>
            <a:r>
              <a:rPr sz="1200" spc="-5" dirty="0">
                <a:latin typeface="Times New Roman"/>
                <a:cs typeface="Times New Roman"/>
              </a:rPr>
              <a:t>Radio </a:t>
            </a:r>
            <a:r>
              <a:rPr sz="1200" dirty="0">
                <a:latin typeface="Times New Roman"/>
                <a:cs typeface="Times New Roman"/>
              </a:rPr>
              <a:t>Communication is  </a:t>
            </a:r>
            <a:r>
              <a:rPr sz="1200" spc="-5" dirty="0">
                <a:latin typeface="Times New Roman"/>
                <a:cs typeface="Times New Roman"/>
              </a:rPr>
              <a:t>divided </a:t>
            </a:r>
            <a:r>
              <a:rPr sz="1200" dirty="0">
                <a:latin typeface="Times New Roman"/>
                <a:cs typeface="Times New Roman"/>
              </a:rPr>
              <a:t>into 8 </a:t>
            </a:r>
            <a:r>
              <a:rPr sz="1200" spc="-5" dirty="0">
                <a:latin typeface="Times New Roman"/>
                <a:cs typeface="Times New Roman"/>
              </a:rPr>
              <a:t>ranges </a:t>
            </a:r>
            <a:r>
              <a:rPr sz="1200" dirty="0">
                <a:latin typeface="Times New Roman"/>
                <a:cs typeface="Times New Roman"/>
              </a:rPr>
              <a:t>called</a:t>
            </a:r>
            <a:r>
              <a:rPr sz="1200" spc="-85" dirty="0">
                <a:latin typeface="Times New Roman"/>
                <a:cs typeface="Times New Roman"/>
              </a:rPr>
              <a:t> </a:t>
            </a:r>
            <a:r>
              <a:rPr sz="1200" spc="-10" dirty="0">
                <a:latin typeface="Times New Roman"/>
                <a:cs typeface="Times New Roman"/>
              </a:rPr>
              <a:t>BANDS</a:t>
            </a:r>
            <a:endParaRPr sz="1200">
              <a:latin typeface="Times New Roman"/>
              <a:cs typeface="Times New Roman"/>
            </a:endParaRPr>
          </a:p>
          <a:p>
            <a:pPr marL="927100" marR="5080" indent="-228600">
              <a:lnSpc>
                <a:spcPts val="1380"/>
              </a:lnSpc>
              <a:buFont typeface="Courier New"/>
              <a:buChar char="o"/>
              <a:tabLst>
                <a:tab pos="927100" algn="l"/>
              </a:tabLst>
            </a:pPr>
            <a:r>
              <a:rPr sz="1200" spc="-5" dirty="0">
                <a:latin typeface="Times New Roman"/>
                <a:cs typeface="Times New Roman"/>
              </a:rPr>
              <a:t>BANDS are rated from very low frequency (VLF) </a:t>
            </a:r>
            <a:r>
              <a:rPr sz="1200" dirty="0">
                <a:latin typeface="Times New Roman"/>
                <a:cs typeface="Times New Roman"/>
              </a:rPr>
              <a:t>to </a:t>
            </a:r>
            <a:r>
              <a:rPr sz="1200" spc="-5" dirty="0">
                <a:latin typeface="Times New Roman"/>
                <a:cs typeface="Times New Roman"/>
              </a:rPr>
              <a:t>extremely high  frequency</a:t>
            </a:r>
            <a:r>
              <a:rPr sz="1200" spc="-100" dirty="0">
                <a:latin typeface="Times New Roman"/>
                <a:cs typeface="Times New Roman"/>
              </a:rPr>
              <a:t> </a:t>
            </a:r>
            <a:r>
              <a:rPr sz="1200" spc="-5" dirty="0">
                <a:latin typeface="Times New Roman"/>
                <a:cs typeface="Times New Roman"/>
              </a:rPr>
              <a:t>(EHF)</a:t>
            </a:r>
            <a:endParaRPr sz="1200">
              <a:latin typeface="Times New Roman"/>
              <a:cs typeface="Times New Roman"/>
            </a:endParaRPr>
          </a:p>
        </p:txBody>
      </p:sp>
      <p:sp>
        <p:nvSpPr>
          <p:cNvPr id="7" name="object 7"/>
          <p:cNvSpPr txBox="1"/>
          <p:nvPr/>
        </p:nvSpPr>
        <p:spPr>
          <a:xfrm>
            <a:off x="2044700" y="9223247"/>
            <a:ext cx="4471035" cy="36893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Propagation of Radio</a:t>
            </a:r>
            <a:r>
              <a:rPr sz="1200" b="1" spc="-110" dirty="0">
                <a:latin typeface="Times New Roman"/>
                <a:cs typeface="Times New Roman"/>
              </a:rPr>
              <a:t> </a:t>
            </a:r>
            <a:r>
              <a:rPr sz="1200" b="1" dirty="0">
                <a:latin typeface="Times New Roman"/>
                <a:cs typeface="Times New Roman"/>
              </a:rPr>
              <a:t>Waves</a:t>
            </a:r>
            <a:endParaRPr sz="1200">
              <a:latin typeface="Times New Roman"/>
              <a:cs typeface="Times New Roman"/>
            </a:endParaRPr>
          </a:p>
          <a:p>
            <a:pPr marL="241300">
              <a:lnSpc>
                <a:spcPts val="1405"/>
              </a:lnSpc>
            </a:pPr>
            <a:r>
              <a:rPr sz="1200" dirty="0">
                <a:latin typeface="Times New Roman"/>
                <a:cs typeface="Times New Roman"/>
              </a:rPr>
              <a:t>Radio </a:t>
            </a:r>
            <a:r>
              <a:rPr sz="1200" spc="-5" dirty="0">
                <a:latin typeface="Times New Roman"/>
                <a:cs typeface="Times New Roman"/>
              </a:rPr>
              <a:t>Wave transmission </a:t>
            </a:r>
            <a:r>
              <a:rPr sz="1200" dirty="0">
                <a:latin typeface="Times New Roman"/>
                <a:cs typeface="Times New Roman"/>
              </a:rPr>
              <a:t>utilizes </a:t>
            </a:r>
            <a:r>
              <a:rPr sz="1200" spc="-5" dirty="0">
                <a:latin typeface="Times New Roman"/>
                <a:cs typeface="Times New Roman"/>
              </a:rPr>
              <a:t>five different </a:t>
            </a:r>
            <a:r>
              <a:rPr sz="1200" dirty="0">
                <a:latin typeface="Times New Roman"/>
                <a:cs typeface="Times New Roman"/>
              </a:rPr>
              <a:t>types </a:t>
            </a:r>
            <a:r>
              <a:rPr sz="1200" spc="-5" dirty="0">
                <a:latin typeface="Times New Roman"/>
                <a:cs typeface="Times New Roman"/>
              </a:rPr>
              <a:t>of</a:t>
            </a:r>
            <a:r>
              <a:rPr sz="1200" spc="-10" dirty="0">
                <a:latin typeface="Times New Roman"/>
                <a:cs typeface="Times New Roman"/>
              </a:rPr>
              <a:t> </a:t>
            </a:r>
            <a:r>
              <a:rPr sz="1200" spc="-5" dirty="0">
                <a:latin typeface="Times New Roman"/>
                <a:cs typeface="Times New Roman"/>
              </a:rPr>
              <a:t>propagation:</a:t>
            </a:r>
            <a:endParaRPr sz="1200">
              <a:latin typeface="Times New Roman"/>
              <a:cs typeface="Times New Roman"/>
            </a:endParaRPr>
          </a:p>
        </p:txBody>
      </p:sp>
      <p:sp>
        <p:nvSpPr>
          <p:cNvPr id="8" name="object 8"/>
          <p:cNvSpPr/>
          <p:nvPr/>
        </p:nvSpPr>
        <p:spPr>
          <a:xfrm>
            <a:off x="2057400" y="6402323"/>
            <a:ext cx="4692396" cy="2654808"/>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132</a:t>
            </a:fld>
            <a:endParaRPr dirty="0"/>
          </a:p>
        </p:txBody>
      </p:sp>
    </p:spTree>
    <p:extLst>
      <p:ext uri="{BB962C8B-B14F-4D97-AF65-F5344CB8AC3E}">
        <p14:creationId xmlns:p14="http://schemas.microsoft.com/office/powerpoint/2010/main" val="7499016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902207"/>
            <a:ext cx="4615815" cy="1779270"/>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u="heavy" dirty="0">
                <a:latin typeface="Times New Roman"/>
                <a:cs typeface="Times New Roman"/>
              </a:rPr>
              <a:t>Types of</a:t>
            </a:r>
            <a:r>
              <a:rPr sz="1200" b="1" u="heavy" spc="-50" dirty="0">
                <a:latin typeface="Times New Roman"/>
                <a:cs typeface="Times New Roman"/>
              </a:rPr>
              <a:t> </a:t>
            </a:r>
            <a:r>
              <a:rPr sz="1200" b="1" u="heavy" spc="-5" dirty="0">
                <a:latin typeface="Times New Roman"/>
                <a:cs typeface="Times New Roman"/>
              </a:rPr>
              <a:t>Propagation</a:t>
            </a:r>
            <a:r>
              <a:rPr sz="1200" spc="-5" dirty="0">
                <a:latin typeface="Times New Roman"/>
                <a:cs typeface="Times New Roman"/>
              </a:rPr>
              <a:t>:</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a:lnSpc>
                <a:spcPts val="1735"/>
              </a:lnSpc>
            </a:pPr>
            <a:r>
              <a:rPr sz="1500" dirty="0">
                <a:latin typeface="Arial"/>
                <a:cs typeface="Arial"/>
              </a:rPr>
              <a:t>–</a:t>
            </a:r>
            <a:r>
              <a:rPr sz="1200" dirty="0">
                <a:latin typeface="Times New Roman"/>
                <a:cs typeface="Times New Roman"/>
              </a:rPr>
              <a:t>Surface</a:t>
            </a:r>
            <a:endParaRPr sz="1200">
              <a:latin typeface="Times New Roman"/>
              <a:cs typeface="Times New Roman"/>
            </a:endParaRPr>
          </a:p>
          <a:p>
            <a:pPr marL="469900">
              <a:lnSpc>
                <a:spcPts val="1664"/>
              </a:lnSpc>
            </a:pPr>
            <a:r>
              <a:rPr sz="1500" dirty="0">
                <a:latin typeface="Arial"/>
                <a:cs typeface="Arial"/>
              </a:rPr>
              <a:t>–</a:t>
            </a:r>
            <a:r>
              <a:rPr sz="1200" dirty="0">
                <a:latin typeface="Times New Roman"/>
                <a:cs typeface="Times New Roman"/>
              </a:rPr>
              <a:t>Tropospheric</a:t>
            </a:r>
            <a:endParaRPr sz="1200">
              <a:latin typeface="Times New Roman"/>
              <a:cs typeface="Times New Roman"/>
            </a:endParaRPr>
          </a:p>
          <a:p>
            <a:pPr marL="469900">
              <a:lnSpc>
                <a:spcPts val="1664"/>
              </a:lnSpc>
            </a:pPr>
            <a:r>
              <a:rPr sz="1500" spc="-5" dirty="0">
                <a:latin typeface="Arial"/>
                <a:cs typeface="Arial"/>
              </a:rPr>
              <a:t>–</a:t>
            </a:r>
            <a:r>
              <a:rPr sz="1200" spc="-5" dirty="0">
                <a:latin typeface="Times New Roman"/>
                <a:cs typeface="Times New Roman"/>
              </a:rPr>
              <a:t>Ionospheric</a:t>
            </a:r>
            <a:endParaRPr sz="1200">
              <a:latin typeface="Times New Roman"/>
              <a:cs typeface="Times New Roman"/>
            </a:endParaRPr>
          </a:p>
          <a:p>
            <a:pPr marL="469900">
              <a:lnSpc>
                <a:spcPts val="1675"/>
              </a:lnSpc>
            </a:pPr>
            <a:r>
              <a:rPr sz="1500" dirty="0">
                <a:latin typeface="Arial"/>
                <a:cs typeface="Arial"/>
              </a:rPr>
              <a:t>–</a:t>
            </a:r>
            <a:r>
              <a:rPr sz="1200" dirty="0">
                <a:latin typeface="Times New Roman"/>
                <a:cs typeface="Times New Roman"/>
              </a:rPr>
              <a:t>Line-of-Sight</a:t>
            </a:r>
            <a:endParaRPr sz="1200">
              <a:latin typeface="Times New Roman"/>
              <a:cs typeface="Times New Roman"/>
            </a:endParaRPr>
          </a:p>
          <a:p>
            <a:pPr marL="469900">
              <a:lnSpc>
                <a:spcPts val="1675"/>
              </a:lnSpc>
            </a:pPr>
            <a:r>
              <a:rPr sz="1500" spc="-5" dirty="0">
                <a:latin typeface="Arial"/>
                <a:cs typeface="Arial"/>
              </a:rPr>
              <a:t>–</a:t>
            </a:r>
            <a:r>
              <a:rPr sz="1200" b="1" spc="-5" dirty="0">
                <a:latin typeface="Times New Roman"/>
                <a:cs typeface="Times New Roman"/>
              </a:rPr>
              <a:t>Space</a:t>
            </a:r>
            <a:endParaRPr sz="1200">
              <a:latin typeface="Times New Roman"/>
              <a:cs typeface="Times New Roman"/>
            </a:endParaRPr>
          </a:p>
          <a:p>
            <a:pPr marL="469900" marR="5080">
              <a:lnSpc>
                <a:spcPts val="1380"/>
              </a:lnSpc>
              <a:spcBef>
                <a:spcPts val="30"/>
              </a:spcBef>
            </a:pPr>
            <a:r>
              <a:rPr sz="1200" spc="-5" dirty="0">
                <a:latin typeface="Times New Roman"/>
                <a:cs typeface="Times New Roman"/>
              </a:rPr>
              <a:t>Radio Technology considers the earth as surrounded by two layers  </a:t>
            </a:r>
            <a:r>
              <a:rPr sz="1200" dirty="0">
                <a:latin typeface="Times New Roman"/>
                <a:cs typeface="Times New Roman"/>
              </a:rPr>
              <a:t>of</a:t>
            </a:r>
            <a:r>
              <a:rPr sz="1200" spc="-60" dirty="0">
                <a:latin typeface="Times New Roman"/>
                <a:cs typeface="Times New Roman"/>
              </a:rPr>
              <a:t> </a:t>
            </a:r>
            <a:r>
              <a:rPr sz="1200" spc="-5" dirty="0">
                <a:latin typeface="Times New Roman"/>
                <a:cs typeface="Times New Roman"/>
              </a:rPr>
              <a:t>atmosphere:</a:t>
            </a:r>
            <a:endParaRPr sz="1200">
              <a:latin typeface="Times New Roman"/>
              <a:cs typeface="Times New Roman"/>
            </a:endParaRPr>
          </a:p>
        </p:txBody>
      </p:sp>
      <p:sp>
        <p:nvSpPr>
          <p:cNvPr id="7" name="object 7"/>
          <p:cNvSpPr txBox="1"/>
          <p:nvPr/>
        </p:nvSpPr>
        <p:spPr>
          <a:xfrm>
            <a:off x="1816100" y="5736590"/>
            <a:ext cx="4846955" cy="3848100"/>
          </a:xfrm>
          <a:prstGeom prst="rect">
            <a:avLst/>
          </a:prstGeom>
        </p:spPr>
        <p:txBody>
          <a:bodyPr vert="horz" wrap="square" lIns="0" tIns="0" rIns="0" bIns="0" rtlCol="0">
            <a:spAutoFit/>
          </a:bodyPr>
          <a:lstStyle/>
          <a:p>
            <a:pPr marL="12700">
              <a:lnSpc>
                <a:spcPts val="1845"/>
              </a:lnSpc>
            </a:pPr>
            <a:r>
              <a:rPr sz="1600" spc="-15" dirty="0">
                <a:latin typeface="Meiryo"/>
                <a:cs typeface="Meiryo"/>
              </a:rPr>
              <a:t>*</a:t>
            </a:r>
            <a:r>
              <a:rPr sz="1200" b="1" u="heavy" spc="-15" dirty="0">
                <a:latin typeface="Times New Roman"/>
                <a:cs typeface="Times New Roman"/>
              </a:rPr>
              <a:t>TROPOSHERE</a:t>
            </a:r>
            <a:endParaRPr sz="1200">
              <a:latin typeface="Times New Roman"/>
              <a:cs typeface="Times New Roman"/>
            </a:endParaRPr>
          </a:p>
          <a:p>
            <a:pPr marL="240665" marR="7620" indent="-227965">
              <a:lnSpc>
                <a:spcPts val="1380"/>
              </a:lnSpc>
              <a:spcBef>
                <a:spcPts val="20"/>
              </a:spcBef>
              <a:buFont typeface="Courier New"/>
              <a:buChar char="o"/>
              <a:tabLst>
                <a:tab pos="241300" algn="l"/>
              </a:tabLst>
            </a:pPr>
            <a:r>
              <a:rPr sz="1200" dirty="0">
                <a:latin typeface="Times New Roman"/>
                <a:cs typeface="Times New Roman"/>
              </a:rPr>
              <a:t>It is the </a:t>
            </a:r>
            <a:r>
              <a:rPr sz="1200" spc="-5" dirty="0">
                <a:latin typeface="Times New Roman"/>
                <a:cs typeface="Times New Roman"/>
              </a:rPr>
              <a:t>portion </a:t>
            </a:r>
            <a:r>
              <a:rPr sz="1200" dirty="0">
                <a:latin typeface="Times New Roman"/>
                <a:cs typeface="Times New Roman"/>
              </a:rPr>
              <a:t>of the </a:t>
            </a:r>
            <a:r>
              <a:rPr sz="1200" spc="-5" dirty="0">
                <a:latin typeface="Times New Roman"/>
                <a:cs typeface="Times New Roman"/>
              </a:rPr>
              <a:t>atmosphere </a:t>
            </a:r>
            <a:r>
              <a:rPr sz="1200" dirty="0">
                <a:latin typeface="Times New Roman"/>
                <a:cs typeface="Times New Roman"/>
              </a:rPr>
              <a:t>extending </a:t>
            </a:r>
            <a:r>
              <a:rPr sz="1200" spc="-5" dirty="0">
                <a:latin typeface="Times New Roman"/>
                <a:cs typeface="Times New Roman"/>
              </a:rPr>
              <a:t>outwards approx. 30 miles  </a:t>
            </a:r>
            <a:r>
              <a:rPr sz="1200" dirty="0">
                <a:latin typeface="Times New Roman"/>
                <a:cs typeface="Times New Roman"/>
              </a:rPr>
              <a:t>from the earth’s</a:t>
            </a:r>
            <a:r>
              <a:rPr sz="1200" spc="-90" dirty="0">
                <a:latin typeface="Times New Roman"/>
                <a:cs typeface="Times New Roman"/>
              </a:rPr>
              <a:t> </a:t>
            </a:r>
            <a:r>
              <a:rPr sz="1200" spc="-5" dirty="0">
                <a:latin typeface="Times New Roman"/>
                <a:cs typeface="Times New Roman"/>
              </a:rPr>
              <a:t>surface</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It </a:t>
            </a:r>
            <a:r>
              <a:rPr sz="1200" spc="-5" dirty="0">
                <a:latin typeface="Times New Roman"/>
                <a:cs typeface="Times New Roman"/>
              </a:rPr>
              <a:t>contains </a:t>
            </a:r>
            <a:r>
              <a:rPr sz="1200" dirty="0">
                <a:latin typeface="Times New Roman"/>
                <a:cs typeface="Times New Roman"/>
              </a:rPr>
              <a:t>what </a:t>
            </a:r>
            <a:r>
              <a:rPr sz="1200" spc="-5" dirty="0">
                <a:latin typeface="Times New Roman"/>
                <a:cs typeface="Times New Roman"/>
              </a:rPr>
              <a:t>we </a:t>
            </a:r>
            <a:r>
              <a:rPr sz="1200" dirty="0">
                <a:latin typeface="Times New Roman"/>
                <a:cs typeface="Times New Roman"/>
              </a:rPr>
              <a:t>call as</a:t>
            </a:r>
            <a:r>
              <a:rPr sz="1200" spc="-85" dirty="0">
                <a:latin typeface="Times New Roman"/>
                <a:cs typeface="Times New Roman"/>
              </a:rPr>
              <a:t> </a:t>
            </a:r>
            <a:r>
              <a:rPr sz="1200" dirty="0">
                <a:latin typeface="Times New Roman"/>
                <a:cs typeface="Times New Roman"/>
              </a:rPr>
              <a:t>AIR</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spc="-5" dirty="0">
                <a:latin typeface="Times New Roman"/>
                <a:cs typeface="Times New Roman"/>
              </a:rPr>
              <a:t>Clouds, wind, Temp. variation and weather </a:t>
            </a:r>
            <a:r>
              <a:rPr sz="1200" dirty="0">
                <a:latin typeface="Times New Roman"/>
                <a:cs typeface="Times New Roman"/>
              </a:rPr>
              <a:t>in general occur in the  Troposhere as does jet plane</a:t>
            </a:r>
            <a:r>
              <a:rPr sz="1200" spc="-130" dirty="0">
                <a:latin typeface="Times New Roman"/>
                <a:cs typeface="Times New Roman"/>
              </a:rPr>
              <a:t> </a:t>
            </a:r>
            <a:r>
              <a:rPr sz="1200" dirty="0">
                <a:latin typeface="Times New Roman"/>
                <a:cs typeface="Times New Roman"/>
              </a:rPr>
              <a:t>travel</a:t>
            </a:r>
            <a:endParaRPr sz="1200">
              <a:latin typeface="Times New Roman"/>
              <a:cs typeface="Times New Roman"/>
            </a:endParaRPr>
          </a:p>
          <a:p>
            <a:pPr>
              <a:lnSpc>
                <a:spcPct val="100000"/>
              </a:lnSpc>
              <a:spcBef>
                <a:spcPts val="5"/>
              </a:spcBef>
              <a:buFont typeface="Courier New"/>
              <a:buChar char="o"/>
            </a:pPr>
            <a:endParaRPr sz="1050">
              <a:latin typeface="Times New Roman"/>
              <a:cs typeface="Times New Roman"/>
            </a:endParaRPr>
          </a:p>
          <a:p>
            <a:pPr marL="12700">
              <a:lnSpc>
                <a:spcPts val="1845"/>
              </a:lnSpc>
            </a:pPr>
            <a:r>
              <a:rPr sz="1600" spc="-15" dirty="0">
                <a:latin typeface="Meiryo"/>
                <a:cs typeface="Meiryo"/>
              </a:rPr>
              <a:t>*</a:t>
            </a:r>
            <a:r>
              <a:rPr sz="1200" b="1" u="heavy" spc="-15" dirty="0">
                <a:latin typeface="Times New Roman"/>
                <a:cs typeface="Times New Roman"/>
              </a:rPr>
              <a:t>IONOSPHERE</a:t>
            </a:r>
            <a:endParaRPr sz="1200">
              <a:latin typeface="Times New Roman"/>
              <a:cs typeface="Times New Roman"/>
            </a:endParaRPr>
          </a:p>
          <a:p>
            <a:pPr marL="241300" indent="-228600">
              <a:lnSpc>
                <a:spcPts val="1335"/>
              </a:lnSpc>
              <a:buFont typeface="Courier New"/>
              <a:buChar char="o"/>
              <a:tabLst>
                <a:tab pos="241300" algn="l"/>
              </a:tabLst>
            </a:pPr>
            <a:r>
              <a:rPr sz="1200" dirty="0">
                <a:latin typeface="Times New Roman"/>
                <a:cs typeface="Times New Roman"/>
              </a:rPr>
              <a:t>It is the layer of </a:t>
            </a:r>
            <a:r>
              <a:rPr sz="1200" spc="-5" dirty="0">
                <a:latin typeface="Times New Roman"/>
                <a:cs typeface="Times New Roman"/>
              </a:rPr>
              <a:t>atmosphere </a:t>
            </a:r>
            <a:r>
              <a:rPr sz="1200" dirty="0">
                <a:latin typeface="Times New Roman"/>
                <a:cs typeface="Times New Roman"/>
              </a:rPr>
              <a:t>above </a:t>
            </a:r>
            <a:r>
              <a:rPr sz="1200" spc="-5" dirty="0">
                <a:latin typeface="Times New Roman"/>
                <a:cs typeface="Times New Roman"/>
              </a:rPr>
              <a:t>the </a:t>
            </a:r>
            <a:r>
              <a:rPr sz="1200" dirty="0">
                <a:latin typeface="Times New Roman"/>
                <a:cs typeface="Times New Roman"/>
              </a:rPr>
              <a:t>troposhere but below</a:t>
            </a:r>
            <a:r>
              <a:rPr sz="1200" spc="-100" dirty="0">
                <a:latin typeface="Times New Roman"/>
                <a:cs typeface="Times New Roman"/>
              </a:rPr>
              <a:t> </a:t>
            </a:r>
            <a:r>
              <a:rPr sz="1200" dirty="0">
                <a:latin typeface="Times New Roman"/>
                <a:cs typeface="Times New Roman"/>
              </a:rPr>
              <a:t>space</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It </a:t>
            </a:r>
            <a:r>
              <a:rPr sz="1200" dirty="0">
                <a:latin typeface="Times New Roman"/>
                <a:cs typeface="Times New Roman"/>
              </a:rPr>
              <a:t>is </a:t>
            </a:r>
            <a:r>
              <a:rPr sz="1200" spc="-5" dirty="0">
                <a:latin typeface="Times New Roman"/>
                <a:cs typeface="Times New Roman"/>
              </a:rPr>
              <a:t>beyond what we think of </a:t>
            </a:r>
            <a:r>
              <a:rPr sz="1200" dirty="0">
                <a:latin typeface="Times New Roman"/>
                <a:cs typeface="Times New Roman"/>
              </a:rPr>
              <a:t>as </a:t>
            </a:r>
            <a:r>
              <a:rPr sz="1200" spc="-5" dirty="0">
                <a:latin typeface="Times New Roman"/>
                <a:cs typeface="Times New Roman"/>
              </a:rPr>
              <a:t>atmosphere</a:t>
            </a:r>
            <a:endParaRPr sz="1200">
              <a:latin typeface="Times New Roman"/>
              <a:cs typeface="Times New Roman"/>
            </a:endParaRPr>
          </a:p>
          <a:p>
            <a:pPr>
              <a:lnSpc>
                <a:spcPct val="100000"/>
              </a:lnSpc>
              <a:spcBef>
                <a:spcPts val="10"/>
              </a:spcBef>
              <a:buFont typeface="Courier New"/>
              <a:buChar char="o"/>
            </a:pPr>
            <a:endParaRPr sz="1100">
              <a:latin typeface="Times New Roman"/>
              <a:cs typeface="Times New Roman"/>
            </a:endParaRPr>
          </a:p>
          <a:p>
            <a:pPr marL="12700">
              <a:lnSpc>
                <a:spcPts val="1620"/>
              </a:lnSpc>
            </a:pPr>
            <a:r>
              <a:rPr sz="1400" spc="-10" dirty="0">
                <a:latin typeface="Meiryo"/>
                <a:cs typeface="Meiryo"/>
              </a:rPr>
              <a:t>*</a:t>
            </a:r>
            <a:r>
              <a:rPr sz="1200" b="1" u="heavy" spc="-10" dirty="0">
                <a:latin typeface="Times New Roman"/>
                <a:cs typeface="Times New Roman"/>
              </a:rPr>
              <a:t>Surface</a:t>
            </a:r>
            <a:r>
              <a:rPr sz="1200" b="1" u="heavy" spc="-85" dirty="0">
                <a:latin typeface="Times New Roman"/>
                <a:cs typeface="Times New Roman"/>
              </a:rPr>
              <a:t> </a:t>
            </a:r>
            <a:r>
              <a:rPr sz="1200" b="1" u="heavy" dirty="0">
                <a:latin typeface="Times New Roman"/>
                <a:cs typeface="Times New Roman"/>
              </a:rPr>
              <a:t>Propagation</a:t>
            </a:r>
            <a:endParaRPr sz="1200">
              <a:latin typeface="Times New Roman"/>
              <a:cs typeface="Times New Roman"/>
            </a:endParaRPr>
          </a:p>
          <a:p>
            <a:pPr marL="241300" marR="6985" indent="-228600">
              <a:lnSpc>
                <a:spcPts val="1380"/>
              </a:lnSpc>
              <a:spcBef>
                <a:spcPts val="35"/>
              </a:spcBef>
              <a:buFont typeface="Courier New"/>
              <a:buChar char="o"/>
              <a:tabLst>
                <a:tab pos="241300" algn="l"/>
              </a:tabLst>
            </a:pPr>
            <a:r>
              <a:rPr sz="1200" spc="-5" dirty="0">
                <a:latin typeface="Times New Roman"/>
                <a:cs typeface="Times New Roman"/>
              </a:rPr>
              <a:t>In surface propagation, radio waves travel through </a:t>
            </a:r>
            <a:r>
              <a:rPr sz="1200" dirty="0">
                <a:latin typeface="Times New Roman"/>
                <a:cs typeface="Times New Roman"/>
              </a:rPr>
              <a:t>the </a:t>
            </a:r>
            <a:r>
              <a:rPr sz="1200" spc="-5" dirty="0">
                <a:latin typeface="Times New Roman"/>
                <a:cs typeface="Times New Roman"/>
              </a:rPr>
              <a:t>lowest </a:t>
            </a:r>
            <a:r>
              <a:rPr sz="1200" dirty="0">
                <a:latin typeface="Times New Roman"/>
                <a:cs typeface="Times New Roman"/>
              </a:rPr>
              <a:t>layer of the  </a:t>
            </a:r>
            <a:r>
              <a:rPr sz="1200" spc="-5" dirty="0">
                <a:latin typeface="Times New Roman"/>
                <a:cs typeface="Times New Roman"/>
              </a:rPr>
              <a:t>atmosphere, </a:t>
            </a:r>
            <a:r>
              <a:rPr sz="1200" dirty="0">
                <a:latin typeface="Times New Roman"/>
                <a:cs typeface="Times New Roman"/>
              </a:rPr>
              <a:t>hugging the</a:t>
            </a:r>
            <a:r>
              <a:rPr sz="1200" spc="-70" dirty="0">
                <a:latin typeface="Times New Roman"/>
                <a:cs typeface="Times New Roman"/>
              </a:rPr>
              <a:t> </a:t>
            </a:r>
            <a:r>
              <a:rPr sz="1200" dirty="0">
                <a:latin typeface="Times New Roman"/>
                <a:cs typeface="Times New Roman"/>
              </a:rPr>
              <a:t>earth</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At </a:t>
            </a:r>
            <a:r>
              <a:rPr sz="1200" dirty="0">
                <a:latin typeface="Times New Roman"/>
                <a:cs typeface="Times New Roman"/>
              </a:rPr>
              <a:t>the lowest </a:t>
            </a:r>
            <a:r>
              <a:rPr sz="1200" spc="-5" dirty="0">
                <a:latin typeface="Times New Roman"/>
                <a:cs typeface="Times New Roman"/>
              </a:rPr>
              <a:t>frequencies signal emanate </a:t>
            </a:r>
            <a:r>
              <a:rPr sz="1200" dirty="0">
                <a:latin typeface="Times New Roman"/>
                <a:cs typeface="Times New Roman"/>
              </a:rPr>
              <a:t>in all </a:t>
            </a:r>
            <a:r>
              <a:rPr sz="1200" spc="-5" dirty="0">
                <a:latin typeface="Times New Roman"/>
                <a:cs typeface="Times New Roman"/>
              </a:rPr>
              <a:t>direction from </a:t>
            </a:r>
            <a:r>
              <a:rPr sz="1200" dirty="0">
                <a:latin typeface="Times New Roman"/>
                <a:cs typeface="Times New Roman"/>
              </a:rPr>
              <a:t>the tx  </a:t>
            </a:r>
            <a:r>
              <a:rPr sz="1200" spc="-5" dirty="0">
                <a:latin typeface="Times New Roman"/>
                <a:cs typeface="Times New Roman"/>
              </a:rPr>
              <a:t>antenna </a:t>
            </a:r>
            <a:r>
              <a:rPr sz="1200" dirty="0">
                <a:latin typeface="Times New Roman"/>
                <a:cs typeface="Times New Roman"/>
              </a:rPr>
              <a:t>and </a:t>
            </a:r>
            <a:r>
              <a:rPr sz="1200" spc="-5" dirty="0">
                <a:latin typeface="Times New Roman"/>
                <a:cs typeface="Times New Roman"/>
              </a:rPr>
              <a:t>follow the curvature </a:t>
            </a:r>
            <a:r>
              <a:rPr sz="1200" dirty="0">
                <a:latin typeface="Times New Roman"/>
                <a:cs typeface="Times New Roman"/>
              </a:rPr>
              <a:t>of the</a:t>
            </a:r>
            <a:r>
              <a:rPr sz="1200" spc="5" dirty="0">
                <a:latin typeface="Times New Roman"/>
                <a:cs typeface="Times New Roman"/>
              </a:rPr>
              <a:t> </a:t>
            </a:r>
            <a:r>
              <a:rPr sz="1200" spc="-5" dirty="0">
                <a:latin typeface="Times New Roman"/>
                <a:cs typeface="Times New Roman"/>
              </a:rPr>
              <a:t>planet</a:t>
            </a:r>
            <a:endParaRPr sz="1200">
              <a:latin typeface="Times New Roman"/>
              <a:cs typeface="Times New Roman"/>
            </a:endParaRPr>
          </a:p>
          <a:p>
            <a:pPr>
              <a:lnSpc>
                <a:spcPct val="100000"/>
              </a:lnSpc>
              <a:spcBef>
                <a:spcPts val="15"/>
              </a:spcBef>
              <a:buFont typeface="Courier New"/>
              <a:buChar char="o"/>
            </a:pPr>
            <a:endParaRPr sz="1100">
              <a:latin typeface="Times New Roman"/>
              <a:cs typeface="Times New Roman"/>
            </a:endParaRPr>
          </a:p>
          <a:p>
            <a:pPr marL="241300" indent="-228600">
              <a:lnSpc>
                <a:spcPct val="100000"/>
              </a:lnSpc>
              <a:spcBef>
                <a:spcPts val="5"/>
              </a:spcBef>
              <a:buFont typeface="Courier New"/>
              <a:buChar char="o"/>
              <a:tabLst>
                <a:tab pos="241300" algn="l"/>
              </a:tabLst>
            </a:pPr>
            <a:r>
              <a:rPr sz="1200" dirty="0">
                <a:latin typeface="Times New Roman"/>
                <a:cs typeface="Times New Roman"/>
              </a:rPr>
              <a:t>Distance depends on the </a:t>
            </a:r>
            <a:r>
              <a:rPr sz="1200" spc="-5" dirty="0">
                <a:latin typeface="Times New Roman"/>
                <a:cs typeface="Times New Roman"/>
              </a:rPr>
              <a:t>amount </a:t>
            </a:r>
            <a:r>
              <a:rPr sz="1200" dirty="0">
                <a:latin typeface="Times New Roman"/>
                <a:cs typeface="Times New Roman"/>
              </a:rPr>
              <a:t>of power in the</a:t>
            </a:r>
            <a:r>
              <a:rPr sz="1200" spc="-12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a:lnSpc>
                <a:spcPct val="100000"/>
              </a:lnSpc>
              <a:spcBef>
                <a:spcPts val="40"/>
              </a:spcBef>
            </a:pPr>
            <a:endParaRPr sz="1050">
              <a:latin typeface="Times New Roman"/>
              <a:cs typeface="Times New Roman"/>
            </a:endParaRPr>
          </a:p>
          <a:p>
            <a:pPr marL="12700">
              <a:lnSpc>
                <a:spcPts val="1845"/>
              </a:lnSpc>
            </a:pPr>
            <a:r>
              <a:rPr sz="1600" spc="-10" dirty="0">
                <a:latin typeface="Meiryo"/>
                <a:cs typeface="Meiryo"/>
              </a:rPr>
              <a:t>*</a:t>
            </a:r>
            <a:r>
              <a:rPr sz="1200" b="1" u="heavy" spc="-10" dirty="0">
                <a:latin typeface="Times New Roman"/>
                <a:cs typeface="Times New Roman"/>
              </a:rPr>
              <a:t>Troposhpheric</a:t>
            </a:r>
            <a:r>
              <a:rPr sz="1200" b="1" u="heavy" spc="-40" dirty="0">
                <a:latin typeface="Times New Roman"/>
                <a:cs typeface="Times New Roman"/>
              </a:rPr>
              <a:t> </a:t>
            </a:r>
            <a:r>
              <a:rPr sz="1200" b="1" u="heavy" dirty="0">
                <a:latin typeface="Times New Roman"/>
                <a:cs typeface="Times New Roman"/>
              </a:rPr>
              <a:t>Propagation</a:t>
            </a:r>
            <a:endParaRPr sz="1200">
              <a:latin typeface="Times New Roman"/>
              <a:cs typeface="Times New Roman"/>
            </a:endParaRPr>
          </a:p>
          <a:p>
            <a:pPr marL="241300">
              <a:lnSpc>
                <a:spcPts val="1365"/>
              </a:lnSpc>
            </a:pPr>
            <a:r>
              <a:rPr sz="1200" dirty="0">
                <a:latin typeface="Times New Roman"/>
                <a:cs typeface="Times New Roman"/>
              </a:rPr>
              <a:t>This can work in two</a:t>
            </a:r>
            <a:r>
              <a:rPr sz="1200" spc="-95" dirty="0">
                <a:latin typeface="Times New Roman"/>
                <a:cs typeface="Times New Roman"/>
              </a:rPr>
              <a:t> </a:t>
            </a:r>
            <a:r>
              <a:rPr sz="1200" spc="-5" dirty="0">
                <a:latin typeface="Times New Roman"/>
                <a:cs typeface="Times New Roman"/>
              </a:rPr>
              <a:t>ways:</a:t>
            </a:r>
            <a:endParaRPr sz="1200">
              <a:latin typeface="Times New Roman"/>
              <a:cs typeface="Times New Roman"/>
            </a:endParaRPr>
          </a:p>
        </p:txBody>
      </p:sp>
      <p:sp>
        <p:nvSpPr>
          <p:cNvPr id="8" name="object 8"/>
          <p:cNvSpPr/>
          <p:nvPr/>
        </p:nvSpPr>
        <p:spPr>
          <a:xfrm>
            <a:off x="1821560" y="3023616"/>
            <a:ext cx="4247388" cy="2732531"/>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133</a:t>
            </a:fld>
            <a:endParaRPr dirty="0"/>
          </a:p>
        </p:txBody>
      </p:sp>
    </p:spTree>
    <p:extLst>
      <p:ext uri="{BB962C8B-B14F-4D97-AF65-F5344CB8AC3E}">
        <p14:creationId xmlns:p14="http://schemas.microsoft.com/office/powerpoint/2010/main" val="5265230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207"/>
            <a:ext cx="5532120" cy="6738620"/>
          </a:xfrm>
          <a:prstGeom prst="rect">
            <a:avLst/>
          </a:prstGeom>
        </p:spPr>
        <p:txBody>
          <a:bodyPr vert="horz" wrap="square" lIns="0" tIns="0" rIns="0" bIns="0" rtlCol="0">
            <a:spAutoFit/>
          </a:bodyPr>
          <a:lstStyle/>
          <a:p>
            <a:pPr marL="1155700" indent="-228600">
              <a:lnSpc>
                <a:spcPts val="1405"/>
              </a:lnSpc>
              <a:buFont typeface="Meiryo"/>
              <a:buChar char="➢"/>
              <a:tabLst>
                <a:tab pos="1155700" algn="l"/>
              </a:tabLst>
            </a:pPr>
            <a:r>
              <a:rPr sz="1200" b="1" spc="-5" dirty="0">
                <a:latin typeface="Times New Roman"/>
                <a:cs typeface="Times New Roman"/>
              </a:rPr>
              <a:t>Line-of-Sight</a:t>
            </a:r>
            <a:r>
              <a:rPr sz="1200" spc="-5" dirty="0">
                <a:latin typeface="Times New Roman"/>
                <a:cs typeface="Times New Roman"/>
              </a:rPr>
              <a:t>:</a:t>
            </a:r>
            <a:endParaRPr sz="1200">
              <a:latin typeface="Times New Roman"/>
              <a:cs typeface="Times New Roman"/>
            </a:endParaRPr>
          </a:p>
          <a:p>
            <a:pPr marL="1155700">
              <a:lnSpc>
                <a:spcPts val="1710"/>
              </a:lnSpc>
            </a:pPr>
            <a:r>
              <a:rPr sz="1500" spc="-5" dirty="0">
                <a:latin typeface="Arial"/>
                <a:cs typeface="Arial"/>
              </a:rPr>
              <a:t>–</a:t>
            </a:r>
            <a:r>
              <a:rPr sz="1200" spc="-5" dirty="0">
                <a:latin typeface="Times New Roman"/>
                <a:cs typeface="Times New Roman"/>
              </a:rPr>
              <a:t>A </a:t>
            </a:r>
            <a:r>
              <a:rPr sz="1200" dirty="0">
                <a:latin typeface="Times New Roman"/>
                <a:cs typeface="Times New Roman"/>
              </a:rPr>
              <a:t>signal can be directed in a </a:t>
            </a:r>
            <a:r>
              <a:rPr sz="1200" spc="-5" dirty="0">
                <a:latin typeface="Times New Roman"/>
                <a:cs typeface="Times New Roman"/>
              </a:rPr>
              <a:t>straight from </a:t>
            </a:r>
            <a:r>
              <a:rPr sz="1200" dirty="0">
                <a:latin typeface="Times New Roman"/>
                <a:cs typeface="Times New Roman"/>
              </a:rPr>
              <a:t>Antenna to</a:t>
            </a:r>
            <a:r>
              <a:rPr sz="1200" spc="-65" dirty="0">
                <a:latin typeface="Times New Roman"/>
                <a:cs typeface="Times New Roman"/>
              </a:rPr>
              <a:t> </a:t>
            </a:r>
            <a:r>
              <a:rPr sz="1200" spc="-5" dirty="0">
                <a:latin typeface="Times New Roman"/>
                <a:cs typeface="Times New Roman"/>
              </a:rPr>
              <a:t>antenna</a:t>
            </a:r>
            <a:endParaRPr sz="1200">
              <a:latin typeface="Times New Roman"/>
              <a:cs typeface="Times New Roman"/>
            </a:endParaRPr>
          </a:p>
          <a:p>
            <a:pPr marL="1155700" indent="-228600">
              <a:lnSpc>
                <a:spcPts val="1345"/>
              </a:lnSpc>
              <a:buFont typeface="Meiryo"/>
              <a:buChar char="➢"/>
              <a:tabLst>
                <a:tab pos="1155700" algn="l"/>
              </a:tabLst>
            </a:pPr>
            <a:r>
              <a:rPr sz="1200" b="1" spc="-5" dirty="0">
                <a:latin typeface="Times New Roman"/>
                <a:cs typeface="Times New Roman"/>
              </a:rPr>
              <a:t>Broadcast:</a:t>
            </a:r>
            <a:endParaRPr sz="1200">
              <a:latin typeface="Times New Roman"/>
              <a:cs typeface="Times New Roman"/>
            </a:endParaRPr>
          </a:p>
          <a:p>
            <a:pPr marL="1155065" marR="5080">
              <a:lnSpc>
                <a:spcPct val="93000"/>
              </a:lnSpc>
              <a:spcBef>
                <a:spcPts val="80"/>
              </a:spcBef>
            </a:pPr>
            <a:r>
              <a:rPr sz="1500" dirty="0">
                <a:latin typeface="Arial"/>
                <a:cs typeface="Arial"/>
              </a:rPr>
              <a:t>–</a:t>
            </a:r>
            <a:r>
              <a:rPr sz="1200" dirty="0">
                <a:latin typeface="Times New Roman"/>
                <a:cs typeface="Times New Roman"/>
              </a:rPr>
              <a:t>Signal is </a:t>
            </a:r>
            <a:r>
              <a:rPr sz="1200" spc="-5" dirty="0">
                <a:latin typeface="Times New Roman"/>
                <a:cs typeface="Times New Roman"/>
              </a:rPr>
              <a:t>broadcasted </a:t>
            </a:r>
            <a:r>
              <a:rPr sz="1200" dirty="0">
                <a:latin typeface="Times New Roman"/>
                <a:cs typeface="Times New Roman"/>
              </a:rPr>
              <a:t>at an </a:t>
            </a:r>
            <a:r>
              <a:rPr sz="1200" spc="-5" dirty="0">
                <a:latin typeface="Times New Roman"/>
                <a:cs typeface="Times New Roman"/>
              </a:rPr>
              <a:t>angle </a:t>
            </a:r>
            <a:r>
              <a:rPr sz="1200" dirty="0">
                <a:latin typeface="Times New Roman"/>
                <a:cs typeface="Times New Roman"/>
              </a:rPr>
              <a:t>into </a:t>
            </a:r>
            <a:r>
              <a:rPr sz="1200" spc="-5" dirty="0">
                <a:latin typeface="Times New Roman"/>
                <a:cs typeface="Times New Roman"/>
              </a:rPr>
              <a:t>the upper layers </a:t>
            </a:r>
            <a:r>
              <a:rPr sz="1200" dirty="0">
                <a:latin typeface="Times New Roman"/>
                <a:cs typeface="Times New Roman"/>
              </a:rPr>
              <a:t>of the  troposphere from where it is reflected </a:t>
            </a:r>
            <a:r>
              <a:rPr sz="1200" spc="-5" dirty="0">
                <a:latin typeface="Times New Roman"/>
                <a:cs typeface="Times New Roman"/>
              </a:rPr>
              <a:t>back </a:t>
            </a:r>
            <a:r>
              <a:rPr sz="1200" dirty="0">
                <a:latin typeface="Times New Roman"/>
                <a:cs typeface="Times New Roman"/>
              </a:rPr>
              <a:t>to earth’s</a:t>
            </a:r>
            <a:r>
              <a:rPr sz="1200" spc="-145" dirty="0">
                <a:latin typeface="Times New Roman"/>
                <a:cs typeface="Times New Roman"/>
              </a:rPr>
              <a:t> </a:t>
            </a:r>
            <a:r>
              <a:rPr sz="1200" dirty="0">
                <a:latin typeface="Times New Roman"/>
                <a:cs typeface="Times New Roman"/>
              </a:rPr>
              <a:t>surface</a:t>
            </a:r>
            <a:endParaRPr sz="1200">
              <a:latin typeface="Times New Roman"/>
              <a:cs typeface="Times New Roman"/>
            </a:endParaRPr>
          </a:p>
          <a:p>
            <a:pPr>
              <a:lnSpc>
                <a:spcPct val="100000"/>
              </a:lnSpc>
              <a:spcBef>
                <a:spcPts val="35"/>
              </a:spcBef>
            </a:pPr>
            <a:endParaRPr sz="1200">
              <a:latin typeface="Times New Roman"/>
              <a:cs typeface="Times New Roman"/>
            </a:endParaRPr>
          </a:p>
          <a:p>
            <a:pPr marL="927100" marR="5715" indent="-228600">
              <a:lnSpc>
                <a:spcPts val="1380"/>
              </a:lnSpc>
              <a:buFont typeface="Courier New"/>
              <a:buChar char="o"/>
              <a:tabLst>
                <a:tab pos="927100" algn="l"/>
              </a:tabLst>
            </a:pPr>
            <a:r>
              <a:rPr sz="1200" spc="-5" dirty="0">
                <a:latin typeface="Times New Roman"/>
                <a:cs typeface="Times New Roman"/>
              </a:rPr>
              <a:t>The first method demands that both transmitter </a:t>
            </a:r>
            <a:r>
              <a:rPr sz="1200" dirty="0">
                <a:latin typeface="Times New Roman"/>
                <a:cs typeface="Times New Roman"/>
              </a:rPr>
              <a:t>and </a:t>
            </a:r>
            <a:r>
              <a:rPr sz="1200" spc="-5" dirty="0">
                <a:latin typeface="Times New Roman"/>
                <a:cs typeface="Times New Roman"/>
              </a:rPr>
              <a:t>receiver be placed  </a:t>
            </a:r>
            <a:r>
              <a:rPr sz="1200" dirty="0">
                <a:latin typeface="Times New Roman"/>
                <a:cs typeface="Times New Roman"/>
              </a:rPr>
              <a:t>within line-of-sight distances and is </a:t>
            </a:r>
            <a:r>
              <a:rPr sz="1200" spc="-5" dirty="0">
                <a:latin typeface="Times New Roman"/>
                <a:cs typeface="Times New Roman"/>
              </a:rPr>
              <a:t>limited </a:t>
            </a:r>
            <a:r>
              <a:rPr sz="1200" dirty="0">
                <a:latin typeface="Times New Roman"/>
                <a:cs typeface="Times New Roman"/>
              </a:rPr>
              <a:t>by </a:t>
            </a:r>
            <a:r>
              <a:rPr sz="1200" spc="-5" dirty="0">
                <a:latin typeface="Times New Roman"/>
                <a:cs typeface="Times New Roman"/>
              </a:rPr>
              <a:t>the curvature </a:t>
            </a:r>
            <a:r>
              <a:rPr sz="1200" dirty="0">
                <a:latin typeface="Times New Roman"/>
                <a:cs typeface="Times New Roman"/>
              </a:rPr>
              <a:t>of the</a:t>
            </a:r>
            <a:r>
              <a:rPr sz="1200" spc="-80" dirty="0">
                <a:latin typeface="Times New Roman"/>
                <a:cs typeface="Times New Roman"/>
              </a:rPr>
              <a:t> </a:t>
            </a:r>
            <a:r>
              <a:rPr sz="1200" dirty="0">
                <a:latin typeface="Times New Roman"/>
                <a:cs typeface="Times New Roman"/>
              </a:rPr>
              <a:t>earth</a:t>
            </a:r>
            <a:endParaRPr sz="1200">
              <a:latin typeface="Times New Roman"/>
              <a:cs typeface="Times New Roman"/>
            </a:endParaRPr>
          </a:p>
          <a:p>
            <a:pPr marL="927100" indent="-228600">
              <a:lnSpc>
                <a:spcPts val="1345"/>
              </a:lnSpc>
              <a:buFont typeface="Courier New"/>
              <a:buChar char="o"/>
              <a:tabLst>
                <a:tab pos="927100" algn="l"/>
              </a:tabLst>
            </a:pPr>
            <a:r>
              <a:rPr sz="1200" dirty="0">
                <a:latin typeface="Times New Roman"/>
                <a:cs typeface="Times New Roman"/>
              </a:rPr>
              <a:t>The second </a:t>
            </a:r>
            <a:r>
              <a:rPr sz="1200" spc="-5" dirty="0">
                <a:latin typeface="Times New Roman"/>
                <a:cs typeface="Times New Roman"/>
              </a:rPr>
              <a:t>method </a:t>
            </a:r>
            <a:r>
              <a:rPr sz="1200" dirty="0">
                <a:latin typeface="Times New Roman"/>
                <a:cs typeface="Times New Roman"/>
              </a:rPr>
              <a:t>allows greater </a:t>
            </a:r>
            <a:r>
              <a:rPr sz="1200" spc="-5" dirty="0">
                <a:latin typeface="Times New Roman"/>
                <a:cs typeface="Times New Roman"/>
              </a:rPr>
              <a:t>distances </a:t>
            </a:r>
            <a:r>
              <a:rPr sz="1200" dirty="0">
                <a:latin typeface="Times New Roman"/>
                <a:cs typeface="Times New Roman"/>
              </a:rPr>
              <a:t>to </a:t>
            </a:r>
            <a:r>
              <a:rPr sz="1200" spc="-5" dirty="0">
                <a:latin typeface="Times New Roman"/>
                <a:cs typeface="Times New Roman"/>
              </a:rPr>
              <a:t>be</a:t>
            </a:r>
            <a:r>
              <a:rPr sz="1200" spc="-85" dirty="0">
                <a:latin typeface="Times New Roman"/>
                <a:cs typeface="Times New Roman"/>
              </a:rPr>
              <a:t> </a:t>
            </a:r>
            <a:r>
              <a:rPr sz="1200" dirty="0">
                <a:latin typeface="Times New Roman"/>
                <a:cs typeface="Times New Roman"/>
              </a:rPr>
              <a:t>covered</a:t>
            </a:r>
            <a:endParaRPr sz="1200">
              <a:latin typeface="Times New Roman"/>
              <a:cs typeface="Times New Roman"/>
            </a:endParaRPr>
          </a:p>
          <a:p>
            <a:pPr>
              <a:lnSpc>
                <a:spcPct val="100000"/>
              </a:lnSpc>
              <a:spcBef>
                <a:spcPts val="10"/>
              </a:spcBef>
              <a:buFont typeface="Courier New"/>
              <a:buChar char="o"/>
            </a:pPr>
            <a:endParaRPr sz="1100">
              <a:latin typeface="Times New Roman"/>
              <a:cs typeface="Times New Roman"/>
            </a:endParaRPr>
          </a:p>
          <a:p>
            <a:pPr marL="927100">
              <a:lnSpc>
                <a:spcPts val="1620"/>
              </a:lnSpc>
            </a:pPr>
            <a:r>
              <a:rPr sz="1400" spc="-5" dirty="0">
                <a:latin typeface="Meiryo"/>
                <a:cs typeface="Meiryo"/>
              </a:rPr>
              <a:t>*</a:t>
            </a:r>
            <a:r>
              <a:rPr sz="1200" b="1" u="heavy" spc="-5" dirty="0">
                <a:latin typeface="Times New Roman"/>
                <a:cs typeface="Times New Roman"/>
              </a:rPr>
              <a:t>Ionoshpheric</a:t>
            </a:r>
            <a:r>
              <a:rPr sz="1200" b="1" u="heavy" spc="-100" dirty="0">
                <a:latin typeface="Times New Roman"/>
                <a:cs typeface="Times New Roman"/>
              </a:rPr>
              <a:t> </a:t>
            </a:r>
            <a:r>
              <a:rPr sz="1200" b="1" u="heavy" dirty="0">
                <a:latin typeface="Times New Roman"/>
                <a:cs typeface="Times New Roman"/>
              </a:rPr>
              <a:t>Propagation</a:t>
            </a:r>
            <a:endParaRPr sz="1200">
              <a:latin typeface="Times New Roman"/>
              <a:cs typeface="Times New Roman"/>
            </a:endParaRPr>
          </a:p>
          <a:p>
            <a:pPr marL="927100" marR="6350" indent="-228600">
              <a:lnSpc>
                <a:spcPts val="1380"/>
              </a:lnSpc>
              <a:spcBef>
                <a:spcPts val="35"/>
              </a:spcBef>
              <a:buFont typeface="Courier New"/>
              <a:buChar char="o"/>
              <a:tabLst>
                <a:tab pos="927100" algn="l"/>
              </a:tabLst>
            </a:pPr>
            <a:r>
              <a:rPr sz="1200" spc="-5" dirty="0">
                <a:latin typeface="Times New Roman"/>
                <a:cs typeface="Times New Roman"/>
              </a:rPr>
              <a:t>Higher frequency radio waves </a:t>
            </a:r>
            <a:r>
              <a:rPr sz="1200" dirty="0">
                <a:latin typeface="Times New Roman"/>
                <a:cs typeface="Times New Roman"/>
              </a:rPr>
              <a:t>are radiated </a:t>
            </a:r>
            <a:r>
              <a:rPr sz="1200" spc="-5" dirty="0">
                <a:latin typeface="Times New Roman"/>
                <a:cs typeface="Times New Roman"/>
              </a:rPr>
              <a:t>towards </a:t>
            </a:r>
            <a:r>
              <a:rPr sz="1200" dirty="0">
                <a:latin typeface="Times New Roman"/>
                <a:cs typeface="Times New Roman"/>
              </a:rPr>
              <a:t>the </a:t>
            </a:r>
            <a:r>
              <a:rPr sz="1200" spc="-5" dirty="0">
                <a:latin typeface="Times New Roman"/>
                <a:cs typeface="Times New Roman"/>
              </a:rPr>
              <a:t>ionosphere where  </a:t>
            </a:r>
            <a:r>
              <a:rPr sz="1200" dirty="0">
                <a:latin typeface="Times New Roman"/>
                <a:cs typeface="Times New Roman"/>
              </a:rPr>
              <a:t>they are reflected back to the</a:t>
            </a:r>
            <a:r>
              <a:rPr sz="1200" spc="-105" dirty="0">
                <a:latin typeface="Times New Roman"/>
                <a:cs typeface="Times New Roman"/>
              </a:rPr>
              <a:t> </a:t>
            </a:r>
            <a:r>
              <a:rPr sz="1200" dirty="0">
                <a:latin typeface="Times New Roman"/>
                <a:cs typeface="Times New Roman"/>
              </a:rPr>
              <a:t>earth</a:t>
            </a:r>
            <a:endParaRPr sz="1200">
              <a:latin typeface="Times New Roman"/>
              <a:cs typeface="Times New Roman"/>
            </a:endParaRPr>
          </a:p>
          <a:p>
            <a:pPr marL="927100" marR="6350" indent="-228600">
              <a:lnSpc>
                <a:spcPts val="1380"/>
              </a:lnSpc>
              <a:buFont typeface="Courier New"/>
              <a:buChar char="o"/>
              <a:tabLst>
                <a:tab pos="927100" algn="l"/>
              </a:tabLst>
            </a:pPr>
            <a:r>
              <a:rPr sz="1200" dirty="0">
                <a:latin typeface="Times New Roman"/>
                <a:cs typeface="Times New Roman"/>
              </a:rPr>
              <a:t>The difference in density between troposhphere and ionosphere causes  each </a:t>
            </a:r>
            <a:r>
              <a:rPr sz="1200" spc="-5" dirty="0">
                <a:latin typeface="Times New Roman"/>
                <a:cs typeface="Times New Roman"/>
              </a:rPr>
              <a:t>radio </a:t>
            </a:r>
            <a:r>
              <a:rPr sz="1200" dirty="0">
                <a:latin typeface="Times New Roman"/>
                <a:cs typeface="Times New Roman"/>
              </a:rPr>
              <a:t>wave to speed up and </a:t>
            </a:r>
            <a:r>
              <a:rPr sz="1200" spc="-5" dirty="0">
                <a:latin typeface="Times New Roman"/>
                <a:cs typeface="Times New Roman"/>
              </a:rPr>
              <a:t>change </a:t>
            </a:r>
            <a:r>
              <a:rPr sz="1200" dirty="0">
                <a:latin typeface="Times New Roman"/>
                <a:cs typeface="Times New Roman"/>
              </a:rPr>
              <a:t>direction bending back to</a:t>
            </a:r>
            <a:r>
              <a:rPr sz="1200" spc="-100" dirty="0">
                <a:latin typeface="Times New Roman"/>
                <a:cs typeface="Times New Roman"/>
              </a:rPr>
              <a:t> </a:t>
            </a:r>
            <a:r>
              <a:rPr sz="1200" dirty="0">
                <a:latin typeface="Times New Roman"/>
                <a:cs typeface="Times New Roman"/>
              </a:rPr>
              <a:t>earth</a:t>
            </a:r>
            <a:endParaRPr sz="1200">
              <a:latin typeface="Times New Roman"/>
              <a:cs typeface="Times New Roman"/>
            </a:endParaRPr>
          </a:p>
          <a:p>
            <a:pPr marL="927100" indent="-228600">
              <a:lnSpc>
                <a:spcPts val="1280"/>
              </a:lnSpc>
              <a:buFont typeface="Courier New"/>
              <a:buChar char="o"/>
              <a:tabLst>
                <a:tab pos="927100" algn="l"/>
              </a:tabLst>
            </a:pPr>
            <a:r>
              <a:rPr sz="1200" spc="-5" dirty="0">
                <a:latin typeface="Times New Roman"/>
                <a:cs typeface="Times New Roman"/>
              </a:rPr>
              <a:t>Allows </a:t>
            </a:r>
            <a:r>
              <a:rPr sz="1200" dirty="0">
                <a:latin typeface="Times New Roman"/>
                <a:cs typeface="Times New Roman"/>
              </a:rPr>
              <a:t>greater </a:t>
            </a:r>
            <a:r>
              <a:rPr sz="1200" spc="-5" dirty="0">
                <a:latin typeface="Times New Roman"/>
                <a:cs typeface="Times New Roman"/>
              </a:rPr>
              <a:t>distances </a:t>
            </a:r>
            <a:r>
              <a:rPr sz="1200" dirty="0">
                <a:latin typeface="Times New Roman"/>
                <a:cs typeface="Times New Roman"/>
              </a:rPr>
              <a:t>to be covered </a:t>
            </a:r>
            <a:r>
              <a:rPr sz="1200" spc="-5" dirty="0">
                <a:latin typeface="Times New Roman"/>
                <a:cs typeface="Times New Roman"/>
              </a:rPr>
              <a:t>by </a:t>
            </a:r>
            <a:r>
              <a:rPr sz="1200" dirty="0">
                <a:latin typeface="Times New Roman"/>
                <a:cs typeface="Times New Roman"/>
              </a:rPr>
              <a:t>lower </a:t>
            </a:r>
            <a:r>
              <a:rPr sz="1200" spc="-5" dirty="0">
                <a:latin typeface="Times New Roman"/>
                <a:cs typeface="Times New Roman"/>
              </a:rPr>
              <a:t>power</a:t>
            </a:r>
            <a:r>
              <a:rPr sz="1200" spc="-60" dirty="0">
                <a:latin typeface="Times New Roman"/>
                <a:cs typeface="Times New Roman"/>
              </a:rPr>
              <a:t> </a:t>
            </a:r>
            <a:r>
              <a:rPr sz="1200" spc="-5" dirty="0">
                <a:latin typeface="Times New Roman"/>
                <a:cs typeface="Times New Roman"/>
              </a:rPr>
              <a:t>output</a:t>
            </a:r>
            <a:endParaRPr sz="1200">
              <a:latin typeface="Times New Roman"/>
              <a:cs typeface="Times New Roman"/>
            </a:endParaRPr>
          </a:p>
          <a:p>
            <a:pPr marL="927100">
              <a:lnSpc>
                <a:spcPts val="1780"/>
              </a:lnSpc>
            </a:pPr>
            <a:r>
              <a:rPr sz="1600" spc="-15" dirty="0">
                <a:latin typeface="Meiryo"/>
                <a:cs typeface="Meiryo"/>
              </a:rPr>
              <a:t>*</a:t>
            </a:r>
            <a:r>
              <a:rPr sz="1200" b="1" u="heavy" spc="-15" dirty="0">
                <a:latin typeface="Times New Roman"/>
                <a:cs typeface="Times New Roman"/>
              </a:rPr>
              <a:t>Line </a:t>
            </a:r>
            <a:r>
              <a:rPr sz="1200" b="1" u="heavy" dirty="0">
                <a:latin typeface="Times New Roman"/>
                <a:cs typeface="Times New Roman"/>
              </a:rPr>
              <a:t>of Sight</a:t>
            </a:r>
            <a:r>
              <a:rPr sz="1200" b="1" u="heavy" spc="-90" dirty="0">
                <a:latin typeface="Times New Roman"/>
                <a:cs typeface="Times New Roman"/>
              </a:rPr>
              <a:t> </a:t>
            </a:r>
            <a:r>
              <a:rPr sz="1200" b="1" u="heavy" dirty="0">
                <a:latin typeface="Times New Roman"/>
                <a:cs typeface="Times New Roman"/>
              </a:rPr>
              <a:t>Propagation</a:t>
            </a:r>
            <a:endParaRPr sz="1200">
              <a:latin typeface="Times New Roman"/>
              <a:cs typeface="Times New Roman"/>
            </a:endParaRPr>
          </a:p>
          <a:p>
            <a:pPr marL="927100" marR="5080" indent="-228600">
              <a:lnSpc>
                <a:spcPts val="1380"/>
              </a:lnSpc>
              <a:spcBef>
                <a:spcPts val="20"/>
              </a:spcBef>
              <a:buFont typeface="Courier New"/>
              <a:buChar char="o"/>
              <a:tabLst>
                <a:tab pos="927100" algn="l"/>
              </a:tabLst>
            </a:pPr>
            <a:r>
              <a:rPr sz="1200" dirty="0">
                <a:latin typeface="Times New Roman"/>
                <a:cs typeface="Times New Roman"/>
              </a:rPr>
              <a:t>Very high </a:t>
            </a:r>
            <a:r>
              <a:rPr sz="1200" spc="-5" dirty="0">
                <a:latin typeface="Times New Roman"/>
                <a:cs typeface="Times New Roman"/>
              </a:rPr>
              <a:t>frequencies </a:t>
            </a:r>
            <a:r>
              <a:rPr sz="1200" dirty="0">
                <a:latin typeface="Times New Roman"/>
                <a:cs typeface="Times New Roman"/>
              </a:rPr>
              <a:t>signals </a:t>
            </a:r>
            <a:r>
              <a:rPr sz="1200" spc="-5" dirty="0">
                <a:latin typeface="Times New Roman"/>
                <a:cs typeface="Times New Roman"/>
              </a:rPr>
              <a:t>are transmitted </a:t>
            </a:r>
            <a:r>
              <a:rPr sz="1200" dirty="0">
                <a:latin typeface="Times New Roman"/>
                <a:cs typeface="Times New Roman"/>
              </a:rPr>
              <a:t>in </a:t>
            </a:r>
            <a:r>
              <a:rPr sz="1200" spc="-5" dirty="0">
                <a:latin typeface="Times New Roman"/>
                <a:cs typeface="Times New Roman"/>
              </a:rPr>
              <a:t>straight </a:t>
            </a:r>
            <a:r>
              <a:rPr sz="1200" dirty="0">
                <a:latin typeface="Times New Roman"/>
                <a:cs typeface="Times New Roman"/>
              </a:rPr>
              <a:t>line </a:t>
            </a:r>
            <a:r>
              <a:rPr sz="1200" spc="-5" dirty="0">
                <a:latin typeface="Times New Roman"/>
                <a:cs typeface="Times New Roman"/>
              </a:rPr>
              <a:t>from </a:t>
            </a:r>
            <a:r>
              <a:rPr sz="1200" dirty="0">
                <a:latin typeface="Times New Roman"/>
                <a:cs typeface="Times New Roman"/>
              </a:rPr>
              <a:t>antenna  to</a:t>
            </a:r>
            <a:r>
              <a:rPr sz="1200" spc="-75" dirty="0">
                <a:latin typeface="Times New Roman"/>
                <a:cs typeface="Times New Roman"/>
              </a:rPr>
              <a:t> </a:t>
            </a:r>
            <a:r>
              <a:rPr sz="1200" spc="-5" dirty="0">
                <a:latin typeface="Times New Roman"/>
                <a:cs typeface="Times New Roman"/>
              </a:rPr>
              <a:t>antenna</a:t>
            </a:r>
            <a:endParaRPr sz="1200">
              <a:latin typeface="Times New Roman"/>
              <a:cs typeface="Times New Roman"/>
            </a:endParaRPr>
          </a:p>
          <a:p>
            <a:pPr marL="927100" marR="5715" indent="-228600">
              <a:lnSpc>
                <a:spcPts val="1380"/>
              </a:lnSpc>
              <a:buFont typeface="Courier New"/>
              <a:buChar char="o"/>
              <a:tabLst>
                <a:tab pos="927100" algn="l"/>
              </a:tabLst>
            </a:pPr>
            <a:r>
              <a:rPr sz="1200" dirty="0">
                <a:latin typeface="Times New Roman"/>
                <a:cs typeface="Times New Roman"/>
              </a:rPr>
              <a:t>Antennas must be directional </a:t>
            </a:r>
            <a:r>
              <a:rPr sz="1200" spc="-5" dirty="0">
                <a:latin typeface="Times New Roman"/>
                <a:cs typeface="Times New Roman"/>
              </a:rPr>
              <a:t>facing </a:t>
            </a:r>
            <a:r>
              <a:rPr sz="1200" dirty="0">
                <a:latin typeface="Times New Roman"/>
                <a:cs typeface="Times New Roman"/>
              </a:rPr>
              <a:t>each other or either tall enough or  close </a:t>
            </a:r>
            <a:r>
              <a:rPr sz="1200" spc="-5" dirty="0">
                <a:latin typeface="Times New Roman"/>
                <a:cs typeface="Times New Roman"/>
              </a:rPr>
              <a:t>enough </a:t>
            </a:r>
            <a:r>
              <a:rPr sz="1200" dirty="0">
                <a:latin typeface="Times New Roman"/>
                <a:cs typeface="Times New Roman"/>
              </a:rPr>
              <a:t>to each </a:t>
            </a:r>
            <a:r>
              <a:rPr sz="1200" spc="-5" dirty="0">
                <a:latin typeface="Times New Roman"/>
                <a:cs typeface="Times New Roman"/>
              </a:rPr>
              <a:t>other </a:t>
            </a:r>
            <a:r>
              <a:rPr sz="1200" dirty="0">
                <a:latin typeface="Times New Roman"/>
                <a:cs typeface="Times New Roman"/>
              </a:rPr>
              <a:t>to </a:t>
            </a:r>
            <a:r>
              <a:rPr sz="1200" spc="-5" dirty="0">
                <a:latin typeface="Times New Roman"/>
                <a:cs typeface="Times New Roman"/>
              </a:rPr>
              <a:t>avoid earth’s</a:t>
            </a:r>
            <a:r>
              <a:rPr sz="1200" spc="5" dirty="0">
                <a:latin typeface="Times New Roman"/>
                <a:cs typeface="Times New Roman"/>
              </a:rPr>
              <a:t> </a:t>
            </a:r>
            <a:r>
              <a:rPr sz="1200" spc="-5" dirty="0">
                <a:latin typeface="Times New Roman"/>
                <a:cs typeface="Times New Roman"/>
              </a:rPr>
              <a:t>curvature</a:t>
            </a:r>
            <a:endParaRPr sz="1200">
              <a:latin typeface="Times New Roman"/>
              <a:cs typeface="Times New Roman"/>
            </a:endParaRPr>
          </a:p>
          <a:p>
            <a:pPr marL="927100" marR="5080" indent="-228600">
              <a:lnSpc>
                <a:spcPts val="1380"/>
              </a:lnSpc>
              <a:buFont typeface="Courier New"/>
              <a:buChar char="o"/>
              <a:tabLst>
                <a:tab pos="927100" algn="l"/>
              </a:tabLst>
            </a:pPr>
            <a:r>
              <a:rPr sz="1200" spc="-5" dirty="0">
                <a:latin typeface="Times New Roman"/>
                <a:cs typeface="Times New Roman"/>
              </a:rPr>
              <a:t>Radio waves </a:t>
            </a:r>
            <a:r>
              <a:rPr sz="1200" dirty="0">
                <a:latin typeface="Times New Roman"/>
                <a:cs typeface="Times New Roman"/>
              </a:rPr>
              <a:t>can </a:t>
            </a:r>
            <a:r>
              <a:rPr sz="1200" spc="-5" dirty="0">
                <a:latin typeface="Times New Roman"/>
                <a:cs typeface="Times New Roman"/>
              </a:rPr>
              <a:t>reflect of </a:t>
            </a:r>
            <a:r>
              <a:rPr sz="1200" dirty="0">
                <a:latin typeface="Times New Roman"/>
                <a:cs typeface="Times New Roman"/>
              </a:rPr>
              <a:t>the </a:t>
            </a:r>
            <a:r>
              <a:rPr sz="1200" spc="-5" dirty="0">
                <a:latin typeface="Times New Roman"/>
                <a:cs typeface="Times New Roman"/>
              </a:rPr>
              <a:t>objects </a:t>
            </a:r>
            <a:r>
              <a:rPr sz="1200" dirty="0">
                <a:latin typeface="Times New Roman"/>
                <a:cs typeface="Times New Roman"/>
              </a:rPr>
              <a:t>in the </a:t>
            </a:r>
            <a:r>
              <a:rPr sz="1200" spc="-5" dirty="0">
                <a:latin typeface="Times New Roman"/>
                <a:cs typeface="Times New Roman"/>
              </a:rPr>
              <a:t>middle </a:t>
            </a:r>
            <a:r>
              <a:rPr sz="1200" dirty="0">
                <a:latin typeface="Times New Roman"/>
                <a:cs typeface="Times New Roman"/>
              </a:rPr>
              <a:t>and can reach late to  the </a:t>
            </a:r>
            <a:r>
              <a:rPr sz="1200" spc="-5" dirty="0">
                <a:latin typeface="Times New Roman"/>
                <a:cs typeface="Times New Roman"/>
              </a:rPr>
              <a:t>receiver. </a:t>
            </a:r>
            <a:r>
              <a:rPr sz="1200" dirty="0">
                <a:latin typeface="Times New Roman"/>
                <a:cs typeface="Times New Roman"/>
              </a:rPr>
              <a:t>These </a:t>
            </a:r>
            <a:r>
              <a:rPr sz="1200" spc="-5" dirty="0">
                <a:latin typeface="Times New Roman"/>
                <a:cs typeface="Times New Roman"/>
              </a:rPr>
              <a:t>late signals distort</a:t>
            </a:r>
            <a:r>
              <a:rPr sz="1200" spc="1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a:lnSpc>
                <a:spcPct val="100000"/>
              </a:lnSpc>
              <a:spcBef>
                <a:spcPts val="5"/>
              </a:spcBef>
              <a:buFont typeface="Courier New"/>
              <a:buChar char="o"/>
            </a:pPr>
            <a:endParaRPr sz="1050">
              <a:latin typeface="Times New Roman"/>
              <a:cs typeface="Times New Roman"/>
            </a:endParaRPr>
          </a:p>
          <a:p>
            <a:pPr marL="698500">
              <a:lnSpc>
                <a:spcPts val="1845"/>
              </a:lnSpc>
            </a:pPr>
            <a:r>
              <a:rPr sz="1600" spc="-15" dirty="0">
                <a:latin typeface="Meiryo"/>
                <a:cs typeface="Meiryo"/>
              </a:rPr>
              <a:t>*</a:t>
            </a:r>
            <a:r>
              <a:rPr sz="1200" b="1" u="heavy" spc="-15" dirty="0">
                <a:latin typeface="Times New Roman"/>
                <a:cs typeface="Times New Roman"/>
              </a:rPr>
              <a:t>Space</a:t>
            </a:r>
            <a:r>
              <a:rPr sz="1200" b="1" u="heavy" spc="-90" dirty="0">
                <a:latin typeface="Times New Roman"/>
                <a:cs typeface="Times New Roman"/>
              </a:rPr>
              <a:t> </a:t>
            </a:r>
            <a:r>
              <a:rPr sz="1200" b="1" u="heavy" dirty="0">
                <a:latin typeface="Times New Roman"/>
                <a:cs typeface="Times New Roman"/>
              </a:rPr>
              <a:t>Propagation</a:t>
            </a:r>
            <a:endParaRPr sz="1200">
              <a:latin typeface="Times New Roman"/>
              <a:cs typeface="Times New Roman"/>
            </a:endParaRPr>
          </a:p>
          <a:p>
            <a:pPr marL="927100" marR="6985" indent="-228600">
              <a:lnSpc>
                <a:spcPts val="1380"/>
              </a:lnSpc>
              <a:spcBef>
                <a:spcPts val="20"/>
              </a:spcBef>
              <a:buFont typeface="Courier New"/>
              <a:buChar char="o"/>
              <a:tabLst>
                <a:tab pos="927100" algn="l"/>
              </a:tabLst>
            </a:pPr>
            <a:r>
              <a:rPr sz="1200" spc="-5" dirty="0">
                <a:latin typeface="Times New Roman"/>
                <a:cs typeface="Times New Roman"/>
              </a:rPr>
              <a:t>A broadcast signal </a:t>
            </a:r>
            <a:r>
              <a:rPr sz="1200" dirty="0">
                <a:latin typeface="Times New Roman"/>
                <a:cs typeface="Times New Roman"/>
              </a:rPr>
              <a:t>is </a:t>
            </a:r>
            <a:r>
              <a:rPr sz="1200" spc="-5" dirty="0">
                <a:latin typeface="Times New Roman"/>
                <a:cs typeface="Times New Roman"/>
              </a:rPr>
              <a:t>received by </a:t>
            </a:r>
            <a:r>
              <a:rPr sz="1200" dirty="0">
                <a:latin typeface="Times New Roman"/>
                <a:cs typeface="Times New Roman"/>
              </a:rPr>
              <a:t>the </a:t>
            </a:r>
            <a:r>
              <a:rPr sz="1200" spc="-5" dirty="0">
                <a:latin typeface="Times New Roman"/>
                <a:cs typeface="Times New Roman"/>
              </a:rPr>
              <a:t>orbiting satellites which rebroadcasts  </a:t>
            </a:r>
            <a:r>
              <a:rPr sz="1200" dirty="0">
                <a:latin typeface="Times New Roman"/>
                <a:cs typeface="Times New Roman"/>
              </a:rPr>
              <a:t>the </a:t>
            </a:r>
            <a:r>
              <a:rPr sz="1200" spc="-5" dirty="0">
                <a:latin typeface="Times New Roman"/>
                <a:cs typeface="Times New Roman"/>
              </a:rPr>
              <a:t>signal </a:t>
            </a:r>
            <a:r>
              <a:rPr sz="1200" dirty="0">
                <a:latin typeface="Times New Roman"/>
                <a:cs typeface="Times New Roman"/>
              </a:rPr>
              <a:t>to the </a:t>
            </a:r>
            <a:r>
              <a:rPr sz="1200" spc="-5" dirty="0">
                <a:latin typeface="Times New Roman"/>
                <a:cs typeface="Times New Roman"/>
              </a:rPr>
              <a:t>intended </a:t>
            </a:r>
            <a:r>
              <a:rPr sz="1200" dirty="0">
                <a:latin typeface="Times New Roman"/>
                <a:cs typeface="Times New Roman"/>
              </a:rPr>
              <a:t>receiver </a:t>
            </a:r>
            <a:r>
              <a:rPr sz="1200" spc="-5" dirty="0">
                <a:latin typeface="Times New Roman"/>
                <a:cs typeface="Times New Roman"/>
              </a:rPr>
              <a:t>on </a:t>
            </a:r>
            <a:r>
              <a:rPr sz="1200" dirty="0">
                <a:latin typeface="Times New Roman"/>
                <a:cs typeface="Times New Roman"/>
              </a:rPr>
              <a:t>the</a:t>
            </a:r>
            <a:r>
              <a:rPr sz="1200" spc="-50" dirty="0">
                <a:latin typeface="Times New Roman"/>
                <a:cs typeface="Times New Roman"/>
              </a:rPr>
              <a:t> </a:t>
            </a:r>
            <a:r>
              <a:rPr sz="1200" dirty="0">
                <a:latin typeface="Times New Roman"/>
                <a:cs typeface="Times New Roman"/>
              </a:rPr>
              <a:t>earth</a:t>
            </a:r>
            <a:endParaRPr sz="1200">
              <a:latin typeface="Times New Roman"/>
              <a:cs typeface="Times New Roman"/>
            </a:endParaRPr>
          </a:p>
          <a:p>
            <a:pPr marL="12700">
              <a:lnSpc>
                <a:spcPts val="1320"/>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Guided</a:t>
            </a:r>
            <a:r>
              <a:rPr sz="1200" spc="-90" dirty="0">
                <a:latin typeface="Times New Roman"/>
                <a:cs typeface="Times New Roman"/>
              </a:rPr>
              <a:t> </a:t>
            </a:r>
            <a:r>
              <a:rPr sz="1200" spc="-5" dirty="0">
                <a:latin typeface="Times New Roman"/>
                <a:cs typeface="Times New Roman"/>
              </a:rPr>
              <a:t>Media</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Optical </a:t>
            </a:r>
            <a:r>
              <a:rPr sz="1200" spc="-5" dirty="0">
                <a:latin typeface="Times New Roman"/>
                <a:cs typeface="Times New Roman"/>
              </a:rPr>
              <a:t>Fiber</a:t>
            </a:r>
            <a:r>
              <a:rPr sz="1200" spc="-90" dirty="0">
                <a:latin typeface="Times New Roman"/>
                <a:cs typeface="Times New Roman"/>
              </a:rPr>
              <a:t> </a:t>
            </a:r>
            <a:r>
              <a:rPr sz="1200" dirty="0">
                <a:latin typeface="Times New Roman"/>
                <a:cs typeface="Times New Roman"/>
              </a:rPr>
              <a:t>Cable</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Unguided</a:t>
            </a:r>
            <a:r>
              <a:rPr sz="1200" spc="-105" dirty="0">
                <a:latin typeface="Times New Roman"/>
                <a:cs typeface="Times New Roman"/>
              </a:rPr>
              <a:t> </a:t>
            </a:r>
            <a:r>
              <a:rPr sz="1200" dirty="0">
                <a:latin typeface="Times New Roman"/>
                <a:cs typeface="Times New Roman"/>
              </a:rPr>
              <a:t>Media</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Radio Frequency</a:t>
            </a:r>
            <a:r>
              <a:rPr sz="1200" spc="-90" dirty="0">
                <a:latin typeface="Times New Roman"/>
                <a:cs typeface="Times New Roman"/>
              </a:rPr>
              <a:t> </a:t>
            </a:r>
            <a:r>
              <a:rPr sz="1200" spc="-5" dirty="0">
                <a:latin typeface="Times New Roman"/>
                <a:cs typeface="Times New Roman"/>
              </a:rPr>
              <a:t>Allocation</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Propagation of Radio</a:t>
            </a:r>
            <a:r>
              <a:rPr sz="1200" spc="-40" dirty="0">
                <a:latin typeface="Times New Roman"/>
                <a:cs typeface="Times New Roman"/>
              </a:rPr>
              <a:t> </a:t>
            </a:r>
            <a:r>
              <a:rPr sz="1200" spc="-5" dirty="0">
                <a:latin typeface="Times New Roman"/>
                <a:cs typeface="Times New Roman"/>
              </a:rPr>
              <a:t>Waves</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35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marR="6350" indent="-635">
              <a:lnSpc>
                <a:spcPct val="91700"/>
              </a:lnSpc>
              <a:spcBef>
                <a:spcPts val="90"/>
              </a:spcBef>
            </a:pPr>
            <a:r>
              <a:rPr sz="1800" spc="-15" dirty="0">
                <a:latin typeface="Meiryo"/>
                <a:cs typeface="Meiryo"/>
              </a:rPr>
              <a:t>*</a:t>
            </a:r>
            <a:r>
              <a:rPr sz="1200" spc="-15" dirty="0">
                <a:latin typeface="Times New Roman"/>
                <a:cs typeface="Times New Roman"/>
              </a:rPr>
              <a:t>Section </a:t>
            </a:r>
            <a:r>
              <a:rPr sz="1200" spc="-5" dirty="0">
                <a:latin typeface="Times New Roman"/>
                <a:cs typeface="Times New Roman"/>
              </a:rPr>
              <a:t>7.1,“Data Communications </a:t>
            </a:r>
            <a:r>
              <a:rPr sz="1200" dirty="0">
                <a:latin typeface="Times New Roman"/>
                <a:cs typeface="Times New Roman"/>
              </a:rPr>
              <a:t>and Networking” 4th </a:t>
            </a:r>
            <a:r>
              <a:rPr sz="1200" spc="-5" dirty="0">
                <a:latin typeface="Times New Roman"/>
                <a:cs typeface="Times New Roman"/>
              </a:rPr>
              <a:t>Edition </a:t>
            </a:r>
            <a:r>
              <a:rPr sz="1200" dirty="0">
                <a:latin typeface="Times New Roman"/>
                <a:cs typeface="Times New Roman"/>
              </a:rPr>
              <a:t>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134</a:t>
            </a:fld>
            <a:endParaRPr dirty="0"/>
          </a:p>
        </p:txBody>
      </p:sp>
    </p:spTree>
    <p:extLst>
      <p:ext uri="{BB962C8B-B14F-4D97-AF65-F5344CB8AC3E}">
        <p14:creationId xmlns:p14="http://schemas.microsoft.com/office/powerpoint/2010/main" val="32628405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02910" cy="251206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#27</a:t>
            </a:r>
            <a:endParaRPr sz="2000">
              <a:latin typeface="Arial Black"/>
              <a:cs typeface="Arial Black"/>
            </a:endParaRPr>
          </a:p>
          <a:p>
            <a:pPr marL="12700">
              <a:lnSpc>
                <a:spcPts val="1889"/>
              </a:lnSpc>
              <a:spcBef>
                <a:spcPts val="1485"/>
              </a:spcBef>
            </a:pPr>
            <a:r>
              <a:rPr sz="1600" b="1" u="heavy" dirty="0">
                <a:latin typeface="Times New Roman"/>
                <a:cs typeface="Times New Roman"/>
              </a:rPr>
              <a:t>Propagation of </a:t>
            </a:r>
            <a:r>
              <a:rPr sz="1600" b="1" u="heavy" spc="-5" dirty="0">
                <a:latin typeface="Times New Roman"/>
                <a:cs typeface="Times New Roman"/>
              </a:rPr>
              <a:t>Specific</a:t>
            </a:r>
            <a:r>
              <a:rPr sz="1600" b="1" u="heavy" spc="-55" dirty="0">
                <a:latin typeface="Times New Roman"/>
                <a:cs typeface="Times New Roman"/>
              </a:rPr>
              <a:t> </a:t>
            </a:r>
            <a:r>
              <a:rPr sz="1600" b="1" u="heavy" spc="-5" dirty="0">
                <a:latin typeface="Times New Roman"/>
                <a:cs typeface="Times New Roman"/>
              </a:rPr>
              <a:t>Signals</a:t>
            </a:r>
            <a:endParaRPr sz="1600">
              <a:latin typeface="Times New Roman"/>
              <a:cs typeface="Times New Roman"/>
            </a:endParaRPr>
          </a:p>
          <a:p>
            <a:pPr marL="241300" marR="10160" indent="-228600">
              <a:lnSpc>
                <a:spcPts val="1380"/>
              </a:lnSpc>
              <a:spcBef>
                <a:spcPts val="65"/>
              </a:spcBef>
              <a:buFont typeface="Courier New"/>
              <a:buChar char="o"/>
              <a:tabLst>
                <a:tab pos="241300" algn="l"/>
              </a:tabLst>
            </a:pPr>
            <a:r>
              <a:rPr sz="1200" dirty="0">
                <a:latin typeface="Times New Roman"/>
                <a:cs typeface="Times New Roman"/>
              </a:rPr>
              <a:t>The type of propagation used in radio </a:t>
            </a:r>
            <a:r>
              <a:rPr sz="1200" spc="-5" dirty="0">
                <a:latin typeface="Times New Roman"/>
                <a:cs typeface="Times New Roman"/>
              </a:rPr>
              <a:t>transmission depends upon </a:t>
            </a:r>
            <a:r>
              <a:rPr sz="1200" dirty="0">
                <a:latin typeface="Times New Roman"/>
                <a:cs typeface="Times New Roman"/>
              </a:rPr>
              <a:t>the </a:t>
            </a:r>
            <a:r>
              <a:rPr sz="1200" spc="-5" dirty="0">
                <a:latin typeface="Times New Roman"/>
                <a:cs typeface="Times New Roman"/>
              </a:rPr>
              <a:t>frequency of </a:t>
            </a:r>
            <a:r>
              <a:rPr sz="1200" dirty="0">
                <a:latin typeface="Times New Roman"/>
                <a:cs typeface="Times New Roman"/>
              </a:rPr>
              <a:t>the  signal</a:t>
            </a:r>
            <a:endParaRPr sz="1200">
              <a:latin typeface="Times New Roman"/>
              <a:cs typeface="Times New Roman"/>
            </a:endParaRPr>
          </a:p>
          <a:p>
            <a:pPr marL="241300" marR="281305" indent="-228600">
              <a:lnSpc>
                <a:spcPts val="1380"/>
              </a:lnSpc>
              <a:buFont typeface="Courier New"/>
              <a:buChar char="o"/>
              <a:tabLst>
                <a:tab pos="241300" algn="l"/>
              </a:tabLst>
            </a:pPr>
            <a:r>
              <a:rPr sz="1200" dirty="0">
                <a:latin typeface="Times New Roman"/>
                <a:cs typeface="Times New Roman"/>
              </a:rPr>
              <a:t>Each frequency is suited for a specific </a:t>
            </a:r>
            <a:r>
              <a:rPr sz="1200" spc="-5" dirty="0">
                <a:latin typeface="Times New Roman"/>
                <a:cs typeface="Times New Roman"/>
              </a:rPr>
              <a:t>layer </a:t>
            </a:r>
            <a:r>
              <a:rPr sz="1200" dirty="0">
                <a:latin typeface="Times New Roman"/>
                <a:cs typeface="Times New Roman"/>
              </a:rPr>
              <a:t>of atmosphere </a:t>
            </a:r>
            <a:r>
              <a:rPr sz="1200" spc="-5" dirty="0">
                <a:latin typeface="Times New Roman"/>
                <a:cs typeface="Times New Roman"/>
              </a:rPr>
              <a:t>and </a:t>
            </a:r>
            <a:r>
              <a:rPr sz="1200" dirty="0">
                <a:latin typeface="Times New Roman"/>
                <a:cs typeface="Times New Roman"/>
              </a:rPr>
              <a:t>is </a:t>
            </a:r>
            <a:r>
              <a:rPr sz="1200" spc="-5" dirty="0">
                <a:latin typeface="Times New Roman"/>
                <a:cs typeface="Times New Roman"/>
              </a:rPr>
              <a:t>most efficiently  transmitted </a:t>
            </a:r>
            <a:r>
              <a:rPr sz="1200" dirty="0">
                <a:latin typeface="Times New Roman"/>
                <a:cs typeface="Times New Roman"/>
              </a:rPr>
              <a:t>and received by </a:t>
            </a:r>
            <a:r>
              <a:rPr sz="1200" spc="-5" dirty="0">
                <a:latin typeface="Times New Roman"/>
                <a:cs typeface="Times New Roman"/>
              </a:rPr>
              <a:t>technologies adapted </a:t>
            </a:r>
            <a:r>
              <a:rPr sz="1200" dirty="0">
                <a:latin typeface="Times New Roman"/>
                <a:cs typeface="Times New Roman"/>
              </a:rPr>
              <a:t>to that</a:t>
            </a:r>
            <a:r>
              <a:rPr sz="1200" spc="-20" dirty="0">
                <a:latin typeface="Times New Roman"/>
                <a:cs typeface="Times New Roman"/>
              </a:rPr>
              <a:t> </a:t>
            </a:r>
            <a:r>
              <a:rPr sz="1200" dirty="0">
                <a:latin typeface="Times New Roman"/>
                <a:cs typeface="Times New Roman"/>
              </a:rPr>
              <a:t>layer</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698500" lvl="1" indent="-228600">
              <a:lnSpc>
                <a:spcPts val="1405"/>
              </a:lnSpc>
              <a:buFont typeface="Meiryo"/>
              <a:buChar char="❖"/>
              <a:tabLst>
                <a:tab pos="698500" algn="l"/>
              </a:tabLst>
            </a:pPr>
            <a:r>
              <a:rPr sz="1200" b="1" dirty="0">
                <a:latin typeface="Times New Roman"/>
                <a:cs typeface="Times New Roman"/>
              </a:rPr>
              <a:t>Very Low Frequency (VLF)</a:t>
            </a:r>
            <a:r>
              <a:rPr sz="1200" b="1" spc="-120" dirty="0">
                <a:latin typeface="Times New Roman"/>
                <a:cs typeface="Times New Roman"/>
              </a:rPr>
              <a:t> </a:t>
            </a:r>
            <a:r>
              <a:rPr sz="1200" b="1" dirty="0">
                <a:latin typeface="Times New Roman"/>
                <a:cs typeface="Times New Roman"/>
              </a:rPr>
              <a:t>(Figure)</a:t>
            </a:r>
            <a:endParaRPr sz="1200">
              <a:latin typeface="Times New Roman"/>
              <a:cs typeface="Times New Roman"/>
            </a:endParaRPr>
          </a:p>
          <a:p>
            <a:pPr marL="1155700" lvl="2" indent="-228600">
              <a:lnSpc>
                <a:spcPts val="1375"/>
              </a:lnSpc>
              <a:buFont typeface="Courier New"/>
              <a:buChar char="o"/>
              <a:tabLst>
                <a:tab pos="1155700" algn="l"/>
              </a:tabLst>
            </a:pPr>
            <a:r>
              <a:rPr sz="1200" spc="-5" dirty="0">
                <a:latin typeface="Times New Roman"/>
                <a:cs typeface="Times New Roman"/>
              </a:rPr>
              <a:t>VLF waves </a:t>
            </a:r>
            <a:r>
              <a:rPr sz="1200" dirty="0">
                <a:latin typeface="Times New Roman"/>
                <a:cs typeface="Times New Roman"/>
              </a:rPr>
              <a:t>are </a:t>
            </a:r>
            <a:r>
              <a:rPr sz="1200" spc="-5" dirty="0">
                <a:latin typeface="Times New Roman"/>
                <a:cs typeface="Times New Roman"/>
              </a:rPr>
              <a:t>propagated as </a:t>
            </a:r>
            <a:r>
              <a:rPr sz="1200" dirty="0">
                <a:latin typeface="Times New Roman"/>
                <a:cs typeface="Times New Roman"/>
              </a:rPr>
              <a:t>surface waves through</a:t>
            </a:r>
            <a:r>
              <a:rPr sz="1200" spc="-75" dirty="0">
                <a:latin typeface="Times New Roman"/>
                <a:cs typeface="Times New Roman"/>
              </a:rPr>
              <a:t> </a:t>
            </a:r>
            <a:r>
              <a:rPr sz="1200" dirty="0">
                <a:latin typeface="Times New Roman"/>
                <a:cs typeface="Times New Roman"/>
              </a:rPr>
              <a:t>air</a:t>
            </a:r>
            <a:endParaRPr sz="1200">
              <a:latin typeface="Times New Roman"/>
              <a:cs typeface="Times New Roman"/>
            </a:endParaRPr>
          </a:p>
          <a:p>
            <a:pPr marL="1155700" marR="5080" lvl="2" indent="-228600">
              <a:lnSpc>
                <a:spcPts val="1380"/>
              </a:lnSpc>
              <a:spcBef>
                <a:spcPts val="65"/>
              </a:spcBef>
              <a:buFont typeface="Courier New"/>
              <a:buChar char="o"/>
              <a:tabLst>
                <a:tab pos="1155700" algn="l"/>
              </a:tabLst>
            </a:pPr>
            <a:r>
              <a:rPr sz="1200" spc="-5" dirty="0">
                <a:latin typeface="Times New Roman"/>
                <a:cs typeface="Times New Roman"/>
              </a:rPr>
              <a:t>Do </a:t>
            </a:r>
            <a:r>
              <a:rPr sz="1200" dirty="0">
                <a:latin typeface="Times New Roman"/>
                <a:cs typeface="Times New Roman"/>
              </a:rPr>
              <a:t>not suffer </a:t>
            </a:r>
            <a:r>
              <a:rPr sz="1200" spc="-5" dirty="0">
                <a:latin typeface="Times New Roman"/>
                <a:cs typeface="Times New Roman"/>
              </a:rPr>
              <a:t>much </a:t>
            </a:r>
            <a:r>
              <a:rPr sz="1200" dirty="0">
                <a:latin typeface="Times New Roman"/>
                <a:cs typeface="Times New Roman"/>
              </a:rPr>
              <a:t>attenuation in </a:t>
            </a:r>
            <a:r>
              <a:rPr sz="1200" spc="-5" dirty="0">
                <a:latin typeface="Times New Roman"/>
                <a:cs typeface="Times New Roman"/>
              </a:rPr>
              <a:t>TX </a:t>
            </a:r>
            <a:r>
              <a:rPr sz="1200" dirty="0">
                <a:latin typeface="Times New Roman"/>
                <a:cs typeface="Times New Roman"/>
              </a:rPr>
              <a:t>but are </a:t>
            </a:r>
            <a:r>
              <a:rPr sz="1200" spc="-5" dirty="0">
                <a:latin typeface="Times New Roman"/>
                <a:cs typeface="Times New Roman"/>
              </a:rPr>
              <a:t>susceptible </a:t>
            </a:r>
            <a:r>
              <a:rPr sz="1200" dirty="0">
                <a:latin typeface="Times New Roman"/>
                <a:cs typeface="Times New Roman"/>
              </a:rPr>
              <a:t>to </a:t>
            </a:r>
            <a:r>
              <a:rPr sz="1200" spc="-5" dirty="0">
                <a:latin typeface="Times New Roman"/>
                <a:cs typeface="Times New Roman"/>
              </a:rPr>
              <a:t>high </a:t>
            </a:r>
            <a:r>
              <a:rPr sz="1200" dirty="0">
                <a:latin typeface="Times New Roman"/>
                <a:cs typeface="Times New Roman"/>
              </a:rPr>
              <a:t>levels  of </a:t>
            </a:r>
            <a:r>
              <a:rPr sz="1200" spc="-5" dirty="0">
                <a:latin typeface="Times New Roman"/>
                <a:cs typeface="Times New Roman"/>
              </a:rPr>
              <a:t>atmospheric noise I.e. </a:t>
            </a:r>
            <a:r>
              <a:rPr sz="1200" dirty="0">
                <a:latin typeface="Times New Roman"/>
                <a:cs typeface="Times New Roman"/>
              </a:rPr>
              <a:t>electricity and</a:t>
            </a:r>
            <a:r>
              <a:rPr sz="1200" spc="-30" dirty="0">
                <a:latin typeface="Times New Roman"/>
                <a:cs typeface="Times New Roman"/>
              </a:rPr>
              <a:t> </a:t>
            </a:r>
            <a:r>
              <a:rPr sz="1200" dirty="0">
                <a:latin typeface="Times New Roman"/>
                <a:cs typeface="Times New Roman"/>
              </a:rPr>
              <a:t>heat</a:t>
            </a:r>
            <a:endParaRPr sz="1200">
              <a:latin typeface="Times New Roman"/>
              <a:cs typeface="Times New Roman"/>
            </a:endParaRPr>
          </a:p>
          <a:p>
            <a:pPr marL="1155700" lvl="2" indent="-228600">
              <a:lnSpc>
                <a:spcPts val="1340"/>
              </a:lnSpc>
              <a:buFont typeface="Courier New"/>
              <a:buChar char="o"/>
              <a:tabLst>
                <a:tab pos="1155700" algn="l"/>
              </a:tabLst>
            </a:pPr>
            <a:r>
              <a:rPr sz="1200" spc="-5" dirty="0">
                <a:latin typeface="Times New Roman"/>
                <a:cs typeface="Times New Roman"/>
              </a:rPr>
              <a:t>Used for </a:t>
            </a:r>
            <a:r>
              <a:rPr sz="1200" dirty="0">
                <a:latin typeface="Times New Roman"/>
                <a:cs typeface="Times New Roman"/>
              </a:rPr>
              <a:t>Long-range </a:t>
            </a:r>
            <a:r>
              <a:rPr sz="1200" spc="-5" dirty="0">
                <a:latin typeface="Times New Roman"/>
                <a:cs typeface="Times New Roman"/>
              </a:rPr>
              <a:t>radio navigation </a:t>
            </a:r>
            <a:r>
              <a:rPr sz="1200" dirty="0">
                <a:latin typeface="Times New Roman"/>
                <a:cs typeface="Times New Roman"/>
              </a:rPr>
              <a:t>and </a:t>
            </a:r>
            <a:r>
              <a:rPr sz="1200" spc="-5" dirty="0">
                <a:latin typeface="Times New Roman"/>
                <a:cs typeface="Times New Roman"/>
              </a:rPr>
              <a:t>Submarine</a:t>
            </a:r>
            <a:r>
              <a:rPr sz="1200" spc="-7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7" name="object 7"/>
          <p:cNvSpPr/>
          <p:nvPr/>
        </p:nvSpPr>
        <p:spPr>
          <a:xfrm>
            <a:off x="1494282" y="3609594"/>
            <a:ext cx="4804194" cy="73380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4507991"/>
            <a:ext cx="4804410" cy="89471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Low Frequency (LF)</a:t>
            </a:r>
            <a:r>
              <a:rPr sz="1200" b="1" spc="-120" dirty="0">
                <a:latin typeface="Times New Roman"/>
                <a:cs typeface="Times New Roman"/>
              </a:rPr>
              <a:t> </a:t>
            </a:r>
            <a:r>
              <a:rPr sz="1200" b="1" dirty="0">
                <a:latin typeface="Times New Roman"/>
                <a:cs typeface="Times New Roman"/>
              </a:rPr>
              <a:t>(Figure)</a:t>
            </a:r>
            <a:endParaRPr sz="1200">
              <a:latin typeface="Times New Roman"/>
              <a:cs typeface="Times New Roman"/>
            </a:endParaRPr>
          </a:p>
          <a:p>
            <a:pPr marL="698500" lvl="1" indent="-228600">
              <a:lnSpc>
                <a:spcPts val="1375"/>
              </a:lnSpc>
              <a:buFont typeface="Courier New"/>
              <a:buChar char="o"/>
              <a:tabLst>
                <a:tab pos="698500" algn="l"/>
              </a:tabLst>
            </a:pPr>
            <a:r>
              <a:rPr sz="1200" spc="-5" dirty="0">
                <a:latin typeface="Times New Roman"/>
                <a:cs typeface="Times New Roman"/>
              </a:rPr>
              <a:t>Also propagated </a:t>
            </a:r>
            <a:r>
              <a:rPr sz="1200" dirty="0">
                <a:latin typeface="Times New Roman"/>
                <a:cs typeface="Times New Roman"/>
              </a:rPr>
              <a:t>as </a:t>
            </a:r>
            <a:r>
              <a:rPr sz="1200" spc="-5" dirty="0">
                <a:latin typeface="Times New Roman"/>
                <a:cs typeface="Times New Roman"/>
              </a:rPr>
              <a:t>surface</a:t>
            </a:r>
            <a:r>
              <a:rPr sz="1200" spc="-85" dirty="0">
                <a:latin typeface="Times New Roman"/>
                <a:cs typeface="Times New Roman"/>
              </a:rPr>
              <a:t> </a:t>
            </a:r>
            <a:r>
              <a:rPr sz="1200" spc="-5" dirty="0">
                <a:latin typeface="Times New Roman"/>
                <a:cs typeface="Times New Roman"/>
              </a:rPr>
              <a:t>waves</a:t>
            </a:r>
            <a:endParaRPr sz="1200">
              <a:latin typeface="Times New Roman"/>
              <a:cs typeface="Times New Roman"/>
            </a:endParaRPr>
          </a:p>
          <a:p>
            <a:pPr marL="698500" lvl="1" indent="-228600">
              <a:lnSpc>
                <a:spcPts val="1380"/>
              </a:lnSpc>
              <a:buFont typeface="Courier New"/>
              <a:buChar char="o"/>
              <a:tabLst>
                <a:tab pos="698500" algn="l"/>
              </a:tabLst>
            </a:pPr>
            <a:r>
              <a:rPr sz="1200" spc="-5" dirty="0">
                <a:latin typeface="Times New Roman"/>
                <a:cs typeface="Times New Roman"/>
              </a:rPr>
              <a:t>Used for </a:t>
            </a:r>
            <a:r>
              <a:rPr sz="1200" dirty="0">
                <a:latin typeface="Times New Roman"/>
                <a:cs typeface="Times New Roman"/>
              </a:rPr>
              <a:t>Long-range </a:t>
            </a:r>
            <a:r>
              <a:rPr sz="1200" spc="-5" dirty="0">
                <a:latin typeface="Times New Roman"/>
                <a:cs typeface="Times New Roman"/>
              </a:rPr>
              <a:t>radio </a:t>
            </a:r>
            <a:r>
              <a:rPr sz="1200" dirty="0">
                <a:latin typeface="Times New Roman"/>
                <a:cs typeface="Times New Roman"/>
              </a:rPr>
              <a:t>and for navigational</a:t>
            </a:r>
            <a:r>
              <a:rPr sz="1200" spc="-105" dirty="0">
                <a:latin typeface="Times New Roman"/>
                <a:cs typeface="Times New Roman"/>
              </a:rPr>
              <a:t> </a:t>
            </a:r>
            <a:r>
              <a:rPr sz="1200" dirty="0">
                <a:latin typeface="Times New Roman"/>
                <a:cs typeface="Times New Roman"/>
              </a:rPr>
              <a:t>locators</a:t>
            </a:r>
            <a:endParaRPr sz="1200">
              <a:latin typeface="Times New Roman"/>
              <a:cs typeface="Times New Roman"/>
            </a:endParaRPr>
          </a:p>
          <a:p>
            <a:pPr marL="698500" marR="5080" lvl="1" indent="-228600">
              <a:lnSpc>
                <a:spcPts val="1380"/>
              </a:lnSpc>
              <a:spcBef>
                <a:spcPts val="65"/>
              </a:spcBef>
              <a:buFont typeface="Courier New"/>
              <a:buChar char="o"/>
              <a:tabLst>
                <a:tab pos="698500" algn="l"/>
              </a:tabLst>
            </a:pPr>
            <a:r>
              <a:rPr sz="1200" dirty="0">
                <a:latin typeface="Times New Roman"/>
                <a:cs typeface="Times New Roman"/>
              </a:rPr>
              <a:t>Attenuation is greater in the day </a:t>
            </a:r>
            <a:r>
              <a:rPr sz="1200" spc="-5" dirty="0">
                <a:latin typeface="Times New Roman"/>
                <a:cs typeface="Times New Roman"/>
              </a:rPr>
              <a:t>time when </a:t>
            </a:r>
            <a:r>
              <a:rPr sz="1200" dirty="0">
                <a:latin typeface="Times New Roman"/>
                <a:cs typeface="Times New Roman"/>
              </a:rPr>
              <a:t>absorption </a:t>
            </a:r>
            <a:r>
              <a:rPr sz="1200" spc="-5" dirty="0">
                <a:latin typeface="Times New Roman"/>
                <a:cs typeface="Times New Roman"/>
              </a:rPr>
              <a:t>of waves by  </a:t>
            </a:r>
            <a:r>
              <a:rPr sz="1200" dirty="0">
                <a:latin typeface="Times New Roman"/>
                <a:cs typeface="Times New Roman"/>
              </a:rPr>
              <a:t>natural obstacles</a:t>
            </a:r>
            <a:r>
              <a:rPr sz="1200" spc="-80" dirty="0">
                <a:latin typeface="Times New Roman"/>
                <a:cs typeface="Times New Roman"/>
              </a:rPr>
              <a:t> </a:t>
            </a:r>
            <a:r>
              <a:rPr sz="1200" spc="-5" dirty="0">
                <a:latin typeface="Times New Roman"/>
                <a:cs typeface="Times New Roman"/>
              </a:rPr>
              <a:t>increases</a:t>
            </a:r>
            <a:endParaRPr sz="1200">
              <a:latin typeface="Times New Roman"/>
              <a:cs typeface="Times New Roman"/>
            </a:endParaRPr>
          </a:p>
        </p:txBody>
      </p:sp>
      <p:sp>
        <p:nvSpPr>
          <p:cNvPr id="9" name="object 9"/>
          <p:cNvSpPr/>
          <p:nvPr/>
        </p:nvSpPr>
        <p:spPr>
          <a:xfrm>
            <a:off x="1379219" y="5570220"/>
            <a:ext cx="5033035" cy="870965"/>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587500" y="6605778"/>
            <a:ext cx="5033010" cy="125603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Middle Frequency</a:t>
            </a:r>
            <a:r>
              <a:rPr sz="1200" b="1" spc="-110" dirty="0">
                <a:latin typeface="Times New Roman"/>
                <a:cs typeface="Times New Roman"/>
              </a:rPr>
              <a:t> </a:t>
            </a:r>
            <a:r>
              <a:rPr sz="1200" b="1" dirty="0">
                <a:latin typeface="Times New Roman"/>
                <a:cs typeface="Times New Roman"/>
              </a:rPr>
              <a:t>(MF)</a:t>
            </a:r>
            <a:endParaRPr sz="1200">
              <a:latin typeface="Times New Roman"/>
              <a:cs typeface="Times New Roman"/>
            </a:endParaRPr>
          </a:p>
          <a:p>
            <a:pPr marL="698500" lvl="1" indent="-228600">
              <a:lnSpc>
                <a:spcPts val="1375"/>
              </a:lnSpc>
              <a:buFont typeface="Courier New"/>
              <a:buChar char="o"/>
              <a:tabLst>
                <a:tab pos="698500" algn="l"/>
              </a:tabLst>
            </a:pPr>
            <a:r>
              <a:rPr sz="1200" dirty="0">
                <a:latin typeface="Times New Roman"/>
                <a:cs typeface="Times New Roman"/>
              </a:rPr>
              <a:t>Propagated in the</a:t>
            </a:r>
            <a:r>
              <a:rPr sz="1200" spc="-114" dirty="0">
                <a:latin typeface="Times New Roman"/>
                <a:cs typeface="Times New Roman"/>
              </a:rPr>
              <a:t> </a:t>
            </a:r>
            <a:r>
              <a:rPr sz="1200" dirty="0">
                <a:latin typeface="Times New Roman"/>
                <a:cs typeface="Times New Roman"/>
              </a:rPr>
              <a:t>Troposhere</a:t>
            </a:r>
            <a:endParaRPr sz="1200">
              <a:latin typeface="Times New Roman"/>
              <a:cs typeface="Times New Roman"/>
            </a:endParaRPr>
          </a:p>
          <a:p>
            <a:pPr marL="698500" lvl="1" indent="-228600">
              <a:lnSpc>
                <a:spcPts val="1380"/>
              </a:lnSpc>
              <a:buFont typeface="Courier New"/>
              <a:buChar char="o"/>
              <a:tabLst>
                <a:tab pos="698500" algn="l"/>
              </a:tabLst>
            </a:pPr>
            <a:r>
              <a:rPr sz="1200" dirty="0">
                <a:latin typeface="Times New Roman"/>
                <a:cs typeface="Times New Roman"/>
              </a:rPr>
              <a:t>These frequencies are absorbed by</a:t>
            </a:r>
            <a:r>
              <a:rPr sz="1200" spc="-125" dirty="0">
                <a:latin typeface="Times New Roman"/>
                <a:cs typeface="Times New Roman"/>
              </a:rPr>
              <a:t> </a:t>
            </a:r>
            <a:r>
              <a:rPr sz="1200" dirty="0">
                <a:latin typeface="Times New Roman"/>
                <a:cs typeface="Times New Roman"/>
              </a:rPr>
              <a:t>Ionosphere</a:t>
            </a:r>
            <a:endParaRPr sz="1200">
              <a:latin typeface="Times New Roman"/>
              <a:cs typeface="Times New Roman"/>
            </a:endParaRPr>
          </a:p>
          <a:p>
            <a:pPr marL="698500" marR="5080" lvl="1" indent="-228600">
              <a:lnSpc>
                <a:spcPts val="1380"/>
              </a:lnSpc>
              <a:spcBef>
                <a:spcPts val="65"/>
              </a:spcBef>
              <a:buFont typeface="Courier New"/>
              <a:buChar char="o"/>
              <a:tabLst>
                <a:tab pos="698500" algn="l"/>
              </a:tabLst>
            </a:pPr>
            <a:r>
              <a:rPr sz="1200" dirty="0">
                <a:latin typeface="Times New Roman"/>
                <a:cs typeface="Times New Roman"/>
              </a:rPr>
              <a:t>The distance they cover is </a:t>
            </a:r>
            <a:r>
              <a:rPr sz="1200" spc="-5" dirty="0">
                <a:latin typeface="Times New Roman"/>
                <a:cs typeface="Times New Roman"/>
              </a:rPr>
              <a:t>limited </a:t>
            </a:r>
            <a:r>
              <a:rPr sz="1200" dirty="0">
                <a:latin typeface="Times New Roman"/>
                <a:cs typeface="Times New Roman"/>
              </a:rPr>
              <a:t>by the angle needed to get the</a:t>
            </a:r>
            <a:r>
              <a:rPr sz="1200" spc="-100" dirty="0">
                <a:latin typeface="Times New Roman"/>
                <a:cs typeface="Times New Roman"/>
              </a:rPr>
              <a:t> </a:t>
            </a:r>
            <a:r>
              <a:rPr sz="1200" dirty="0">
                <a:latin typeface="Times New Roman"/>
                <a:cs typeface="Times New Roman"/>
              </a:rPr>
              <a:t>signal  reflect from the troposhere and </a:t>
            </a:r>
            <a:r>
              <a:rPr sz="1200" spc="-5" dirty="0">
                <a:latin typeface="Times New Roman"/>
                <a:cs typeface="Times New Roman"/>
              </a:rPr>
              <a:t>not </a:t>
            </a:r>
            <a:r>
              <a:rPr sz="1200" dirty="0">
                <a:latin typeface="Times New Roman"/>
                <a:cs typeface="Times New Roman"/>
              </a:rPr>
              <a:t>enter</a:t>
            </a:r>
            <a:r>
              <a:rPr sz="1200" spc="-125" dirty="0">
                <a:latin typeface="Times New Roman"/>
                <a:cs typeface="Times New Roman"/>
              </a:rPr>
              <a:t> </a:t>
            </a:r>
            <a:r>
              <a:rPr sz="1200" dirty="0">
                <a:latin typeface="Times New Roman"/>
                <a:cs typeface="Times New Roman"/>
              </a:rPr>
              <a:t>ionosphere</a:t>
            </a:r>
            <a:endParaRPr sz="1200">
              <a:latin typeface="Times New Roman"/>
              <a:cs typeface="Times New Roman"/>
            </a:endParaRPr>
          </a:p>
          <a:p>
            <a:pPr marL="698500" lvl="1" indent="-228600">
              <a:lnSpc>
                <a:spcPts val="1315"/>
              </a:lnSpc>
              <a:buFont typeface="Courier New"/>
              <a:buChar char="o"/>
              <a:tabLst>
                <a:tab pos="698500" algn="l"/>
              </a:tabLst>
            </a:pPr>
            <a:r>
              <a:rPr sz="1200" dirty="0">
                <a:latin typeface="Times New Roman"/>
                <a:cs typeface="Times New Roman"/>
              </a:rPr>
              <a:t>Absorption increases during the day</a:t>
            </a:r>
            <a:r>
              <a:rPr sz="1200" spc="-114"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698500" lvl="1" indent="-228600">
              <a:lnSpc>
                <a:spcPts val="1410"/>
              </a:lnSpc>
              <a:buFont typeface="Courier New"/>
              <a:buChar char="o"/>
              <a:tabLst>
                <a:tab pos="698500" algn="l"/>
              </a:tabLst>
            </a:pPr>
            <a:r>
              <a:rPr sz="1200" spc="-5" dirty="0">
                <a:latin typeface="Times New Roman"/>
                <a:cs typeface="Times New Roman"/>
              </a:rPr>
              <a:t>Used </a:t>
            </a:r>
            <a:r>
              <a:rPr sz="1200" dirty="0">
                <a:latin typeface="Times New Roman"/>
                <a:cs typeface="Times New Roman"/>
              </a:rPr>
              <a:t>for </a:t>
            </a:r>
            <a:r>
              <a:rPr sz="1200" spc="-5" dirty="0">
                <a:latin typeface="Times New Roman"/>
                <a:cs typeface="Times New Roman"/>
              </a:rPr>
              <a:t>AM</a:t>
            </a:r>
            <a:r>
              <a:rPr sz="1200" spc="-70" dirty="0">
                <a:latin typeface="Times New Roman"/>
                <a:cs typeface="Times New Roman"/>
              </a:rPr>
              <a:t> </a:t>
            </a:r>
            <a:r>
              <a:rPr sz="1200" dirty="0">
                <a:latin typeface="Times New Roman"/>
                <a:cs typeface="Times New Roman"/>
              </a:rPr>
              <a:t>Radio</a:t>
            </a:r>
            <a:endParaRPr sz="1200">
              <a:latin typeface="Times New Roman"/>
              <a:cs typeface="Times New Roman"/>
            </a:endParaRPr>
          </a:p>
        </p:txBody>
      </p:sp>
      <p:sp>
        <p:nvSpPr>
          <p:cNvPr id="11" name="object 11"/>
          <p:cNvSpPr/>
          <p:nvPr/>
        </p:nvSpPr>
        <p:spPr>
          <a:xfrm>
            <a:off x="1552194" y="8018526"/>
            <a:ext cx="4689957" cy="91440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1587500" y="9097517"/>
            <a:ext cx="2235835" cy="37973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High </a:t>
            </a:r>
            <a:r>
              <a:rPr sz="1200" b="1" spc="-5" dirty="0">
                <a:latin typeface="Times New Roman"/>
                <a:cs typeface="Times New Roman"/>
              </a:rPr>
              <a:t>Frequency </a:t>
            </a:r>
            <a:r>
              <a:rPr sz="1200" b="1" dirty="0">
                <a:latin typeface="Times New Roman"/>
                <a:cs typeface="Times New Roman"/>
              </a:rPr>
              <a:t>(HF)</a:t>
            </a:r>
            <a:r>
              <a:rPr sz="1200" b="1" spc="-80" dirty="0">
                <a:latin typeface="Times New Roman"/>
                <a:cs typeface="Times New Roman"/>
              </a:rPr>
              <a:t> </a:t>
            </a:r>
            <a:r>
              <a:rPr sz="1200" b="1" dirty="0">
                <a:latin typeface="Times New Roman"/>
                <a:cs typeface="Times New Roman"/>
              </a:rPr>
              <a:t>(Figure)</a:t>
            </a:r>
            <a:endParaRPr sz="1200">
              <a:latin typeface="Times New Roman"/>
              <a:cs typeface="Times New Roman"/>
            </a:endParaRPr>
          </a:p>
          <a:p>
            <a:pPr marL="241300">
              <a:lnSpc>
                <a:spcPts val="1405"/>
              </a:lnSpc>
            </a:pPr>
            <a:r>
              <a:rPr sz="1200" spc="-5" dirty="0">
                <a:latin typeface="Courier New"/>
                <a:cs typeface="Courier New"/>
              </a:rPr>
              <a:t>o </a:t>
            </a:r>
            <a:r>
              <a:rPr sz="1200" spc="-5" dirty="0">
                <a:latin typeface="Times New Roman"/>
                <a:cs typeface="Times New Roman"/>
              </a:rPr>
              <a:t>Use </a:t>
            </a:r>
            <a:r>
              <a:rPr sz="1200" dirty="0">
                <a:latin typeface="Times New Roman"/>
                <a:cs typeface="Times New Roman"/>
              </a:rPr>
              <a:t>ionospheric</a:t>
            </a:r>
            <a:r>
              <a:rPr sz="1200" spc="265" dirty="0">
                <a:latin typeface="Times New Roman"/>
                <a:cs typeface="Times New Roman"/>
              </a:rPr>
              <a:t> </a:t>
            </a:r>
            <a:r>
              <a:rPr sz="1200" spc="-5" dirty="0">
                <a:latin typeface="Times New Roman"/>
                <a:cs typeface="Times New Roman"/>
              </a:rPr>
              <a:t>propagation</a:t>
            </a:r>
            <a:endParaRPr sz="1200">
              <a:latin typeface="Times New Roman"/>
              <a:cs typeface="Times New Roman"/>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4" name="object 14"/>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135</a:t>
            </a:fld>
            <a:endParaRPr dirty="0"/>
          </a:p>
        </p:txBody>
      </p:sp>
    </p:spTree>
    <p:extLst>
      <p:ext uri="{BB962C8B-B14F-4D97-AF65-F5344CB8AC3E}">
        <p14:creationId xmlns:p14="http://schemas.microsoft.com/office/powerpoint/2010/main" val="21761356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816100" y="914399"/>
            <a:ext cx="4710430" cy="708660"/>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These </a:t>
            </a:r>
            <a:r>
              <a:rPr sz="1200" spc="-5" dirty="0">
                <a:latin typeface="Times New Roman"/>
                <a:cs typeface="Times New Roman"/>
              </a:rPr>
              <a:t>frequencies move </a:t>
            </a:r>
            <a:r>
              <a:rPr sz="1200" dirty="0">
                <a:latin typeface="Times New Roman"/>
                <a:cs typeface="Times New Roman"/>
              </a:rPr>
              <a:t>into </a:t>
            </a:r>
            <a:r>
              <a:rPr sz="1200" spc="-5" dirty="0">
                <a:latin typeface="Times New Roman"/>
                <a:cs typeface="Times New Roman"/>
              </a:rPr>
              <a:t>the ionosphere </a:t>
            </a:r>
            <a:r>
              <a:rPr sz="1200" dirty="0">
                <a:latin typeface="Times New Roman"/>
                <a:cs typeface="Times New Roman"/>
              </a:rPr>
              <a:t>where the </a:t>
            </a:r>
            <a:r>
              <a:rPr sz="1200" spc="-5" dirty="0">
                <a:latin typeface="Times New Roman"/>
                <a:cs typeface="Times New Roman"/>
              </a:rPr>
              <a:t>density </a:t>
            </a:r>
            <a:r>
              <a:rPr sz="1200" dirty="0">
                <a:latin typeface="Times New Roman"/>
                <a:cs typeface="Times New Roman"/>
              </a:rPr>
              <a:t>difference  reflects them back on</a:t>
            </a:r>
            <a:r>
              <a:rPr sz="1200" spc="-100" dirty="0">
                <a:latin typeface="Times New Roman"/>
                <a:cs typeface="Times New Roman"/>
              </a:rPr>
              <a:t> </a:t>
            </a:r>
            <a:r>
              <a:rPr sz="1200" dirty="0">
                <a:latin typeface="Times New Roman"/>
                <a:cs typeface="Times New Roman"/>
              </a:rPr>
              <a:t>earth</a:t>
            </a:r>
            <a:endParaRPr sz="1200">
              <a:latin typeface="Times New Roman"/>
              <a:cs typeface="Times New Roman"/>
            </a:endParaRPr>
          </a:p>
          <a:p>
            <a:pPr marL="241300" marR="308610" indent="-228600">
              <a:lnSpc>
                <a:spcPts val="1380"/>
              </a:lnSpc>
              <a:buFont typeface="Courier New"/>
              <a:buChar char="o"/>
              <a:tabLst>
                <a:tab pos="241300" algn="l"/>
              </a:tabLst>
            </a:pPr>
            <a:r>
              <a:rPr sz="1200" spc="-5" dirty="0">
                <a:latin typeface="Times New Roman"/>
                <a:cs typeface="Times New Roman"/>
              </a:rPr>
              <a:t>Used </a:t>
            </a:r>
            <a:r>
              <a:rPr sz="1200" dirty="0">
                <a:latin typeface="Times New Roman"/>
                <a:cs typeface="Times New Roman"/>
              </a:rPr>
              <a:t>for Citizen’s Band Radio, </a:t>
            </a:r>
            <a:r>
              <a:rPr sz="1200" spc="-5" dirty="0">
                <a:latin typeface="Times New Roman"/>
                <a:cs typeface="Times New Roman"/>
              </a:rPr>
              <a:t>International Broadcasting, Military  Communication, Telephone, Telegraph and</a:t>
            </a:r>
            <a:r>
              <a:rPr sz="1200" spc="-80" dirty="0">
                <a:latin typeface="Times New Roman"/>
                <a:cs typeface="Times New Roman"/>
              </a:rPr>
              <a:t> </a:t>
            </a:r>
            <a:r>
              <a:rPr sz="1200" spc="-5" dirty="0">
                <a:latin typeface="Times New Roman"/>
                <a:cs typeface="Times New Roman"/>
              </a:rPr>
              <a:t>Fax</a:t>
            </a:r>
            <a:endParaRPr sz="1200">
              <a:latin typeface="Times New Roman"/>
              <a:cs typeface="Times New Roman"/>
            </a:endParaRPr>
          </a:p>
        </p:txBody>
      </p:sp>
      <p:sp>
        <p:nvSpPr>
          <p:cNvPr id="7" name="object 7"/>
          <p:cNvSpPr/>
          <p:nvPr/>
        </p:nvSpPr>
        <p:spPr>
          <a:xfrm>
            <a:off x="2067305" y="1615439"/>
            <a:ext cx="4343400" cy="112775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2907792"/>
            <a:ext cx="3978910" cy="729615"/>
          </a:xfrm>
          <a:prstGeom prst="rect">
            <a:avLst/>
          </a:prstGeom>
        </p:spPr>
        <p:txBody>
          <a:bodyPr vert="horz" wrap="square" lIns="0" tIns="0" rIns="0" bIns="0" rtlCol="0">
            <a:spAutoFit/>
          </a:bodyPr>
          <a:lstStyle/>
          <a:p>
            <a:pPr marL="241300" indent="-228600">
              <a:lnSpc>
                <a:spcPts val="1400"/>
              </a:lnSpc>
              <a:buFont typeface="Meiryo"/>
              <a:buChar char="❖"/>
              <a:tabLst>
                <a:tab pos="241300" algn="l"/>
              </a:tabLst>
            </a:pPr>
            <a:r>
              <a:rPr sz="1200" b="1" dirty="0">
                <a:latin typeface="Times New Roman"/>
                <a:cs typeface="Times New Roman"/>
              </a:rPr>
              <a:t>Very High Frequency (VHF)</a:t>
            </a:r>
            <a:r>
              <a:rPr sz="1200" b="1" spc="-125" dirty="0">
                <a:latin typeface="Times New Roman"/>
                <a:cs typeface="Times New Roman"/>
              </a:rPr>
              <a:t> </a:t>
            </a:r>
            <a:r>
              <a:rPr sz="1200" b="1" dirty="0">
                <a:latin typeface="Times New Roman"/>
                <a:cs typeface="Times New Roman"/>
              </a:rPr>
              <a:t>(Figure)</a:t>
            </a:r>
            <a:endParaRPr sz="1200">
              <a:latin typeface="Times New Roman"/>
              <a:cs typeface="Times New Roman"/>
            </a:endParaRPr>
          </a:p>
          <a:p>
            <a:pPr marL="469900" lvl="1" indent="-228600">
              <a:lnSpc>
                <a:spcPts val="1370"/>
              </a:lnSpc>
              <a:buFont typeface="Courier New"/>
              <a:buChar char="o"/>
              <a:tabLst>
                <a:tab pos="469900" algn="l"/>
              </a:tabLst>
            </a:pPr>
            <a:r>
              <a:rPr sz="1200" spc="-5" dirty="0">
                <a:latin typeface="Times New Roman"/>
                <a:cs typeface="Times New Roman"/>
              </a:rPr>
              <a:t>Most VHF waves use line-of-sight</a:t>
            </a:r>
            <a:r>
              <a:rPr sz="1200" spc="-75" dirty="0">
                <a:latin typeface="Times New Roman"/>
                <a:cs typeface="Times New Roman"/>
              </a:rPr>
              <a:t> </a:t>
            </a:r>
            <a:r>
              <a:rPr sz="1200" spc="-5" dirty="0">
                <a:latin typeface="Times New Roman"/>
                <a:cs typeface="Times New Roman"/>
              </a:rPr>
              <a:t>propagation</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Used for VHF </a:t>
            </a:r>
            <a:r>
              <a:rPr sz="1200" dirty="0">
                <a:latin typeface="Times New Roman"/>
                <a:cs typeface="Times New Roman"/>
              </a:rPr>
              <a:t>Television, </a:t>
            </a:r>
            <a:r>
              <a:rPr sz="1200" spc="-5" dirty="0">
                <a:latin typeface="Times New Roman"/>
                <a:cs typeface="Times New Roman"/>
              </a:rPr>
              <a:t>FM Radio, Aircraft AM</a:t>
            </a:r>
            <a:r>
              <a:rPr sz="1200" spc="-80" dirty="0">
                <a:latin typeface="Times New Roman"/>
                <a:cs typeface="Times New Roman"/>
              </a:rPr>
              <a:t> </a:t>
            </a:r>
            <a:r>
              <a:rPr sz="1200" spc="-5" dirty="0">
                <a:latin typeface="Times New Roman"/>
                <a:cs typeface="Times New Roman"/>
              </a:rPr>
              <a:t>Radio</a:t>
            </a:r>
            <a:endParaRPr sz="1200">
              <a:latin typeface="Times New Roman"/>
              <a:cs typeface="Times New Roman"/>
            </a:endParaRPr>
          </a:p>
          <a:p>
            <a:pPr marL="241300">
              <a:lnSpc>
                <a:spcPts val="1410"/>
              </a:lnSpc>
            </a:pPr>
            <a:r>
              <a:rPr sz="1200" spc="-5" dirty="0">
                <a:latin typeface="Courier New"/>
                <a:cs typeface="Courier New"/>
              </a:rPr>
              <a:t>o</a:t>
            </a:r>
            <a:endParaRPr sz="1200">
              <a:latin typeface="Courier New"/>
              <a:cs typeface="Courier New"/>
            </a:endParaRPr>
          </a:p>
        </p:txBody>
      </p:sp>
      <p:sp>
        <p:nvSpPr>
          <p:cNvPr id="9" name="object 9"/>
          <p:cNvSpPr/>
          <p:nvPr/>
        </p:nvSpPr>
        <p:spPr>
          <a:xfrm>
            <a:off x="1950720" y="3618738"/>
            <a:ext cx="4574044" cy="1270253"/>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587500" y="5229605"/>
            <a:ext cx="4742180" cy="125603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Ultra High Frequency (UHF)</a:t>
            </a:r>
            <a:r>
              <a:rPr sz="1200" b="1" spc="-75" dirty="0">
                <a:latin typeface="Times New Roman"/>
                <a:cs typeface="Times New Roman"/>
              </a:rPr>
              <a:t> </a:t>
            </a:r>
            <a:r>
              <a:rPr sz="1200" b="1" spc="-5" dirty="0">
                <a:latin typeface="Times New Roman"/>
                <a:cs typeface="Times New Roman"/>
              </a:rPr>
              <a:t>(Figure)</a:t>
            </a:r>
            <a:endParaRPr sz="1200">
              <a:latin typeface="Times New Roman"/>
              <a:cs typeface="Times New Roman"/>
            </a:endParaRPr>
          </a:p>
          <a:p>
            <a:pPr marL="469900" lvl="1" indent="-228600">
              <a:lnSpc>
                <a:spcPts val="1375"/>
              </a:lnSpc>
              <a:buFont typeface="Courier New"/>
              <a:buChar char="o"/>
              <a:tabLst>
                <a:tab pos="469900" algn="l"/>
              </a:tabLst>
            </a:pPr>
            <a:r>
              <a:rPr sz="1200" spc="-5" dirty="0">
                <a:latin typeface="Times New Roman"/>
                <a:cs typeface="Times New Roman"/>
              </a:rPr>
              <a:t>Always use </a:t>
            </a:r>
            <a:r>
              <a:rPr sz="1200" dirty="0">
                <a:latin typeface="Times New Roman"/>
                <a:cs typeface="Times New Roman"/>
              </a:rPr>
              <a:t>line-of-sight</a:t>
            </a:r>
            <a:r>
              <a:rPr sz="1200" spc="-95" dirty="0">
                <a:latin typeface="Times New Roman"/>
                <a:cs typeface="Times New Roman"/>
              </a:rPr>
              <a:t> </a:t>
            </a:r>
            <a:r>
              <a:rPr sz="1200" spc="-5" dirty="0">
                <a:latin typeface="Times New Roman"/>
                <a:cs typeface="Times New Roman"/>
              </a:rPr>
              <a:t>propagation</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Used for UHF </a:t>
            </a:r>
            <a:r>
              <a:rPr sz="1200" dirty="0">
                <a:latin typeface="Times New Roman"/>
                <a:cs typeface="Times New Roman"/>
              </a:rPr>
              <a:t>Television, </a:t>
            </a:r>
            <a:r>
              <a:rPr sz="1200" spc="-5" dirty="0">
                <a:latin typeface="Times New Roman"/>
                <a:cs typeface="Times New Roman"/>
              </a:rPr>
              <a:t>Mobile </a:t>
            </a:r>
            <a:r>
              <a:rPr sz="1200" dirty="0">
                <a:latin typeface="Times New Roman"/>
                <a:cs typeface="Times New Roman"/>
              </a:rPr>
              <a:t>Telephone, Cellular Radio,</a:t>
            </a:r>
            <a:r>
              <a:rPr sz="1200" spc="-100" dirty="0">
                <a:latin typeface="Times New Roman"/>
                <a:cs typeface="Times New Roman"/>
              </a:rPr>
              <a:t> </a:t>
            </a:r>
            <a:r>
              <a:rPr sz="1200" dirty="0">
                <a:latin typeface="Times New Roman"/>
                <a:cs typeface="Times New Roman"/>
              </a:rPr>
              <a:t>Paging,</a:t>
            </a:r>
            <a:endParaRPr sz="1200">
              <a:latin typeface="Times New Roman"/>
              <a:cs typeface="Times New Roman"/>
            </a:endParaRPr>
          </a:p>
          <a:p>
            <a:pPr marL="469900">
              <a:lnSpc>
                <a:spcPts val="1380"/>
              </a:lnSpc>
            </a:pPr>
            <a:r>
              <a:rPr sz="1200" dirty="0">
                <a:latin typeface="Times New Roman"/>
                <a:cs typeface="Times New Roman"/>
              </a:rPr>
              <a:t>Microwave</a:t>
            </a:r>
            <a:r>
              <a:rPr sz="1200" spc="-110" dirty="0">
                <a:latin typeface="Times New Roman"/>
                <a:cs typeface="Times New Roman"/>
              </a:rPr>
              <a:t> </a:t>
            </a:r>
            <a:r>
              <a:rPr sz="1200" dirty="0">
                <a:latin typeface="Times New Roman"/>
                <a:cs typeface="Times New Roman"/>
              </a:rPr>
              <a:t>Links</a:t>
            </a:r>
            <a:endParaRPr sz="1200">
              <a:latin typeface="Times New Roman"/>
              <a:cs typeface="Times New Roman"/>
            </a:endParaRPr>
          </a:p>
          <a:p>
            <a:pPr marL="469900" marR="256540" lvl="1" indent="-228600">
              <a:lnSpc>
                <a:spcPts val="1380"/>
              </a:lnSpc>
              <a:spcBef>
                <a:spcPts val="65"/>
              </a:spcBef>
              <a:buFont typeface="Courier New"/>
              <a:buChar char="o"/>
              <a:tabLst>
                <a:tab pos="469900" algn="l"/>
              </a:tabLst>
            </a:pPr>
            <a:r>
              <a:rPr sz="1200" dirty="0">
                <a:latin typeface="Times New Roman"/>
                <a:cs typeface="Times New Roman"/>
              </a:rPr>
              <a:t>Note that </a:t>
            </a:r>
            <a:r>
              <a:rPr sz="1200" spc="-5" dirty="0">
                <a:latin typeface="Times New Roman"/>
                <a:cs typeface="Times New Roman"/>
              </a:rPr>
              <a:t>microwave communication begins at 1GHz in UHF and  continues into SHF and EHF</a:t>
            </a:r>
            <a:r>
              <a:rPr sz="1200" spc="-85" dirty="0">
                <a:latin typeface="Times New Roman"/>
                <a:cs typeface="Times New Roman"/>
              </a:rPr>
              <a:t> </a:t>
            </a:r>
            <a:r>
              <a:rPr sz="1200" spc="-5" dirty="0">
                <a:latin typeface="Times New Roman"/>
                <a:cs typeface="Times New Roman"/>
              </a:rPr>
              <a:t>band</a:t>
            </a:r>
            <a:endParaRPr sz="1200">
              <a:latin typeface="Times New Roman"/>
              <a:cs typeface="Times New Roman"/>
            </a:endParaRPr>
          </a:p>
          <a:p>
            <a:pPr marL="241300">
              <a:lnSpc>
                <a:spcPts val="1345"/>
              </a:lnSpc>
            </a:pPr>
            <a:r>
              <a:rPr sz="1200" spc="-5" dirty="0">
                <a:latin typeface="Courier New"/>
                <a:cs typeface="Courier New"/>
              </a:rPr>
              <a:t>o</a:t>
            </a:r>
            <a:endParaRPr sz="1200">
              <a:latin typeface="Courier New"/>
              <a:cs typeface="Courier New"/>
            </a:endParaRPr>
          </a:p>
        </p:txBody>
      </p:sp>
      <p:sp>
        <p:nvSpPr>
          <p:cNvPr id="11" name="object 11"/>
          <p:cNvSpPr/>
          <p:nvPr/>
        </p:nvSpPr>
        <p:spPr>
          <a:xfrm>
            <a:off x="1828800" y="6467855"/>
            <a:ext cx="4460189" cy="1149096"/>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1587500" y="7955280"/>
            <a:ext cx="5046345" cy="55499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Super </a:t>
            </a:r>
            <a:r>
              <a:rPr sz="1200" b="1" dirty="0">
                <a:latin typeface="Times New Roman"/>
                <a:cs typeface="Times New Roman"/>
              </a:rPr>
              <a:t>High Frequency (SHF)</a:t>
            </a:r>
            <a:r>
              <a:rPr sz="1200" b="1" spc="-80" dirty="0">
                <a:latin typeface="Times New Roman"/>
                <a:cs typeface="Times New Roman"/>
              </a:rPr>
              <a:t> </a:t>
            </a:r>
            <a:r>
              <a:rPr sz="1200" b="1" dirty="0">
                <a:latin typeface="Times New Roman"/>
                <a:cs typeface="Times New Roman"/>
              </a:rPr>
              <a:t>(Figure)</a:t>
            </a:r>
            <a:endParaRPr sz="1200">
              <a:latin typeface="Times New Roman"/>
              <a:cs typeface="Times New Roman"/>
            </a:endParaRPr>
          </a:p>
          <a:p>
            <a:pPr marL="469900" lvl="1" indent="-228600">
              <a:lnSpc>
                <a:spcPts val="1375"/>
              </a:lnSpc>
              <a:buFont typeface="Courier New"/>
              <a:buChar char="o"/>
              <a:tabLst>
                <a:tab pos="469900" algn="l"/>
              </a:tabLst>
            </a:pPr>
            <a:r>
              <a:rPr sz="1200" spc="-5" dirty="0">
                <a:latin typeface="Times New Roman"/>
                <a:cs typeface="Times New Roman"/>
              </a:rPr>
              <a:t>SHF </a:t>
            </a:r>
            <a:r>
              <a:rPr sz="1200" dirty="0">
                <a:latin typeface="Times New Roman"/>
                <a:cs typeface="Times New Roman"/>
              </a:rPr>
              <a:t>waves are </a:t>
            </a:r>
            <a:r>
              <a:rPr sz="1200" spc="-5" dirty="0">
                <a:latin typeface="Times New Roman"/>
                <a:cs typeface="Times New Roman"/>
              </a:rPr>
              <a:t>TX using mostly line-of-sight and some Space</a:t>
            </a:r>
            <a:r>
              <a:rPr sz="1200" spc="10" dirty="0">
                <a:latin typeface="Times New Roman"/>
                <a:cs typeface="Times New Roman"/>
              </a:rPr>
              <a:t> </a:t>
            </a:r>
            <a:r>
              <a:rPr sz="1200" spc="-5" dirty="0">
                <a:latin typeface="Times New Roman"/>
                <a:cs typeface="Times New Roman"/>
              </a:rPr>
              <a:t>propagation</a:t>
            </a:r>
            <a:endParaRPr sz="1200">
              <a:latin typeface="Times New Roman"/>
              <a:cs typeface="Times New Roman"/>
            </a:endParaRPr>
          </a:p>
          <a:p>
            <a:pPr marL="469900" lvl="1" indent="-228600">
              <a:lnSpc>
                <a:spcPts val="1410"/>
              </a:lnSpc>
              <a:buFont typeface="Courier New"/>
              <a:buChar char="o"/>
              <a:tabLst>
                <a:tab pos="469900" algn="l"/>
              </a:tabLst>
            </a:pPr>
            <a:r>
              <a:rPr sz="1200" spc="-5" dirty="0">
                <a:latin typeface="Times New Roman"/>
                <a:cs typeface="Times New Roman"/>
              </a:rPr>
              <a:t>Used </a:t>
            </a:r>
            <a:r>
              <a:rPr sz="1200" dirty="0">
                <a:latin typeface="Times New Roman"/>
                <a:cs typeface="Times New Roman"/>
              </a:rPr>
              <a:t>for </a:t>
            </a:r>
            <a:r>
              <a:rPr sz="1200" spc="-5" dirty="0">
                <a:latin typeface="Times New Roman"/>
                <a:cs typeface="Times New Roman"/>
              </a:rPr>
              <a:t>Terrestrial </a:t>
            </a:r>
            <a:r>
              <a:rPr sz="1200" dirty="0">
                <a:latin typeface="Times New Roman"/>
                <a:cs typeface="Times New Roman"/>
              </a:rPr>
              <a:t>and </a:t>
            </a:r>
            <a:r>
              <a:rPr sz="1200" spc="-5" dirty="0">
                <a:latin typeface="Times New Roman"/>
                <a:cs typeface="Times New Roman"/>
              </a:rPr>
              <a:t>Satellite </a:t>
            </a:r>
            <a:r>
              <a:rPr sz="1200" dirty="0">
                <a:latin typeface="Times New Roman"/>
                <a:cs typeface="Times New Roman"/>
              </a:rPr>
              <a:t>Microwave and Radar</a:t>
            </a:r>
            <a:r>
              <a:rPr sz="1200" spc="-10"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13" name="object 13"/>
          <p:cNvSpPr/>
          <p:nvPr/>
        </p:nvSpPr>
        <p:spPr>
          <a:xfrm>
            <a:off x="1779270" y="8666982"/>
            <a:ext cx="4686300" cy="976122"/>
          </a:xfrm>
          <a:prstGeom prst="rect">
            <a:avLst/>
          </a:prstGeom>
          <a:blipFill>
            <a:blip r:embed="rId5" cstate="print"/>
            <a:stretch>
              <a:fillRect/>
            </a:stretch>
          </a:blipFill>
        </p:spPr>
        <p:txBody>
          <a:bodyPr wrap="square" lIns="0" tIns="0" rIns="0" bIns="0" rtlCol="0"/>
          <a:lstStyle/>
          <a:p>
            <a:endParaRPr/>
          </a:p>
        </p:txBody>
      </p:sp>
      <p:sp>
        <p:nvSpPr>
          <p:cNvPr id="14" name="object 14"/>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5" name="object 15"/>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136</a:t>
            </a:fld>
            <a:endParaRPr dirty="0"/>
          </a:p>
        </p:txBody>
      </p:sp>
    </p:spTree>
    <p:extLst>
      <p:ext uri="{BB962C8B-B14F-4D97-AF65-F5344CB8AC3E}">
        <p14:creationId xmlns:p14="http://schemas.microsoft.com/office/powerpoint/2010/main" val="33541140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1078992"/>
            <a:ext cx="4166235" cy="73025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Extremely High </a:t>
            </a:r>
            <a:r>
              <a:rPr sz="1200" b="1" spc="-5" dirty="0">
                <a:latin typeface="Times New Roman"/>
                <a:cs typeface="Times New Roman"/>
              </a:rPr>
              <a:t>Frequency </a:t>
            </a:r>
            <a:r>
              <a:rPr sz="1200" b="1" dirty="0">
                <a:latin typeface="Times New Roman"/>
                <a:cs typeface="Times New Roman"/>
              </a:rPr>
              <a:t>(EHF)</a:t>
            </a:r>
            <a:r>
              <a:rPr sz="1200" b="1" spc="-85" dirty="0">
                <a:latin typeface="Times New Roman"/>
                <a:cs typeface="Times New Roman"/>
              </a:rPr>
              <a:t> </a:t>
            </a:r>
            <a:r>
              <a:rPr sz="1200" b="1" dirty="0">
                <a:latin typeface="Times New Roman"/>
                <a:cs typeface="Times New Roman"/>
              </a:rPr>
              <a:t>(Figure)</a:t>
            </a:r>
            <a:endParaRPr sz="1200">
              <a:latin typeface="Times New Roman"/>
              <a:cs typeface="Times New Roman"/>
            </a:endParaRPr>
          </a:p>
          <a:p>
            <a:pPr marL="469900" lvl="1" indent="-228600">
              <a:lnSpc>
                <a:spcPts val="1375"/>
              </a:lnSpc>
              <a:buFont typeface="Courier New"/>
              <a:buChar char="o"/>
              <a:tabLst>
                <a:tab pos="469900" algn="l"/>
              </a:tabLst>
            </a:pPr>
            <a:r>
              <a:rPr sz="1200" spc="-5" dirty="0">
                <a:latin typeface="Times New Roman"/>
                <a:cs typeface="Times New Roman"/>
              </a:rPr>
              <a:t>Use </a:t>
            </a:r>
            <a:r>
              <a:rPr sz="1200" dirty="0">
                <a:latin typeface="Times New Roman"/>
                <a:cs typeface="Times New Roman"/>
              </a:rPr>
              <a:t>space</a:t>
            </a:r>
            <a:r>
              <a:rPr sz="1200" spc="-85" dirty="0">
                <a:latin typeface="Times New Roman"/>
                <a:cs typeface="Times New Roman"/>
              </a:rPr>
              <a:t> </a:t>
            </a:r>
            <a:r>
              <a:rPr sz="1200" dirty="0">
                <a:latin typeface="Times New Roman"/>
                <a:cs typeface="Times New Roman"/>
              </a:rPr>
              <a:t>propagation</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Used </a:t>
            </a:r>
            <a:r>
              <a:rPr sz="1200" dirty="0">
                <a:latin typeface="Times New Roman"/>
                <a:cs typeface="Times New Roman"/>
              </a:rPr>
              <a:t>for Radar , Satellite and </a:t>
            </a:r>
            <a:r>
              <a:rPr sz="1200" spc="-5" dirty="0">
                <a:latin typeface="Times New Roman"/>
                <a:cs typeface="Times New Roman"/>
              </a:rPr>
              <a:t>Experimental</a:t>
            </a:r>
            <a:r>
              <a:rPr sz="1200" spc="-3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a:p>
            <a:pPr marL="241300">
              <a:lnSpc>
                <a:spcPts val="1410"/>
              </a:lnSpc>
            </a:pPr>
            <a:r>
              <a:rPr sz="1200" spc="-5" dirty="0">
                <a:latin typeface="Courier New"/>
                <a:cs typeface="Courier New"/>
              </a:rPr>
              <a:t>o</a:t>
            </a:r>
            <a:endParaRPr sz="1200">
              <a:latin typeface="Courier New"/>
              <a:cs typeface="Courier New"/>
            </a:endParaRPr>
          </a:p>
        </p:txBody>
      </p:sp>
      <p:sp>
        <p:nvSpPr>
          <p:cNvPr id="7" name="object 7"/>
          <p:cNvSpPr/>
          <p:nvPr/>
        </p:nvSpPr>
        <p:spPr>
          <a:xfrm>
            <a:off x="1828800" y="1790700"/>
            <a:ext cx="4800600" cy="102412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2978404"/>
            <a:ext cx="5522595" cy="2326640"/>
          </a:xfrm>
          <a:prstGeom prst="rect">
            <a:avLst/>
          </a:prstGeom>
        </p:spPr>
        <p:txBody>
          <a:bodyPr vert="horz" wrap="square" lIns="0" tIns="0" rIns="0" bIns="0" rtlCol="0">
            <a:spAutoFit/>
          </a:bodyPr>
          <a:lstStyle/>
          <a:p>
            <a:pPr marL="12700">
              <a:lnSpc>
                <a:spcPts val="1639"/>
              </a:lnSpc>
            </a:pPr>
            <a:r>
              <a:rPr sz="1400" b="1" spc="-10" dirty="0">
                <a:latin typeface="Times New Roman"/>
                <a:cs typeface="Times New Roman"/>
              </a:rPr>
              <a:t>Terrestrial</a:t>
            </a:r>
            <a:r>
              <a:rPr sz="1400" b="1" spc="-45" dirty="0">
                <a:latin typeface="Times New Roman"/>
                <a:cs typeface="Times New Roman"/>
              </a:rPr>
              <a:t> </a:t>
            </a:r>
            <a:r>
              <a:rPr sz="1400" b="1" spc="-5" dirty="0">
                <a:latin typeface="Times New Roman"/>
                <a:cs typeface="Times New Roman"/>
              </a:rPr>
              <a:t>Microwave</a:t>
            </a:r>
            <a:endParaRPr sz="1400">
              <a:latin typeface="Times New Roman"/>
              <a:cs typeface="Times New Roman"/>
            </a:endParaRPr>
          </a:p>
          <a:p>
            <a:pPr marL="241300" marR="206375" indent="-228600">
              <a:lnSpc>
                <a:spcPts val="1380"/>
              </a:lnSpc>
              <a:spcBef>
                <a:spcPts val="55"/>
              </a:spcBef>
              <a:buFont typeface="Courier New"/>
              <a:buChar char="o"/>
              <a:tabLst>
                <a:tab pos="241300" algn="l"/>
              </a:tabLst>
            </a:pPr>
            <a:r>
              <a:rPr sz="1200" dirty="0">
                <a:latin typeface="Times New Roman"/>
                <a:cs typeface="Times New Roman"/>
              </a:rPr>
              <a:t>Microwaves do not </a:t>
            </a:r>
            <a:r>
              <a:rPr sz="1200" spc="-5" dirty="0">
                <a:latin typeface="Times New Roman"/>
                <a:cs typeface="Times New Roman"/>
              </a:rPr>
              <a:t>follow </a:t>
            </a:r>
            <a:r>
              <a:rPr sz="1200" dirty="0">
                <a:latin typeface="Times New Roman"/>
                <a:cs typeface="Times New Roman"/>
              </a:rPr>
              <a:t>the curvature of earth and therefore require</a:t>
            </a:r>
            <a:r>
              <a:rPr sz="1200" spc="-110" dirty="0">
                <a:latin typeface="Times New Roman"/>
                <a:cs typeface="Times New Roman"/>
              </a:rPr>
              <a:t> </a:t>
            </a:r>
            <a:r>
              <a:rPr sz="1200" dirty="0">
                <a:latin typeface="Times New Roman"/>
                <a:cs typeface="Times New Roman"/>
              </a:rPr>
              <a:t>line-of-sight  </a:t>
            </a:r>
            <a:r>
              <a:rPr sz="1200" spc="-5" dirty="0">
                <a:latin typeface="Times New Roman"/>
                <a:cs typeface="Times New Roman"/>
              </a:rPr>
              <a:t>TX </a:t>
            </a:r>
            <a:r>
              <a:rPr sz="1200" dirty="0">
                <a:latin typeface="Times New Roman"/>
                <a:cs typeface="Times New Roman"/>
              </a:rPr>
              <a:t>and </a:t>
            </a:r>
            <a:r>
              <a:rPr sz="1200" spc="-5" dirty="0">
                <a:latin typeface="Times New Roman"/>
                <a:cs typeface="Times New Roman"/>
              </a:rPr>
              <a:t>RX</a:t>
            </a:r>
            <a:r>
              <a:rPr sz="1200" spc="-50" dirty="0">
                <a:latin typeface="Times New Roman"/>
                <a:cs typeface="Times New Roman"/>
              </a:rPr>
              <a:t> </a:t>
            </a:r>
            <a:r>
              <a:rPr sz="1200" spc="-5" dirty="0">
                <a:latin typeface="Times New Roman"/>
                <a:cs typeface="Times New Roman"/>
              </a:rPr>
              <a:t>equipment</a:t>
            </a:r>
            <a:endParaRPr sz="1200">
              <a:latin typeface="Times New Roman"/>
              <a:cs typeface="Times New Roman"/>
            </a:endParaRPr>
          </a:p>
          <a:p>
            <a:pPr marL="241300" marR="59690" indent="-228600">
              <a:lnSpc>
                <a:spcPts val="1380"/>
              </a:lnSpc>
              <a:buFont typeface="Courier New"/>
              <a:buChar char="o"/>
              <a:tabLst>
                <a:tab pos="241300" algn="l"/>
              </a:tabLst>
            </a:pPr>
            <a:r>
              <a:rPr sz="1200" dirty="0">
                <a:latin typeface="Times New Roman"/>
                <a:cs typeface="Times New Roman"/>
              </a:rPr>
              <a:t>Distance covered by line-of-sight </a:t>
            </a:r>
            <a:r>
              <a:rPr sz="1200" spc="-5" dirty="0">
                <a:latin typeface="Times New Roman"/>
                <a:cs typeface="Times New Roman"/>
              </a:rPr>
              <a:t>signal depends to </a:t>
            </a:r>
            <a:r>
              <a:rPr sz="1200" dirty="0">
                <a:latin typeface="Times New Roman"/>
                <a:cs typeface="Times New Roman"/>
              </a:rPr>
              <a:t>a </a:t>
            </a:r>
            <a:r>
              <a:rPr sz="1200" spc="-5" dirty="0">
                <a:latin typeface="Times New Roman"/>
                <a:cs typeface="Times New Roman"/>
              </a:rPr>
              <a:t>large extent </a:t>
            </a:r>
            <a:r>
              <a:rPr sz="1200" dirty="0">
                <a:latin typeface="Times New Roman"/>
                <a:cs typeface="Times New Roman"/>
              </a:rPr>
              <a:t>on the height of the  antennas</a:t>
            </a:r>
            <a:endParaRPr sz="1200">
              <a:latin typeface="Times New Roman"/>
              <a:cs typeface="Times New Roman"/>
            </a:endParaRPr>
          </a:p>
          <a:p>
            <a:pPr marL="240665" marR="172085" indent="-227965">
              <a:lnSpc>
                <a:spcPts val="1380"/>
              </a:lnSpc>
              <a:buFont typeface="Courier New"/>
              <a:buChar char="o"/>
              <a:tabLst>
                <a:tab pos="241300" algn="l"/>
              </a:tabLst>
            </a:pPr>
            <a:r>
              <a:rPr sz="1200" dirty="0">
                <a:latin typeface="Times New Roman"/>
                <a:cs typeface="Times New Roman"/>
              </a:rPr>
              <a:t>Height </a:t>
            </a:r>
            <a:r>
              <a:rPr sz="1200" spc="-5" dirty="0">
                <a:latin typeface="Times New Roman"/>
                <a:cs typeface="Times New Roman"/>
              </a:rPr>
              <a:t>allows </a:t>
            </a:r>
            <a:r>
              <a:rPr sz="1200" dirty="0">
                <a:latin typeface="Times New Roman"/>
                <a:cs typeface="Times New Roman"/>
              </a:rPr>
              <a:t>the </a:t>
            </a:r>
            <a:r>
              <a:rPr sz="1200" spc="-5" dirty="0">
                <a:latin typeface="Times New Roman"/>
                <a:cs typeface="Times New Roman"/>
              </a:rPr>
              <a:t>signal </a:t>
            </a:r>
            <a:r>
              <a:rPr sz="1200" dirty="0">
                <a:latin typeface="Times New Roman"/>
                <a:cs typeface="Times New Roman"/>
              </a:rPr>
              <a:t>to </a:t>
            </a:r>
            <a:r>
              <a:rPr sz="1200" spc="-5" dirty="0">
                <a:latin typeface="Times New Roman"/>
                <a:cs typeface="Times New Roman"/>
              </a:rPr>
              <a:t>travel farther </a:t>
            </a:r>
            <a:r>
              <a:rPr sz="1200" dirty="0">
                <a:latin typeface="Times New Roman"/>
                <a:cs typeface="Times New Roman"/>
              </a:rPr>
              <a:t>by crossing a lot of </a:t>
            </a:r>
            <a:r>
              <a:rPr sz="1200" spc="-5" dirty="0">
                <a:latin typeface="Times New Roman"/>
                <a:cs typeface="Times New Roman"/>
              </a:rPr>
              <a:t>obstacles like low hills  and</a:t>
            </a:r>
            <a:r>
              <a:rPr sz="1200" spc="-100" dirty="0">
                <a:latin typeface="Times New Roman"/>
                <a:cs typeface="Times New Roman"/>
              </a:rPr>
              <a:t> </a:t>
            </a:r>
            <a:r>
              <a:rPr sz="1200" spc="-5" dirty="0">
                <a:latin typeface="Times New Roman"/>
                <a:cs typeface="Times New Roman"/>
              </a:rPr>
              <a:t>buildings</a:t>
            </a:r>
            <a:endParaRPr sz="1200">
              <a:latin typeface="Times New Roman"/>
              <a:cs typeface="Times New Roman"/>
            </a:endParaRPr>
          </a:p>
          <a:p>
            <a:pPr marL="241300" marR="165100" indent="-228600">
              <a:lnSpc>
                <a:spcPts val="1380"/>
              </a:lnSpc>
              <a:buFont typeface="Courier New"/>
              <a:buChar char="o"/>
              <a:tabLst>
                <a:tab pos="241300" algn="l"/>
              </a:tabLst>
            </a:pPr>
            <a:r>
              <a:rPr sz="1200" dirty="0">
                <a:latin typeface="Times New Roman"/>
                <a:cs typeface="Times New Roman"/>
              </a:rPr>
              <a:t>Microwave signals </a:t>
            </a:r>
            <a:r>
              <a:rPr sz="1200" spc="-5" dirty="0">
                <a:latin typeface="Times New Roman"/>
                <a:cs typeface="Times New Roman"/>
              </a:rPr>
              <a:t>propagate </a:t>
            </a:r>
            <a:r>
              <a:rPr sz="1200" dirty="0">
                <a:latin typeface="Times New Roman"/>
                <a:cs typeface="Times New Roman"/>
              </a:rPr>
              <a:t>in one </a:t>
            </a:r>
            <a:r>
              <a:rPr sz="1200" spc="-5" dirty="0">
                <a:latin typeface="Times New Roman"/>
                <a:cs typeface="Times New Roman"/>
              </a:rPr>
              <a:t>direction at </a:t>
            </a:r>
            <a:r>
              <a:rPr sz="1200" dirty="0">
                <a:latin typeface="Times New Roman"/>
                <a:cs typeface="Times New Roman"/>
              </a:rPr>
              <a:t>a </a:t>
            </a:r>
            <a:r>
              <a:rPr sz="1200" spc="-5" dirty="0">
                <a:latin typeface="Times New Roman"/>
                <a:cs typeface="Times New Roman"/>
              </a:rPr>
              <a:t>time, </a:t>
            </a:r>
            <a:r>
              <a:rPr sz="1200" dirty="0">
                <a:latin typeface="Times New Roman"/>
                <a:cs typeface="Times New Roman"/>
              </a:rPr>
              <a:t>which </a:t>
            </a:r>
            <a:r>
              <a:rPr sz="1200" spc="-5" dirty="0">
                <a:latin typeface="Times New Roman"/>
                <a:cs typeface="Times New Roman"/>
              </a:rPr>
              <a:t>means </a:t>
            </a:r>
            <a:r>
              <a:rPr sz="1200" dirty="0">
                <a:latin typeface="Times New Roman"/>
                <a:cs typeface="Times New Roman"/>
              </a:rPr>
              <a:t>that two  </a:t>
            </a:r>
            <a:r>
              <a:rPr sz="1200" spc="-5" dirty="0">
                <a:latin typeface="Times New Roman"/>
                <a:cs typeface="Times New Roman"/>
              </a:rPr>
              <a:t>frequencies </a:t>
            </a:r>
            <a:r>
              <a:rPr sz="1200" dirty="0">
                <a:latin typeface="Times New Roman"/>
                <a:cs typeface="Times New Roman"/>
              </a:rPr>
              <a:t>are </a:t>
            </a:r>
            <a:r>
              <a:rPr sz="1200" spc="-5" dirty="0">
                <a:latin typeface="Times New Roman"/>
                <a:cs typeface="Times New Roman"/>
              </a:rPr>
              <a:t>necessary for 2-way communication </a:t>
            </a:r>
            <a:r>
              <a:rPr sz="1200" dirty="0">
                <a:latin typeface="Times New Roman"/>
                <a:cs typeface="Times New Roman"/>
              </a:rPr>
              <a:t>such as telephone</a:t>
            </a:r>
            <a:r>
              <a:rPr sz="1200" spc="-65" dirty="0">
                <a:latin typeface="Times New Roman"/>
                <a:cs typeface="Times New Roman"/>
              </a:rPr>
              <a:t> </a:t>
            </a:r>
            <a:r>
              <a:rPr sz="1200" dirty="0">
                <a:latin typeface="Times New Roman"/>
                <a:cs typeface="Times New Roman"/>
              </a:rPr>
              <a:t>conversation</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One frequency is reserved for MICROWAVE </a:t>
            </a:r>
            <a:r>
              <a:rPr sz="1200" dirty="0">
                <a:latin typeface="Times New Roman"/>
                <a:cs typeface="Times New Roman"/>
              </a:rPr>
              <a:t>communication in one </a:t>
            </a:r>
            <a:r>
              <a:rPr sz="1200" spc="-5" dirty="0">
                <a:latin typeface="Times New Roman"/>
                <a:cs typeface="Times New Roman"/>
              </a:rPr>
              <a:t>direction </a:t>
            </a:r>
            <a:r>
              <a:rPr sz="1200" dirty="0">
                <a:latin typeface="Times New Roman"/>
                <a:cs typeface="Times New Roman"/>
              </a:rPr>
              <a:t>and the  other for </a:t>
            </a:r>
            <a:r>
              <a:rPr sz="1200" spc="-5" dirty="0">
                <a:latin typeface="Times New Roman"/>
                <a:cs typeface="Times New Roman"/>
              </a:rPr>
              <a:t>TX </a:t>
            </a:r>
            <a:r>
              <a:rPr sz="1200" dirty="0">
                <a:latin typeface="Times New Roman"/>
                <a:cs typeface="Times New Roman"/>
              </a:rPr>
              <a:t>in the other</a:t>
            </a:r>
            <a:r>
              <a:rPr sz="1200" spc="-114" dirty="0">
                <a:latin typeface="Times New Roman"/>
                <a:cs typeface="Times New Roman"/>
              </a:rPr>
              <a:t> </a:t>
            </a:r>
            <a:r>
              <a:rPr sz="1200" dirty="0">
                <a:latin typeface="Times New Roman"/>
                <a:cs typeface="Times New Roman"/>
              </a:rPr>
              <a:t>direction</a:t>
            </a:r>
            <a:endParaRPr sz="1200">
              <a:latin typeface="Times New Roman"/>
              <a:cs typeface="Times New Roman"/>
            </a:endParaRPr>
          </a:p>
          <a:p>
            <a:pPr marL="241300" marR="266700" indent="-228600">
              <a:lnSpc>
                <a:spcPts val="1380"/>
              </a:lnSpc>
              <a:buFont typeface="Courier New"/>
              <a:buChar char="o"/>
              <a:tabLst>
                <a:tab pos="241300" algn="l"/>
              </a:tabLst>
            </a:pPr>
            <a:r>
              <a:rPr sz="1200" dirty="0">
                <a:latin typeface="Times New Roman"/>
                <a:cs typeface="Times New Roman"/>
              </a:rPr>
              <a:t>Each </a:t>
            </a:r>
            <a:r>
              <a:rPr sz="1200" spc="-5" dirty="0">
                <a:latin typeface="Times New Roman"/>
                <a:cs typeface="Times New Roman"/>
              </a:rPr>
              <a:t>frequency </a:t>
            </a:r>
            <a:r>
              <a:rPr sz="1200" dirty="0">
                <a:latin typeface="Times New Roman"/>
                <a:cs typeface="Times New Roman"/>
              </a:rPr>
              <a:t>requires its own </a:t>
            </a:r>
            <a:r>
              <a:rPr sz="1200" spc="-5" dirty="0">
                <a:latin typeface="Times New Roman"/>
                <a:cs typeface="Times New Roman"/>
              </a:rPr>
              <a:t>transmitter </a:t>
            </a:r>
            <a:r>
              <a:rPr sz="1200" dirty="0">
                <a:latin typeface="Times New Roman"/>
                <a:cs typeface="Times New Roman"/>
              </a:rPr>
              <a:t>&amp; </a:t>
            </a:r>
            <a:r>
              <a:rPr sz="1200" spc="-5" dirty="0">
                <a:latin typeface="Times New Roman"/>
                <a:cs typeface="Times New Roman"/>
              </a:rPr>
              <a:t>receiver combined </a:t>
            </a:r>
            <a:r>
              <a:rPr sz="1200" dirty="0">
                <a:latin typeface="Times New Roman"/>
                <a:cs typeface="Times New Roman"/>
              </a:rPr>
              <a:t>in a </a:t>
            </a:r>
            <a:r>
              <a:rPr sz="1200" spc="-5" dirty="0">
                <a:latin typeface="Times New Roman"/>
                <a:cs typeface="Times New Roman"/>
              </a:rPr>
              <a:t>Transceiver  nowadays</a:t>
            </a:r>
            <a:endParaRPr sz="1200">
              <a:latin typeface="Times New Roman"/>
              <a:cs typeface="Times New Roman"/>
            </a:endParaRPr>
          </a:p>
        </p:txBody>
      </p:sp>
      <p:sp>
        <p:nvSpPr>
          <p:cNvPr id="9" name="object 9"/>
          <p:cNvSpPr/>
          <p:nvPr/>
        </p:nvSpPr>
        <p:spPr>
          <a:xfrm>
            <a:off x="2124455" y="5297423"/>
            <a:ext cx="3544544" cy="1533143"/>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587500" y="6819138"/>
            <a:ext cx="5048885" cy="286575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Repeaters</a:t>
            </a:r>
            <a:endParaRPr sz="1200">
              <a:latin typeface="Times New Roman"/>
              <a:cs typeface="Times New Roman"/>
            </a:endParaRPr>
          </a:p>
          <a:p>
            <a:pPr marL="241300" marR="212090" indent="-228600">
              <a:lnSpc>
                <a:spcPts val="1380"/>
              </a:lnSpc>
              <a:spcBef>
                <a:spcPts val="60"/>
              </a:spcBef>
              <a:buFont typeface="Courier New"/>
              <a:buChar char="o"/>
              <a:tabLst>
                <a:tab pos="241300" algn="l"/>
              </a:tabLst>
            </a:pPr>
            <a:r>
              <a:rPr sz="1200" dirty="0">
                <a:latin typeface="Times New Roman"/>
                <a:cs typeface="Times New Roman"/>
              </a:rPr>
              <a:t>To increase </a:t>
            </a:r>
            <a:r>
              <a:rPr sz="1200" spc="-5" dirty="0">
                <a:latin typeface="Times New Roman"/>
                <a:cs typeface="Times New Roman"/>
              </a:rPr>
              <a:t>distance </a:t>
            </a:r>
            <a:r>
              <a:rPr sz="1200" dirty="0">
                <a:latin typeface="Times New Roman"/>
                <a:cs typeface="Times New Roman"/>
              </a:rPr>
              <a:t>for </a:t>
            </a:r>
            <a:r>
              <a:rPr sz="1200" spc="-5" dirty="0">
                <a:latin typeface="Times New Roman"/>
                <a:cs typeface="Times New Roman"/>
              </a:rPr>
              <a:t>terrestrial </a:t>
            </a:r>
            <a:r>
              <a:rPr sz="1200" dirty="0">
                <a:latin typeface="Times New Roman"/>
                <a:cs typeface="Times New Roman"/>
              </a:rPr>
              <a:t>microwave, a </a:t>
            </a:r>
            <a:r>
              <a:rPr sz="1200" spc="-5" dirty="0">
                <a:latin typeface="Times New Roman"/>
                <a:cs typeface="Times New Roman"/>
              </a:rPr>
              <a:t>system </a:t>
            </a:r>
            <a:r>
              <a:rPr sz="1200" dirty="0">
                <a:latin typeface="Times New Roman"/>
                <a:cs typeface="Times New Roman"/>
              </a:rPr>
              <a:t>of repeaters can be  installed </a:t>
            </a:r>
            <a:r>
              <a:rPr sz="1200" spc="-5" dirty="0">
                <a:latin typeface="Times New Roman"/>
                <a:cs typeface="Times New Roman"/>
              </a:rPr>
              <a:t>with </a:t>
            </a:r>
            <a:r>
              <a:rPr sz="1200" dirty="0">
                <a:latin typeface="Times New Roman"/>
                <a:cs typeface="Times New Roman"/>
              </a:rPr>
              <a:t>each</a:t>
            </a:r>
            <a:r>
              <a:rPr sz="1200" spc="-80" dirty="0">
                <a:latin typeface="Times New Roman"/>
                <a:cs typeface="Times New Roman"/>
              </a:rPr>
              <a:t> </a:t>
            </a:r>
            <a:r>
              <a:rPr sz="1200" spc="-5" dirty="0">
                <a:latin typeface="Times New Roman"/>
                <a:cs typeface="Times New Roman"/>
              </a:rPr>
              <a:t>antenna</a:t>
            </a:r>
            <a:endParaRPr sz="1200">
              <a:latin typeface="Times New Roman"/>
              <a:cs typeface="Times New Roman"/>
            </a:endParaRPr>
          </a:p>
          <a:p>
            <a:pPr marL="241300" marR="160020" indent="-228600">
              <a:lnSpc>
                <a:spcPts val="1380"/>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signal received by one antenna can be converted back to </a:t>
            </a:r>
            <a:r>
              <a:rPr sz="1200" spc="-5" dirty="0">
                <a:latin typeface="Times New Roman"/>
                <a:cs typeface="Times New Roman"/>
              </a:rPr>
              <a:t>the transmittable  form </a:t>
            </a:r>
            <a:r>
              <a:rPr sz="1200" dirty="0">
                <a:latin typeface="Times New Roman"/>
                <a:cs typeface="Times New Roman"/>
              </a:rPr>
              <a:t>and </a:t>
            </a:r>
            <a:r>
              <a:rPr sz="1200" spc="-5" dirty="0">
                <a:latin typeface="Times New Roman"/>
                <a:cs typeface="Times New Roman"/>
              </a:rPr>
              <a:t>relayed </a:t>
            </a:r>
            <a:r>
              <a:rPr sz="1200" dirty="0">
                <a:latin typeface="Times New Roman"/>
                <a:cs typeface="Times New Roman"/>
              </a:rPr>
              <a:t>to the </a:t>
            </a:r>
            <a:r>
              <a:rPr sz="1200" spc="-5" dirty="0">
                <a:latin typeface="Times New Roman"/>
                <a:cs typeface="Times New Roman"/>
              </a:rPr>
              <a:t>next</a:t>
            </a:r>
            <a:r>
              <a:rPr sz="1200" spc="-105" dirty="0">
                <a:latin typeface="Times New Roman"/>
                <a:cs typeface="Times New Roman"/>
              </a:rPr>
              <a:t> </a:t>
            </a:r>
            <a:r>
              <a:rPr sz="1200" dirty="0">
                <a:latin typeface="Times New Roman"/>
                <a:cs typeface="Times New Roman"/>
              </a:rPr>
              <a:t>antenna</a:t>
            </a:r>
            <a:endParaRPr sz="1200">
              <a:latin typeface="Times New Roman"/>
              <a:cs typeface="Times New Roman"/>
            </a:endParaRPr>
          </a:p>
          <a:p>
            <a:pPr marL="241300" marR="121920" indent="-228600">
              <a:lnSpc>
                <a:spcPts val="1380"/>
              </a:lnSpc>
              <a:buFont typeface="Courier New"/>
              <a:buChar char="o"/>
              <a:tabLst>
                <a:tab pos="241300" algn="l"/>
              </a:tabLst>
            </a:pPr>
            <a:r>
              <a:rPr sz="1200" dirty="0">
                <a:latin typeface="Times New Roman"/>
                <a:cs typeface="Times New Roman"/>
              </a:rPr>
              <a:t>The distance required b/w repeaters </a:t>
            </a:r>
            <a:r>
              <a:rPr sz="1200" spc="-5" dirty="0">
                <a:latin typeface="Times New Roman"/>
                <a:cs typeface="Times New Roman"/>
              </a:rPr>
              <a:t>varies </a:t>
            </a:r>
            <a:r>
              <a:rPr sz="1200" dirty="0">
                <a:latin typeface="Times New Roman"/>
                <a:cs typeface="Times New Roman"/>
              </a:rPr>
              <a:t>with frequencies of the signal</a:t>
            </a:r>
            <a:r>
              <a:rPr sz="1200" spc="-120" dirty="0">
                <a:latin typeface="Times New Roman"/>
                <a:cs typeface="Times New Roman"/>
              </a:rPr>
              <a:t> </a:t>
            </a:r>
            <a:r>
              <a:rPr sz="1200" dirty="0">
                <a:latin typeface="Times New Roman"/>
                <a:cs typeface="Times New Roman"/>
              </a:rPr>
              <a:t>and  the </a:t>
            </a:r>
            <a:r>
              <a:rPr sz="1200" spc="-5" dirty="0">
                <a:latin typeface="Times New Roman"/>
                <a:cs typeface="Times New Roman"/>
              </a:rPr>
              <a:t>environment </a:t>
            </a:r>
            <a:r>
              <a:rPr sz="1200" dirty="0">
                <a:latin typeface="Times New Roman"/>
                <a:cs typeface="Times New Roman"/>
              </a:rPr>
              <a:t>in which the </a:t>
            </a:r>
            <a:r>
              <a:rPr sz="1200" spc="-5" dirty="0">
                <a:latin typeface="Times New Roman"/>
                <a:cs typeface="Times New Roman"/>
              </a:rPr>
              <a:t>antennas </a:t>
            </a:r>
            <a:r>
              <a:rPr sz="1200" dirty="0">
                <a:latin typeface="Times New Roman"/>
                <a:cs typeface="Times New Roman"/>
              </a:rPr>
              <a:t>are</a:t>
            </a:r>
            <a:r>
              <a:rPr sz="1200" spc="-25" dirty="0">
                <a:latin typeface="Times New Roman"/>
                <a:cs typeface="Times New Roman"/>
              </a:rPr>
              <a:t> </a:t>
            </a:r>
            <a:r>
              <a:rPr sz="1200" spc="-5" dirty="0">
                <a:latin typeface="Times New Roman"/>
                <a:cs typeface="Times New Roman"/>
              </a:rPr>
              <a:t>found</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repeater </a:t>
            </a:r>
            <a:r>
              <a:rPr sz="1200" spc="-5" dirty="0">
                <a:latin typeface="Times New Roman"/>
                <a:cs typeface="Times New Roman"/>
              </a:rPr>
              <a:t>may </a:t>
            </a:r>
            <a:r>
              <a:rPr sz="1200" dirty="0">
                <a:latin typeface="Times New Roman"/>
                <a:cs typeface="Times New Roman"/>
              </a:rPr>
              <a:t>broadcast the regenerated </a:t>
            </a:r>
            <a:r>
              <a:rPr sz="1200" spc="-5" dirty="0">
                <a:latin typeface="Times New Roman"/>
                <a:cs typeface="Times New Roman"/>
              </a:rPr>
              <a:t>signal </a:t>
            </a:r>
            <a:r>
              <a:rPr sz="1200" dirty="0">
                <a:latin typeface="Times New Roman"/>
                <a:cs typeface="Times New Roman"/>
              </a:rPr>
              <a:t>either at </a:t>
            </a:r>
            <a:r>
              <a:rPr sz="1200" spc="-5" dirty="0">
                <a:latin typeface="Times New Roman"/>
                <a:cs typeface="Times New Roman"/>
              </a:rPr>
              <a:t>original frequency or  </a:t>
            </a:r>
            <a:r>
              <a:rPr sz="1200" dirty="0">
                <a:latin typeface="Times New Roman"/>
                <a:cs typeface="Times New Roman"/>
              </a:rPr>
              <a:t>a </a:t>
            </a:r>
            <a:r>
              <a:rPr sz="1200" spc="-5" dirty="0">
                <a:latin typeface="Times New Roman"/>
                <a:cs typeface="Times New Roman"/>
              </a:rPr>
              <a:t>new frequency depending on</a:t>
            </a:r>
            <a:r>
              <a:rPr sz="1200" spc="-80" dirty="0">
                <a:latin typeface="Times New Roman"/>
                <a:cs typeface="Times New Roman"/>
              </a:rPr>
              <a:t> </a:t>
            </a:r>
            <a:r>
              <a:rPr sz="1200" spc="-5" dirty="0">
                <a:latin typeface="Times New Roman"/>
                <a:cs typeface="Times New Roman"/>
              </a:rPr>
              <a:t>system</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Used </a:t>
            </a:r>
            <a:r>
              <a:rPr sz="1200" dirty="0">
                <a:latin typeface="Times New Roman"/>
                <a:cs typeface="Times New Roman"/>
              </a:rPr>
              <a:t>in Telephone </a:t>
            </a:r>
            <a:r>
              <a:rPr sz="1200" spc="-5" dirty="0">
                <a:latin typeface="Times New Roman"/>
                <a:cs typeface="Times New Roman"/>
              </a:rPr>
              <a:t>systems</a:t>
            </a:r>
            <a:r>
              <a:rPr sz="1200" spc="-95" dirty="0">
                <a:latin typeface="Times New Roman"/>
                <a:cs typeface="Times New Roman"/>
              </a:rPr>
              <a:t> </a:t>
            </a:r>
            <a:r>
              <a:rPr sz="1200" spc="-5" dirty="0">
                <a:latin typeface="Times New Roman"/>
                <a:cs typeface="Times New Roman"/>
              </a:rPr>
              <a:t>worldwide</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5"/>
              </a:spcBef>
            </a:pPr>
            <a:endParaRPr sz="1050">
              <a:latin typeface="Times New Roman"/>
              <a:cs typeface="Times New Roman"/>
            </a:endParaRPr>
          </a:p>
          <a:p>
            <a:pPr marL="241300" indent="-228600">
              <a:lnSpc>
                <a:spcPct val="100000"/>
              </a:lnSpc>
              <a:spcBef>
                <a:spcPts val="5"/>
              </a:spcBef>
              <a:buFont typeface="Meiryo"/>
              <a:buChar char="➢"/>
              <a:tabLst>
                <a:tab pos="241300" algn="l"/>
              </a:tabLst>
            </a:pPr>
            <a:r>
              <a:rPr sz="1200" b="1" spc="-10" dirty="0">
                <a:latin typeface="Times New Roman"/>
                <a:cs typeface="Times New Roman"/>
              </a:rPr>
              <a:t>Antennas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12700">
              <a:lnSpc>
                <a:spcPts val="1400"/>
              </a:lnSpc>
            </a:pPr>
            <a:r>
              <a:rPr sz="1200" dirty="0">
                <a:latin typeface="Times New Roman"/>
                <a:cs typeface="Times New Roman"/>
              </a:rPr>
              <a:t>Two types of Antennas are used for Microwave</a:t>
            </a:r>
            <a:r>
              <a:rPr sz="1200" spc="-13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a:p>
            <a:pPr marL="469900">
              <a:lnSpc>
                <a:spcPts val="1760"/>
              </a:lnSpc>
            </a:pPr>
            <a:r>
              <a:rPr sz="1500" spc="-5" dirty="0">
                <a:latin typeface="Times New Roman"/>
                <a:cs typeface="Times New Roman"/>
              </a:rPr>
              <a:t>–</a:t>
            </a:r>
            <a:r>
              <a:rPr sz="1200" spc="-5" dirty="0">
                <a:latin typeface="Times New Roman"/>
                <a:cs typeface="Times New Roman"/>
              </a:rPr>
              <a:t>Parabolic</a:t>
            </a:r>
            <a:r>
              <a:rPr sz="1200" spc="-95" dirty="0">
                <a:latin typeface="Times New Roman"/>
                <a:cs typeface="Times New Roman"/>
              </a:rPr>
              <a:t> </a:t>
            </a:r>
            <a:r>
              <a:rPr sz="1200" spc="-5" dirty="0">
                <a:latin typeface="Times New Roman"/>
                <a:cs typeface="Times New Roman"/>
              </a:rPr>
              <a:t>Dish</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137</a:t>
            </a:fld>
            <a:endParaRPr dirty="0"/>
          </a:p>
        </p:txBody>
      </p:sp>
    </p:spTree>
    <p:extLst>
      <p:ext uri="{BB962C8B-B14F-4D97-AF65-F5344CB8AC3E}">
        <p14:creationId xmlns:p14="http://schemas.microsoft.com/office/powerpoint/2010/main" val="36055970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899921"/>
            <a:ext cx="434340" cy="240665"/>
          </a:xfrm>
          <a:prstGeom prst="rect">
            <a:avLst/>
          </a:prstGeom>
        </p:spPr>
        <p:txBody>
          <a:bodyPr vert="horz" wrap="square" lIns="0" tIns="0" rIns="0" bIns="0" rtlCol="0">
            <a:spAutoFit/>
          </a:bodyPr>
          <a:lstStyle/>
          <a:p>
            <a:pPr marL="12700">
              <a:lnSpc>
                <a:spcPct val="100000"/>
              </a:lnSpc>
            </a:pPr>
            <a:r>
              <a:rPr sz="1500" dirty="0">
                <a:latin typeface="Times New Roman"/>
                <a:cs typeface="Times New Roman"/>
              </a:rPr>
              <a:t>–</a:t>
            </a:r>
            <a:r>
              <a:rPr sz="1200" spc="-5" dirty="0">
                <a:latin typeface="Times New Roman"/>
                <a:cs typeface="Times New Roman"/>
              </a:rPr>
              <a:t>Horn</a:t>
            </a:r>
            <a:endParaRPr sz="1200">
              <a:latin typeface="Times New Roman"/>
              <a:cs typeface="Times New Roman"/>
            </a:endParaRPr>
          </a:p>
        </p:txBody>
      </p:sp>
      <p:sp>
        <p:nvSpPr>
          <p:cNvPr id="7" name="object 7"/>
          <p:cNvSpPr/>
          <p:nvPr/>
        </p:nvSpPr>
        <p:spPr>
          <a:xfrm>
            <a:off x="3895344" y="1651254"/>
            <a:ext cx="2287828" cy="2074926"/>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609344" y="1796795"/>
            <a:ext cx="1858518" cy="1927859"/>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044700" y="3716261"/>
            <a:ext cx="4592955" cy="3172460"/>
          </a:xfrm>
          <a:prstGeom prst="rect">
            <a:avLst/>
          </a:prstGeom>
        </p:spPr>
        <p:txBody>
          <a:bodyPr vert="horz" wrap="square" lIns="0" tIns="0" rIns="0" bIns="0" rtlCol="0">
            <a:spAutoFit/>
          </a:bodyPr>
          <a:lstStyle/>
          <a:p>
            <a:pPr marL="241300" indent="-228600">
              <a:lnSpc>
                <a:spcPct val="100000"/>
              </a:lnSpc>
              <a:buFont typeface="Meiryo"/>
              <a:buChar char="▪"/>
              <a:tabLst>
                <a:tab pos="240665" algn="l"/>
                <a:tab pos="241300" algn="l"/>
              </a:tabLst>
            </a:pPr>
            <a:r>
              <a:rPr sz="1200" b="1" dirty="0">
                <a:latin typeface="Times New Roman"/>
                <a:cs typeface="Times New Roman"/>
              </a:rPr>
              <a:t>Parabolic</a:t>
            </a:r>
            <a:r>
              <a:rPr sz="1200" b="1" spc="-100" dirty="0">
                <a:latin typeface="Times New Roman"/>
                <a:cs typeface="Times New Roman"/>
              </a:rPr>
              <a:t> </a:t>
            </a:r>
            <a:r>
              <a:rPr sz="1200" b="1" spc="-5" dirty="0">
                <a:latin typeface="Times New Roman"/>
                <a:cs typeface="Times New Roman"/>
              </a:rPr>
              <a:t>Dish</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Based on the </a:t>
            </a:r>
            <a:r>
              <a:rPr sz="1200" spc="-5" dirty="0">
                <a:latin typeface="Times New Roman"/>
                <a:cs typeface="Times New Roman"/>
              </a:rPr>
              <a:t>geometry </a:t>
            </a:r>
            <a:r>
              <a:rPr sz="1200" dirty="0">
                <a:latin typeface="Times New Roman"/>
                <a:cs typeface="Times New Roman"/>
              </a:rPr>
              <a:t>of a</a:t>
            </a:r>
            <a:r>
              <a:rPr sz="1200" spc="-70" dirty="0">
                <a:latin typeface="Times New Roman"/>
                <a:cs typeface="Times New Roman"/>
              </a:rPr>
              <a:t> </a:t>
            </a:r>
            <a:r>
              <a:rPr sz="1200" dirty="0">
                <a:latin typeface="Times New Roman"/>
                <a:cs typeface="Times New Roman"/>
              </a:rPr>
              <a:t>Parabola</a:t>
            </a:r>
            <a:endParaRPr sz="1200">
              <a:latin typeface="Times New Roman"/>
              <a:cs typeface="Times New Roman"/>
            </a:endParaRPr>
          </a:p>
          <a:p>
            <a:pPr marL="241300" marR="55880" indent="-228600">
              <a:lnSpc>
                <a:spcPts val="1380"/>
              </a:lnSpc>
              <a:spcBef>
                <a:spcPts val="65"/>
              </a:spcBef>
              <a:buFont typeface="Courier New"/>
              <a:buChar char="o"/>
              <a:tabLst>
                <a:tab pos="241300" algn="l"/>
              </a:tabLst>
            </a:pPr>
            <a:r>
              <a:rPr sz="1200" dirty="0">
                <a:latin typeface="Times New Roman"/>
                <a:cs typeface="Times New Roman"/>
              </a:rPr>
              <a:t>Every </a:t>
            </a:r>
            <a:r>
              <a:rPr sz="1200" spc="-5" dirty="0">
                <a:latin typeface="Times New Roman"/>
                <a:cs typeface="Times New Roman"/>
              </a:rPr>
              <a:t>line parallel </a:t>
            </a:r>
            <a:r>
              <a:rPr sz="1200" dirty="0">
                <a:latin typeface="Times New Roman"/>
                <a:cs typeface="Times New Roman"/>
              </a:rPr>
              <a:t>to </a:t>
            </a:r>
            <a:r>
              <a:rPr sz="1200" spc="-5" dirty="0">
                <a:latin typeface="Times New Roman"/>
                <a:cs typeface="Times New Roman"/>
              </a:rPr>
              <a:t>the </a:t>
            </a:r>
            <a:r>
              <a:rPr sz="1200" dirty="0">
                <a:latin typeface="Times New Roman"/>
                <a:cs typeface="Times New Roman"/>
              </a:rPr>
              <a:t>line of </a:t>
            </a:r>
            <a:r>
              <a:rPr sz="1200" spc="-5" dirty="0">
                <a:latin typeface="Times New Roman"/>
                <a:cs typeface="Times New Roman"/>
              </a:rPr>
              <a:t>symmetry </a:t>
            </a:r>
            <a:r>
              <a:rPr sz="1200" dirty="0">
                <a:latin typeface="Times New Roman"/>
                <a:cs typeface="Times New Roman"/>
              </a:rPr>
              <a:t>(line of sight) reflects off  the </a:t>
            </a:r>
            <a:r>
              <a:rPr sz="1200" spc="-5" dirty="0">
                <a:latin typeface="Times New Roman"/>
                <a:cs typeface="Times New Roman"/>
              </a:rPr>
              <a:t>curve </a:t>
            </a:r>
            <a:r>
              <a:rPr sz="1200" dirty="0">
                <a:latin typeface="Times New Roman"/>
                <a:cs typeface="Times New Roman"/>
              </a:rPr>
              <a:t>at an angle </a:t>
            </a:r>
            <a:r>
              <a:rPr sz="1200" spc="-5" dirty="0">
                <a:latin typeface="Times New Roman"/>
                <a:cs typeface="Times New Roman"/>
              </a:rPr>
              <a:t>such </a:t>
            </a:r>
            <a:r>
              <a:rPr sz="1200" dirty="0">
                <a:latin typeface="Times New Roman"/>
                <a:cs typeface="Times New Roman"/>
              </a:rPr>
              <a:t>that </a:t>
            </a:r>
            <a:r>
              <a:rPr sz="1200" spc="-5" dirty="0">
                <a:latin typeface="Times New Roman"/>
                <a:cs typeface="Times New Roman"/>
              </a:rPr>
              <a:t>they </a:t>
            </a:r>
            <a:r>
              <a:rPr sz="1200" dirty="0">
                <a:latin typeface="Times New Roman"/>
                <a:cs typeface="Times New Roman"/>
              </a:rPr>
              <a:t>intersect in a common point</a:t>
            </a:r>
            <a:r>
              <a:rPr sz="1200" spc="-114" dirty="0">
                <a:latin typeface="Times New Roman"/>
                <a:cs typeface="Times New Roman"/>
              </a:rPr>
              <a:t> </a:t>
            </a:r>
            <a:r>
              <a:rPr sz="1200" dirty="0">
                <a:latin typeface="Times New Roman"/>
                <a:cs typeface="Times New Roman"/>
              </a:rPr>
              <a:t>called  </a:t>
            </a:r>
            <a:r>
              <a:rPr sz="1200" spc="-10" dirty="0">
                <a:latin typeface="Times New Roman"/>
                <a:cs typeface="Times New Roman"/>
              </a:rPr>
              <a:t>FOCUS</a:t>
            </a:r>
            <a:endParaRPr sz="1200">
              <a:latin typeface="Times New Roman"/>
              <a:cs typeface="Times New Roman"/>
            </a:endParaRPr>
          </a:p>
          <a:p>
            <a:pPr marL="241300" indent="-228600">
              <a:lnSpc>
                <a:spcPts val="1310"/>
              </a:lnSpc>
              <a:buFont typeface="Courier New"/>
              <a:buChar char="o"/>
              <a:tabLst>
                <a:tab pos="241300" algn="l"/>
              </a:tabLst>
            </a:pPr>
            <a:r>
              <a:rPr sz="1200" dirty="0">
                <a:latin typeface="Times New Roman"/>
                <a:cs typeface="Times New Roman"/>
              </a:rPr>
              <a:t>Parabolic dish works like a funnel </a:t>
            </a:r>
            <a:r>
              <a:rPr sz="1200" spc="-5" dirty="0">
                <a:latin typeface="Times New Roman"/>
                <a:cs typeface="Times New Roman"/>
              </a:rPr>
              <a:t>catching </a:t>
            </a:r>
            <a:r>
              <a:rPr sz="1200" dirty="0">
                <a:latin typeface="Times New Roman"/>
                <a:cs typeface="Times New Roman"/>
              </a:rPr>
              <a:t>a wide range of waves</a:t>
            </a:r>
            <a:r>
              <a:rPr sz="1200" spc="-80" dirty="0">
                <a:latin typeface="Times New Roman"/>
                <a:cs typeface="Times New Roman"/>
              </a:rPr>
              <a:t> </a:t>
            </a:r>
            <a:r>
              <a:rPr sz="1200" dirty="0">
                <a:latin typeface="Times New Roman"/>
                <a:cs typeface="Times New Roman"/>
              </a:rPr>
              <a:t>and</a:t>
            </a:r>
            <a:endParaRPr sz="1200">
              <a:latin typeface="Times New Roman"/>
              <a:cs typeface="Times New Roman"/>
            </a:endParaRPr>
          </a:p>
          <a:p>
            <a:pPr marL="241300">
              <a:lnSpc>
                <a:spcPts val="1380"/>
              </a:lnSpc>
            </a:pPr>
            <a:r>
              <a:rPr sz="1200" spc="-5" dirty="0">
                <a:latin typeface="Times New Roman"/>
                <a:cs typeface="Times New Roman"/>
              </a:rPr>
              <a:t>directing </a:t>
            </a:r>
            <a:r>
              <a:rPr sz="1200" dirty="0">
                <a:latin typeface="Times New Roman"/>
                <a:cs typeface="Times New Roman"/>
              </a:rPr>
              <a:t>them to a common</a:t>
            </a:r>
            <a:r>
              <a:rPr sz="1200" spc="-114" dirty="0">
                <a:latin typeface="Times New Roman"/>
                <a:cs typeface="Times New Roman"/>
              </a:rPr>
              <a:t> </a:t>
            </a:r>
            <a:r>
              <a:rPr sz="1200" spc="-5" dirty="0">
                <a:latin typeface="Times New Roman"/>
                <a:cs typeface="Times New Roman"/>
              </a:rPr>
              <a:t>point</a:t>
            </a:r>
            <a:endParaRPr sz="1200">
              <a:latin typeface="Times New Roman"/>
              <a:cs typeface="Times New Roman"/>
            </a:endParaRPr>
          </a:p>
          <a:p>
            <a:pPr marL="241300" marR="17145" indent="-228600">
              <a:lnSpc>
                <a:spcPts val="1380"/>
              </a:lnSpc>
              <a:spcBef>
                <a:spcPts val="65"/>
              </a:spcBef>
              <a:buFont typeface="Courier New"/>
              <a:buChar char="o"/>
              <a:tabLst>
                <a:tab pos="241300" algn="l"/>
              </a:tabLst>
            </a:pPr>
            <a:r>
              <a:rPr sz="1200" dirty="0">
                <a:latin typeface="Times New Roman"/>
                <a:cs typeface="Times New Roman"/>
              </a:rPr>
              <a:t>In his way most of the signal is </a:t>
            </a:r>
            <a:r>
              <a:rPr sz="1200" spc="-5" dirty="0">
                <a:latin typeface="Times New Roman"/>
                <a:cs typeface="Times New Roman"/>
              </a:rPr>
              <a:t>recovered </a:t>
            </a:r>
            <a:r>
              <a:rPr sz="1200" dirty="0">
                <a:latin typeface="Times New Roman"/>
                <a:cs typeface="Times New Roman"/>
              </a:rPr>
              <a:t>than </a:t>
            </a:r>
            <a:r>
              <a:rPr sz="1200" spc="-5" dirty="0">
                <a:latin typeface="Times New Roman"/>
                <a:cs typeface="Times New Roman"/>
              </a:rPr>
              <a:t>would be possible with  </a:t>
            </a:r>
            <a:r>
              <a:rPr sz="1200" dirty="0">
                <a:latin typeface="Times New Roman"/>
                <a:cs typeface="Times New Roman"/>
              </a:rPr>
              <a:t>a single-point</a:t>
            </a:r>
            <a:r>
              <a:rPr sz="1200" spc="-100" dirty="0">
                <a:latin typeface="Times New Roman"/>
                <a:cs typeface="Times New Roman"/>
              </a:rPr>
              <a:t> </a:t>
            </a:r>
            <a:r>
              <a:rPr sz="1200" dirty="0">
                <a:latin typeface="Times New Roman"/>
                <a:cs typeface="Times New Roman"/>
              </a:rPr>
              <a:t>receiver</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ts val="1405"/>
              </a:lnSpc>
              <a:buFont typeface="Meiryo"/>
              <a:buChar char="▪"/>
              <a:tabLst>
                <a:tab pos="240665" algn="l"/>
                <a:tab pos="241300" algn="l"/>
              </a:tabLst>
            </a:pPr>
            <a:r>
              <a:rPr sz="1200" b="1" spc="-10" dirty="0">
                <a:latin typeface="Times New Roman"/>
                <a:cs typeface="Times New Roman"/>
              </a:rPr>
              <a:t>HORN</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Outgoing </a:t>
            </a:r>
            <a:r>
              <a:rPr sz="1200" spc="-5" dirty="0">
                <a:latin typeface="Times New Roman"/>
                <a:cs typeface="Times New Roman"/>
              </a:rPr>
              <a:t>transmissions </a:t>
            </a:r>
            <a:r>
              <a:rPr sz="1200" dirty="0">
                <a:latin typeface="Times New Roman"/>
                <a:cs typeface="Times New Roman"/>
              </a:rPr>
              <a:t>are broadcast through a horn </a:t>
            </a:r>
            <a:r>
              <a:rPr sz="1200" spc="-5" dirty="0">
                <a:latin typeface="Times New Roman"/>
                <a:cs typeface="Times New Roman"/>
              </a:rPr>
              <a:t>aimed </a:t>
            </a:r>
            <a:r>
              <a:rPr sz="1200" dirty="0">
                <a:latin typeface="Times New Roman"/>
                <a:cs typeface="Times New Roman"/>
              </a:rPr>
              <a:t>at the dish.  The </a:t>
            </a:r>
            <a:r>
              <a:rPr sz="1200" spc="-5" dirty="0">
                <a:latin typeface="Times New Roman"/>
                <a:cs typeface="Times New Roman"/>
              </a:rPr>
              <a:t>microwaves </a:t>
            </a:r>
            <a:r>
              <a:rPr sz="1200" dirty="0">
                <a:latin typeface="Times New Roman"/>
                <a:cs typeface="Times New Roman"/>
              </a:rPr>
              <a:t>hit the dish and and are deflected outward in a  </a:t>
            </a:r>
            <a:r>
              <a:rPr sz="1200" spc="-5" dirty="0">
                <a:latin typeface="Times New Roman"/>
                <a:cs typeface="Times New Roman"/>
              </a:rPr>
              <a:t>reversal </a:t>
            </a:r>
            <a:r>
              <a:rPr sz="1200" dirty="0">
                <a:latin typeface="Times New Roman"/>
                <a:cs typeface="Times New Roman"/>
              </a:rPr>
              <a:t>of the receipt</a:t>
            </a:r>
            <a:r>
              <a:rPr sz="1200" spc="-60" dirty="0">
                <a:latin typeface="Times New Roman"/>
                <a:cs typeface="Times New Roman"/>
              </a:rPr>
              <a:t> </a:t>
            </a:r>
            <a:r>
              <a:rPr sz="1200" dirty="0">
                <a:latin typeface="Times New Roman"/>
                <a:cs typeface="Times New Roman"/>
              </a:rPr>
              <a:t>path</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 horn </a:t>
            </a:r>
            <a:r>
              <a:rPr sz="1200" dirty="0">
                <a:latin typeface="Times New Roman"/>
                <a:cs typeface="Times New Roman"/>
              </a:rPr>
              <a:t>antenna looks like a </a:t>
            </a:r>
            <a:r>
              <a:rPr sz="1200" spc="-5" dirty="0">
                <a:latin typeface="Times New Roman"/>
                <a:cs typeface="Times New Roman"/>
              </a:rPr>
              <a:t>gigantic</a:t>
            </a:r>
            <a:r>
              <a:rPr sz="1200" spc="-105" dirty="0">
                <a:latin typeface="Times New Roman"/>
                <a:cs typeface="Times New Roman"/>
              </a:rPr>
              <a:t> </a:t>
            </a:r>
            <a:r>
              <a:rPr sz="1200" spc="-5" dirty="0">
                <a:latin typeface="Times New Roman"/>
                <a:cs typeface="Times New Roman"/>
              </a:rPr>
              <a:t>scoop</a:t>
            </a:r>
            <a:endParaRPr sz="1200">
              <a:latin typeface="Times New Roman"/>
              <a:cs typeface="Times New Roman"/>
            </a:endParaRPr>
          </a:p>
          <a:p>
            <a:pPr marL="241300" marR="55880" indent="-228600">
              <a:lnSpc>
                <a:spcPts val="1380"/>
              </a:lnSpc>
              <a:spcBef>
                <a:spcPts val="65"/>
              </a:spcBef>
              <a:buFont typeface="Courier New"/>
              <a:buChar char="o"/>
              <a:tabLst>
                <a:tab pos="241300" algn="l"/>
              </a:tabLst>
            </a:pPr>
            <a:r>
              <a:rPr sz="1200" dirty="0">
                <a:latin typeface="Times New Roman"/>
                <a:cs typeface="Times New Roman"/>
              </a:rPr>
              <a:t>Outward </a:t>
            </a:r>
            <a:r>
              <a:rPr sz="1200" spc="-5" dirty="0">
                <a:latin typeface="Times New Roman"/>
                <a:cs typeface="Times New Roman"/>
              </a:rPr>
              <a:t>TXs </a:t>
            </a:r>
            <a:r>
              <a:rPr sz="1200" dirty="0">
                <a:latin typeface="Times New Roman"/>
                <a:cs typeface="Times New Roman"/>
              </a:rPr>
              <a:t>are directed upward a </a:t>
            </a:r>
            <a:r>
              <a:rPr sz="1200" spc="-5" dirty="0">
                <a:latin typeface="Times New Roman"/>
                <a:cs typeface="Times New Roman"/>
              </a:rPr>
              <a:t>stem </a:t>
            </a:r>
            <a:r>
              <a:rPr sz="1200" dirty="0">
                <a:latin typeface="Times New Roman"/>
                <a:cs typeface="Times New Roman"/>
              </a:rPr>
              <a:t>and are deflected </a:t>
            </a:r>
            <a:r>
              <a:rPr sz="1200" spc="-5" dirty="0">
                <a:latin typeface="Times New Roman"/>
                <a:cs typeface="Times New Roman"/>
              </a:rPr>
              <a:t>outward</a:t>
            </a:r>
            <a:r>
              <a:rPr sz="1200" spc="-60" dirty="0">
                <a:latin typeface="Times New Roman"/>
                <a:cs typeface="Times New Roman"/>
              </a:rPr>
              <a:t> </a:t>
            </a:r>
            <a:r>
              <a:rPr sz="1200" dirty="0">
                <a:latin typeface="Times New Roman"/>
                <a:cs typeface="Times New Roman"/>
              </a:rPr>
              <a:t>in  a series of narrow parallel</a:t>
            </a:r>
            <a:r>
              <a:rPr sz="1200" spc="-90" dirty="0">
                <a:latin typeface="Times New Roman"/>
                <a:cs typeface="Times New Roman"/>
              </a:rPr>
              <a:t> </a:t>
            </a:r>
            <a:r>
              <a:rPr sz="1200" spc="-5" dirty="0">
                <a:latin typeface="Times New Roman"/>
                <a:cs typeface="Times New Roman"/>
              </a:rPr>
              <a:t>beams</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138</a:t>
            </a:fld>
            <a:endParaRPr dirty="0"/>
          </a:p>
        </p:txBody>
      </p:sp>
      <p:sp>
        <p:nvSpPr>
          <p:cNvPr id="10" name="object 10"/>
          <p:cNvSpPr txBox="1"/>
          <p:nvPr/>
        </p:nvSpPr>
        <p:spPr>
          <a:xfrm>
            <a:off x="1130300" y="7424673"/>
            <a:ext cx="5462270" cy="924560"/>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Satellite</a:t>
            </a:r>
            <a:r>
              <a:rPr sz="1400" b="1" spc="-15" dirty="0">
                <a:latin typeface="Times New Roman"/>
                <a:cs typeface="Times New Roman"/>
              </a:rPr>
              <a:t> </a:t>
            </a:r>
            <a:r>
              <a:rPr sz="1400" b="1" spc="-5" dirty="0">
                <a:latin typeface="Times New Roman"/>
                <a:cs typeface="Times New Roman"/>
              </a:rPr>
              <a:t>Communication</a:t>
            </a:r>
            <a:endParaRPr sz="1400">
              <a:latin typeface="Times New Roman"/>
              <a:cs typeface="Times New Roman"/>
            </a:endParaRPr>
          </a:p>
          <a:p>
            <a:pPr marL="241300" marR="5080" indent="-228600">
              <a:lnSpc>
                <a:spcPts val="1380"/>
              </a:lnSpc>
              <a:spcBef>
                <a:spcPts val="55"/>
              </a:spcBef>
              <a:buFont typeface="Courier New"/>
              <a:buChar char="o"/>
              <a:tabLst>
                <a:tab pos="241300" algn="l"/>
              </a:tabLst>
            </a:pPr>
            <a:r>
              <a:rPr sz="1200" dirty="0">
                <a:latin typeface="Times New Roman"/>
                <a:cs typeface="Times New Roman"/>
              </a:rPr>
              <a:t>Satellite </a:t>
            </a:r>
            <a:r>
              <a:rPr sz="1200" spc="-5" dirty="0">
                <a:latin typeface="Times New Roman"/>
                <a:cs typeface="Times New Roman"/>
              </a:rPr>
              <a:t>TX </a:t>
            </a:r>
            <a:r>
              <a:rPr sz="1200" dirty="0">
                <a:latin typeface="Times New Roman"/>
                <a:cs typeface="Times New Roman"/>
              </a:rPr>
              <a:t>is </a:t>
            </a:r>
            <a:r>
              <a:rPr sz="1200" spc="-5" dirty="0">
                <a:latin typeface="Times New Roman"/>
                <a:cs typeface="Times New Roman"/>
              </a:rPr>
              <a:t>much </a:t>
            </a:r>
            <a:r>
              <a:rPr sz="1200" dirty="0">
                <a:latin typeface="Times New Roman"/>
                <a:cs typeface="Times New Roman"/>
              </a:rPr>
              <a:t>like </a:t>
            </a:r>
            <a:r>
              <a:rPr sz="1200" spc="-5" dirty="0">
                <a:latin typeface="Times New Roman"/>
                <a:cs typeface="Times New Roman"/>
              </a:rPr>
              <a:t>line-of-sight transmission </a:t>
            </a:r>
            <a:r>
              <a:rPr sz="1200" dirty="0">
                <a:latin typeface="Times New Roman"/>
                <a:cs typeface="Times New Roman"/>
              </a:rPr>
              <a:t>in which </a:t>
            </a:r>
            <a:r>
              <a:rPr sz="1200" spc="-5" dirty="0">
                <a:latin typeface="Times New Roman"/>
                <a:cs typeface="Times New Roman"/>
              </a:rPr>
              <a:t>one </a:t>
            </a:r>
            <a:r>
              <a:rPr sz="1200" dirty="0">
                <a:latin typeface="Times New Roman"/>
                <a:cs typeface="Times New Roman"/>
              </a:rPr>
              <a:t>of the </a:t>
            </a:r>
            <a:r>
              <a:rPr sz="1200" spc="-5" dirty="0">
                <a:latin typeface="Times New Roman"/>
                <a:cs typeface="Times New Roman"/>
              </a:rPr>
              <a:t>stations </a:t>
            </a:r>
            <a:r>
              <a:rPr sz="1200" dirty="0">
                <a:latin typeface="Times New Roman"/>
                <a:cs typeface="Times New Roman"/>
              </a:rPr>
              <a:t>is the  </a:t>
            </a:r>
            <a:r>
              <a:rPr sz="1200" spc="-5" dirty="0">
                <a:latin typeface="Times New Roman"/>
                <a:cs typeface="Times New Roman"/>
              </a:rPr>
              <a:t>satellite orbiting </a:t>
            </a:r>
            <a:r>
              <a:rPr sz="1200" dirty="0">
                <a:latin typeface="Times New Roman"/>
                <a:cs typeface="Times New Roman"/>
              </a:rPr>
              <a:t>around the</a:t>
            </a:r>
            <a:r>
              <a:rPr sz="1200" spc="-90" dirty="0">
                <a:latin typeface="Times New Roman"/>
                <a:cs typeface="Times New Roman"/>
              </a:rPr>
              <a:t> </a:t>
            </a:r>
            <a:r>
              <a:rPr sz="1200" dirty="0">
                <a:latin typeface="Times New Roman"/>
                <a:cs typeface="Times New Roman"/>
              </a:rPr>
              <a:t>earth</a:t>
            </a:r>
            <a:endParaRPr sz="1200">
              <a:latin typeface="Times New Roman"/>
              <a:cs typeface="Times New Roman"/>
            </a:endParaRPr>
          </a:p>
          <a:p>
            <a:pPr marL="241300" marR="7366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principle </a:t>
            </a:r>
            <a:r>
              <a:rPr sz="1200" dirty="0">
                <a:latin typeface="Times New Roman"/>
                <a:cs typeface="Times New Roman"/>
              </a:rPr>
              <a:t>is </a:t>
            </a:r>
            <a:r>
              <a:rPr sz="1200" spc="-5" dirty="0">
                <a:latin typeface="Times New Roman"/>
                <a:cs typeface="Times New Roman"/>
              </a:rPr>
              <a:t>similar </a:t>
            </a:r>
            <a:r>
              <a:rPr sz="1200" dirty="0">
                <a:latin typeface="Times New Roman"/>
                <a:cs typeface="Times New Roman"/>
              </a:rPr>
              <a:t>to the </a:t>
            </a:r>
            <a:r>
              <a:rPr sz="1200" spc="-5" dirty="0">
                <a:latin typeface="Times New Roman"/>
                <a:cs typeface="Times New Roman"/>
              </a:rPr>
              <a:t>terrestrial microwave </a:t>
            </a:r>
            <a:r>
              <a:rPr sz="1200" dirty="0">
                <a:latin typeface="Times New Roman"/>
                <a:cs typeface="Times New Roman"/>
              </a:rPr>
              <a:t>with a satellite acting as a Super  tall </a:t>
            </a:r>
            <a:r>
              <a:rPr sz="1200" spc="-5" dirty="0">
                <a:latin typeface="Times New Roman"/>
                <a:cs typeface="Times New Roman"/>
              </a:rPr>
              <a:t>antenna </a:t>
            </a:r>
            <a:r>
              <a:rPr sz="1200" dirty="0">
                <a:latin typeface="Times New Roman"/>
                <a:cs typeface="Times New Roman"/>
              </a:rPr>
              <a:t>and</a:t>
            </a:r>
            <a:r>
              <a:rPr sz="1200" spc="-85" dirty="0">
                <a:latin typeface="Times New Roman"/>
                <a:cs typeface="Times New Roman"/>
              </a:rPr>
              <a:t> </a:t>
            </a:r>
            <a:r>
              <a:rPr sz="1200" dirty="0">
                <a:latin typeface="Times New Roman"/>
                <a:cs typeface="Times New Roman"/>
              </a:rPr>
              <a:t>Repeater</a:t>
            </a:r>
            <a:endParaRPr sz="1200">
              <a:latin typeface="Times New Roman"/>
              <a:cs typeface="Times New Roman"/>
            </a:endParaRPr>
          </a:p>
        </p:txBody>
      </p:sp>
    </p:spTree>
    <p:extLst>
      <p:ext uri="{BB962C8B-B14F-4D97-AF65-F5344CB8AC3E}">
        <p14:creationId xmlns:p14="http://schemas.microsoft.com/office/powerpoint/2010/main" val="35985406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895855" y="914400"/>
            <a:ext cx="4005745" cy="226466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130300" y="3703320"/>
            <a:ext cx="5518150" cy="2997835"/>
          </a:xfrm>
          <a:prstGeom prst="rect">
            <a:avLst/>
          </a:prstGeom>
        </p:spPr>
        <p:txBody>
          <a:bodyPr vert="horz" wrap="square" lIns="0" tIns="0" rIns="0" bIns="0" rtlCol="0">
            <a:spAutoFit/>
          </a:bodyPr>
          <a:lstStyle/>
          <a:p>
            <a:pPr marL="241300" marR="426084" indent="-228600">
              <a:lnSpc>
                <a:spcPts val="1380"/>
              </a:lnSpc>
              <a:buFont typeface="Courier New"/>
              <a:buChar char="o"/>
              <a:tabLst>
                <a:tab pos="241300" algn="l"/>
              </a:tabLst>
            </a:pPr>
            <a:r>
              <a:rPr sz="1200" dirty="0">
                <a:latin typeface="Times New Roman"/>
                <a:cs typeface="Times New Roman"/>
              </a:rPr>
              <a:t>Although in satellite TX, signals </a:t>
            </a:r>
            <a:r>
              <a:rPr sz="1200" spc="-5" dirty="0">
                <a:latin typeface="Times New Roman"/>
                <a:cs typeface="Times New Roman"/>
              </a:rPr>
              <a:t>must </a:t>
            </a:r>
            <a:r>
              <a:rPr sz="1200" dirty="0">
                <a:latin typeface="Times New Roman"/>
                <a:cs typeface="Times New Roman"/>
              </a:rPr>
              <a:t>still travel in </a:t>
            </a:r>
            <a:r>
              <a:rPr sz="1200" spc="-5" dirty="0">
                <a:latin typeface="Times New Roman"/>
                <a:cs typeface="Times New Roman"/>
              </a:rPr>
              <a:t>straight </a:t>
            </a:r>
            <a:r>
              <a:rPr sz="1200" dirty="0">
                <a:latin typeface="Times New Roman"/>
                <a:cs typeface="Times New Roman"/>
              </a:rPr>
              <a:t>line, the </a:t>
            </a:r>
            <a:r>
              <a:rPr sz="1200" spc="-5" dirty="0">
                <a:latin typeface="Times New Roman"/>
                <a:cs typeface="Times New Roman"/>
              </a:rPr>
              <a:t>limitations  imposed </a:t>
            </a:r>
            <a:r>
              <a:rPr sz="1200" dirty="0">
                <a:latin typeface="Times New Roman"/>
                <a:cs typeface="Times New Roman"/>
              </a:rPr>
              <a:t>on </a:t>
            </a:r>
            <a:r>
              <a:rPr sz="1200" spc="-5" dirty="0">
                <a:latin typeface="Times New Roman"/>
                <a:cs typeface="Times New Roman"/>
              </a:rPr>
              <a:t>distance </a:t>
            </a:r>
            <a:r>
              <a:rPr sz="1200" dirty="0">
                <a:latin typeface="Times New Roman"/>
                <a:cs typeface="Times New Roman"/>
              </a:rPr>
              <a:t>by </a:t>
            </a:r>
            <a:r>
              <a:rPr sz="1200" spc="-5" dirty="0">
                <a:latin typeface="Times New Roman"/>
                <a:cs typeface="Times New Roman"/>
              </a:rPr>
              <a:t>curvature </a:t>
            </a:r>
            <a:r>
              <a:rPr sz="1200" dirty="0">
                <a:latin typeface="Times New Roman"/>
                <a:cs typeface="Times New Roman"/>
              </a:rPr>
              <a:t>of earth are</a:t>
            </a:r>
            <a:r>
              <a:rPr sz="1200" spc="-15" dirty="0">
                <a:latin typeface="Times New Roman"/>
                <a:cs typeface="Times New Roman"/>
              </a:rPr>
              <a:t> </a:t>
            </a:r>
            <a:r>
              <a:rPr sz="1200" spc="-5" dirty="0">
                <a:latin typeface="Times New Roman"/>
                <a:cs typeface="Times New Roman"/>
              </a:rPr>
              <a:t>reduced</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In this way satellites can span Continents </a:t>
            </a:r>
            <a:r>
              <a:rPr sz="1200" spc="-5" dirty="0">
                <a:latin typeface="Times New Roman"/>
                <a:cs typeface="Times New Roman"/>
              </a:rPr>
              <a:t>and oceans with one bounce off the</a:t>
            </a:r>
            <a:r>
              <a:rPr sz="1200" spc="-85" dirty="0">
                <a:latin typeface="Times New Roman"/>
                <a:cs typeface="Times New Roman"/>
              </a:rPr>
              <a:t> </a:t>
            </a:r>
            <a:r>
              <a:rPr sz="1200" spc="-5" dirty="0">
                <a:latin typeface="Times New Roman"/>
                <a:cs typeface="Times New Roman"/>
              </a:rPr>
              <a:t>satellite</a:t>
            </a:r>
            <a:endParaRPr sz="1200">
              <a:latin typeface="Times New Roman"/>
              <a:cs typeface="Times New Roman"/>
            </a:endParaRPr>
          </a:p>
          <a:p>
            <a:pPr marL="241300" marR="147320" indent="-228600">
              <a:lnSpc>
                <a:spcPts val="1380"/>
              </a:lnSpc>
              <a:spcBef>
                <a:spcPts val="65"/>
              </a:spcBef>
              <a:buFont typeface="Courier New"/>
              <a:buChar char="o"/>
              <a:tabLst>
                <a:tab pos="241300" algn="l"/>
              </a:tabLst>
            </a:pPr>
            <a:r>
              <a:rPr sz="1200" dirty="0">
                <a:latin typeface="Times New Roman"/>
                <a:cs typeface="Times New Roman"/>
              </a:rPr>
              <a:t>Satellite can provide </a:t>
            </a:r>
            <a:r>
              <a:rPr sz="1200" spc="-5" dirty="0">
                <a:latin typeface="Times New Roman"/>
                <a:cs typeface="Times New Roman"/>
              </a:rPr>
              <a:t>TX </a:t>
            </a:r>
            <a:r>
              <a:rPr sz="1200" dirty="0">
                <a:latin typeface="Times New Roman"/>
                <a:cs typeface="Times New Roman"/>
              </a:rPr>
              <a:t>capability to </a:t>
            </a:r>
            <a:r>
              <a:rPr sz="1200" spc="-5" dirty="0">
                <a:latin typeface="Times New Roman"/>
                <a:cs typeface="Times New Roman"/>
              </a:rPr>
              <a:t>and from </a:t>
            </a:r>
            <a:r>
              <a:rPr sz="1200" dirty="0">
                <a:latin typeface="Times New Roman"/>
                <a:cs typeface="Times New Roman"/>
              </a:rPr>
              <a:t>any location on earth no </a:t>
            </a:r>
            <a:r>
              <a:rPr sz="1200" spc="-5" dirty="0">
                <a:latin typeface="Times New Roman"/>
                <a:cs typeface="Times New Roman"/>
              </a:rPr>
              <a:t>matter </a:t>
            </a:r>
            <a:r>
              <a:rPr sz="1200" dirty="0">
                <a:latin typeface="Times New Roman"/>
                <a:cs typeface="Times New Roman"/>
              </a:rPr>
              <a:t>how  </a:t>
            </a:r>
            <a:r>
              <a:rPr sz="1200" spc="-5" dirty="0">
                <a:latin typeface="Times New Roman"/>
                <a:cs typeface="Times New Roman"/>
              </a:rPr>
              <a:t>remote</a:t>
            </a:r>
            <a:endParaRPr sz="1200">
              <a:latin typeface="Times New Roman"/>
              <a:cs typeface="Times New Roman"/>
            </a:endParaRPr>
          </a:p>
          <a:p>
            <a:pPr marL="241300" marR="66040" indent="-228600">
              <a:lnSpc>
                <a:spcPts val="1380"/>
              </a:lnSpc>
              <a:buFont typeface="Courier New"/>
              <a:buChar char="o"/>
              <a:tabLst>
                <a:tab pos="241300" algn="l"/>
              </a:tabLst>
            </a:pPr>
            <a:r>
              <a:rPr sz="1200" dirty="0">
                <a:latin typeface="Times New Roman"/>
                <a:cs typeface="Times New Roman"/>
              </a:rPr>
              <a:t>This advantage </a:t>
            </a:r>
            <a:r>
              <a:rPr sz="1200" spc="-5" dirty="0">
                <a:latin typeface="Times New Roman"/>
                <a:cs typeface="Times New Roman"/>
              </a:rPr>
              <a:t>makes high quality communication </a:t>
            </a:r>
            <a:r>
              <a:rPr sz="1200" dirty="0">
                <a:latin typeface="Times New Roman"/>
                <a:cs typeface="Times New Roman"/>
              </a:rPr>
              <a:t>available to underdeveloped parts  of the worked at </a:t>
            </a:r>
            <a:r>
              <a:rPr sz="1200" spc="-5" dirty="0">
                <a:latin typeface="Times New Roman"/>
                <a:cs typeface="Times New Roman"/>
              </a:rPr>
              <a:t>almost </a:t>
            </a:r>
            <a:r>
              <a:rPr sz="1200" dirty="0">
                <a:latin typeface="Times New Roman"/>
                <a:cs typeface="Times New Roman"/>
              </a:rPr>
              <a:t>no</a:t>
            </a:r>
            <a:r>
              <a:rPr sz="1200" spc="-85" dirty="0">
                <a:latin typeface="Times New Roman"/>
                <a:cs typeface="Times New Roman"/>
              </a:rPr>
              <a:t> </a:t>
            </a:r>
            <a:r>
              <a:rPr sz="1200" dirty="0">
                <a:latin typeface="Times New Roman"/>
                <a:cs typeface="Times New Roman"/>
              </a:rPr>
              <a:t>cost</a:t>
            </a:r>
            <a:endParaRPr sz="1200">
              <a:latin typeface="Times New Roman"/>
              <a:cs typeface="Times New Roman"/>
            </a:endParaRPr>
          </a:p>
          <a:p>
            <a:pPr marL="241300" marR="367665" indent="-228600">
              <a:lnSpc>
                <a:spcPts val="1380"/>
              </a:lnSpc>
              <a:buFont typeface="Courier New"/>
              <a:buChar char="o"/>
              <a:tabLst>
                <a:tab pos="241300" algn="l"/>
              </a:tabLst>
            </a:pPr>
            <a:r>
              <a:rPr sz="1200" dirty="0">
                <a:latin typeface="Times New Roman"/>
                <a:cs typeface="Times New Roman"/>
              </a:rPr>
              <a:t>Satellites </a:t>
            </a:r>
            <a:r>
              <a:rPr sz="1200" spc="-5" dirty="0">
                <a:latin typeface="Times New Roman"/>
                <a:cs typeface="Times New Roman"/>
              </a:rPr>
              <a:t>themselves </a:t>
            </a:r>
            <a:r>
              <a:rPr sz="1200" dirty="0">
                <a:latin typeface="Times New Roman"/>
                <a:cs typeface="Times New Roman"/>
              </a:rPr>
              <a:t>are very </a:t>
            </a:r>
            <a:r>
              <a:rPr sz="1200" spc="-5" dirty="0">
                <a:latin typeface="Times New Roman"/>
                <a:cs typeface="Times New Roman"/>
              </a:rPr>
              <a:t>expensive </a:t>
            </a:r>
            <a:r>
              <a:rPr sz="1200" dirty="0">
                <a:latin typeface="Times New Roman"/>
                <a:cs typeface="Times New Roman"/>
              </a:rPr>
              <a:t>but leasing a freq or </a:t>
            </a:r>
            <a:r>
              <a:rPr sz="1200" spc="-5" dirty="0">
                <a:latin typeface="Times New Roman"/>
                <a:cs typeface="Times New Roman"/>
              </a:rPr>
              <a:t>time </a:t>
            </a:r>
            <a:r>
              <a:rPr sz="1200" dirty="0">
                <a:latin typeface="Times New Roman"/>
                <a:cs typeface="Times New Roman"/>
              </a:rPr>
              <a:t>on one can be  cheap</a:t>
            </a:r>
            <a:endParaRPr sz="1200">
              <a:latin typeface="Times New Roman"/>
              <a:cs typeface="Times New Roman"/>
            </a:endParaRPr>
          </a:p>
          <a:p>
            <a:pPr>
              <a:lnSpc>
                <a:spcPct val="100000"/>
              </a:lnSpc>
              <a:buFont typeface="Courier New"/>
              <a:buChar char="o"/>
            </a:pP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698500" lvl="1" indent="-228600">
              <a:lnSpc>
                <a:spcPts val="1405"/>
              </a:lnSpc>
              <a:buFont typeface="Meiryo"/>
              <a:buChar char="▪"/>
              <a:tabLst>
                <a:tab pos="697865" algn="l"/>
                <a:tab pos="698500" algn="l"/>
              </a:tabLst>
            </a:pPr>
            <a:r>
              <a:rPr sz="1200" b="1" dirty="0">
                <a:latin typeface="Times New Roman"/>
                <a:cs typeface="Times New Roman"/>
              </a:rPr>
              <a:t>Geosynchronous</a:t>
            </a:r>
            <a:r>
              <a:rPr sz="1200" b="1" spc="-110" dirty="0">
                <a:latin typeface="Times New Roman"/>
                <a:cs typeface="Times New Roman"/>
              </a:rPr>
              <a:t> </a:t>
            </a:r>
            <a:r>
              <a:rPr sz="1200" b="1" dirty="0">
                <a:latin typeface="Times New Roman"/>
                <a:cs typeface="Times New Roman"/>
              </a:rPr>
              <a:t>Satellite</a:t>
            </a:r>
            <a:endParaRPr sz="1200">
              <a:latin typeface="Times New Roman"/>
              <a:cs typeface="Times New Roman"/>
            </a:endParaRPr>
          </a:p>
          <a:p>
            <a:pPr marL="927100" marR="5080" lvl="2" indent="-228600">
              <a:lnSpc>
                <a:spcPts val="1380"/>
              </a:lnSpc>
              <a:spcBef>
                <a:spcPts val="60"/>
              </a:spcBef>
              <a:buFont typeface="Courier New"/>
              <a:buChar char="o"/>
              <a:tabLst>
                <a:tab pos="927100" algn="l"/>
              </a:tabLst>
            </a:pPr>
            <a:r>
              <a:rPr sz="1200" dirty="0">
                <a:latin typeface="Times New Roman"/>
                <a:cs typeface="Times New Roman"/>
              </a:rPr>
              <a:t>Line of sight propagation requires </a:t>
            </a:r>
            <a:r>
              <a:rPr sz="1200" spc="-5" dirty="0">
                <a:latin typeface="Times New Roman"/>
                <a:cs typeface="Times New Roman"/>
              </a:rPr>
              <a:t>the sending and receiving antennas </a:t>
            </a:r>
            <a:r>
              <a:rPr sz="1200" spc="-10" dirty="0">
                <a:latin typeface="Times New Roman"/>
                <a:cs typeface="Times New Roman"/>
              </a:rPr>
              <a:t>must  </a:t>
            </a:r>
            <a:r>
              <a:rPr sz="1200" dirty="0">
                <a:latin typeface="Times New Roman"/>
                <a:cs typeface="Times New Roman"/>
              </a:rPr>
              <a:t>be locked </a:t>
            </a:r>
            <a:r>
              <a:rPr sz="1200" spc="-5" dirty="0">
                <a:latin typeface="Times New Roman"/>
                <a:cs typeface="Times New Roman"/>
              </a:rPr>
              <a:t>into </a:t>
            </a:r>
            <a:r>
              <a:rPr sz="1200" dirty="0">
                <a:latin typeface="Times New Roman"/>
                <a:cs typeface="Times New Roman"/>
              </a:rPr>
              <a:t>each</a:t>
            </a:r>
            <a:r>
              <a:rPr sz="1200" spc="-90" dirty="0">
                <a:latin typeface="Times New Roman"/>
                <a:cs typeface="Times New Roman"/>
              </a:rPr>
              <a:t> </a:t>
            </a:r>
            <a:r>
              <a:rPr sz="1200" spc="-5" dirty="0">
                <a:latin typeface="Times New Roman"/>
                <a:cs typeface="Times New Roman"/>
              </a:rPr>
              <a:t>other</a:t>
            </a:r>
            <a:endParaRPr sz="1200">
              <a:latin typeface="Times New Roman"/>
              <a:cs typeface="Times New Roman"/>
            </a:endParaRPr>
          </a:p>
          <a:p>
            <a:pPr marL="927100" marR="79375" lvl="2" indent="-228600">
              <a:lnSpc>
                <a:spcPts val="1380"/>
              </a:lnSpc>
              <a:buFont typeface="Courier New"/>
              <a:buChar char="o"/>
              <a:tabLst>
                <a:tab pos="927100" algn="l"/>
              </a:tabLst>
            </a:pPr>
            <a:r>
              <a:rPr sz="1200" dirty="0">
                <a:latin typeface="Times New Roman"/>
                <a:cs typeface="Times New Roman"/>
              </a:rPr>
              <a:t>To ensure continuous </a:t>
            </a:r>
            <a:r>
              <a:rPr sz="1200" spc="-5" dirty="0">
                <a:latin typeface="Times New Roman"/>
                <a:cs typeface="Times New Roman"/>
              </a:rPr>
              <a:t>communication, satellites must move with </a:t>
            </a:r>
            <a:r>
              <a:rPr sz="1200" dirty="0">
                <a:latin typeface="Times New Roman"/>
                <a:cs typeface="Times New Roman"/>
              </a:rPr>
              <a:t>the </a:t>
            </a:r>
            <a:r>
              <a:rPr sz="1200" spc="-5" dirty="0">
                <a:latin typeface="Times New Roman"/>
                <a:cs typeface="Times New Roman"/>
              </a:rPr>
              <a:t>same  </a:t>
            </a:r>
            <a:r>
              <a:rPr sz="1200" dirty="0">
                <a:latin typeface="Times New Roman"/>
                <a:cs typeface="Times New Roman"/>
              </a:rPr>
              <a:t>speed as earth. So that </a:t>
            </a:r>
            <a:r>
              <a:rPr sz="1200" spc="-5" dirty="0">
                <a:latin typeface="Times New Roman"/>
                <a:cs typeface="Times New Roman"/>
              </a:rPr>
              <a:t>they </a:t>
            </a:r>
            <a:r>
              <a:rPr sz="1200" dirty="0">
                <a:latin typeface="Times New Roman"/>
                <a:cs typeface="Times New Roman"/>
              </a:rPr>
              <a:t>seem fixes w.r.t</a:t>
            </a:r>
            <a:r>
              <a:rPr sz="1200" spc="-100" dirty="0">
                <a:latin typeface="Times New Roman"/>
                <a:cs typeface="Times New Roman"/>
              </a:rPr>
              <a:t> </a:t>
            </a:r>
            <a:r>
              <a:rPr sz="1200" dirty="0">
                <a:latin typeface="Times New Roman"/>
                <a:cs typeface="Times New Roman"/>
              </a:rPr>
              <a:t>earth</a:t>
            </a:r>
            <a:endParaRPr sz="1200">
              <a:latin typeface="Times New Roman"/>
              <a:cs typeface="Times New Roman"/>
            </a:endParaRPr>
          </a:p>
          <a:p>
            <a:pPr marL="927100" lvl="2" indent="-228600">
              <a:lnSpc>
                <a:spcPts val="1345"/>
              </a:lnSpc>
              <a:buFont typeface="Courier New"/>
              <a:buChar char="o"/>
              <a:tabLst>
                <a:tab pos="927100" algn="l"/>
              </a:tabLst>
            </a:pPr>
            <a:r>
              <a:rPr sz="1200" dirty="0">
                <a:latin typeface="Times New Roman"/>
                <a:cs typeface="Times New Roman"/>
              </a:rPr>
              <a:t>These </a:t>
            </a:r>
            <a:r>
              <a:rPr sz="1200" spc="-5" dirty="0">
                <a:latin typeface="Times New Roman"/>
                <a:cs typeface="Times New Roman"/>
              </a:rPr>
              <a:t>satellites </a:t>
            </a:r>
            <a:r>
              <a:rPr sz="1200" dirty="0">
                <a:latin typeface="Times New Roman"/>
                <a:cs typeface="Times New Roman"/>
              </a:rPr>
              <a:t>are called </a:t>
            </a:r>
            <a:r>
              <a:rPr sz="1200" spc="-5" dirty="0">
                <a:latin typeface="Times New Roman"/>
                <a:cs typeface="Times New Roman"/>
              </a:rPr>
              <a:t>Geosynchronous</a:t>
            </a:r>
            <a:r>
              <a:rPr sz="1200" spc="-100" dirty="0">
                <a:latin typeface="Times New Roman"/>
                <a:cs typeface="Times New Roman"/>
              </a:rPr>
              <a:t> </a:t>
            </a:r>
            <a:r>
              <a:rPr sz="1200" spc="-5" dirty="0">
                <a:latin typeface="Times New Roman"/>
                <a:cs typeface="Times New Roman"/>
              </a:rPr>
              <a:t>Satellites</a:t>
            </a:r>
            <a:endParaRPr sz="1200">
              <a:latin typeface="Times New Roman"/>
              <a:cs typeface="Times New Roman"/>
            </a:endParaRPr>
          </a:p>
        </p:txBody>
      </p:sp>
      <p:sp>
        <p:nvSpPr>
          <p:cNvPr id="8" name="object 8"/>
          <p:cNvSpPr/>
          <p:nvPr/>
        </p:nvSpPr>
        <p:spPr>
          <a:xfrm>
            <a:off x="2753105" y="7558278"/>
            <a:ext cx="2290635" cy="122834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587500" y="8788425"/>
            <a:ext cx="4982845" cy="708660"/>
          </a:xfrm>
          <a:prstGeom prst="rect">
            <a:avLst/>
          </a:prstGeom>
        </p:spPr>
        <p:txBody>
          <a:bodyPr vert="horz" wrap="square" lIns="0" tIns="0" rIns="0" bIns="0" rtlCol="0">
            <a:spAutoFit/>
          </a:bodyPr>
          <a:lstStyle/>
          <a:p>
            <a:pPr marL="927100" marR="5080">
              <a:lnSpc>
                <a:spcPts val="1370"/>
              </a:lnSpc>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3 satellites in </a:t>
            </a:r>
            <a:r>
              <a:rPr sz="1200" spc="-5" dirty="0">
                <a:latin typeface="Times New Roman"/>
                <a:cs typeface="Times New Roman"/>
              </a:rPr>
              <a:t>geosynchronous </a:t>
            </a:r>
            <a:r>
              <a:rPr sz="1200" dirty="0">
                <a:latin typeface="Times New Roman"/>
                <a:cs typeface="Times New Roman"/>
              </a:rPr>
              <a:t>orbit each 120 degree  from one another so that </a:t>
            </a:r>
            <a:r>
              <a:rPr sz="1200" spc="-5" dirty="0">
                <a:latin typeface="Times New Roman"/>
                <a:cs typeface="Times New Roman"/>
              </a:rPr>
              <a:t>whole </a:t>
            </a:r>
            <a:r>
              <a:rPr sz="1200" dirty="0">
                <a:latin typeface="Times New Roman"/>
                <a:cs typeface="Times New Roman"/>
              </a:rPr>
              <a:t>earth can </a:t>
            </a:r>
            <a:r>
              <a:rPr sz="1200" spc="-5" dirty="0">
                <a:latin typeface="Times New Roman"/>
                <a:cs typeface="Times New Roman"/>
              </a:rPr>
              <a:t>be</a:t>
            </a:r>
            <a:r>
              <a:rPr sz="1200" spc="-130" dirty="0">
                <a:latin typeface="Times New Roman"/>
                <a:cs typeface="Times New Roman"/>
              </a:rPr>
              <a:t> </a:t>
            </a:r>
            <a:r>
              <a:rPr sz="1200" dirty="0">
                <a:latin typeface="Times New Roman"/>
                <a:cs typeface="Times New Roman"/>
              </a:rPr>
              <a:t>covered</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ct val="100000"/>
              </a:lnSpc>
              <a:buFont typeface="Meiryo"/>
              <a:buChar char="▪"/>
              <a:tabLst>
                <a:tab pos="240665" algn="l"/>
                <a:tab pos="241300" algn="l"/>
              </a:tabLst>
            </a:pPr>
            <a:r>
              <a:rPr sz="1200" b="1" dirty="0">
                <a:latin typeface="Times New Roman"/>
                <a:cs typeface="Times New Roman"/>
              </a:rPr>
              <a:t>Satellite Frequency</a:t>
            </a:r>
            <a:r>
              <a:rPr sz="1200" b="1" spc="-85" dirty="0">
                <a:latin typeface="Times New Roman"/>
                <a:cs typeface="Times New Roman"/>
              </a:rPr>
              <a:t> </a:t>
            </a:r>
            <a:r>
              <a:rPr sz="1200" b="1" spc="-5" dirty="0">
                <a:latin typeface="Times New Roman"/>
                <a:cs typeface="Times New Roman"/>
              </a:rPr>
              <a:t>Bands</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139</a:t>
            </a:fld>
            <a:endParaRPr dirty="0"/>
          </a:p>
        </p:txBody>
      </p:sp>
    </p:spTree>
    <p:extLst>
      <p:ext uri="{BB962C8B-B14F-4D97-AF65-F5344CB8AC3E}">
        <p14:creationId xmlns:p14="http://schemas.microsoft.com/office/powerpoint/2010/main" val="1956258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3969257"/>
            <a:ext cx="4359910" cy="580326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u="heavy" dirty="0">
                <a:latin typeface="Times New Roman"/>
                <a:cs typeface="Times New Roman"/>
              </a:rPr>
              <a:t>Performance</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12700">
              <a:lnSpc>
                <a:spcPct val="100000"/>
              </a:lnSpc>
            </a:pPr>
            <a:r>
              <a:rPr sz="1200" dirty="0">
                <a:latin typeface="Times New Roman"/>
                <a:cs typeface="Times New Roman"/>
              </a:rPr>
              <a:t>Can be </a:t>
            </a:r>
            <a:r>
              <a:rPr sz="1200" spc="-5" dirty="0">
                <a:latin typeface="Times New Roman"/>
                <a:cs typeface="Times New Roman"/>
              </a:rPr>
              <a:t>measured </a:t>
            </a:r>
            <a:r>
              <a:rPr sz="1200" dirty="0">
                <a:latin typeface="Times New Roman"/>
                <a:cs typeface="Times New Roman"/>
              </a:rPr>
              <a:t>in </a:t>
            </a:r>
            <a:r>
              <a:rPr sz="1200" spc="-5" dirty="0">
                <a:latin typeface="Times New Roman"/>
                <a:cs typeface="Times New Roman"/>
              </a:rPr>
              <a:t>many ways </a:t>
            </a:r>
            <a:r>
              <a:rPr sz="1200" dirty="0">
                <a:latin typeface="Times New Roman"/>
                <a:cs typeface="Times New Roman"/>
              </a:rPr>
              <a:t>including </a:t>
            </a:r>
            <a:r>
              <a:rPr sz="1200" b="1" i="1" dirty="0">
                <a:latin typeface="Times New Roman"/>
                <a:cs typeface="Times New Roman"/>
              </a:rPr>
              <a:t>Transit and Response</a:t>
            </a:r>
            <a:r>
              <a:rPr sz="1200" b="1" i="1" spc="-35" dirty="0">
                <a:latin typeface="Times New Roman"/>
                <a:cs typeface="Times New Roman"/>
              </a:rPr>
              <a:t> </a:t>
            </a:r>
            <a:r>
              <a:rPr sz="1200" b="1" i="1" dirty="0">
                <a:latin typeface="Times New Roman"/>
                <a:cs typeface="Times New Roman"/>
              </a:rPr>
              <a:t>Time</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lvl="1" indent="-228600">
              <a:lnSpc>
                <a:spcPct val="100000"/>
              </a:lnSpc>
              <a:spcBef>
                <a:spcPts val="5"/>
              </a:spcBef>
              <a:buFont typeface="Courier New"/>
              <a:buChar char="o"/>
              <a:tabLst>
                <a:tab pos="469900" algn="l"/>
              </a:tabLst>
            </a:pPr>
            <a:r>
              <a:rPr sz="1200" b="1" spc="-5" dirty="0">
                <a:latin typeface="Times New Roman"/>
                <a:cs typeface="Times New Roman"/>
              </a:rPr>
              <a:t>Depends </a:t>
            </a:r>
            <a:r>
              <a:rPr sz="1200" b="1" dirty="0">
                <a:latin typeface="Times New Roman"/>
                <a:cs typeface="Times New Roman"/>
              </a:rPr>
              <a:t>on a no. of</a:t>
            </a:r>
            <a:r>
              <a:rPr sz="1200" b="1" spc="-65" dirty="0">
                <a:latin typeface="Times New Roman"/>
                <a:cs typeface="Times New Roman"/>
              </a:rPr>
              <a:t> </a:t>
            </a:r>
            <a:r>
              <a:rPr sz="1200" b="1" dirty="0">
                <a:latin typeface="Times New Roman"/>
                <a:cs typeface="Times New Roman"/>
              </a:rPr>
              <a:t>Factors:</a:t>
            </a:r>
            <a:endParaRPr sz="1200">
              <a:latin typeface="Times New Roman"/>
              <a:cs typeface="Times New Roman"/>
            </a:endParaRPr>
          </a:p>
          <a:p>
            <a:pPr lvl="1">
              <a:lnSpc>
                <a:spcPct val="100000"/>
              </a:lnSpc>
              <a:spcBef>
                <a:spcPts val="40"/>
              </a:spcBef>
              <a:buFont typeface="Courier New"/>
              <a:buChar char="o"/>
            </a:pPr>
            <a:endParaRPr sz="1100">
              <a:latin typeface="Times New Roman"/>
              <a:cs typeface="Times New Roman"/>
            </a:endParaRPr>
          </a:p>
          <a:p>
            <a:pPr marL="927100" lvl="2" indent="-228600">
              <a:lnSpc>
                <a:spcPts val="1410"/>
              </a:lnSpc>
              <a:buFont typeface="Meiryo"/>
              <a:buChar char="➢"/>
              <a:tabLst>
                <a:tab pos="927100" algn="l"/>
              </a:tabLst>
            </a:pPr>
            <a:r>
              <a:rPr sz="1200" spc="-5" dirty="0">
                <a:latin typeface="Times New Roman"/>
                <a:cs typeface="Times New Roman"/>
              </a:rPr>
              <a:t>Number of</a:t>
            </a:r>
            <a:r>
              <a:rPr sz="1200" spc="-55" dirty="0">
                <a:latin typeface="Times New Roman"/>
                <a:cs typeface="Times New Roman"/>
              </a:rPr>
              <a:t> </a:t>
            </a:r>
            <a:r>
              <a:rPr sz="1200" spc="-10" dirty="0">
                <a:latin typeface="Times New Roman"/>
                <a:cs typeface="Times New Roman"/>
              </a:rPr>
              <a:t>USERS</a:t>
            </a:r>
            <a:endParaRPr sz="1200">
              <a:latin typeface="Times New Roman"/>
              <a:cs typeface="Times New Roman"/>
            </a:endParaRPr>
          </a:p>
          <a:p>
            <a:pPr marL="927100" lvl="2" indent="-228600">
              <a:lnSpc>
                <a:spcPts val="1380"/>
              </a:lnSpc>
              <a:buFont typeface="Meiryo"/>
              <a:buChar char="➢"/>
              <a:tabLst>
                <a:tab pos="927100" algn="l"/>
              </a:tabLst>
            </a:pPr>
            <a:r>
              <a:rPr sz="1200" dirty="0">
                <a:latin typeface="Times New Roman"/>
                <a:cs typeface="Times New Roman"/>
              </a:rPr>
              <a:t>Type of </a:t>
            </a:r>
            <a:r>
              <a:rPr sz="1200" spc="-5" dirty="0">
                <a:latin typeface="Times New Roman"/>
                <a:cs typeface="Times New Roman"/>
              </a:rPr>
              <a:t>Transmission</a:t>
            </a:r>
            <a:r>
              <a:rPr sz="1200" spc="-60" dirty="0">
                <a:latin typeface="Times New Roman"/>
                <a:cs typeface="Times New Roman"/>
              </a:rPr>
              <a:t> </a:t>
            </a:r>
            <a:r>
              <a:rPr sz="1200" dirty="0">
                <a:latin typeface="Times New Roman"/>
                <a:cs typeface="Times New Roman"/>
              </a:rPr>
              <a:t>Medium</a:t>
            </a:r>
            <a:endParaRPr sz="1200">
              <a:latin typeface="Times New Roman"/>
              <a:cs typeface="Times New Roman"/>
            </a:endParaRPr>
          </a:p>
          <a:p>
            <a:pPr marL="927100" lvl="2" indent="-228600">
              <a:lnSpc>
                <a:spcPts val="1380"/>
              </a:lnSpc>
              <a:buFont typeface="Meiryo"/>
              <a:buChar char="➢"/>
              <a:tabLst>
                <a:tab pos="927100" algn="l"/>
              </a:tabLst>
            </a:pPr>
            <a:r>
              <a:rPr sz="1200" dirty="0">
                <a:latin typeface="Times New Roman"/>
                <a:cs typeface="Times New Roman"/>
              </a:rPr>
              <a:t>Hardware</a:t>
            </a:r>
            <a:endParaRPr sz="1200">
              <a:latin typeface="Times New Roman"/>
              <a:cs typeface="Times New Roman"/>
            </a:endParaRPr>
          </a:p>
          <a:p>
            <a:pPr marL="927100" lvl="2" indent="-228600">
              <a:lnSpc>
                <a:spcPts val="1380"/>
              </a:lnSpc>
              <a:buFont typeface="Meiryo"/>
              <a:buChar char="➢"/>
              <a:tabLst>
                <a:tab pos="927100" algn="l"/>
              </a:tabLst>
            </a:pPr>
            <a:r>
              <a:rPr sz="1200" dirty="0">
                <a:latin typeface="Times New Roman"/>
                <a:cs typeface="Times New Roman"/>
              </a:rPr>
              <a:t>Software</a:t>
            </a:r>
            <a:endParaRPr sz="12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Network</a:t>
            </a:r>
            <a:r>
              <a:rPr sz="1200" spc="-100" dirty="0">
                <a:latin typeface="Times New Roman"/>
                <a:cs typeface="Times New Roman"/>
              </a:rPr>
              <a:t> </a:t>
            </a:r>
            <a:r>
              <a:rPr sz="1200" dirty="0">
                <a:latin typeface="Times New Roman"/>
                <a:cs typeface="Times New Roman"/>
              </a:rPr>
              <a:t>Criteria</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927100" lvl="2" indent="-228600">
              <a:lnSpc>
                <a:spcPct val="100000"/>
              </a:lnSpc>
              <a:spcBef>
                <a:spcPts val="5"/>
              </a:spcBef>
              <a:buFont typeface="Meiryo"/>
              <a:buChar char="➢"/>
              <a:tabLst>
                <a:tab pos="927100" algn="l"/>
              </a:tabLst>
            </a:pPr>
            <a:r>
              <a:rPr sz="1200" b="1" u="heavy" dirty="0">
                <a:latin typeface="Times New Roman"/>
                <a:cs typeface="Times New Roman"/>
              </a:rPr>
              <a:t>Number of</a:t>
            </a:r>
            <a:r>
              <a:rPr sz="1200" b="1" u="heavy" spc="-80" dirty="0">
                <a:latin typeface="Times New Roman"/>
                <a:cs typeface="Times New Roman"/>
              </a:rPr>
              <a:t> </a:t>
            </a:r>
            <a:r>
              <a:rPr sz="1200" b="1" u="heavy" spc="-5" dirty="0">
                <a:latin typeface="Times New Roman"/>
                <a:cs typeface="Times New Roman"/>
              </a:rPr>
              <a:t>USERS</a:t>
            </a:r>
            <a:endParaRPr sz="1200">
              <a:latin typeface="Times New Roman"/>
              <a:cs typeface="Times New Roman"/>
            </a:endParaRPr>
          </a:p>
          <a:p>
            <a:pPr lvl="2">
              <a:lnSpc>
                <a:spcPct val="100000"/>
              </a:lnSpc>
              <a:spcBef>
                <a:spcPts val="40"/>
              </a:spcBef>
              <a:buFont typeface="Meiryo"/>
              <a:buChar char="➢"/>
            </a:pPr>
            <a:endParaRPr sz="1100">
              <a:latin typeface="Times New Roman"/>
              <a:cs typeface="Times New Roman"/>
            </a:endParaRPr>
          </a:p>
          <a:p>
            <a:pPr marL="1384300" lvl="3" indent="-228600">
              <a:lnSpc>
                <a:spcPts val="1410"/>
              </a:lnSpc>
              <a:buFont typeface="Meiryo"/>
              <a:buChar char="✓"/>
              <a:tabLst>
                <a:tab pos="1384300" algn="l"/>
              </a:tabLst>
            </a:pPr>
            <a:r>
              <a:rPr sz="1200" dirty="0">
                <a:latin typeface="Times New Roman"/>
                <a:cs typeface="Times New Roman"/>
              </a:rPr>
              <a:t>Large </a:t>
            </a:r>
            <a:r>
              <a:rPr sz="1200" spc="-5" dirty="0">
                <a:latin typeface="Times New Roman"/>
                <a:cs typeface="Times New Roman"/>
              </a:rPr>
              <a:t>Number </a:t>
            </a:r>
            <a:r>
              <a:rPr sz="1200" dirty="0">
                <a:latin typeface="Times New Roman"/>
                <a:cs typeface="Times New Roman"/>
              </a:rPr>
              <a:t>of concurrent users slow</a:t>
            </a:r>
            <a:r>
              <a:rPr sz="1200" spc="-80"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1384300" lvl="3" indent="-228600">
              <a:lnSpc>
                <a:spcPts val="1380"/>
              </a:lnSpc>
              <a:buFont typeface="Meiryo"/>
              <a:buChar char="✓"/>
              <a:tabLst>
                <a:tab pos="1384300" algn="l"/>
              </a:tabLst>
            </a:pPr>
            <a:r>
              <a:rPr sz="1200" dirty="0">
                <a:latin typeface="Times New Roman"/>
                <a:cs typeface="Times New Roman"/>
              </a:rPr>
              <a:t>Design of a</a:t>
            </a:r>
            <a:r>
              <a:rPr sz="1200" spc="-105"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1384300" lvl="3" indent="-228600">
              <a:lnSpc>
                <a:spcPts val="1380"/>
              </a:lnSpc>
              <a:buFont typeface="Meiryo"/>
              <a:buChar char="✓"/>
              <a:tabLst>
                <a:tab pos="1384300" algn="l"/>
              </a:tabLst>
            </a:pPr>
            <a:r>
              <a:rPr sz="1200" dirty="0">
                <a:latin typeface="Times New Roman"/>
                <a:cs typeface="Times New Roman"/>
              </a:rPr>
              <a:t>Peak Load</a:t>
            </a:r>
            <a:r>
              <a:rPr sz="1200" spc="-105" dirty="0">
                <a:latin typeface="Times New Roman"/>
                <a:cs typeface="Times New Roman"/>
              </a:rPr>
              <a:t> </a:t>
            </a:r>
            <a:r>
              <a:rPr sz="1200" dirty="0">
                <a:latin typeface="Times New Roman"/>
                <a:cs typeface="Times New Roman"/>
              </a:rPr>
              <a:t>Periods</a:t>
            </a:r>
            <a:endParaRPr sz="1200">
              <a:latin typeface="Times New Roman"/>
              <a:cs typeface="Times New Roman"/>
            </a:endParaRPr>
          </a:p>
          <a:p>
            <a:pPr marL="1384300" lvl="3" indent="-228600">
              <a:lnSpc>
                <a:spcPts val="1385"/>
              </a:lnSpc>
              <a:buFont typeface="Meiryo"/>
              <a:buChar char="✓"/>
              <a:tabLst>
                <a:tab pos="1384300" algn="l"/>
              </a:tabLst>
            </a:pPr>
            <a:r>
              <a:rPr sz="1200" dirty="0">
                <a:latin typeface="Times New Roman"/>
                <a:cs typeface="Times New Roman"/>
              </a:rPr>
              <a:t>Network</a:t>
            </a:r>
            <a:r>
              <a:rPr sz="1200" spc="-100" dirty="0">
                <a:latin typeface="Times New Roman"/>
                <a:cs typeface="Times New Roman"/>
              </a:rPr>
              <a:t> </a:t>
            </a:r>
            <a:r>
              <a:rPr sz="1200" dirty="0">
                <a:latin typeface="Times New Roman"/>
                <a:cs typeface="Times New Roman"/>
              </a:rPr>
              <a:t>Criteria</a:t>
            </a:r>
            <a:endParaRPr sz="1200">
              <a:latin typeface="Times New Roman"/>
              <a:cs typeface="Times New Roman"/>
            </a:endParaRPr>
          </a:p>
          <a:p>
            <a:pPr marL="927100" lvl="2" indent="-228600">
              <a:lnSpc>
                <a:spcPts val="1415"/>
              </a:lnSpc>
              <a:buFont typeface="Meiryo"/>
              <a:buChar char="➢"/>
              <a:tabLst>
                <a:tab pos="927100" algn="l"/>
              </a:tabLst>
            </a:pPr>
            <a:r>
              <a:rPr sz="1200" b="1" u="heavy" dirty="0">
                <a:latin typeface="Times New Roman"/>
                <a:cs typeface="Times New Roman"/>
              </a:rPr>
              <a:t>Type of Transmission</a:t>
            </a:r>
            <a:r>
              <a:rPr sz="1200" b="1" u="heavy" spc="-105" dirty="0">
                <a:latin typeface="Times New Roman"/>
                <a:cs typeface="Times New Roman"/>
              </a:rPr>
              <a:t> </a:t>
            </a:r>
            <a:r>
              <a:rPr sz="1200" b="1" u="heavy" dirty="0">
                <a:latin typeface="Times New Roman"/>
                <a:cs typeface="Times New Roman"/>
              </a:rPr>
              <a:t>Medium</a:t>
            </a:r>
            <a:endParaRPr sz="1200">
              <a:latin typeface="Times New Roman"/>
              <a:cs typeface="Times New Roman"/>
            </a:endParaRPr>
          </a:p>
          <a:p>
            <a:pPr lvl="2">
              <a:lnSpc>
                <a:spcPct val="100000"/>
              </a:lnSpc>
              <a:spcBef>
                <a:spcPts val="40"/>
              </a:spcBef>
              <a:buFont typeface="Meiryo"/>
              <a:buChar char="➢"/>
            </a:pPr>
            <a:endParaRPr sz="1100">
              <a:latin typeface="Times New Roman"/>
              <a:cs typeface="Times New Roman"/>
            </a:endParaRPr>
          </a:p>
          <a:p>
            <a:pPr marL="1384300" lvl="3" indent="-228600">
              <a:lnSpc>
                <a:spcPts val="1410"/>
              </a:lnSpc>
              <a:buFont typeface="Meiryo"/>
              <a:buChar char="✓"/>
              <a:tabLst>
                <a:tab pos="1384300" algn="l"/>
              </a:tabLst>
            </a:pPr>
            <a:r>
              <a:rPr sz="1200" dirty="0">
                <a:latin typeface="Times New Roman"/>
                <a:cs typeface="Times New Roman"/>
              </a:rPr>
              <a:t>Medium defines speed at which data can</a:t>
            </a:r>
            <a:r>
              <a:rPr sz="1200" spc="-145" dirty="0">
                <a:latin typeface="Times New Roman"/>
                <a:cs typeface="Times New Roman"/>
              </a:rPr>
              <a:t> </a:t>
            </a:r>
            <a:r>
              <a:rPr sz="1200" dirty="0">
                <a:latin typeface="Times New Roman"/>
                <a:cs typeface="Times New Roman"/>
              </a:rPr>
              <a:t>travel</a:t>
            </a:r>
            <a:endParaRPr sz="1200">
              <a:latin typeface="Times New Roman"/>
              <a:cs typeface="Times New Roman"/>
            </a:endParaRPr>
          </a:p>
          <a:p>
            <a:pPr marL="1384300" lvl="3" indent="-228600">
              <a:lnSpc>
                <a:spcPts val="1380"/>
              </a:lnSpc>
              <a:buFont typeface="Meiryo"/>
              <a:buChar char="✓"/>
              <a:tabLst>
                <a:tab pos="1384300" algn="l"/>
              </a:tabLst>
            </a:pPr>
            <a:r>
              <a:rPr sz="1200" dirty="0">
                <a:latin typeface="Times New Roman"/>
                <a:cs typeface="Times New Roman"/>
              </a:rPr>
              <a:t>Fiber Optic</a:t>
            </a:r>
            <a:r>
              <a:rPr sz="1200" spc="-110" dirty="0">
                <a:latin typeface="Times New Roman"/>
                <a:cs typeface="Times New Roman"/>
              </a:rPr>
              <a:t> </a:t>
            </a:r>
            <a:r>
              <a:rPr sz="1200" dirty="0">
                <a:latin typeface="Times New Roman"/>
                <a:cs typeface="Times New Roman"/>
              </a:rPr>
              <a:t>Cable</a:t>
            </a:r>
            <a:endParaRPr sz="1200">
              <a:latin typeface="Times New Roman"/>
              <a:cs typeface="Times New Roman"/>
            </a:endParaRPr>
          </a:p>
          <a:p>
            <a:pPr marL="1384300" lvl="3" indent="-228600">
              <a:lnSpc>
                <a:spcPts val="1380"/>
              </a:lnSpc>
              <a:buFont typeface="Meiryo"/>
              <a:buChar char="✓"/>
              <a:tabLst>
                <a:tab pos="1384300" algn="l"/>
              </a:tabLst>
            </a:pPr>
            <a:r>
              <a:rPr sz="1200" dirty="0">
                <a:latin typeface="Times New Roman"/>
                <a:cs typeface="Times New Roman"/>
              </a:rPr>
              <a:t>100Mbps and 10</a:t>
            </a:r>
            <a:r>
              <a:rPr sz="1200" spc="-90" dirty="0">
                <a:latin typeface="Times New Roman"/>
                <a:cs typeface="Times New Roman"/>
              </a:rPr>
              <a:t> </a:t>
            </a:r>
            <a:r>
              <a:rPr sz="1200" spc="-5" dirty="0">
                <a:latin typeface="Times New Roman"/>
                <a:cs typeface="Times New Roman"/>
              </a:rPr>
              <a:t>Mbps</a:t>
            </a:r>
            <a:endParaRPr sz="1200">
              <a:latin typeface="Times New Roman"/>
              <a:cs typeface="Times New Roman"/>
            </a:endParaRPr>
          </a:p>
          <a:p>
            <a:pPr marL="1384300" lvl="3" indent="-228600">
              <a:lnSpc>
                <a:spcPts val="1380"/>
              </a:lnSpc>
              <a:buFont typeface="Meiryo"/>
              <a:buChar char="✓"/>
              <a:tabLst>
                <a:tab pos="1384300" algn="l"/>
              </a:tabLst>
            </a:pPr>
            <a:r>
              <a:rPr sz="1200" dirty="0">
                <a:latin typeface="Times New Roman"/>
                <a:cs typeface="Times New Roman"/>
              </a:rPr>
              <a:t>Hardware</a:t>
            </a:r>
            <a:endParaRPr sz="1200">
              <a:latin typeface="Times New Roman"/>
              <a:cs typeface="Times New Roman"/>
            </a:endParaRPr>
          </a:p>
          <a:p>
            <a:pPr marL="1384300" lvl="3" indent="-228600">
              <a:lnSpc>
                <a:spcPts val="1385"/>
              </a:lnSpc>
              <a:buFont typeface="Meiryo"/>
              <a:buChar char="✓"/>
              <a:tabLst>
                <a:tab pos="1384300" algn="l"/>
              </a:tabLst>
            </a:pPr>
            <a:r>
              <a:rPr sz="1200" dirty="0">
                <a:latin typeface="Times New Roman"/>
                <a:cs typeface="Times New Roman"/>
              </a:rPr>
              <a:t>Software</a:t>
            </a:r>
            <a:endParaRPr sz="1200">
              <a:latin typeface="Times New Roman"/>
              <a:cs typeface="Times New Roman"/>
            </a:endParaRPr>
          </a:p>
          <a:p>
            <a:pPr marL="927100" lvl="2" indent="-228600">
              <a:lnSpc>
                <a:spcPts val="1415"/>
              </a:lnSpc>
              <a:buFont typeface="Meiryo"/>
              <a:buChar char="➢"/>
              <a:tabLst>
                <a:tab pos="927100" algn="l"/>
              </a:tabLst>
            </a:pPr>
            <a:r>
              <a:rPr sz="1200" b="1" u="heavy" spc="-5" dirty="0">
                <a:latin typeface="Times New Roman"/>
                <a:cs typeface="Times New Roman"/>
              </a:rPr>
              <a:t>Hardware</a:t>
            </a:r>
            <a:endParaRPr sz="1200">
              <a:latin typeface="Times New Roman"/>
              <a:cs typeface="Times New Roman"/>
            </a:endParaRPr>
          </a:p>
          <a:p>
            <a:pPr lvl="2">
              <a:lnSpc>
                <a:spcPct val="100000"/>
              </a:lnSpc>
              <a:spcBef>
                <a:spcPts val="40"/>
              </a:spcBef>
              <a:buFont typeface="Meiryo"/>
              <a:buChar char="➢"/>
            </a:pPr>
            <a:endParaRPr sz="1100">
              <a:latin typeface="Times New Roman"/>
              <a:cs typeface="Times New Roman"/>
            </a:endParaRPr>
          </a:p>
          <a:p>
            <a:pPr marL="1384300" lvl="3" indent="-228600">
              <a:lnSpc>
                <a:spcPts val="1410"/>
              </a:lnSpc>
              <a:buFont typeface="Meiryo"/>
              <a:buChar char="✓"/>
              <a:tabLst>
                <a:tab pos="1384300" algn="l"/>
              </a:tabLst>
            </a:pPr>
            <a:r>
              <a:rPr sz="1200" dirty="0">
                <a:latin typeface="Times New Roman"/>
                <a:cs typeface="Times New Roman"/>
              </a:rPr>
              <a:t>Effect speed and the </a:t>
            </a:r>
            <a:r>
              <a:rPr sz="1200" spc="-5" dirty="0">
                <a:latin typeface="Times New Roman"/>
                <a:cs typeface="Times New Roman"/>
              </a:rPr>
              <a:t>capacity </a:t>
            </a:r>
            <a:r>
              <a:rPr sz="1200" dirty="0">
                <a:latin typeface="Times New Roman"/>
                <a:cs typeface="Times New Roman"/>
              </a:rPr>
              <a:t>of</a:t>
            </a:r>
            <a:r>
              <a:rPr sz="1200" spc="-30"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1384300" lvl="3" indent="-228600">
              <a:lnSpc>
                <a:spcPts val="1380"/>
              </a:lnSpc>
              <a:buFont typeface="Meiryo"/>
              <a:buChar char="✓"/>
              <a:tabLst>
                <a:tab pos="1384300" algn="l"/>
              </a:tabLst>
            </a:pPr>
            <a:r>
              <a:rPr sz="1200" dirty="0">
                <a:latin typeface="Times New Roman"/>
                <a:cs typeface="Times New Roman"/>
              </a:rPr>
              <a:t>Fast </a:t>
            </a:r>
            <a:r>
              <a:rPr sz="1200" spc="-5" dirty="0">
                <a:latin typeface="Times New Roman"/>
                <a:cs typeface="Times New Roman"/>
              </a:rPr>
              <a:t>computer </a:t>
            </a:r>
            <a:r>
              <a:rPr sz="1200" dirty="0">
                <a:latin typeface="Times New Roman"/>
                <a:cs typeface="Times New Roman"/>
              </a:rPr>
              <a:t>with large storage</a:t>
            </a:r>
            <a:r>
              <a:rPr sz="1200" spc="-65" dirty="0">
                <a:latin typeface="Times New Roman"/>
                <a:cs typeface="Times New Roman"/>
              </a:rPr>
              <a:t> </a:t>
            </a:r>
            <a:r>
              <a:rPr sz="1200" spc="-5" dirty="0">
                <a:latin typeface="Times New Roman"/>
                <a:cs typeface="Times New Roman"/>
              </a:rPr>
              <a:t>capacity</a:t>
            </a:r>
            <a:endParaRPr sz="1200">
              <a:latin typeface="Times New Roman"/>
              <a:cs typeface="Times New Roman"/>
            </a:endParaRPr>
          </a:p>
          <a:p>
            <a:pPr marL="1384300" lvl="3" indent="-228600">
              <a:lnSpc>
                <a:spcPts val="1380"/>
              </a:lnSpc>
              <a:buFont typeface="Meiryo"/>
              <a:buChar char="✓"/>
              <a:tabLst>
                <a:tab pos="1384300" algn="l"/>
              </a:tabLst>
            </a:pPr>
            <a:r>
              <a:rPr sz="1200" dirty="0">
                <a:latin typeface="Times New Roman"/>
                <a:cs typeface="Times New Roman"/>
              </a:rPr>
              <a:t>Software</a:t>
            </a:r>
            <a:endParaRPr sz="1200">
              <a:latin typeface="Times New Roman"/>
              <a:cs typeface="Times New Roman"/>
            </a:endParaRPr>
          </a:p>
          <a:p>
            <a:pPr marL="1384300" lvl="3" indent="-228600">
              <a:lnSpc>
                <a:spcPts val="1410"/>
              </a:lnSpc>
              <a:buFont typeface="Meiryo"/>
              <a:buChar char="✓"/>
              <a:tabLst>
                <a:tab pos="1384300" algn="l"/>
              </a:tabLst>
            </a:pPr>
            <a:r>
              <a:rPr sz="1200" dirty="0">
                <a:latin typeface="Times New Roman"/>
                <a:cs typeface="Times New Roman"/>
              </a:rPr>
              <a:t>Network</a:t>
            </a:r>
            <a:r>
              <a:rPr sz="1200" spc="-100" dirty="0">
                <a:latin typeface="Times New Roman"/>
                <a:cs typeface="Times New Roman"/>
              </a:rPr>
              <a:t> </a:t>
            </a:r>
            <a:r>
              <a:rPr sz="1200" dirty="0">
                <a:latin typeface="Times New Roman"/>
                <a:cs typeface="Times New Roman"/>
              </a:rPr>
              <a:t>Criteria</a:t>
            </a:r>
            <a:endParaRPr sz="1200">
              <a:latin typeface="Times New Roman"/>
              <a:cs typeface="Times New Roman"/>
            </a:endParaRPr>
          </a:p>
          <a:p>
            <a:pPr>
              <a:lnSpc>
                <a:spcPct val="100000"/>
              </a:lnSpc>
              <a:spcBef>
                <a:spcPts val="5"/>
              </a:spcBef>
            </a:pPr>
            <a:endParaRPr sz="1150">
              <a:latin typeface="Times New Roman"/>
              <a:cs typeface="Times New Roman"/>
            </a:endParaRPr>
          </a:p>
          <a:p>
            <a:pPr marL="1155700" indent="-228600">
              <a:lnSpc>
                <a:spcPct val="100000"/>
              </a:lnSpc>
              <a:spcBef>
                <a:spcPts val="5"/>
              </a:spcBef>
              <a:buFont typeface="Meiryo"/>
              <a:buChar char="➢"/>
              <a:tabLst>
                <a:tab pos="1155700" algn="l"/>
              </a:tabLst>
            </a:pPr>
            <a:r>
              <a:rPr sz="1200" b="1" u="heavy" spc="-5" dirty="0">
                <a:latin typeface="Times New Roman"/>
                <a:cs typeface="Times New Roman"/>
              </a:rPr>
              <a:t>Software</a:t>
            </a:r>
            <a:endParaRPr sz="1200">
              <a:latin typeface="Times New Roman"/>
              <a:cs typeface="Times New Roman"/>
            </a:endParaRPr>
          </a:p>
        </p:txBody>
      </p:sp>
      <p:sp>
        <p:nvSpPr>
          <p:cNvPr id="7" name="object 7"/>
          <p:cNvSpPr/>
          <p:nvPr/>
        </p:nvSpPr>
        <p:spPr>
          <a:xfrm>
            <a:off x="1134617" y="914400"/>
            <a:ext cx="6171438" cy="2712719"/>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14</a:t>
            </a:fld>
            <a:endParaRPr dirty="0"/>
          </a:p>
        </p:txBody>
      </p:sp>
    </p:spTree>
    <p:extLst>
      <p:ext uri="{BB962C8B-B14F-4D97-AF65-F5344CB8AC3E}">
        <p14:creationId xmlns:p14="http://schemas.microsoft.com/office/powerpoint/2010/main" val="4328230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207"/>
            <a:ext cx="4189729" cy="2973705"/>
          </a:xfrm>
          <a:prstGeom prst="rect">
            <a:avLst/>
          </a:prstGeom>
        </p:spPr>
        <p:txBody>
          <a:bodyPr vert="horz" wrap="square" lIns="0" tIns="0" rIns="0" bIns="0" rtlCol="0">
            <a:spAutoFit/>
          </a:bodyPr>
          <a:lstStyle/>
          <a:p>
            <a:pPr marL="698500">
              <a:lnSpc>
                <a:spcPct val="100000"/>
              </a:lnSpc>
            </a:pPr>
            <a:r>
              <a:rPr sz="1200" dirty="0">
                <a:latin typeface="Times New Roman"/>
                <a:cs typeface="Times New Roman"/>
              </a:rPr>
              <a:t>Each </a:t>
            </a:r>
            <a:r>
              <a:rPr sz="1200" spc="-5" dirty="0">
                <a:latin typeface="Times New Roman"/>
                <a:cs typeface="Times New Roman"/>
              </a:rPr>
              <a:t>satellite </a:t>
            </a:r>
            <a:r>
              <a:rPr sz="1200" dirty="0">
                <a:latin typeface="Times New Roman"/>
                <a:cs typeface="Times New Roman"/>
              </a:rPr>
              <a:t>sends and </a:t>
            </a:r>
            <a:r>
              <a:rPr sz="1200" spc="-5" dirty="0">
                <a:latin typeface="Times New Roman"/>
                <a:cs typeface="Times New Roman"/>
              </a:rPr>
              <a:t>receives over </a:t>
            </a:r>
            <a:r>
              <a:rPr sz="1200" dirty="0">
                <a:latin typeface="Times New Roman"/>
                <a:cs typeface="Times New Roman"/>
              </a:rPr>
              <a:t>two</a:t>
            </a:r>
            <a:r>
              <a:rPr sz="1200" spc="-60" dirty="0">
                <a:latin typeface="Times New Roman"/>
                <a:cs typeface="Times New Roman"/>
              </a:rPr>
              <a:t> </a:t>
            </a:r>
            <a:r>
              <a:rPr sz="1200" spc="-5" dirty="0">
                <a:latin typeface="Times New Roman"/>
                <a:cs typeface="Times New Roman"/>
              </a:rPr>
              <a:t>bands</a:t>
            </a:r>
            <a:endParaRPr sz="1200">
              <a:latin typeface="Times New Roman"/>
              <a:cs typeface="Times New Roman"/>
            </a:endParaRPr>
          </a:p>
          <a:p>
            <a:pPr>
              <a:lnSpc>
                <a:spcPct val="100000"/>
              </a:lnSpc>
              <a:spcBef>
                <a:spcPts val="20"/>
              </a:spcBef>
            </a:pPr>
            <a:endParaRPr sz="1100">
              <a:latin typeface="Times New Roman"/>
              <a:cs typeface="Times New Roman"/>
            </a:endParaRPr>
          </a:p>
          <a:p>
            <a:pPr marL="698500">
              <a:lnSpc>
                <a:spcPts val="1945"/>
              </a:lnSpc>
            </a:pPr>
            <a:r>
              <a:rPr sz="1700" spc="-5" dirty="0">
                <a:latin typeface="Times New Roman"/>
                <a:cs typeface="Times New Roman"/>
              </a:rPr>
              <a:t>–</a:t>
            </a:r>
            <a:r>
              <a:rPr sz="1200" spc="-5" dirty="0">
                <a:latin typeface="Times New Roman"/>
                <a:cs typeface="Times New Roman"/>
              </a:rPr>
              <a:t>Uplink: From </a:t>
            </a:r>
            <a:r>
              <a:rPr sz="1200" dirty="0">
                <a:latin typeface="Times New Roman"/>
                <a:cs typeface="Times New Roman"/>
              </a:rPr>
              <a:t>the earth to the</a:t>
            </a:r>
            <a:r>
              <a:rPr sz="1200" spc="-30" dirty="0">
                <a:latin typeface="Times New Roman"/>
                <a:cs typeface="Times New Roman"/>
              </a:rPr>
              <a:t> </a:t>
            </a:r>
            <a:r>
              <a:rPr sz="1200" spc="-5" dirty="0">
                <a:latin typeface="Times New Roman"/>
                <a:cs typeface="Times New Roman"/>
              </a:rPr>
              <a:t>satellite</a:t>
            </a:r>
            <a:endParaRPr sz="1200">
              <a:latin typeface="Times New Roman"/>
              <a:cs typeface="Times New Roman"/>
            </a:endParaRPr>
          </a:p>
          <a:p>
            <a:pPr marL="698500">
              <a:lnSpc>
                <a:spcPts val="1870"/>
              </a:lnSpc>
            </a:pPr>
            <a:r>
              <a:rPr sz="1700" spc="-5" dirty="0">
                <a:latin typeface="Times New Roman"/>
                <a:cs typeface="Times New Roman"/>
              </a:rPr>
              <a:t>–</a:t>
            </a:r>
            <a:r>
              <a:rPr sz="1200" spc="-5" dirty="0">
                <a:latin typeface="Times New Roman"/>
                <a:cs typeface="Times New Roman"/>
              </a:rPr>
              <a:t>Downlink: </a:t>
            </a:r>
            <a:r>
              <a:rPr sz="1200" dirty="0">
                <a:latin typeface="Times New Roman"/>
                <a:cs typeface="Times New Roman"/>
              </a:rPr>
              <a:t>From the </a:t>
            </a:r>
            <a:r>
              <a:rPr sz="1200" spc="-5" dirty="0">
                <a:latin typeface="Times New Roman"/>
                <a:cs typeface="Times New Roman"/>
              </a:rPr>
              <a:t>satellite </a:t>
            </a:r>
            <a:r>
              <a:rPr sz="1200" dirty="0">
                <a:latin typeface="Times New Roman"/>
                <a:cs typeface="Times New Roman"/>
              </a:rPr>
              <a:t>to the</a:t>
            </a:r>
            <a:r>
              <a:rPr sz="1200" spc="-20" dirty="0">
                <a:latin typeface="Times New Roman"/>
                <a:cs typeface="Times New Roman"/>
              </a:rPr>
              <a:t> </a:t>
            </a:r>
            <a:r>
              <a:rPr sz="1200" spc="-5" dirty="0">
                <a:latin typeface="Times New Roman"/>
                <a:cs typeface="Times New Roman"/>
              </a:rPr>
              <a:t>earth</a:t>
            </a:r>
            <a:endParaRPr sz="1200">
              <a:latin typeface="Times New Roman"/>
              <a:cs typeface="Times New Roman"/>
            </a:endParaRPr>
          </a:p>
          <a:p>
            <a:pPr marL="698500">
              <a:lnSpc>
                <a:spcPts val="1330"/>
              </a:lnSpc>
              <a:tabLst>
                <a:tab pos="1840864" algn="l"/>
                <a:tab pos="2907665" algn="l"/>
              </a:tabLst>
            </a:pPr>
            <a:r>
              <a:rPr sz="1200" b="1" i="1" u="heavy" dirty="0">
                <a:latin typeface="Times New Roman"/>
                <a:cs typeface="Times New Roman"/>
              </a:rPr>
              <a:t>Band	Downlink	Uplink</a:t>
            </a:r>
            <a:endParaRPr sz="1200">
              <a:latin typeface="Times New Roman"/>
              <a:cs typeface="Times New Roman"/>
            </a:endParaRPr>
          </a:p>
          <a:p>
            <a:pPr marL="698500">
              <a:lnSpc>
                <a:spcPts val="1405"/>
              </a:lnSpc>
              <a:tabLst>
                <a:tab pos="1612900" algn="l"/>
                <a:tab pos="2560955" algn="l"/>
              </a:tabLst>
            </a:pPr>
            <a:r>
              <a:rPr sz="1200" dirty="0">
                <a:latin typeface="Times New Roman"/>
                <a:cs typeface="Times New Roman"/>
              </a:rPr>
              <a:t>C	</a:t>
            </a:r>
            <a:r>
              <a:rPr sz="1200" spc="-5" dirty="0">
                <a:latin typeface="Times New Roman"/>
                <a:cs typeface="Times New Roman"/>
              </a:rPr>
              <a:t>3.7-4.2 GHz	5.925-6.425</a:t>
            </a:r>
            <a:r>
              <a:rPr sz="1200" spc="-90" dirty="0">
                <a:latin typeface="Times New Roman"/>
                <a:cs typeface="Times New Roman"/>
              </a:rPr>
              <a:t> </a:t>
            </a:r>
            <a:r>
              <a:rPr sz="1200" spc="-10" dirty="0">
                <a:latin typeface="Times New Roman"/>
                <a:cs typeface="Times New Roman"/>
              </a:rPr>
              <a:t>GHz</a:t>
            </a:r>
            <a:endParaRPr sz="1200">
              <a:latin typeface="Times New Roman"/>
              <a:cs typeface="Times New Roman"/>
            </a:endParaRPr>
          </a:p>
          <a:p>
            <a:pPr>
              <a:lnSpc>
                <a:spcPct val="100000"/>
              </a:lnSpc>
              <a:spcBef>
                <a:spcPts val="45"/>
              </a:spcBef>
            </a:pPr>
            <a:endParaRPr sz="1100">
              <a:latin typeface="Times New Roman"/>
              <a:cs typeface="Times New Roman"/>
            </a:endParaRPr>
          </a:p>
          <a:p>
            <a:pPr marL="698500">
              <a:lnSpc>
                <a:spcPct val="100000"/>
              </a:lnSpc>
              <a:spcBef>
                <a:spcPts val="5"/>
              </a:spcBef>
              <a:tabLst>
                <a:tab pos="1265555" algn="l"/>
                <a:tab pos="2602865" algn="l"/>
              </a:tabLst>
            </a:pPr>
            <a:r>
              <a:rPr sz="1200" spc="-5" dirty="0">
                <a:latin typeface="Times New Roman"/>
                <a:cs typeface="Times New Roman"/>
              </a:rPr>
              <a:t>Ku	11.7-12.2 GH	14-14.5</a:t>
            </a:r>
            <a:r>
              <a:rPr sz="1200" spc="-90" dirty="0">
                <a:latin typeface="Times New Roman"/>
                <a:cs typeface="Times New Roman"/>
              </a:rPr>
              <a:t> </a:t>
            </a:r>
            <a:r>
              <a:rPr sz="1200" spc="-10" dirty="0">
                <a:latin typeface="Times New Roman"/>
                <a:cs typeface="Times New Roman"/>
              </a:rPr>
              <a:t>GHz</a:t>
            </a:r>
            <a:endParaRPr sz="1200">
              <a:latin typeface="Times New Roman"/>
              <a:cs typeface="Times New Roman"/>
            </a:endParaRPr>
          </a:p>
          <a:p>
            <a:pPr>
              <a:lnSpc>
                <a:spcPct val="100000"/>
              </a:lnSpc>
              <a:spcBef>
                <a:spcPts val="55"/>
              </a:spcBef>
            </a:pPr>
            <a:endParaRPr sz="1100">
              <a:latin typeface="Times New Roman"/>
              <a:cs typeface="Times New Roman"/>
            </a:endParaRPr>
          </a:p>
          <a:p>
            <a:pPr marL="698500">
              <a:lnSpc>
                <a:spcPct val="100000"/>
              </a:lnSpc>
              <a:tabLst>
                <a:tab pos="1117600" algn="l"/>
                <a:tab pos="2451100" algn="l"/>
              </a:tabLst>
            </a:pPr>
            <a:r>
              <a:rPr sz="1200" spc="-5" dirty="0">
                <a:latin typeface="Times New Roman"/>
                <a:cs typeface="Times New Roman"/>
              </a:rPr>
              <a:t>Ka	17.7-21 GHz	27.5-31</a:t>
            </a:r>
            <a:r>
              <a:rPr sz="1200" spc="-90" dirty="0">
                <a:latin typeface="Times New Roman"/>
                <a:cs typeface="Times New Roman"/>
              </a:rPr>
              <a:t> </a:t>
            </a:r>
            <a:r>
              <a:rPr sz="1200" spc="-10" dirty="0">
                <a:latin typeface="Times New Roman"/>
                <a:cs typeface="Times New Roman"/>
              </a:rPr>
              <a:t>GHz</a:t>
            </a:r>
            <a:endParaRPr sz="1200">
              <a:latin typeface="Times New Roman"/>
              <a:cs typeface="Times New Roman"/>
            </a:endParaRPr>
          </a:p>
          <a:p>
            <a:pPr>
              <a:lnSpc>
                <a:spcPct val="100000"/>
              </a:lnSpc>
            </a:pPr>
            <a:endParaRPr sz="1150">
              <a:latin typeface="Times New Roman"/>
              <a:cs typeface="Times New Roman"/>
            </a:endParaRPr>
          </a:p>
          <a:p>
            <a:pPr marL="12700">
              <a:lnSpc>
                <a:spcPts val="1645"/>
              </a:lnSpc>
            </a:pPr>
            <a:r>
              <a:rPr sz="1400" b="1" spc="-5" dirty="0">
                <a:latin typeface="Times New Roman"/>
                <a:cs typeface="Times New Roman"/>
              </a:rPr>
              <a:t>Cellular</a:t>
            </a:r>
            <a:r>
              <a:rPr sz="1400" b="1" spc="-25" dirty="0">
                <a:latin typeface="Times New Roman"/>
                <a:cs typeface="Times New Roman"/>
              </a:rPr>
              <a:t> </a:t>
            </a:r>
            <a:r>
              <a:rPr sz="1400" b="1" spc="-5" dirty="0">
                <a:latin typeface="Times New Roman"/>
                <a:cs typeface="Times New Roman"/>
              </a:rPr>
              <a:t>Telephony</a:t>
            </a:r>
            <a:endParaRPr sz="14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Each </a:t>
            </a:r>
            <a:r>
              <a:rPr sz="1200" spc="-5" dirty="0">
                <a:latin typeface="Times New Roman"/>
                <a:cs typeface="Times New Roman"/>
              </a:rPr>
              <a:t>service </a:t>
            </a:r>
            <a:r>
              <a:rPr sz="1200" dirty="0">
                <a:latin typeface="Times New Roman"/>
                <a:cs typeface="Times New Roman"/>
              </a:rPr>
              <a:t>area is </a:t>
            </a:r>
            <a:r>
              <a:rPr sz="1200" spc="-5" dirty="0">
                <a:latin typeface="Times New Roman"/>
                <a:cs typeface="Times New Roman"/>
              </a:rPr>
              <a:t>divided </a:t>
            </a:r>
            <a:r>
              <a:rPr sz="1200" dirty="0">
                <a:latin typeface="Times New Roman"/>
                <a:cs typeface="Times New Roman"/>
              </a:rPr>
              <a:t>into </a:t>
            </a:r>
            <a:r>
              <a:rPr sz="1200" spc="-5" dirty="0">
                <a:latin typeface="Times New Roman"/>
                <a:cs typeface="Times New Roman"/>
              </a:rPr>
              <a:t>small ranges called</a:t>
            </a:r>
            <a:r>
              <a:rPr sz="1200" spc="5" dirty="0">
                <a:latin typeface="Times New Roman"/>
                <a:cs typeface="Times New Roman"/>
              </a:rPr>
              <a:t> </a:t>
            </a:r>
            <a:r>
              <a:rPr sz="1200" i="1" dirty="0">
                <a:latin typeface="Times New Roman"/>
                <a:cs typeface="Times New Roman"/>
              </a:rPr>
              <a:t>cells</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Each cell office is </a:t>
            </a:r>
            <a:r>
              <a:rPr sz="1200" spc="-5" dirty="0">
                <a:latin typeface="Times New Roman"/>
                <a:cs typeface="Times New Roman"/>
              </a:rPr>
              <a:t>controlled </a:t>
            </a:r>
            <a:r>
              <a:rPr sz="1200" dirty="0">
                <a:latin typeface="Times New Roman"/>
                <a:cs typeface="Times New Roman"/>
              </a:rPr>
              <a:t>by a </a:t>
            </a:r>
            <a:r>
              <a:rPr sz="1200" spc="-5" dirty="0">
                <a:latin typeface="Times New Roman"/>
                <a:cs typeface="Times New Roman"/>
              </a:rPr>
              <a:t>switching office called</a:t>
            </a:r>
            <a:r>
              <a:rPr sz="1200" spc="-40" dirty="0">
                <a:latin typeface="Times New Roman"/>
                <a:cs typeface="Times New Roman"/>
              </a:rPr>
              <a:t> </a:t>
            </a:r>
            <a:r>
              <a:rPr sz="1200" spc="-10" dirty="0">
                <a:latin typeface="Times New Roman"/>
                <a:cs typeface="Times New Roman"/>
              </a:rPr>
              <a:t>MTSO</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ct val="100000"/>
              </a:lnSpc>
              <a:spcBef>
                <a:spcPts val="5"/>
              </a:spcBef>
            </a:pPr>
            <a:r>
              <a:rPr sz="1200" b="1" spc="-5" dirty="0">
                <a:latin typeface="Times New Roman"/>
                <a:cs typeface="Times New Roman"/>
              </a:rPr>
              <a:t>Operations </a:t>
            </a:r>
            <a:r>
              <a:rPr sz="1200" b="1" dirty="0">
                <a:latin typeface="Times New Roman"/>
                <a:cs typeface="Times New Roman"/>
              </a:rPr>
              <a:t>of </a:t>
            </a:r>
            <a:r>
              <a:rPr sz="1200" b="1" spc="-5" dirty="0">
                <a:latin typeface="Times New Roman"/>
                <a:cs typeface="Times New Roman"/>
              </a:rPr>
              <a:t>Cellular</a:t>
            </a:r>
            <a:r>
              <a:rPr sz="1200" b="1" spc="-40" dirty="0">
                <a:latin typeface="Times New Roman"/>
                <a:cs typeface="Times New Roman"/>
              </a:rPr>
              <a:t> </a:t>
            </a:r>
            <a:r>
              <a:rPr sz="1200" b="1" dirty="0">
                <a:latin typeface="Times New Roman"/>
                <a:cs typeface="Times New Roman"/>
              </a:rPr>
              <a:t>Telephony</a:t>
            </a:r>
            <a:endParaRPr sz="1200">
              <a:latin typeface="Times New Roman"/>
              <a:cs typeface="Times New Roman"/>
            </a:endParaRPr>
          </a:p>
        </p:txBody>
      </p:sp>
      <p:sp>
        <p:nvSpPr>
          <p:cNvPr id="7" name="object 7"/>
          <p:cNvSpPr/>
          <p:nvPr/>
        </p:nvSpPr>
        <p:spPr>
          <a:xfrm>
            <a:off x="1893570" y="4040885"/>
            <a:ext cx="4005808" cy="220598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6925817"/>
            <a:ext cx="3609340" cy="2632075"/>
          </a:xfrm>
          <a:prstGeom prst="rect">
            <a:avLst/>
          </a:prstGeom>
        </p:spPr>
        <p:txBody>
          <a:bodyPr vert="horz" wrap="square" lIns="0" tIns="0" rIns="0" bIns="0" rtlCol="0">
            <a:spAutoFit/>
          </a:bodyPr>
          <a:lstStyle/>
          <a:p>
            <a:pPr marL="12700">
              <a:lnSpc>
                <a:spcPts val="2055"/>
              </a:lnSpc>
            </a:pPr>
            <a:r>
              <a:rPr sz="1800" spc="-15" dirty="0">
                <a:latin typeface="Meiryo"/>
                <a:cs typeface="Meiryo"/>
              </a:rPr>
              <a:t>*</a:t>
            </a:r>
            <a:r>
              <a:rPr sz="1200" b="1" spc="-15" dirty="0">
                <a:latin typeface="Times New Roman"/>
                <a:cs typeface="Times New Roman"/>
              </a:rPr>
              <a:t>Transmitting</a:t>
            </a:r>
            <a:endParaRPr sz="1200">
              <a:latin typeface="Times New Roman"/>
              <a:cs typeface="Times New Roman"/>
            </a:endParaRPr>
          </a:p>
          <a:p>
            <a:pPr marL="12700">
              <a:lnSpc>
                <a:spcPts val="1625"/>
              </a:lnSpc>
            </a:pPr>
            <a:r>
              <a:rPr sz="1500" dirty="0">
                <a:latin typeface="Times New Roman"/>
                <a:cs typeface="Times New Roman"/>
              </a:rPr>
              <a:t>–</a:t>
            </a:r>
            <a:r>
              <a:rPr sz="1200" dirty="0">
                <a:latin typeface="Times New Roman"/>
                <a:cs typeface="Times New Roman"/>
              </a:rPr>
              <a:t>Mobile phone sends the </a:t>
            </a:r>
            <a:r>
              <a:rPr sz="1200" spc="-5" dirty="0">
                <a:latin typeface="Times New Roman"/>
                <a:cs typeface="Times New Roman"/>
              </a:rPr>
              <a:t>number </a:t>
            </a:r>
            <a:r>
              <a:rPr sz="1200" dirty="0">
                <a:latin typeface="Times New Roman"/>
                <a:cs typeface="Times New Roman"/>
              </a:rPr>
              <a:t>to the closest cell</a:t>
            </a:r>
            <a:r>
              <a:rPr sz="1200" spc="-90" dirty="0">
                <a:latin typeface="Times New Roman"/>
                <a:cs typeface="Times New Roman"/>
              </a:rPr>
              <a:t> </a:t>
            </a:r>
            <a:r>
              <a:rPr sz="1200" dirty="0">
                <a:latin typeface="Times New Roman"/>
                <a:cs typeface="Times New Roman"/>
              </a:rPr>
              <a:t>office</a:t>
            </a:r>
            <a:endParaRPr sz="1200">
              <a:latin typeface="Times New Roman"/>
              <a:cs typeface="Times New Roman"/>
            </a:endParaRPr>
          </a:p>
          <a:p>
            <a:pPr marL="12700">
              <a:lnSpc>
                <a:spcPts val="1660"/>
              </a:lnSpc>
            </a:pPr>
            <a:r>
              <a:rPr sz="1500" dirty="0">
                <a:latin typeface="Times New Roman"/>
                <a:cs typeface="Times New Roman"/>
              </a:rPr>
              <a:t>–</a:t>
            </a:r>
            <a:r>
              <a:rPr sz="1200" dirty="0">
                <a:latin typeface="Times New Roman"/>
                <a:cs typeface="Times New Roman"/>
              </a:rPr>
              <a:t>Cell</a:t>
            </a:r>
            <a:r>
              <a:rPr sz="1200" spc="-15" dirty="0">
                <a:latin typeface="Times New Roman"/>
                <a:cs typeface="Times New Roman"/>
              </a:rPr>
              <a:t> </a:t>
            </a:r>
            <a:r>
              <a:rPr sz="1200" spc="-5" dirty="0">
                <a:latin typeface="Times New Roman"/>
                <a:cs typeface="Times New Roman"/>
              </a:rPr>
              <a:t>office</a:t>
            </a:r>
            <a:r>
              <a:rPr sz="1200" spc="-20" dirty="0">
                <a:latin typeface="Times New Roman"/>
                <a:cs typeface="Times New Roman"/>
              </a:rPr>
              <a:t> </a:t>
            </a:r>
            <a:r>
              <a:rPr sz="1200" spc="425" dirty="0">
                <a:latin typeface="Meiryo"/>
                <a:cs typeface="Meiryo"/>
              </a:rPr>
              <a:t>€</a:t>
            </a:r>
            <a:r>
              <a:rPr sz="1200" spc="-125" dirty="0">
                <a:latin typeface="Meiryo"/>
                <a:cs typeface="Meiryo"/>
              </a:rPr>
              <a:t> </a:t>
            </a:r>
            <a:r>
              <a:rPr sz="1200" spc="-5" dirty="0">
                <a:latin typeface="Times New Roman"/>
                <a:cs typeface="Times New Roman"/>
              </a:rPr>
              <a:t>MTSO</a:t>
            </a:r>
            <a:r>
              <a:rPr sz="1200" spc="-15" dirty="0">
                <a:latin typeface="Times New Roman"/>
                <a:cs typeface="Times New Roman"/>
              </a:rPr>
              <a:t> </a:t>
            </a:r>
            <a:r>
              <a:rPr sz="1200" spc="425" dirty="0">
                <a:latin typeface="Meiryo"/>
                <a:cs typeface="Meiryo"/>
              </a:rPr>
              <a:t>€</a:t>
            </a:r>
            <a:r>
              <a:rPr sz="1200" spc="-125" dirty="0">
                <a:latin typeface="Meiryo"/>
                <a:cs typeface="Meiryo"/>
              </a:rPr>
              <a:t> </a:t>
            </a:r>
            <a:r>
              <a:rPr sz="1200" dirty="0">
                <a:latin typeface="Times New Roman"/>
                <a:cs typeface="Times New Roman"/>
              </a:rPr>
              <a:t>Telephone</a:t>
            </a:r>
            <a:r>
              <a:rPr sz="1200" spc="-20" dirty="0">
                <a:latin typeface="Times New Roman"/>
                <a:cs typeface="Times New Roman"/>
              </a:rPr>
              <a:t> </a:t>
            </a:r>
            <a:r>
              <a:rPr sz="1200" spc="-5" dirty="0">
                <a:latin typeface="Times New Roman"/>
                <a:cs typeface="Times New Roman"/>
              </a:rPr>
              <a:t>office</a:t>
            </a:r>
            <a:endParaRPr sz="1200">
              <a:latin typeface="Times New Roman"/>
              <a:cs typeface="Times New Roman"/>
            </a:endParaRPr>
          </a:p>
          <a:p>
            <a:pPr marL="12700">
              <a:lnSpc>
                <a:spcPts val="1730"/>
              </a:lnSpc>
            </a:pPr>
            <a:r>
              <a:rPr sz="1500" spc="-5" dirty="0">
                <a:latin typeface="Times New Roman"/>
                <a:cs typeface="Times New Roman"/>
              </a:rPr>
              <a:t>–</a:t>
            </a:r>
            <a:r>
              <a:rPr sz="1200" spc="-5" dirty="0">
                <a:latin typeface="Times New Roman"/>
                <a:cs typeface="Times New Roman"/>
              </a:rPr>
              <a:t>MTSO </a:t>
            </a:r>
            <a:r>
              <a:rPr sz="1200" dirty="0">
                <a:latin typeface="Times New Roman"/>
                <a:cs typeface="Times New Roman"/>
              </a:rPr>
              <a:t>assigns an unused voice</a:t>
            </a:r>
            <a:r>
              <a:rPr sz="1200" spc="-80" dirty="0">
                <a:latin typeface="Times New Roman"/>
                <a:cs typeface="Times New Roman"/>
              </a:rPr>
              <a:t> </a:t>
            </a:r>
            <a:r>
              <a:rPr sz="1200" dirty="0">
                <a:latin typeface="Times New Roman"/>
                <a:cs typeface="Times New Roman"/>
              </a:rPr>
              <a:t>channel</a:t>
            </a:r>
            <a:endParaRPr sz="1200">
              <a:latin typeface="Times New Roman"/>
              <a:cs typeface="Times New Roman"/>
            </a:endParaRPr>
          </a:p>
          <a:p>
            <a:pPr marL="12700">
              <a:lnSpc>
                <a:spcPts val="2055"/>
              </a:lnSpc>
              <a:spcBef>
                <a:spcPts val="1160"/>
              </a:spcBef>
            </a:pPr>
            <a:r>
              <a:rPr sz="1800" spc="-10" dirty="0">
                <a:latin typeface="Meiryo"/>
                <a:cs typeface="Meiryo"/>
              </a:rPr>
              <a:t>*</a:t>
            </a:r>
            <a:r>
              <a:rPr sz="1200" b="1" spc="-10" dirty="0">
                <a:latin typeface="Times New Roman"/>
                <a:cs typeface="Times New Roman"/>
              </a:rPr>
              <a:t>Receiving</a:t>
            </a:r>
            <a:endParaRPr sz="1200">
              <a:latin typeface="Times New Roman"/>
              <a:cs typeface="Times New Roman"/>
            </a:endParaRPr>
          </a:p>
          <a:p>
            <a:pPr marL="12700">
              <a:lnSpc>
                <a:spcPts val="1625"/>
              </a:lnSpc>
            </a:pPr>
            <a:r>
              <a:rPr sz="1500" spc="-5" dirty="0">
                <a:latin typeface="Times New Roman"/>
                <a:cs typeface="Times New Roman"/>
              </a:rPr>
              <a:t>–</a:t>
            </a:r>
            <a:r>
              <a:rPr sz="1200" spc="-5" dirty="0">
                <a:latin typeface="Times New Roman"/>
                <a:cs typeface="Times New Roman"/>
              </a:rPr>
              <a:t>Telephone office sends the signal to</a:t>
            </a:r>
            <a:r>
              <a:rPr sz="1200" spc="-55" dirty="0">
                <a:latin typeface="Times New Roman"/>
                <a:cs typeface="Times New Roman"/>
              </a:rPr>
              <a:t> </a:t>
            </a:r>
            <a:r>
              <a:rPr sz="1200" spc="-10" dirty="0">
                <a:latin typeface="Times New Roman"/>
                <a:cs typeface="Times New Roman"/>
              </a:rPr>
              <a:t>MTSO</a:t>
            </a:r>
            <a:endParaRPr sz="1200">
              <a:latin typeface="Times New Roman"/>
              <a:cs typeface="Times New Roman"/>
            </a:endParaRPr>
          </a:p>
          <a:p>
            <a:pPr marL="12700">
              <a:lnSpc>
                <a:spcPts val="1660"/>
              </a:lnSpc>
            </a:pPr>
            <a:r>
              <a:rPr sz="1500" spc="-5" dirty="0">
                <a:latin typeface="Times New Roman"/>
                <a:cs typeface="Times New Roman"/>
              </a:rPr>
              <a:t>–</a:t>
            </a:r>
            <a:r>
              <a:rPr sz="1200" spc="-5" dirty="0">
                <a:latin typeface="Times New Roman"/>
                <a:cs typeface="Times New Roman"/>
              </a:rPr>
              <a:t>MTSO </a:t>
            </a:r>
            <a:r>
              <a:rPr sz="1200" dirty="0">
                <a:latin typeface="Times New Roman"/>
                <a:cs typeface="Times New Roman"/>
              </a:rPr>
              <a:t>sends queries to each cell</a:t>
            </a:r>
            <a:r>
              <a:rPr sz="1200" spc="-75" dirty="0">
                <a:latin typeface="Times New Roman"/>
                <a:cs typeface="Times New Roman"/>
              </a:rPr>
              <a:t> </a:t>
            </a:r>
            <a:r>
              <a:rPr sz="1200" spc="-5" dirty="0">
                <a:latin typeface="Times New Roman"/>
                <a:cs typeface="Times New Roman"/>
              </a:rPr>
              <a:t>(paging)</a:t>
            </a:r>
            <a:endParaRPr sz="1200">
              <a:latin typeface="Times New Roman"/>
              <a:cs typeface="Times New Roman"/>
            </a:endParaRPr>
          </a:p>
          <a:p>
            <a:pPr marL="12700">
              <a:lnSpc>
                <a:spcPts val="1730"/>
              </a:lnSpc>
            </a:pPr>
            <a:r>
              <a:rPr sz="1500" dirty="0">
                <a:latin typeface="Times New Roman"/>
                <a:cs typeface="Times New Roman"/>
              </a:rPr>
              <a:t>–</a:t>
            </a:r>
            <a:r>
              <a:rPr sz="1200" dirty="0">
                <a:latin typeface="Times New Roman"/>
                <a:cs typeface="Times New Roman"/>
              </a:rPr>
              <a:t>If </a:t>
            </a:r>
            <a:r>
              <a:rPr sz="1200" spc="-5" dirty="0">
                <a:latin typeface="Times New Roman"/>
                <a:cs typeface="Times New Roman"/>
              </a:rPr>
              <a:t>mobile </a:t>
            </a:r>
            <a:r>
              <a:rPr sz="1200" dirty="0">
                <a:latin typeface="Times New Roman"/>
                <a:cs typeface="Times New Roman"/>
              </a:rPr>
              <a:t>phone is found and </a:t>
            </a:r>
            <a:r>
              <a:rPr sz="1200" spc="-5" dirty="0">
                <a:latin typeface="Times New Roman"/>
                <a:cs typeface="Times New Roman"/>
              </a:rPr>
              <a:t>available, </a:t>
            </a:r>
            <a:r>
              <a:rPr sz="1200" dirty="0">
                <a:latin typeface="Times New Roman"/>
                <a:cs typeface="Times New Roman"/>
              </a:rPr>
              <a:t>assigns a</a:t>
            </a:r>
            <a:r>
              <a:rPr sz="1200" spc="-45" dirty="0">
                <a:latin typeface="Times New Roman"/>
                <a:cs typeface="Times New Roman"/>
              </a:rPr>
              <a:t> </a:t>
            </a:r>
            <a:r>
              <a:rPr sz="1200" dirty="0">
                <a:latin typeface="Times New Roman"/>
                <a:cs typeface="Times New Roman"/>
              </a:rPr>
              <a:t>channel</a:t>
            </a:r>
            <a:endParaRPr sz="1200">
              <a:latin typeface="Times New Roman"/>
              <a:cs typeface="Times New Roman"/>
            </a:endParaRPr>
          </a:p>
          <a:p>
            <a:pPr marL="12700">
              <a:lnSpc>
                <a:spcPts val="2270"/>
              </a:lnSpc>
              <a:spcBef>
                <a:spcPts val="1140"/>
              </a:spcBef>
            </a:pPr>
            <a:r>
              <a:rPr sz="2000" spc="-15" dirty="0">
                <a:latin typeface="Meiryo"/>
                <a:cs typeface="Meiryo"/>
              </a:rPr>
              <a:t>*</a:t>
            </a:r>
            <a:r>
              <a:rPr sz="1200" b="1" spc="-15" dirty="0">
                <a:latin typeface="Times New Roman"/>
                <a:cs typeface="Times New Roman"/>
              </a:rPr>
              <a:t>Handoff</a:t>
            </a:r>
            <a:endParaRPr sz="1200">
              <a:latin typeface="Times New Roman"/>
              <a:cs typeface="Times New Roman"/>
            </a:endParaRPr>
          </a:p>
          <a:p>
            <a:pPr marL="12700">
              <a:lnSpc>
                <a:spcPts val="1910"/>
              </a:lnSpc>
            </a:pPr>
            <a:r>
              <a:rPr sz="1700" spc="-5" dirty="0">
                <a:latin typeface="Times New Roman"/>
                <a:cs typeface="Times New Roman"/>
              </a:rPr>
              <a:t>–</a:t>
            </a:r>
            <a:r>
              <a:rPr sz="1200" spc="-5" dirty="0">
                <a:latin typeface="Times New Roman"/>
                <a:cs typeface="Times New Roman"/>
              </a:rPr>
              <a:t>MTSO monitors </a:t>
            </a:r>
            <a:r>
              <a:rPr sz="1200" dirty="0">
                <a:latin typeface="Times New Roman"/>
                <a:cs typeface="Times New Roman"/>
              </a:rPr>
              <a:t>the </a:t>
            </a:r>
            <a:r>
              <a:rPr sz="1200" spc="-5" dirty="0">
                <a:latin typeface="Times New Roman"/>
                <a:cs typeface="Times New Roman"/>
              </a:rPr>
              <a:t>signal level every few</a:t>
            </a:r>
            <a:r>
              <a:rPr sz="1200" spc="-45" dirty="0">
                <a:latin typeface="Times New Roman"/>
                <a:cs typeface="Times New Roman"/>
              </a:rPr>
              <a:t> </a:t>
            </a:r>
            <a:r>
              <a:rPr sz="1200" spc="-5" dirty="0">
                <a:latin typeface="Times New Roman"/>
                <a:cs typeface="Times New Roman"/>
              </a:rPr>
              <a:t>seconds</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140</a:t>
            </a:r>
            <a:endParaRPr sz="1200">
              <a:latin typeface="Times New Roman"/>
              <a:cs typeface="Times New Roman"/>
            </a:endParaRPr>
          </a:p>
        </p:txBody>
      </p:sp>
    </p:spTree>
    <p:extLst>
      <p:ext uri="{BB962C8B-B14F-4D97-AF65-F5344CB8AC3E}">
        <p14:creationId xmlns:p14="http://schemas.microsoft.com/office/powerpoint/2010/main" val="34620366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18351"/>
            <a:ext cx="5192395" cy="1348105"/>
          </a:xfrm>
          <a:prstGeom prst="rect">
            <a:avLst/>
          </a:prstGeom>
        </p:spPr>
        <p:txBody>
          <a:bodyPr vert="horz" wrap="square" lIns="0" tIns="0" rIns="0" bIns="0" rtlCol="0">
            <a:spAutoFit/>
          </a:bodyPr>
          <a:lstStyle/>
          <a:p>
            <a:pPr marL="469265" marR="5080">
              <a:lnSpc>
                <a:spcPct val="92200"/>
              </a:lnSpc>
            </a:pPr>
            <a:r>
              <a:rPr sz="1700" spc="-5" dirty="0">
                <a:latin typeface="Times New Roman"/>
                <a:cs typeface="Times New Roman"/>
              </a:rPr>
              <a:t>–</a:t>
            </a:r>
            <a:r>
              <a:rPr sz="1200" spc="-5" dirty="0">
                <a:latin typeface="Times New Roman"/>
                <a:cs typeface="Times New Roman"/>
              </a:rPr>
              <a:t>If </a:t>
            </a:r>
            <a:r>
              <a:rPr sz="1200" dirty="0">
                <a:latin typeface="Times New Roman"/>
                <a:cs typeface="Times New Roman"/>
              </a:rPr>
              <a:t>the strength </a:t>
            </a:r>
            <a:r>
              <a:rPr sz="1200" spc="-5" dirty="0">
                <a:latin typeface="Times New Roman"/>
                <a:cs typeface="Times New Roman"/>
              </a:rPr>
              <a:t>diminishes, MTSO seeks </a:t>
            </a:r>
            <a:r>
              <a:rPr sz="1200" dirty="0">
                <a:latin typeface="Times New Roman"/>
                <a:cs typeface="Times New Roman"/>
              </a:rPr>
              <a:t>a new cell and changes the </a:t>
            </a:r>
            <a:r>
              <a:rPr sz="1200" spc="-5" dirty="0">
                <a:latin typeface="Times New Roman"/>
                <a:cs typeface="Times New Roman"/>
              </a:rPr>
              <a:t>channel  carrying </a:t>
            </a:r>
            <a:r>
              <a:rPr sz="1200" dirty="0">
                <a:latin typeface="Times New Roman"/>
                <a:cs typeface="Times New Roman"/>
              </a:rPr>
              <a:t>the</a:t>
            </a:r>
            <a:r>
              <a:rPr sz="1200" spc="-75" dirty="0">
                <a:latin typeface="Times New Roman"/>
                <a:cs typeface="Times New Roman"/>
              </a:rPr>
              <a:t> </a:t>
            </a:r>
            <a:r>
              <a:rPr sz="1200" dirty="0">
                <a:latin typeface="Times New Roman"/>
                <a:cs typeface="Times New Roman"/>
              </a:rPr>
              <a:t>call</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Transmission</a:t>
            </a:r>
            <a:r>
              <a:rPr sz="1400" b="1" spc="-15" dirty="0">
                <a:latin typeface="Times New Roman"/>
                <a:cs typeface="Times New Roman"/>
              </a:rPr>
              <a:t> </a:t>
            </a:r>
            <a:r>
              <a:rPr sz="1400" b="1" spc="-5" dirty="0">
                <a:latin typeface="Times New Roman"/>
                <a:cs typeface="Times New Roman"/>
              </a:rPr>
              <a:t>Impairments</a:t>
            </a:r>
            <a:endParaRPr sz="1400">
              <a:latin typeface="Times New Roman"/>
              <a:cs typeface="Times New Roman"/>
            </a:endParaRPr>
          </a:p>
          <a:p>
            <a:pPr>
              <a:lnSpc>
                <a:spcPct val="100000"/>
              </a:lnSpc>
              <a:spcBef>
                <a:spcPts val="15"/>
              </a:spcBef>
            </a:pPr>
            <a:endParaRPr sz="1400">
              <a:latin typeface="Times New Roman"/>
              <a:cs typeface="Times New Roman"/>
            </a:endParaRPr>
          </a:p>
          <a:p>
            <a:pPr marL="469900" marR="2559050">
              <a:lnSpc>
                <a:spcPts val="1380"/>
              </a:lnSpc>
            </a:pPr>
            <a:r>
              <a:rPr sz="1200" spc="-5" dirty="0">
                <a:latin typeface="Times New Roman"/>
                <a:cs typeface="Times New Roman"/>
              </a:rPr>
              <a:t>Transmission media </a:t>
            </a:r>
            <a:r>
              <a:rPr sz="1200" dirty="0">
                <a:latin typeface="Times New Roman"/>
                <a:cs typeface="Times New Roman"/>
              </a:rPr>
              <a:t>are not perfect  </a:t>
            </a:r>
            <a:r>
              <a:rPr sz="1200" spc="-5" dirty="0">
                <a:latin typeface="Times New Roman"/>
                <a:cs typeface="Times New Roman"/>
              </a:rPr>
              <a:t>What </a:t>
            </a:r>
            <a:r>
              <a:rPr sz="1200" dirty="0">
                <a:latin typeface="Times New Roman"/>
                <a:cs typeface="Times New Roman"/>
              </a:rPr>
              <a:t>is sent is not what is</a:t>
            </a:r>
            <a:r>
              <a:rPr sz="1200" spc="-75" dirty="0">
                <a:latin typeface="Times New Roman"/>
                <a:cs typeface="Times New Roman"/>
              </a:rPr>
              <a:t> </a:t>
            </a:r>
            <a:r>
              <a:rPr sz="1200" spc="-5" dirty="0">
                <a:latin typeface="Times New Roman"/>
                <a:cs typeface="Times New Roman"/>
              </a:rPr>
              <a:t>received</a:t>
            </a:r>
            <a:endParaRPr sz="1200">
              <a:latin typeface="Times New Roman"/>
              <a:cs typeface="Times New Roman"/>
            </a:endParaRPr>
          </a:p>
        </p:txBody>
      </p:sp>
      <p:sp>
        <p:nvSpPr>
          <p:cNvPr id="7" name="object 7"/>
          <p:cNvSpPr/>
          <p:nvPr/>
        </p:nvSpPr>
        <p:spPr>
          <a:xfrm>
            <a:off x="2299716" y="2258567"/>
            <a:ext cx="3651897" cy="146304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3886200"/>
            <a:ext cx="5502910" cy="5861685"/>
          </a:xfrm>
          <a:prstGeom prst="rect">
            <a:avLst/>
          </a:prstGeom>
        </p:spPr>
        <p:txBody>
          <a:bodyPr vert="horz" wrap="square" lIns="0" tIns="0" rIns="0" bIns="0" rtlCol="0">
            <a:spAutoFit/>
          </a:bodyPr>
          <a:lstStyle/>
          <a:p>
            <a:pPr marL="698500" indent="-228600">
              <a:lnSpc>
                <a:spcPts val="1405"/>
              </a:lnSpc>
              <a:buFont typeface="Meiryo"/>
              <a:buChar char="➢"/>
              <a:tabLst>
                <a:tab pos="698500" algn="l"/>
              </a:tabLst>
            </a:pPr>
            <a:r>
              <a:rPr sz="1200" b="1" dirty="0">
                <a:latin typeface="Times New Roman"/>
                <a:cs typeface="Times New Roman"/>
              </a:rPr>
              <a:t>Attenuation</a:t>
            </a:r>
            <a:endParaRPr sz="1200">
              <a:latin typeface="Times New Roman"/>
              <a:cs typeface="Times New Roman"/>
            </a:endParaRPr>
          </a:p>
          <a:p>
            <a:pPr marL="698500" indent="-228600">
              <a:lnSpc>
                <a:spcPts val="1375"/>
              </a:lnSpc>
              <a:buFont typeface="Courier New"/>
              <a:buChar char="o"/>
              <a:tabLst>
                <a:tab pos="698500" algn="l"/>
              </a:tabLst>
            </a:pPr>
            <a:r>
              <a:rPr sz="1200" dirty="0">
                <a:latin typeface="Times New Roman"/>
                <a:cs typeface="Times New Roman"/>
              </a:rPr>
              <a:t>Attenuation </a:t>
            </a:r>
            <a:r>
              <a:rPr sz="1200" spc="-5" dirty="0">
                <a:latin typeface="Times New Roman"/>
                <a:cs typeface="Times New Roman"/>
              </a:rPr>
              <a:t>means </a:t>
            </a:r>
            <a:r>
              <a:rPr sz="1200" i="1" spc="-5" dirty="0">
                <a:latin typeface="Times New Roman"/>
                <a:cs typeface="Times New Roman"/>
              </a:rPr>
              <a:t>loss </a:t>
            </a:r>
            <a:r>
              <a:rPr sz="1200" i="1" dirty="0">
                <a:latin typeface="Times New Roman"/>
                <a:cs typeface="Times New Roman"/>
              </a:rPr>
              <a:t>of</a:t>
            </a:r>
            <a:r>
              <a:rPr sz="1200" i="1" spc="-70" dirty="0">
                <a:latin typeface="Times New Roman"/>
                <a:cs typeface="Times New Roman"/>
              </a:rPr>
              <a:t> </a:t>
            </a:r>
            <a:r>
              <a:rPr sz="1200" i="1" dirty="0">
                <a:latin typeface="Times New Roman"/>
                <a:cs typeface="Times New Roman"/>
              </a:rPr>
              <a:t>energy</a:t>
            </a:r>
            <a:endParaRPr sz="1200">
              <a:latin typeface="Times New Roman"/>
              <a:cs typeface="Times New Roman"/>
            </a:endParaRPr>
          </a:p>
          <a:p>
            <a:pPr marL="698500" indent="-228600">
              <a:lnSpc>
                <a:spcPts val="1410"/>
              </a:lnSpc>
              <a:buFont typeface="Courier New"/>
              <a:buChar char="o"/>
              <a:tabLst>
                <a:tab pos="698500" algn="l"/>
              </a:tabLst>
            </a:pPr>
            <a:r>
              <a:rPr sz="1200" spc="-5" dirty="0">
                <a:latin typeface="Times New Roman"/>
                <a:cs typeface="Times New Roman"/>
              </a:rPr>
              <a:t>Some of </a:t>
            </a:r>
            <a:r>
              <a:rPr sz="1200" dirty="0">
                <a:latin typeface="Times New Roman"/>
                <a:cs typeface="Times New Roman"/>
              </a:rPr>
              <a:t>electrical </a:t>
            </a:r>
            <a:r>
              <a:rPr sz="1200" spc="-5" dirty="0">
                <a:latin typeface="Times New Roman"/>
                <a:cs typeface="Times New Roman"/>
              </a:rPr>
              <a:t>energy </a:t>
            </a:r>
            <a:r>
              <a:rPr sz="1200" dirty="0">
                <a:latin typeface="Times New Roman"/>
                <a:cs typeface="Times New Roman"/>
              </a:rPr>
              <a:t>is converted to</a:t>
            </a:r>
            <a:r>
              <a:rPr sz="1200" spc="-90" dirty="0">
                <a:latin typeface="Times New Roman"/>
                <a:cs typeface="Times New Roman"/>
              </a:rPr>
              <a:t> </a:t>
            </a:r>
            <a:r>
              <a:rPr sz="1200" dirty="0">
                <a:latin typeface="Times New Roman"/>
                <a:cs typeface="Times New Roman"/>
              </a:rPr>
              <a:t>heat</a:t>
            </a:r>
            <a:endParaRPr sz="1200">
              <a:latin typeface="Times New Roman"/>
              <a:cs typeface="Times New Roman"/>
            </a:endParaRPr>
          </a:p>
          <a:p>
            <a:pPr>
              <a:lnSpc>
                <a:spcPct val="100000"/>
              </a:lnSpc>
              <a:spcBef>
                <a:spcPts val="5"/>
              </a:spcBef>
            </a:pPr>
            <a:endParaRPr sz="1150">
              <a:latin typeface="Times New Roman"/>
              <a:cs typeface="Times New Roman"/>
            </a:endParaRPr>
          </a:p>
          <a:p>
            <a:pPr marL="698500" indent="-228600">
              <a:lnSpc>
                <a:spcPts val="1405"/>
              </a:lnSpc>
              <a:spcBef>
                <a:spcPts val="5"/>
              </a:spcBef>
              <a:buFont typeface="Meiryo"/>
              <a:buChar char="✓"/>
              <a:tabLst>
                <a:tab pos="698500" algn="l"/>
              </a:tabLst>
            </a:pPr>
            <a:r>
              <a:rPr sz="1200" b="1" dirty="0">
                <a:latin typeface="Times New Roman"/>
                <a:cs typeface="Times New Roman"/>
              </a:rPr>
              <a:t>Decibel</a:t>
            </a:r>
            <a:r>
              <a:rPr sz="1200" b="1" spc="-95" dirty="0">
                <a:latin typeface="Times New Roman"/>
                <a:cs typeface="Times New Roman"/>
              </a:rPr>
              <a:t> </a:t>
            </a:r>
            <a:r>
              <a:rPr sz="1200" b="1" spc="-5" dirty="0">
                <a:latin typeface="Times New Roman"/>
                <a:cs typeface="Times New Roman"/>
              </a:rPr>
              <a:t>(dB)</a:t>
            </a:r>
            <a:endParaRPr sz="1200">
              <a:latin typeface="Times New Roman"/>
              <a:cs typeface="Times New Roman"/>
            </a:endParaRPr>
          </a:p>
          <a:p>
            <a:pPr marL="735965" marR="1308100" indent="-38100">
              <a:lnSpc>
                <a:spcPts val="1380"/>
              </a:lnSpc>
              <a:spcBef>
                <a:spcPts val="60"/>
              </a:spcBef>
            </a:pPr>
            <a:r>
              <a:rPr sz="1200" spc="-5" dirty="0">
                <a:latin typeface="Times New Roman"/>
                <a:cs typeface="Times New Roman"/>
              </a:rPr>
              <a:t>Relative strengths of </a:t>
            </a:r>
            <a:r>
              <a:rPr sz="1200" dirty="0">
                <a:latin typeface="Times New Roman"/>
                <a:cs typeface="Times New Roman"/>
              </a:rPr>
              <a:t>two </a:t>
            </a:r>
            <a:r>
              <a:rPr sz="1200" spc="-5" dirty="0">
                <a:latin typeface="Times New Roman"/>
                <a:cs typeface="Times New Roman"/>
              </a:rPr>
              <a:t>signals </a:t>
            </a:r>
            <a:r>
              <a:rPr sz="1200" dirty="0">
                <a:latin typeface="Times New Roman"/>
                <a:cs typeface="Times New Roman"/>
              </a:rPr>
              <a:t>or a signal at two points  </a:t>
            </a:r>
            <a:r>
              <a:rPr sz="1200" spc="-5" dirty="0">
                <a:latin typeface="Times New Roman"/>
                <a:cs typeface="Times New Roman"/>
              </a:rPr>
              <a:t>dB </a:t>
            </a:r>
            <a:r>
              <a:rPr sz="1200" dirty="0">
                <a:latin typeface="Times New Roman"/>
                <a:cs typeface="Times New Roman"/>
              </a:rPr>
              <a:t>= </a:t>
            </a:r>
            <a:r>
              <a:rPr sz="1200" spc="-5" dirty="0">
                <a:latin typeface="Times New Roman"/>
                <a:cs typeface="Times New Roman"/>
              </a:rPr>
              <a:t>10 log</a:t>
            </a:r>
            <a:r>
              <a:rPr sz="1200" spc="-7" baseline="-10416" dirty="0">
                <a:latin typeface="Times New Roman"/>
                <a:cs typeface="Times New Roman"/>
              </a:rPr>
              <a:t>10</a:t>
            </a:r>
            <a:r>
              <a:rPr sz="1200" spc="-97" baseline="-10416" dirty="0">
                <a:latin typeface="Times New Roman"/>
                <a:cs typeface="Times New Roman"/>
              </a:rPr>
              <a:t> </a:t>
            </a:r>
            <a:r>
              <a:rPr sz="1200" spc="-5" dirty="0">
                <a:latin typeface="Times New Roman"/>
                <a:cs typeface="Times New Roman"/>
              </a:rPr>
              <a:t>(P</a:t>
            </a:r>
            <a:r>
              <a:rPr sz="1200" spc="-7" baseline="-10416" dirty="0">
                <a:latin typeface="Times New Roman"/>
                <a:cs typeface="Times New Roman"/>
              </a:rPr>
              <a:t>2</a:t>
            </a:r>
            <a:r>
              <a:rPr sz="1200" spc="-5" dirty="0">
                <a:latin typeface="Times New Roman"/>
                <a:cs typeface="Times New Roman"/>
              </a:rPr>
              <a:t>/P</a:t>
            </a:r>
            <a:r>
              <a:rPr sz="1200" spc="-7" baseline="-10416" dirty="0">
                <a:latin typeface="Times New Roman"/>
                <a:cs typeface="Times New Roman"/>
              </a:rPr>
              <a:t>1</a:t>
            </a:r>
            <a:r>
              <a:rPr sz="1200" spc="-5" dirty="0">
                <a:latin typeface="Times New Roman"/>
                <a:cs typeface="Times New Roman"/>
              </a:rPr>
              <a:t>)</a:t>
            </a:r>
            <a:endParaRPr sz="1200">
              <a:latin typeface="Times New Roman"/>
              <a:cs typeface="Times New Roman"/>
            </a:endParaRPr>
          </a:p>
          <a:p>
            <a:pPr marL="1155065">
              <a:lnSpc>
                <a:spcPts val="1345"/>
              </a:lnSpc>
            </a:pPr>
            <a:r>
              <a:rPr sz="1200" spc="-5" dirty="0">
                <a:latin typeface="Times New Roman"/>
                <a:cs typeface="Times New Roman"/>
              </a:rPr>
              <a:t>P</a:t>
            </a:r>
            <a:r>
              <a:rPr sz="1200" spc="-7" baseline="-10416" dirty="0">
                <a:latin typeface="Times New Roman"/>
                <a:cs typeface="Times New Roman"/>
              </a:rPr>
              <a:t>2 </a:t>
            </a:r>
            <a:r>
              <a:rPr sz="1200" dirty="0">
                <a:latin typeface="Times New Roman"/>
                <a:cs typeface="Times New Roman"/>
              </a:rPr>
              <a:t>and </a:t>
            </a:r>
            <a:r>
              <a:rPr sz="1200" spc="-5" dirty="0">
                <a:latin typeface="Times New Roman"/>
                <a:cs typeface="Times New Roman"/>
              </a:rPr>
              <a:t>P</a:t>
            </a:r>
            <a:r>
              <a:rPr sz="1200" spc="-7" baseline="-10416" dirty="0">
                <a:latin typeface="Times New Roman"/>
                <a:cs typeface="Times New Roman"/>
              </a:rPr>
              <a:t>1 </a:t>
            </a:r>
            <a:r>
              <a:rPr sz="1200" dirty="0">
                <a:latin typeface="Times New Roman"/>
                <a:cs typeface="Times New Roman"/>
              </a:rPr>
              <a:t>are</a:t>
            </a:r>
            <a:r>
              <a:rPr sz="1200" spc="-204" dirty="0">
                <a:latin typeface="Times New Roman"/>
                <a:cs typeface="Times New Roman"/>
              </a:rPr>
              <a:t> </a:t>
            </a:r>
            <a:r>
              <a:rPr sz="1200" spc="-5" dirty="0">
                <a:latin typeface="Times New Roman"/>
                <a:cs typeface="Times New Roman"/>
              </a:rPr>
              <a:t>signal </a:t>
            </a:r>
            <a:r>
              <a:rPr sz="1200" dirty="0">
                <a:latin typeface="Times New Roman"/>
                <a:cs typeface="Times New Roman"/>
              </a:rPr>
              <a:t>powers</a:t>
            </a:r>
            <a:endParaRPr sz="1200">
              <a:latin typeface="Times New Roman"/>
              <a:cs typeface="Times New Roman"/>
            </a:endParaRPr>
          </a:p>
          <a:p>
            <a:pPr>
              <a:lnSpc>
                <a:spcPct val="100000"/>
              </a:lnSpc>
              <a:spcBef>
                <a:spcPts val="35"/>
              </a:spcBef>
            </a:pPr>
            <a:endParaRPr sz="1200">
              <a:latin typeface="Times New Roman"/>
              <a:cs typeface="Times New Roman"/>
            </a:endParaRPr>
          </a:p>
          <a:p>
            <a:pPr marL="698500" marR="2809240">
              <a:lnSpc>
                <a:spcPts val="1380"/>
              </a:lnSpc>
            </a:pPr>
            <a:r>
              <a:rPr sz="1200" dirty="0">
                <a:latin typeface="Times New Roman"/>
                <a:cs typeface="Times New Roman"/>
              </a:rPr>
              <a:t>Negative dB </a:t>
            </a:r>
            <a:r>
              <a:rPr sz="1200" spc="-5" dirty="0">
                <a:latin typeface="Times New Roman"/>
                <a:cs typeface="Times New Roman"/>
              </a:rPr>
              <a:t>means attenuation  </a:t>
            </a:r>
            <a:r>
              <a:rPr sz="1200" dirty="0">
                <a:latin typeface="Times New Roman"/>
                <a:cs typeface="Times New Roman"/>
              </a:rPr>
              <a:t>Positive dB </a:t>
            </a:r>
            <a:r>
              <a:rPr sz="1200" spc="-5" dirty="0">
                <a:latin typeface="Times New Roman"/>
                <a:cs typeface="Times New Roman"/>
              </a:rPr>
              <a:t>means</a:t>
            </a:r>
            <a:r>
              <a:rPr sz="1200" spc="-50" dirty="0">
                <a:latin typeface="Times New Roman"/>
                <a:cs typeface="Times New Roman"/>
              </a:rPr>
              <a:t> </a:t>
            </a:r>
            <a:r>
              <a:rPr sz="1200" spc="-5" dirty="0">
                <a:latin typeface="Times New Roman"/>
                <a:cs typeface="Times New Roman"/>
              </a:rPr>
              <a:t>amplification</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a:lnSpc>
                <a:spcPts val="1405"/>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7.1</a:t>
            </a:r>
            <a:endParaRPr sz="1200">
              <a:latin typeface="Times New Roman"/>
              <a:cs typeface="Times New Roman"/>
            </a:endParaRPr>
          </a:p>
          <a:p>
            <a:pPr marL="12700" marR="78740">
              <a:lnSpc>
                <a:spcPts val="1380"/>
              </a:lnSpc>
              <a:spcBef>
                <a:spcPts val="60"/>
              </a:spcBef>
            </a:pPr>
            <a:r>
              <a:rPr sz="1200" spc="-5" dirty="0">
                <a:latin typeface="Times New Roman"/>
                <a:cs typeface="Times New Roman"/>
              </a:rPr>
              <a:t>Imagine </a:t>
            </a:r>
            <a:r>
              <a:rPr sz="1200" dirty="0">
                <a:latin typeface="Times New Roman"/>
                <a:cs typeface="Times New Roman"/>
              </a:rPr>
              <a:t>a signal travels through a </a:t>
            </a:r>
            <a:r>
              <a:rPr sz="1200" spc="-5" dirty="0">
                <a:latin typeface="Times New Roman"/>
                <a:cs typeface="Times New Roman"/>
              </a:rPr>
              <a:t>transmission medium and its power is reduced to half.  </a:t>
            </a:r>
            <a:r>
              <a:rPr sz="1200" dirty="0">
                <a:latin typeface="Times New Roman"/>
                <a:cs typeface="Times New Roman"/>
              </a:rPr>
              <a:t>This </a:t>
            </a:r>
            <a:r>
              <a:rPr sz="1200" spc="-5" dirty="0">
                <a:latin typeface="Times New Roman"/>
                <a:cs typeface="Times New Roman"/>
              </a:rPr>
              <a:t>means P</a:t>
            </a:r>
            <a:r>
              <a:rPr sz="1200" spc="-7" baseline="-10416" dirty="0">
                <a:latin typeface="Times New Roman"/>
                <a:cs typeface="Times New Roman"/>
              </a:rPr>
              <a:t>2</a:t>
            </a:r>
            <a:r>
              <a:rPr sz="1200" spc="-5" dirty="0">
                <a:latin typeface="Times New Roman"/>
                <a:cs typeface="Times New Roman"/>
              </a:rPr>
              <a:t>=(1/2)P</a:t>
            </a:r>
            <a:r>
              <a:rPr sz="1200" spc="-7" baseline="-10416" dirty="0">
                <a:latin typeface="Times New Roman"/>
                <a:cs typeface="Times New Roman"/>
              </a:rPr>
              <a:t>1</a:t>
            </a:r>
            <a:r>
              <a:rPr sz="1200" spc="-5" dirty="0">
                <a:latin typeface="Times New Roman"/>
                <a:cs typeface="Times New Roman"/>
              </a:rPr>
              <a:t>. Calculate</a:t>
            </a:r>
            <a:r>
              <a:rPr sz="1200" spc="-50" dirty="0">
                <a:latin typeface="Times New Roman"/>
                <a:cs typeface="Times New Roman"/>
              </a:rPr>
              <a:t> </a:t>
            </a:r>
            <a:r>
              <a:rPr sz="1200" spc="-5" dirty="0">
                <a:latin typeface="Times New Roman"/>
                <a:cs typeface="Times New Roman"/>
              </a:rPr>
              <a:t>Attenuation?</a:t>
            </a:r>
            <a:endParaRPr sz="1200">
              <a:latin typeface="Times New Roman"/>
              <a:cs typeface="Times New Roman"/>
            </a:endParaRPr>
          </a:p>
          <a:p>
            <a:pPr marL="12700">
              <a:lnSpc>
                <a:spcPts val="1300"/>
              </a:lnSpc>
            </a:pPr>
            <a:r>
              <a:rPr sz="1200" u="sng" spc="-5" dirty="0">
                <a:latin typeface="Times New Roman"/>
                <a:cs typeface="Times New Roman"/>
              </a:rPr>
              <a:t>Solution</a:t>
            </a:r>
            <a:r>
              <a:rPr sz="1200" spc="-5" dirty="0">
                <a:latin typeface="Times New Roman"/>
                <a:cs typeface="Times New Roman"/>
              </a:rPr>
              <a:t>:</a:t>
            </a:r>
            <a:endParaRPr sz="1200">
              <a:latin typeface="Times New Roman"/>
              <a:cs typeface="Times New Roman"/>
            </a:endParaRPr>
          </a:p>
          <a:p>
            <a:pPr marL="12700">
              <a:lnSpc>
                <a:spcPts val="1914"/>
              </a:lnSpc>
            </a:pPr>
            <a:r>
              <a:rPr sz="1700" spc="-5" dirty="0">
                <a:latin typeface="Times New Roman"/>
                <a:cs typeface="Times New Roman"/>
              </a:rPr>
              <a:t>–</a:t>
            </a:r>
            <a:r>
              <a:rPr sz="1200" spc="-5" dirty="0">
                <a:latin typeface="Times New Roman"/>
                <a:cs typeface="Times New Roman"/>
              </a:rPr>
              <a:t>10log</a:t>
            </a:r>
            <a:r>
              <a:rPr sz="1200" spc="-7" baseline="-10416" dirty="0">
                <a:latin typeface="Times New Roman"/>
                <a:cs typeface="Times New Roman"/>
              </a:rPr>
              <a:t>1</a:t>
            </a:r>
            <a:r>
              <a:rPr sz="1200" spc="-15" baseline="-10416" dirty="0">
                <a:latin typeface="Times New Roman"/>
                <a:cs typeface="Times New Roman"/>
              </a:rPr>
              <a:t>0</a:t>
            </a:r>
            <a:r>
              <a:rPr sz="1200" dirty="0">
                <a:latin typeface="Times New Roman"/>
                <a:cs typeface="Times New Roman"/>
              </a:rPr>
              <a:t>(</a:t>
            </a:r>
            <a:r>
              <a:rPr sz="1200" spc="-10" dirty="0">
                <a:latin typeface="Times New Roman"/>
                <a:cs typeface="Times New Roman"/>
              </a:rPr>
              <a:t>P</a:t>
            </a:r>
            <a:r>
              <a:rPr sz="1200" spc="-15" baseline="-10416" dirty="0">
                <a:latin typeface="Times New Roman"/>
                <a:cs typeface="Times New Roman"/>
              </a:rPr>
              <a:t>2</a:t>
            </a:r>
            <a:r>
              <a:rPr sz="1200" dirty="0">
                <a:latin typeface="Times New Roman"/>
                <a:cs typeface="Times New Roman"/>
              </a:rPr>
              <a:t>/ </a:t>
            </a:r>
            <a:r>
              <a:rPr sz="1200" spc="-10" dirty="0">
                <a:latin typeface="Times New Roman"/>
                <a:cs typeface="Times New Roman"/>
              </a:rPr>
              <a:t>P</a:t>
            </a:r>
            <a:r>
              <a:rPr sz="1200" spc="-7" baseline="-10416" dirty="0">
                <a:latin typeface="Times New Roman"/>
                <a:cs typeface="Times New Roman"/>
              </a:rPr>
              <a:t>1</a:t>
            </a:r>
            <a:r>
              <a:rPr sz="1200" dirty="0">
                <a:latin typeface="Times New Roman"/>
                <a:cs typeface="Times New Roman"/>
              </a:rPr>
              <a:t>)= 10lo</a:t>
            </a:r>
            <a:r>
              <a:rPr sz="1200" spc="-5" dirty="0">
                <a:latin typeface="Times New Roman"/>
                <a:cs typeface="Times New Roman"/>
              </a:rPr>
              <a:t>g</a:t>
            </a:r>
            <a:r>
              <a:rPr sz="1200" spc="-7" baseline="-10416" dirty="0">
                <a:latin typeface="Times New Roman"/>
                <a:cs typeface="Times New Roman"/>
              </a:rPr>
              <a:t>1</a:t>
            </a:r>
            <a:r>
              <a:rPr sz="1200" spc="-15" baseline="-10416" dirty="0">
                <a:latin typeface="Times New Roman"/>
                <a:cs typeface="Times New Roman"/>
              </a:rPr>
              <a:t>0</a:t>
            </a:r>
            <a:r>
              <a:rPr sz="1200" dirty="0">
                <a:latin typeface="Times New Roman"/>
                <a:cs typeface="Times New Roman"/>
              </a:rPr>
              <a:t>(0.5 </a:t>
            </a:r>
            <a:r>
              <a:rPr sz="1200" spc="-10" dirty="0">
                <a:latin typeface="Times New Roman"/>
                <a:cs typeface="Times New Roman"/>
              </a:rPr>
              <a:t>P</a:t>
            </a:r>
            <a:r>
              <a:rPr sz="1200" spc="-15" baseline="-10416" dirty="0">
                <a:latin typeface="Times New Roman"/>
                <a:cs typeface="Times New Roman"/>
              </a:rPr>
              <a:t>1</a:t>
            </a:r>
            <a:r>
              <a:rPr sz="1200" dirty="0">
                <a:latin typeface="Times New Roman"/>
                <a:cs typeface="Times New Roman"/>
              </a:rPr>
              <a:t>/ </a:t>
            </a:r>
            <a:r>
              <a:rPr sz="1200" spc="-10" dirty="0">
                <a:latin typeface="Times New Roman"/>
                <a:cs typeface="Times New Roman"/>
              </a:rPr>
              <a:t>P</a:t>
            </a:r>
            <a:r>
              <a:rPr sz="1200" spc="-7" baseline="-10416" dirty="0">
                <a:latin typeface="Times New Roman"/>
                <a:cs typeface="Times New Roman"/>
              </a:rPr>
              <a:t>1</a:t>
            </a:r>
            <a:r>
              <a:rPr sz="1200" dirty="0">
                <a:latin typeface="Times New Roman"/>
                <a:cs typeface="Times New Roman"/>
              </a:rPr>
              <a:t>)</a:t>
            </a:r>
            <a:endParaRPr sz="1200">
              <a:latin typeface="Times New Roman"/>
              <a:cs typeface="Times New Roman"/>
            </a:endParaRPr>
          </a:p>
          <a:p>
            <a:pPr marL="1027430">
              <a:lnSpc>
                <a:spcPts val="1335"/>
              </a:lnSpc>
            </a:pPr>
            <a:r>
              <a:rPr sz="1200" dirty="0">
                <a:latin typeface="Times New Roman"/>
                <a:cs typeface="Times New Roman"/>
              </a:rPr>
              <a:t>=10(-0.3)= -3</a:t>
            </a:r>
            <a:r>
              <a:rPr sz="1200" spc="-100" dirty="0">
                <a:latin typeface="Times New Roman"/>
                <a:cs typeface="Times New Roman"/>
              </a:rPr>
              <a:t> </a:t>
            </a:r>
            <a:r>
              <a:rPr sz="1200" dirty="0">
                <a:latin typeface="Times New Roman"/>
                <a:cs typeface="Times New Roman"/>
              </a:rPr>
              <a:t>dB</a:t>
            </a:r>
            <a:endParaRPr sz="1200">
              <a:latin typeface="Times New Roman"/>
              <a:cs typeface="Times New Roman"/>
            </a:endParaRPr>
          </a:p>
          <a:p>
            <a:pPr marL="698500" indent="-228600">
              <a:lnSpc>
                <a:spcPts val="1380"/>
              </a:lnSpc>
              <a:buFont typeface="Meiryo"/>
              <a:buChar char="➢"/>
              <a:tabLst>
                <a:tab pos="698500" algn="l"/>
              </a:tabLst>
            </a:pPr>
            <a:r>
              <a:rPr sz="1200" b="1" dirty="0">
                <a:latin typeface="Times New Roman"/>
                <a:cs typeface="Times New Roman"/>
              </a:rPr>
              <a:t>Distortion</a:t>
            </a:r>
            <a:endParaRPr sz="1200">
              <a:latin typeface="Times New Roman"/>
              <a:cs typeface="Times New Roman"/>
            </a:endParaRPr>
          </a:p>
          <a:p>
            <a:pPr marL="469900" indent="-228600">
              <a:lnSpc>
                <a:spcPts val="1375"/>
              </a:lnSpc>
              <a:buFont typeface="Courier New"/>
              <a:buChar char="o"/>
              <a:tabLst>
                <a:tab pos="469900" algn="l"/>
              </a:tabLst>
            </a:pPr>
            <a:r>
              <a:rPr sz="1200" dirty="0">
                <a:latin typeface="Times New Roman"/>
                <a:cs typeface="Times New Roman"/>
              </a:rPr>
              <a:t>Distortion means that the signal changes its form or</a:t>
            </a:r>
            <a:r>
              <a:rPr sz="1200" spc="-145" dirty="0">
                <a:latin typeface="Times New Roman"/>
                <a:cs typeface="Times New Roman"/>
              </a:rPr>
              <a:t> </a:t>
            </a:r>
            <a:r>
              <a:rPr sz="1200" dirty="0">
                <a:latin typeface="Times New Roman"/>
                <a:cs typeface="Times New Roman"/>
              </a:rPr>
              <a:t>shape</a:t>
            </a:r>
            <a:endParaRPr sz="1200">
              <a:latin typeface="Times New Roman"/>
              <a:cs typeface="Times New Roman"/>
            </a:endParaRPr>
          </a:p>
          <a:p>
            <a:pPr marL="469900" indent="-228600">
              <a:lnSpc>
                <a:spcPts val="1410"/>
              </a:lnSpc>
              <a:buFont typeface="Courier New"/>
              <a:buChar char="o"/>
              <a:tabLst>
                <a:tab pos="469900" algn="l"/>
              </a:tabLst>
            </a:pPr>
            <a:r>
              <a:rPr sz="1200" spc="-5" dirty="0">
                <a:latin typeface="Times New Roman"/>
                <a:cs typeface="Times New Roman"/>
              </a:rPr>
              <a:t>Distortion occurs </a:t>
            </a:r>
            <a:r>
              <a:rPr sz="1200" dirty="0">
                <a:latin typeface="Times New Roman"/>
                <a:cs typeface="Times New Roman"/>
              </a:rPr>
              <a:t>in a </a:t>
            </a:r>
            <a:r>
              <a:rPr sz="1200" spc="-5" dirty="0">
                <a:latin typeface="Times New Roman"/>
                <a:cs typeface="Times New Roman"/>
              </a:rPr>
              <a:t>composite</a:t>
            </a:r>
            <a:r>
              <a:rPr sz="1200" spc="-3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Frequency</a:t>
            </a:r>
            <a:r>
              <a:rPr sz="1200" spc="-110" dirty="0">
                <a:latin typeface="Times New Roman"/>
                <a:cs typeface="Times New Roman"/>
              </a:rPr>
              <a:t> </a:t>
            </a:r>
            <a:r>
              <a:rPr sz="1200" dirty="0">
                <a:latin typeface="Times New Roman"/>
                <a:cs typeface="Times New Roman"/>
              </a:rPr>
              <a:t>Ranges</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Microwave</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Satellite</a:t>
            </a:r>
            <a:r>
              <a:rPr sz="1200" spc="-55"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Cellular</a:t>
            </a:r>
            <a:r>
              <a:rPr sz="1200" spc="-100" dirty="0">
                <a:latin typeface="Times New Roman"/>
                <a:cs typeface="Times New Roman"/>
              </a:rPr>
              <a:t> </a:t>
            </a:r>
            <a:r>
              <a:rPr sz="1200" dirty="0">
                <a:latin typeface="Times New Roman"/>
                <a:cs typeface="Times New Roman"/>
              </a:rPr>
              <a:t>Telephony</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Transmission</a:t>
            </a:r>
            <a:r>
              <a:rPr sz="1200" spc="-15" dirty="0">
                <a:latin typeface="Times New Roman"/>
                <a:cs typeface="Times New Roman"/>
              </a:rPr>
              <a:t> </a:t>
            </a:r>
            <a:r>
              <a:rPr sz="1200" spc="-5" dirty="0">
                <a:latin typeface="Times New Roman"/>
                <a:cs typeface="Times New Roman"/>
              </a:rPr>
              <a:t>Impairments</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Section 7.2, 7.3  </a:t>
            </a:r>
            <a:r>
              <a:rPr sz="1200" dirty="0">
                <a:latin typeface="Times New Roman"/>
                <a:cs typeface="Times New Roman"/>
              </a:rPr>
              <a:t>“Data </a:t>
            </a:r>
            <a:r>
              <a:rPr sz="1200" spc="-5" dirty="0">
                <a:latin typeface="Times New Roman"/>
                <a:cs typeface="Times New Roman"/>
              </a:rPr>
              <a:t>Communications and Networking” 4th Edition by</a:t>
            </a:r>
            <a:r>
              <a:rPr sz="1200" spc="-50" dirty="0">
                <a:latin typeface="Times New Roman"/>
                <a:cs typeface="Times New Roman"/>
              </a:rPr>
              <a:t> </a:t>
            </a:r>
            <a:r>
              <a:rPr sz="1200" spc="-5" dirty="0">
                <a:latin typeface="Times New Roman"/>
                <a:cs typeface="Times New Roman"/>
              </a:rPr>
              <a:t>Behrouz</a:t>
            </a:r>
            <a:endParaRPr sz="1200">
              <a:latin typeface="Times New Roman"/>
              <a:cs typeface="Times New Roman"/>
            </a:endParaRPr>
          </a:p>
          <a:p>
            <a:pPr marL="655955" lvl="1" indent="-186055">
              <a:lnSpc>
                <a:spcPts val="1410"/>
              </a:lnSpc>
              <a:buAutoNum type="alphaUcPeriod"/>
              <a:tabLst>
                <a:tab pos="656590" algn="l"/>
              </a:tabLst>
            </a:pPr>
            <a:r>
              <a:rPr sz="1200" spc="-5" dirty="0">
                <a:latin typeface="Times New Roman"/>
                <a:cs typeface="Times New Roman"/>
              </a:rPr>
              <a:t>Forouzan</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141</a:t>
            </a:fld>
            <a:endParaRPr dirty="0"/>
          </a:p>
        </p:txBody>
      </p:sp>
    </p:spTree>
    <p:extLst>
      <p:ext uri="{BB962C8B-B14F-4D97-AF65-F5344CB8AC3E}">
        <p14:creationId xmlns:p14="http://schemas.microsoft.com/office/powerpoint/2010/main" val="18485811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0850" cy="165481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#28</a:t>
            </a:r>
            <a:endParaRPr sz="2000">
              <a:latin typeface="Arial Black"/>
              <a:cs typeface="Arial Black"/>
            </a:endParaRPr>
          </a:p>
          <a:p>
            <a:pPr marL="12700">
              <a:lnSpc>
                <a:spcPts val="1889"/>
              </a:lnSpc>
              <a:spcBef>
                <a:spcPts val="1710"/>
              </a:spcBef>
            </a:pPr>
            <a:r>
              <a:rPr sz="1600" b="1" u="heavy" dirty="0">
                <a:latin typeface="Times New Roman"/>
                <a:cs typeface="Times New Roman"/>
              </a:rPr>
              <a:t>Transmission</a:t>
            </a:r>
            <a:r>
              <a:rPr sz="1600" b="1" u="heavy" spc="-45" dirty="0">
                <a:latin typeface="Times New Roman"/>
                <a:cs typeface="Times New Roman"/>
              </a:rPr>
              <a:t> </a:t>
            </a:r>
            <a:r>
              <a:rPr sz="1600" b="1" u="heavy" spc="-5" dirty="0">
                <a:latin typeface="Times New Roman"/>
                <a:cs typeface="Times New Roman"/>
              </a:rPr>
              <a:t>Impairments</a:t>
            </a:r>
            <a:endParaRPr sz="1600">
              <a:latin typeface="Times New Roman"/>
              <a:cs typeface="Times New Roman"/>
            </a:endParaRPr>
          </a:p>
          <a:p>
            <a:pPr marL="927100">
              <a:lnSpc>
                <a:spcPts val="1380"/>
              </a:lnSpc>
            </a:pPr>
            <a:r>
              <a:rPr sz="1200" spc="-5" dirty="0">
                <a:latin typeface="Times New Roman"/>
                <a:cs typeface="Times New Roman"/>
              </a:rPr>
              <a:t>TX Media </a:t>
            </a:r>
            <a:r>
              <a:rPr sz="1200" dirty="0">
                <a:latin typeface="Times New Roman"/>
                <a:cs typeface="Times New Roman"/>
              </a:rPr>
              <a:t>are </a:t>
            </a:r>
            <a:r>
              <a:rPr sz="1200" spc="-5" dirty="0">
                <a:latin typeface="Times New Roman"/>
                <a:cs typeface="Times New Roman"/>
              </a:rPr>
              <a:t>not</a:t>
            </a:r>
            <a:r>
              <a:rPr sz="1200" spc="-80" dirty="0">
                <a:latin typeface="Times New Roman"/>
                <a:cs typeface="Times New Roman"/>
              </a:rPr>
              <a:t> </a:t>
            </a:r>
            <a:r>
              <a:rPr sz="1200" spc="-5" dirty="0">
                <a:latin typeface="Times New Roman"/>
                <a:cs typeface="Times New Roman"/>
              </a:rPr>
              <a:t>perfect</a:t>
            </a:r>
            <a:endParaRPr sz="1200">
              <a:latin typeface="Times New Roman"/>
              <a:cs typeface="Times New Roman"/>
            </a:endParaRPr>
          </a:p>
          <a:p>
            <a:pPr marL="927100">
              <a:lnSpc>
                <a:spcPts val="1380"/>
              </a:lnSpc>
            </a:pPr>
            <a:r>
              <a:rPr sz="1200" spc="-5" dirty="0">
                <a:latin typeface="Times New Roman"/>
                <a:cs typeface="Times New Roman"/>
              </a:rPr>
              <a:t>Imperfections </a:t>
            </a:r>
            <a:r>
              <a:rPr sz="1200" dirty="0">
                <a:latin typeface="Times New Roman"/>
                <a:cs typeface="Times New Roman"/>
              </a:rPr>
              <a:t>cause </a:t>
            </a:r>
            <a:r>
              <a:rPr sz="1200" spc="-5" dirty="0">
                <a:latin typeface="Times New Roman"/>
                <a:cs typeface="Times New Roman"/>
              </a:rPr>
              <a:t>impairments </a:t>
            </a:r>
            <a:r>
              <a:rPr sz="1200" dirty="0">
                <a:latin typeface="Times New Roman"/>
                <a:cs typeface="Times New Roman"/>
              </a:rPr>
              <a:t>in the signal through the</a:t>
            </a:r>
            <a:r>
              <a:rPr sz="1200" spc="-1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927100" marR="5080">
              <a:lnSpc>
                <a:spcPts val="1380"/>
              </a:lnSpc>
              <a:spcBef>
                <a:spcPts val="65"/>
              </a:spcBef>
            </a:pPr>
            <a:r>
              <a:rPr sz="1200" dirty="0">
                <a:latin typeface="Times New Roman"/>
                <a:cs typeface="Times New Roman"/>
              </a:rPr>
              <a:t>This </a:t>
            </a:r>
            <a:r>
              <a:rPr sz="1200" spc="-5" dirty="0">
                <a:latin typeface="Times New Roman"/>
                <a:cs typeface="Times New Roman"/>
              </a:rPr>
              <a:t>means </a:t>
            </a:r>
            <a:r>
              <a:rPr sz="1200" dirty="0">
                <a:latin typeface="Times New Roman"/>
                <a:cs typeface="Times New Roman"/>
              </a:rPr>
              <a:t>that </a:t>
            </a:r>
            <a:r>
              <a:rPr sz="1200" spc="-5" dirty="0">
                <a:latin typeface="Times New Roman"/>
                <a:cs typeface="Times New Roman"/>
              </a:rPr>
              <a:t>the signal </a:t>
            </a:r>
            <a:r>
              <a:rPr sz="1200" dirty="0">
                <a:latin typeface="Times New Roman"/>
                <a:cs typeface="Times New Roman"/>
              </a:rPr>
              <a:t>at </a:t>
            </a:r>
            <a:r>
              <a:rPr sz="1200" spc="-5" dirty="0">
                <a:latin typeface="Times New Roman"/>
                <a:cs typeface="Times New Roman"/>
              </a:rPr>
              <a:t>the beginning </a:t>
            </a:r>
            <a:r>
              <a:rPr sz="1200" dirty="0">
                <a:latin typeface="Times New Roman"/>
                <a:cs typeface="Times New Roman"/>
              </a:rPr>
              <a:t>and the end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medium </a:t>
            </a:r>
            <a:r>
              <a:rPr sz="1200" dirty="0">
                <a:latin typeface="Times New Roman"/>
                <a:cs typeface="Times New Roman"/>
              </a:rPr>
              <a:t>are  not the</a:t>
            </a:r>
            <a:r>
              <a:rPr sz="1200" spc="-95" dirty="0">
                <a:latin typeface="Times New Roman"/>
                <a:cs typeface="Times New Roman"/>
              </a:rPr>
              <a:t> </a:t>
            </a:r>
            <a:r>
              <a:rPr sz="1200" spc="-5" dirty="0">
                <a:latin typeface="Times New Roman"/>
                <a:cs typeface="Times New Roman"/>
              </a:rPr>
              <a:t>same</a:t>
            </a:r>
            <a:endParaRPr sz="1200">
              <a:latin typeface="Times New Roman"/>
              <a:cs typeface="Times New Roman"/>
            </a:endParaRPr>
          </a:p>
          <a:p>
            <a:pPr marL="927100">
              <a:lnSpc>
                <a:spcPts val="1345"/>
              </a:lnSpc>
            </a:pPr>
            <a:r>
              <a:rPr sz="1200" spc="-5" dirty="0">
                <a:latin typeface="Times New Roman"/>
                <a:cs typeface="Times New Roman"/>
              </a:rPr>
              <a:t>What </a:t>
            </a:r>
            <a:r>
              <a:rPr sz="1200" dirty="0">
                <a:latin typeface="Times New Roman"/>
                <a:cs typeface="Times New Roman"/>
              </a:rPr>
              <a:t>is sent is not what is</a:t>
            </a:r>
            <a:r>
              <a:rPr sz="1200" spc="-75" dirty="0">
                <a:latin typeface="Times New Roman"/>
                <a:cs typeface="Times New Roman"/>
              </a:rPr>
              <a:t> </a:t>
            </a:r>
            <a:r>
              <a:rPr sz="1200" spc="-5" dirty="0">
                <a:latin typeface="Times New Roman"/>
                <a:cs typeface="Times New Roman"/>
              </a:rPr>
              <a:t>received</a:t>
            </a:r>
            <a:endParaRPr sz="1200">
              <a:latin typeface="Times New Roman"/>
              <a:cs typeface="Times New Roman"/>
            </a:endParaRPr>
          </a:p>
        </p:txBody>
      </p:sp>
      <p:sp>
        <p:nvSpPr>
          <p:cNvPr id="7" name="object 7"/>
          <p:cNvSpPr/>
          <p:nvPr/>
        </p:nvSpPr>
        <p:spPr>
          <a:xfrm>
            <a:off x="2180082" y="2762250"/>
            <a:ext cx="3890835" cy="156057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4487417"/>
            <a:ext cx="5074920" cy="142049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Attenuation</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Loss </a:t>
            </a:r>
            <a:r>
              <a:rPr sz="1200" spc="-5" dirty="0">
                <a:latin typeface="Times New Roman"/>
                <a:cs typeface="Times New Roman"/>
              </a:rPr>
              <a:t>of</a:t>
            </a:r>
            <a:r>
              <a:rPr sz="1200" spc="-110" dirty="0">
                <a:latin typeface="Times New Roman"/>
                <a:cs typeface="Times New Roman"/>
              </a:rPr>
              <a:t> </a:t>
            </a:r>
            <a:r>
              <a:rPr sz="1200" dirty="0">
                <a:latin typeface="Times New Roman"/>
                <a:cs typeface="Times New Roman"/>
              </a:rPr>
              <a:t>Energy</a:t>
            </a:r>
            <a:endParaRPr sz="1200">
              <a:latin typeface="Times New Roman"/>
              <a:cs typeface="Times New Roman"/>
            </a:endParaRPr>
          </a:p>
          <a:p>
            <a:pPr marL="469900" marR="6350" lvl="1" indent="-228600">
              <a:lnSpc>
                <a:spcPts val="1380"/>
              </a:lnSpc>
              <a:spcBef>
                <a:spcPts val="65"/>
              </a:spcBef>
              <a:buFont typeface="Courier New"/>
              <a:buChar char="o"/>
              <a:tabLst>
                <a:tab pos="469900" algn="l"/>
              </a:tabLst>
            </a:pPr>
            <a:r>
              <a:rPr sz="1200" dirty="0">
                <a:latin typeface="Times New Roman"/>
                <a:cs typeface="Times New Roman"/>
              </a:rPr>
              <a:t>When a signal travels through a </a:t>
            </a:r>
            <a:r>
              <a:rPr sz="1200" spc="-5" dirty="0">
                <a:latin typeface="Times New Roman"/>
                <a:cs typeface="Times New Roman"/>
              </a:rPr>
              <a:t>medium, </a:t>
            </a:r>
            <a:r>
              <a:rPr sz="1200" dirty="0">
                <a:latin typeface="Times New Roman"/>
                <a:cs typeface="Times New Roman"/>
              </a:rPr>
              <a:t>it looses </a:t>
            </a:r>
            <a:r>
              <a:rPr sz="1200" spc="-5" dirty="0">
                <a:latin typeface="Times New Roman"/>
                <a:cs typeface="Times New Roman"/>
              </a:rPr>
              <a:t>some </a:t>
            </a:r>
            <a:r>
              <a:rPr sz="1200" dirty="0">
                <a:latin typeface="Times New Roman"/>
                <a:cs typeface="Times New Roman"/>
              </a:rPr>
              <a:t>of its energy in  order to </a:t>
            </a:r>
            <a:r>
              <a:rPr sz="1200" spc="-5" dirty="0">
                <a:latin typeface="Times New Roman"/>
                <a:cs typeface="Times New Roman"/>
              </a:rPr>
              <a:t>overcome </a:t>
            </a:r>
            <a:r>
              <a:rPr sz="1200" dirty="0">
                <a:latin typeface="Times New Roman"/>
                <a:cs typeface="Times New Roman"/>
              </a:rPr>
              <a:t>the </a:t>
            </a:r>
            <a:r>
              <a:rPr sz="1200" spc="-5" dirty="0">
                <a:latin typeface="Times New Roman"/>
                <a:cs typeface="Times New Roman"/>
              </a:rPr>
              <a:t>resistance </a:t>
            </a:r>
            <a:r>
              <a:rPr sz="1200" dirty="0">
                <a:latin typeface="Times New Roman"/>
                <a:cs typeface="Times New Roman"/>
              </a:rPr>
              <a:t>of the</a:t>
            </a:r>
            <a:r>
              <a:rPr sz="1200" spc="-15"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469900" lvl="1" indent="-228600">
              <a:lnSpc>
                <a:spcPts val="1315"/>
              </a:lnSpc>
              <a:buFont typeface="Courier New"/>
              <a:buChar char="o"/>
              <a:tabLst>
                <a:tab pos="469900" algn="l"/>
              </a:tabLst>
            </a:pPr>
            <a:r>
              <a:rPr sz="1200" dirty="0">
                <a:latin typeface="Times New Roman"/>
                <a:cs typeface="Times New Roman"/>
              </a:rPr>
              <a:t>That is why wire </a:t>
            </a:r>
            <a:r>
              <a:rPr sz="1200" spc="-5" dirty="0">
                <a:latin typeface="Times New Roman"/>
                <a:cs typeface="Times New Roman"/>
              </a:rPr>
              <a:t>carrying </a:t>
            </a:r>
            <a:r>
              <a:rPr sz="1200" dirty="0">
                <a:latin typeface="Times New Roman"/>
                <a:cs typeface="Times New Roman"/>
              </a:rPr>
              <a:t>electric </a:t>
            </a:r>
            <a:r>
              <a:rPr sz="1200" spc="-5" dirty="0">
                <a:latin typeface="Times New Roman"/>
                <a:cs typeface="Times New Roman"/>
              </a:rPr>
              <a:t>signals </a:t>
            </a:r>
            <a:r>
              <a:rPr sz="1200" dirty="0">
                <a:latin typeface="Times New Roman"/>
                <a:cs typeface="Times New Roman"/>
              </a:rPr>
              <a:t>get</a:t>
            </a:r>
            <a:r>
              <a:rPr sz="1200" spc="-70" dirty="0">
                <a:latin typeface="Times New Roman"/>
                <a:cs typeface="Times New Roman"/>
              </a:rPr>
              <a:t> </a:t>
            </a:r>
            <a:r>
              <a:rPr sz="1200" dirty="0">
                <a:latin typeface="Times New Roman"/>
                <a:cs typeface="Times New Roman"/>
              </a:rPr>
              <a:t>hot</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Some </a:t>
            </a:r>
            <a:r>
              <a:rPr sz="1200" dirty="0">
                <a:latin typeface="Times New Roman"/>
                <a:cs typeface="Times New Roman"/>
              </a:rPr>
              <a:t>of the electrical </a:t>
            </a:r>
            <a:r>
              <a:rPr sz="1200" spc="-5" dirty="0">
                <a:latin typeface="Times New Roman"/>
                <a:cs typeface="Times New Roman"/>
              </a:rPr>
              <a:t>energy </a:t>
            </a:r>
            <a:r>
              <a:rPr sz="1200" dirty="0">
                <a:latin typeface="Times New Roman"/>
                <a:cs typeface="Times New Roman"/>
              </a:rPr>
              <a:t>in the </a:t>
            </a:r>
            <a:r>
              <a:rPr sz="1200" spc="-5" dirty="0">
                <a:latin typeface="Times New Roman"/>
                <a:cs typeface="Times New Roman"/>
              </a:rPr>
              <a:t>signal </a:t>
            </a:r>
            <a:r>
              <a:rPr sz="1200" dirty="0">
                <a:latin typeface="Times New Roman"/>
                <a:cs typeface="Times New Roman"/>
              </a:rPr>
              <a:t>is </a:t>
            </a:r>
            <a:r>
              <a:rPr sz="1200" spc="-5" dirty="0">
                <a:latin typeface="Times New Roman"/>
                <a:cs typeface="Times New Roman"/>
              </a:rPr>
              <a:t>converted </a:t>
            </a:r>
            <a:r>
              <a:rPr sz="1200" dirty="0">
                <a:latin typeface="Times New Roman"/>
                <a:cs typeface="Times New Roman"/>
              </a:rPr>
              <a:t>to</a:t>
            </a:r>
            <a:r>
              <a:rPr sz="1200" spc="-35" dirty="0">
                <a:latin typeface="Times New Roman"/>
                <a:cs typeface="Times New Roman"/>
              </a:rPr>
              <a:t> </a:t>
            </a:r>
            <a:r>
              <a:rPr sz="1200" spc="-5" dirty="0">
                <a:latin typeface="Times New Roman"/>
                <a:cs typeface="Times New Roman"/>
              </a:rPr>
              <a:t>heat</a:t>
            </a:r>
            <a:endParaRPr sz="1200">
              <a:latin typeface="Times New Roman"/>
              <a:cs typeface="Times New Roman"/>
            </a:endParaRPr>
          </a:p>
          <a:p>
            <a:pPr marL="469900" marR="5080" lvl="1" indent="-228600">
              <a:lnSpc>
                <a:spcPts val="1380"/>
              </a:lnSpc>
              <a:spcBef>
                <a:spcPts val="65"/>
              </a:spcBef>
              <a:buFont typeface="Courier New"/>
              <a:buChar char="o"/>
              <a:tabLst>
                <a:tab pos="469900" algn="l"/>
              </a:tabLst>
            </a:pPr>
            <a:r>
              <a:rPr sz="1200" dirty="0">
                <a:latin typeface="Times New Roman"/>
                <a:cs typeface="Times New Roman"/>
              </a:rPr>
              <a:t>To </a:t>
            </a:r>
            <a:r>
              <a:rPr sz="1200" spc="-5" dirty="0">
                <a:latin typeface="Times New Roman"/>
                <a:cs typeface="Times New Roman"/>
              </a:rPr>
              <a:t>compensate for </a:t>
            </a:r>
            <a:r>
              <a:rPr sz="1200" dirty="0">
                <a:latin typeface="Times New Roman"/>
                <a:cs typeface="Times New Roman"/>
              </a:rPr>
              <a:t>this </a:t>
            </a:r>
            <a:r>
              <a:rPr sz="1200" spc="-5" dirty="0">
                <a:latin typeface="Times New Roman"/>
                <a:cs typeface="Times New Roman"/>
              </a:rPr>
              <a:t>loss Amplifiers </a:t>
            </a:r>
            <a:r>
              <a:rPr sz="1200" dirty="0">
                <a:latin typeface="Times New Roman"/>
                <a:cs typeface="Times New Roman"/>
              </a:rPr>
              <a:t>are used to </a:t>
            </a:r>
            <a:r>
              <a:rPr sz="1200" spc="-5" dirty="0">
                <a:latin typeface="Times New Roman"/>
                <a:cs typeface="Times New Roman"/>
              </a:rPr>
              <a:t>amplify </a:t>
            </a:r>
            <a:r>
              <a:rPr sz="1200" dirty="0">
                <a:latin typeface="Times New Roman"/>
                <a:cs typeface="Times New Roman"/>
              </a:rPr>
              <a:t>the </a:t>
            </a:r>
            <a:r>
              <a:rPr sz="1200" spc="-5" dirty="0">
                <a:latin typeface="Times New Roman"/>
                <a:cs typeface="Times New Roman"/>
              </a:rPr>
              <a:t>signal </a:t>
            </a:r>
            <a:r>
              <a:rPr sz="1200" dirty="0">
                <a:latin typeface="Times New Roman"/>
                <a:cs typeface="Times New Roman"/>
              </a:rPr>
              <a:t>to  heat</a:t>
            </a:r>
            <a:endParaRPr sz="1200">
              <a:latin typeface="Times New Roman"/>
              <a:cs typeface="Times New Roman"/>
            </a:endParaRPr>
          </a:p>
        </p:txBody>
      </p:sp>
      <p:sp>
        <p:nvSpPr>
          <p:cNvPr id="9" name="object 9"/>
          <p:cNvSpPr txBox="1"/>
          <p:nvPr/>
        </p:nvSpPr>
        <p:spPr>
          <a:xfrm>
            <a:off x="1587500" y="7077456"/>
            <a:ext cx="5073650" cy="212090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Decibel</a:t>
            </a:r>
            <a:r>
              <a:rPr sz="1200" b="1" spc="-95" dirty="0">
                <a:latin typeface="Times New Roman"/>
                <a:cs typeface="Times New Roman"/>
              </a:rPr>
              <a:t> </a:t>
            </a:r>
            <a:r>
              <a:rPr sz="1200" b="1" spc="-5" dirty="0">
                <a:latin typeface="Times New Roman"/>
                <a:cs typeface="Times New Roman"/>
              </a:rPr>
              <a:t>(dB)</a:t>
            </a:r>
            <a:endParaRPr sz="1200">
              <a:latin typeface="Times New Roman"/>
              <a:cs typeface="Times New Roman"/>
            </a:endParaRPr>
          </a:p>
          <a:p>
            <a:pPr marL="927100" marR="5080" lvl="1" indent="-228600">
              <a:lnSpc>
                <a:spcPts val="1380"/>
              </a:lnSpc>
              <a:spcBef>
                <a:spcPts val="60"/>
              </a:spcBef>
              <a:buFont typeface="Meiryo"/>
              <a:buChar char="▪"/>
              <a:tabLst>
                <a:tab pos="926465" algn="l"/>
                <a:tab pos="927100" algn="l"/>
              </a:tabLst>
            </a:pPr>
            <a:r>
              <a:rPr sz="1200" spc="-5" dirty="0">
                <a:latin typeface="Times New Roman"/>
                <a:cs typeface="Times New Roman"/>
              </a:rPr>
              <a:t>Measures the relative strength of </a:t>
            </a:r>
            <a:r>
              <a:rPr sz="1200" dirty="0">
                <a:latin typeface="Times New Roman"/>
                <a:cs typeface="Times New Roman"/>
              </a:rPr>
              <a:t>the two </a:t>
            </a:r>
            <a:r>
              <a:rPr sz="1200" spc="-5" dirty="0">
                <a:latin typeface="Times New Roman"/>
                <a:cs typeface="Times New Roman"/>
              </a:rPr>
              <a:t>signals or </a:t>
            </a:r>
            <a:r>
              <a:rPr sz="1200" dirty="0">
                <a:latin typeface="Times New Roman"/>
                <a:cs typeface="Times New Roman"/>
              </a:rPr>
              <a:t>a </a:t>
            </a:r>
            <a:r>
              <a:rPr sz="1200" spc="-5" dirty="0">
                <a:latin typeface="Times New Roman"/>
                <a:cs typeface="Times New Roman"/>
              </a:rPr>
              <a:t>signal </a:t>
            </a:r>
            <a:r>
              <a:rPr sz="1200" dirty="0">
                <a:latin typeface="Times New Roman"/>
                <a:cs typeface="Times New Roman"/>
              </a:rPr>
              <a:t>at 2  different</a:t>
            </a:r>
            <a:r>
              <a:rPr sz="1200" spc="-100" dirty="0">
                <a:latin typeface="Times New Roman"/>
                <a:cs typeface="Times New Roman"/>
              </a:rPr>
              <a:t> </a:t>
            </a:r>
            <a:r>
              <a:rPr sz="1200" dirty="0">
                <a:latin typeface="Times New Roman"/>
                <a:cs typeface="Times New Roman"/>
              </a:rPr>
              <a:t>points</a:t>
            </a:r>
            <a:endParaRPr sz="1200">
              <a:latin typeface="Times New Roman"/>
              <a:cs typeface="Times New Roman"/>
            </a:endParaRPr>
          </a:p>
          <a:p>
            <a:pPr marL="927100" lvl="1" indent="-228600">
              <a:lnSpc>
                <a:spcPts val="1310"/>
              </a:lnSpc>
              <a:buFont typeface="Meiryo"/>
              <a:buChar char="▪"/>
              <a:tabLst>
                <a:tab pos="926465" algn="l"/>
                <a:tab pos="927100" algn="l"/>
              </a:tabLst>
            </a:pPr>
            <a:r>
              <a:rPr sz="1200" dirty="0">
                <a:latin typeface="Times New Roman"/>
                <a:cs typeface="Times New Roman"/>
              </a:rPr>
              <a:t>dB is negative if a </a:t>
            </a:r>
            <a:r>
              <a:rPr sz="1200" spc="-5" dirty="0">
                <a:latin typeface="Times New Roman"/>
                <a:cs typeface="Times New Roman"/>
              </a:rPr>
              <a:t>signal </a:t>
            </a:r>
            <a:r>
              <a:rPr sz="1200" dirty="0">
                <a:latin typeface="Times New Roman"/>
                <a:cs typeface="Times New Roman"/>
              </a:rPr>
              <a:t>is</a:t>
            </a:r>
            <a:r>
              <a:rPr sz="1200" spc="-50" dirty="0">
                <a:latin typeface="Times New Roman"/>
                <a:cs typeface="Times New Roman"/>
              </a:rPr>
              <a:t> </a:t>
            </a:r>
            <a:r>
              <a:rPr sz="1200" spc="-5" dirty="0">
                <a:latin typeface="Times New Roman"/>
                <a:cs typeface="Times New Roman"/>
              </a:rPr>
              <a:t>attenuated</a:t>
            </a:r>
            <a:endParaRPr sz="1200">
              <a:latin typeface="Times New Roman"/>
              <a:cs typeface="Times New Roman"/>
            </a:endParaRPr>
          </a:p>
          <a:p>
            <a:pPr marL="927100" lvl="1" indent="-228600">
              <a:lnSpc>
                <a:spcPts val="1410"/>
              </a:lnSpc>
              <a:buFont typeface="Meiryo"/>
              <a:buChar char="▪"/>
              <a:tabLst>
                <a:tab pos="926465" algn="l"/>
                <a:tab pos="927100" algn="l"/>
              </a:tabLst>
            </a:pPr>
            <a:r>
              <a:rPr sz="1200" dirty="0">
                <a:latin typeface="Times New Roman"/>
                <a:cs typeface="Times New Roman"/>
              </a:rPr>
              <a:t>dB is </a:t>
            </a:r>
            <a:r>
              <a:rPr sz="1200" spc="-5" dirty="0">
                <a:latin typeface="Times New Roman"/>
                <a:cs typeface="Times New Roman"/>
              </a:rPr>
              <a:t>positive </a:t>
            </a:r>
            <a:r>
              <a:rPr sz="1200" dirty="0">
                <a:latin typeface="Times New Roman"/>
                <a:cs typeface="Times New Roman"/>
              </a:rPr>
              <a:t>if a </a:t>
            </a:r>
            <a:r>
              <a:rPr sz="1200" spc="-5" dirty="0">
                <a:latin typeface="Times New Roman"/>
                <a:cs typeface="Times New Roman"/>
              </a:rPr>
              <a:t>signal </a:t>
            </a:r>
            <a:r>
              <a:rPr sz="1200" dirty="0">
                <a:latin typeface="Times New Roman"/>
                <a:cs typeface="Times New Roman"/>
              </a:rPr>
              <a:t>is</a:t>
            </a:r>
            <a:r>
              <a:rPr sz="1200" spc="-40" dirty="0">
                <a:latin typeface="Times New Roman"/>
                <a:cs typeface="Times New Roman"/>
              </a:rPr>
              <a:t> </a:t>
            </a:r>
            <a:r>
              <a:rPr sz="1200" spc="-5" dirty="0">
                <a:latin typeface="Times New Roman"/>
                <a:cs typeface="Times New Roman"/>
              </a:rPr>
              <a:t>Amplified</a:t>
            </a:r>
            <a:endParaRPr sz="1200">
              <a:latin typeface="Times New Roman"/>
              <a:cs typeface="Times New Roman"/>
            </a:endParaRPr>
          </a:p>
          <a:p>
            <a:pPr>
              <a:lnSpc>
                <a:spcPct val="100000"/>
              </a:lnSpc>
              <a:spcBef>
                <a:spcPts val="35"/>
              </a:spcBef>
            </a:pPr>
            <a:endParaRPr sz="1200">
              <a:latin typeface="Times New Roman"/>
              <a:cs typeface="Times New Roman"/>
            </a:endParaRPr>
          </a:p>
          <a:p>
            <a:pPr marL="278765" marR="1336040" indent="-38100">
              <a:lnSpc>
                <a:spcPts val="1380"/>
              </a:lnSpc>
            </a:pPr>
            <a:r>
              <a:rPr sz="1200" spc="-5" dirty="0">
                <a:latin typeface="Times New Roman"/>
                <a:cs typeface="Times New Roman"/>
              </a:rPr>
              <a:t>Relative strengths of </a:t>
            </a:r>
            <a:r>
              <a:rPr sz="1200" dirty="0">
                <a:latin typeface="Times New Roman"/>
                <a:cs typeface="Times New Roman"/>
              </a:rPr>
              <a:t>two </a:t>
            </a:r>
            <a:r>
              <a:rPr sz="1200" spc="-5" dirty="0">
                <a:latin typeface="Times New Roman"/>
                <a:cs typeface="Times New Roman"/>
              </a:rPr>
              <a:t>signals </a:t>
            </a:r>
            <a:r>
              <a:rPr sz="1200" dirty="0">
                <a:latin typeface="Times New Roman"/>
                <a:cs typeface="Times New Roman"/>
              </a:rPr>
              <a:t>or a signal at two points  dB = </a:t>
            </a:r>
            <a:r>
              <a:rPr sz="1200" spc="-5" dirty="0">
                <a:latin typeface="Times New Roman"/>
                <a:cs typeface="Times New Roman"/>
              </a:rPr>
              <a:t>10 log</a:t>
            </a:r>
            <a:r>
              <a:rPr sz="1200" spc="-7" baseline="-10416" dirty="0">
                <a:latin typeface="Times New Roman"/>
                <a:cs typeface="Times New Roman"/>
              </a:rPr>
              <a:t>10</a:t>
            </a:r>
            <a:r>
              <a:rPr sz="1200" spc="-112" baseline="-10416" dirty="0">
                <a:latin typeface="Times New Roman"/>
                <a:cs typeface="Times New Roman"/>
              </a:rPr>
              <a:t> </a:t>
            </a:r>
            <a:r>
              <a:rPr sz="1200" spc="-5" dirty="0">
                <a:latin typeface="Times New Roman"/>
                <a:cs typeface="Times New Roman"/>
              </a:rPr>
              <a:t>(P</a:t>
            </a:r>
            <a:r>
              <a:rPr sz="1200" spc="-7" baseline="-10416" dirty="0">
                <a:latin typeface="Times New Roman"/>
                <a:cs typeface="Times New Roman"/>
              </a:rPr>
              <a:t>2</a:t>
            </a:r>
            <a:r>
              <a:rPr sz="1200" spc="-5" dirty="0">
                <a:latin typeface="Times New Roman"/>
                <a:cs typeface="Times New Roman"/>
              </a:rPr>
              <a:t>/P</a:t>
            </a:r>
            <a:r>
              <a:rPr sz="1200" spc="-7" baseline="-10416" dirty="0">
                <a:latin typeface="Times New Roman"/>
                <a:cs typeface="Times New Roman"/>
              </a:rPr>
              <a:t>1</a:t>
            </a:r>
            <a:r>
              <a:rPr sz="1200" spc="-5" dirty="0">
                <a:latin typeface="Times New Roman"/>
                <a:cs typeface="Times New Roman"/>
              </a:rPr>
              <a:t>)</a:t>
            </a:r>
            <a:endParaRPr sz="1200">
              <a:latin typeface="Times New Roman"/>
              <a:cs typeface="Times New Roman"/>
            </a:endParaRPr>
          </a:p>
          <a:p>
            <a:pPr marL="697865">
              <a:lnSpc>
                <a:spcPts val="1345"/>
              </a:lnSpc>
            </a:pPr>
            <a:r>
              <a:rPr sz="1200" spc="-5" dirty="0">
                <a:latin typeface="Times New Roman"/>
                <a:cs typeface="Times New Roman"/>
              </a:rPr>
              <a:t>P</a:t>
            </a:r>
            <a:r>
              <a:rPr sz="1200" spc="-7" baseline="-10416" dirty="0">
                <a:latin typeface="Times New Roman"/>
                <a:cs typeface="Times New Roman"/>
              </a:rPr>
              <a:t>2 </a:t>
            </a:r>
            <a:r>
              <a:rPr sz="1200" dirty="0">
                <a:latin typeface="Times New Roman"/>
                <a:cs typeface="Times New Roman"/>
              </a:rPr>
              <a:t>and </a:t>
            </a:r>
            <a:r>
              <a:rPr sz="1200" spc="-5" dirty="0">
                <a:latin typeface="Times New Roman"/>
                <a:cs typeface="Times New Roman"/>
              </a:rPr>
              <a:t>P</a:t>
            </a:r>
            <a:r>
              <a:rPr sz="1200" spc="-7" baseline="-10416" dirty="0">
                <a:latin typeface="Times New Roman"/>
                <a:cs typeface="Times New Roman"/>
              </a:rPr>
              <a:t>1 </a:t>
            </a:r>
            <a:r>
              <a:rPr sz="1200" dirty="0">
                <a:latin typeface="Times New Roman"/>
                <a:cs typeface="Times New Roman"/>
              </a:rPr>
              <a:t>are</a:t>
            </a:r>
            <a:r>
              <a:rPr sz="1200" spc="-204" dirty="0">
                <a:latin typeface="Times New Roman"/>
                <a:cs typeface="Times New Roman"/>
              </a:rPr>
              <a:t> </a:t>
            </a:r>
            <a:r>
              <a:rPr sz="1200" spc="-5" dirty="0">
                <a:latin typeface="Times New Roman"/>
                <a:cs typeface="Times New Roman"/>
              </a:rPr>
              <a:t>signal </a:t>
            </a:r>
            <a:r>
              <a:rPr sz="1200" dirty="0">
                <a:latin typeface="Times New Roman"/>
                <a:cs typeface="Times New Roman"/>
              </a:rPr>
              <a:t>powers</a:t>
            </a:r>
            <a:endParaRPr sz="1200">
              <a:latin typeface="Times New Roman"/>
              <a:cs typeface="Times New Roman"/>
            </a:endParaRPr>
          </a:p>
          <a:p>
            <a:pPr>
              <a:lnSpc>
                <a:spcPct val="100000"/>
              </a:lnSpc>
              <a:spcBef>
                <a:spcPts val="35"/>
              </a:spcBef>
            </a:pPr>
            <a:endParaRPr sz="1200">
              <a:latin typeface="Times New Roman"/>
              <a:cs typeface="Times New Roman"/>
            </a:endParaRPr>
          </a:p>
          <a:p>
            <a:pPr marL="241300" marR="2837180">
              <a:lnSpc>
                <a:spcPts val="1380"/>
              </a:lnSpc>
            </a:pPr>
            <a:r>
              <a:rPr sz="1200" dirty="0">
                <a:latin typeface="Times New Roman"/>
                <a:cs typeface="Times New Roman"/>
              </a:rPr>
              <a:t>Negative dB </a:t>
            </a:r>
            <a:r>
              <a:rPr sz="1200" spc="-5" dirty="0">
                <a:latin typeface="Times New Roman"/>
                <a:cs typeface="Times New Roman"/>
              </a:rPr>
              <a:t>means attenuation  </a:t>
            </a:r>
            <a:r>
              <a:rPr sz="1200" dirty="0">
                <a:latin typeface="Times New Roman"/>
                <a:cs typeface="Times New Roman"/>
              </a:rPr>
              <a:t>Positive dB </a:t>
            </a:r>
            <a:r>
              <a:rPr sz="1200" spc="-5" dirty="0">
                <a:latin typeface="Times New Roman"/>
                <a:cs typeface="Times New Roman"/>
              </a:rPr>
              <a:t>means</a:t>
            </a:r>
            <a:r>
              <a:rPr sz="1200" spc="-50" dirty="0">
                <a:latin typeface="Times New Roman"/>
                <a:cs typeface="Times New Roman"/>
              </a:rPr>
              <a:t> </a:t>
            </a:r>
            <a:r>
              <a:rPr sz="1200" spc="-5" dirty="0">
                <a:latin typeface="Times New Roman"/>
                <a:cs typeface="Times New Roman"/>
              </a:rPr>
              <a:t>amplification</a:t>
            </a:r>
            <a:endParaRPr sz="1200">
              <a:latin typeface="Times New Roman"/>
              <a:cs typeface="Times New Roman"/>
            </a:endParaRPr>
          </a:p>
        </p:txBody>
      </p:sp>
      <p:sp>
        <p:nvSpPr>
          <p:cNvPr id="10" name="object 10"/>
          <p:cNvSpPr/>
          <p:nvPr/>
        </p:nvSpPr>
        <p:spPr>
          <a:xfrm>
            <a:off x="2057400" y="5900165"/>
            <a:ext cx="4461573" cy="1188720"/>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142</a:t>
            </a:fld>
            <a:endParaRPr dirty="0"/>
          </a:p>
        </p:txBody>
      </p:sp>
    </p:spTree>
    <p:extLst>
      <p:ext uri="{BB962C8B-B14F-4D97-AF65-F5344CB8AC3E}">
        <p14:creationId xmlns:p14="http://schemas.microsoft.com/office/powerpoint/2010/main" val="13211479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531485" cy="236664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7.1</a:t>
            </a:r>
            <a:endParaRPr sz="1200">
              <a:latin typeface="Times New Roman"/>
              <a:cs typeface="Times New Roman"/>
            </a:endParaRPr>
          </a:p>
          <a:p>
            <a:pPr marL="12700" marR="5080">
              <a:lnSpc>
                <a:spcPts val="1380"/>
              </a:lnSpc>
              <a:spcBef>
                <a:spcPts val="60"/>
              </a:spcBef>
            </a:pPr>
            <a:r>
              <a:rPr sz="1200" spc="-5" dirty="0">
                <a:latin typeface="Times New Roman"/>
                <a:cs typeface="Times New Roman"/>
              </a:rPr>
              <a:t>Imagine </a:t>
            </a:r>
            <a:r>
              <a:rPr sz="1200" dirty="0">
                <a:latin typeface="Times New Roman"/>
                <a:cs typeface="Times New Roman"/>
              </a:rPr>
              <a:t>a signal travels through a </a:t>
            </a:r>
            <a:r>
              <a:rPr sz="1200" spc="-5" dirty="0">
                <a:latin typeface="Times New Roman"/>
                <a:cs typeface="Times New Roman"/>
              </a:rPr>
              <a:t>transmission medium </a:t>
            </a:r>
            <a:r>
              <a:rPr sz="1200" dirty="0">
                <a:latin typeface="Times New Roman"/>
                <a:cs typeface="Times New Roman"/>
              </a:rPr>
              <a:t>and its power is reduced to half.  This </a:t>
            </a:r>
            <a:r>
              <a:rPr sz="1200" spc="-5" dirty="0">
                <a:latin typeface="Times New Roman"/>
                <a:cs typeface="Times New Roman"/>
              </a:rPr>
              <a:t>means P</a:t>
            </a:r>
            <a:r>
              <a:rPr sz="1200" spc="-7" baseline="-10416" dirty="0">
                <a:latin typeface="Times New Roman"/>
                <a:cs typeface="Times New Roman"/>
              </a:rPr>
              <a:t>2</a:t>
            </a:r>
            <a:r>
              <a:rPr sz="1200" spc="-5" dirty="0">
                <a:latin typeface="Times New Roman"/>
                <a:cs typeface="Times New Roman"/>
              </a:rPr>
              <a:t>=(1/2)P</a:t>
            </a:r>
            <a:r>
              <a:rPr sz="1200" spc="-7" baseline="-10416" dirty="0">
                <a:latin typeface="Times New Roman"/>
                <a:cs typeface="Times New Roman"/>
              </a:rPr>
              <a:t>1</a:t>
            </a:r>
            <a:r>
              <a:rPr sz="1200" spc="-5" dirty="0">
                <a:latin typeface="Times New Roman"/>
                <a:cs typeface="Times New Roman"/>
              </a:rPr>
              <a:t>. Calculate</a:t>
            </a:r>
            <a:r>
              <a:rPr sz="1200" spc="-50" dirty="0">
                <a:latin typeface="Times New Roman"/>
                <a:cs typeface="Times New Roman"/>
              </a:rPr>
              <a:t> </a:t>
            </a:r>
            <a:r>
              <a:rPr sz="1200" spc="-5" dirty="0">
                <a:latin typeface="Times New Roman"/>
                <a:cs typeface="Times New Roman"/>
              </a:rPr>
              <a:t>Attenuation?</a:t>
            </a:r>
            <a:endParaRPr sz="1200">
              <a:latin typeface="Times New Roman"/>
              <a:cs typeface="Times New Roman"/>
            </a:endParaRPr>
          </a:p>
          <a:p>
            <a:pPr marL="12700">
              <a:lnSpc>
                <a:spcPts val="1300"/>
              </a:lnSpc>
            </a:pPr>
            <a:r>
              <a:rPr sz="1200" u="sng" spc="-5" dirty="0">
                <a:latin typeface="Times New Roman"/>
                <a:cs typeface="Times New Roman"/>
              </a:rPr>
              <a:t>Solution</a:t>
            </a:r>
            <a:r>
              <a:rPr sz="1200" spc="-5" dirty="0">
                <a:latin typeface="Times New Roman"/>
                <a:cs typeface="Times New Roman"/>
              </a:rPr>
              <a:t>:</a:t>
            </a:r>
            <a:endParaRPr sz="1200">
              <a:latin typeface="Times New Roman"/>
              <a:cs typeface="Times New Roman"/>
            </a:endParaRPr>
          </a:p>
          <a:p>
            <a:pPr marL="12700">
              <a:lnSpc>
                <a:spcPts val="1914"/>
              </a:lnSpc>
            </a:pPr>
            <a:r>
              <a:rPr sz="1700" spc="-5" dirty="0">
                <a:latin typeface="Times New Roman"/>
                <a:cs typeface="Times New Roman"/>
              </a:rPr>
              <a:t>–</a:t>
            </a:r>
            <a:r>
              <a:rPr sz="1200" spc="-5" dirty="0">
                <a:latin typeface="Times New Roman"/>
                <a:cs typeface="Times New Roman"/>
              </a:rPr>
              <a:t>10log</a:t>
            </a:r>
            <a:r>
              <a:rPr sz="1200" spc="-7" baseline="-10416" dirty="0">
                <a:latin typeface="Times New Roman"/>
                <a:cs typeface="Times New Roman"/>
              </a:rPr>
              <a:t>1</a:t>
            </a:r>
            <a:r>
              <a:rPr sz="1200" spc="-15" baseline="-10416" dirty="0">
                <a:latin typeface="Times New Roman"/>
                <a:cs typeface="Times New Roman"/>
              </a:rPr>
              <a:t>0</a:t>
            </a:r>
            <a:r>
              <a:rPr sz="1200" dirty="0">
                <a:latin typeface="Times New Roman"/>
                <a:cs typeface="Times New Roman"/>
              </a:rPr>
              <a:t>(</a:t>
            </a:r>
            <a:r>
              <a:rPr sz="1200" spc="-10" dirty="0">
                <a:latin typeface="Times New Roman"/>
                <a:cs typeface="Times New Roman"/>
              </a:rPr>
              <a:t>P</a:t>
            </a:r>
            <a:r>
              <a:rPr sz="1200" spc="-15" baseline="-10416" dirty="0">
                <a:latin typeface="Times New Roman"/>
                <a:cs typeface="Times New Roman"/>
              </a:rPr>
              <a:t>2</a:t>
            </a:r>
            <a:r>
              <a:rPr sz="1200" dirty="0">
                <a:latin typeface="Times New Roman"/>
                <a:cs typeface="Times New Roman"/>
              </a:rPr>
              <a:t>/ </a:t>
            </a:r>
            <a:r>
              <a:rPr sz="1200" spc="-10" dirty="0">
                <a:latin typeface="Times New Roman"/>
                <a:cs typeface="Times New Roman"/>
              </a:rPr>
              <a:t>P</a:t>
            </a:r>
            <a:r>
              <a:rPr sz="1200" spc="-7" baseline="-10416" dirty="0">
                <a:latin typeface="Times New Roman"/>
                <a:cs typeface="Times New Roman"/>
              </a:rPr>
              <a:t>1</a:t>
            </a:r>
            <a:r>
              <a:rPr sz="1200" dirty="0">
                <a:latin typeface="Times New Roman"/>
                <a:cs typeface="Times New Roman"/>
              </a:rPr>
              <a:t>)= 10lo</a:t>
            </a:r>
            <a:r>
              <a:rPr sz="1200" spc="-5" dirty="0">
                <a:latin typeface="Times New Roman"/>
                <a:cs typeface="Times New Roman"/>
              </a:rPr>
              <a:t>g</a:t>
            </a:r>
            <a:r>
              <a:rPr sz="1200" spc="-7" baseline="-10416" dirty="0">
                <a:latin typeface="Times New Roman"/>
                <a:cs typeface="Times New Roman"/>
              </a:rPr>
              <a:t>1</a:t>
            </a:r>
            <a:r>
              <a:rPr sz="1200" spc="-15" baseline="-10416" dirty="0">
                <a:latin typeface="Times New Roman"/>
                <a:cs typeface="Times New Roman"/>
              </a:rPr>
              <a:t>0</a:t>
            </a:r>
            <a:r>
              <a:rPr sz="1200" dirty="0">
                <a:latin typeface="Times New Roman"/>
                <a:cs typeface="Times New Roman"/>
              </a:rPr>
              <a:t>(0.5 </a:t>
            </a:r>
            <a:r>
              <a:rPr sz="1200" spc="-10" dirty="0">
                <a:latin typeface="Times New Roman"/>
                <a:cs typeface="Times New Roman"/>
              </a:rPr>
              <a:t>P</a:t>
            </a:r>
            <a:r>
              <a:rPr sz="1200" spc="-15" baseline="-10416" dirty="0">
                <a:latin typeface="Times New Roman"/>
                <a:cs typeface="Times New Roman"/>
              </a:rPr>
              <a:t>1</a:t>
            </a:r>
            <a:r>
              <a:rPr sz="1200" dirty="0">
                <a:latin typeface="Times New Roman"/>
                <a:cs typeface="Times New Roman"/>
              </a:rPr>
              <a:t>/ </a:t>
            </a:r>
            <a:r>
              <a:rPr sz="1200" spc="-10" dirty="0">
                <a:latin typeface="Times New Roman"/>
                <a:cs typeface="Times New Roman"/>
              </a:rPr>
              <a:t>P</a:t>
            </a:r>
            <a:r>
              <a:rPr sz="1200" spc="-7" baseline="-10416" dirty="0">
                <a:latin typeface="Times New Roman"/>
                <a:cs typeface="Times New Roman"/>
              </a:rPr>
              <a:t>1</a:t>
            </a:r>
            <a:r>
              <a:rPr sz="1200" dirty="0">
                <a:latin typeface="Times New Roman"/>
                <a:cs typeface="Times New Roman"/>
              </a:rPr>
              <a:t>)</a:t>
            </a:r>
            <a:endParaRPr sz="1200">
              <a:latin typeface="Times New Roman"/>
              <a:cs typeface="Times New Roman"/>
            </a:endParaRPr>
          </a:p>
          <a:p>
            <a:pPr marL="1027430">
              <a:lnSpc>
                <a:spcPts val="1360"/>
              </a:lnSpc>
            </a:pPr>
            <a:r>
              <a:rPr sz="1200" dirty="0">
                <a:latin typeface="Times New Roman"/>
                <a:cs typeface="Times New Roman"/>
              </a:rPr>
              <a:t>=10(-0.3)= -3</a:t>
            </a:r>
            <a:r>
              <a:rPr sz="1200" spc="-105" dirty="0">
                <a:latin typeface="Times New Roman"/>
                <a:cs typeface="Times New Roman"/>
              </a:rPr>
              <a:t> </a:t>
            </a:r>
            <a:r>
              <a:rPr sz="1200" dirty="0">
                <a:latin typeface="Times New Roman"/>
                <a:cs typeface="Times New Roman"/>
              </a:rPr>
              <a:t>dB</a:t>
            </a:r>
            <a:endParaRPr sz="1200">
              <a:latin typeface="Times New Roman"/>
              <a:cs typeface="Times New Roman"/>
            </a:endParaRPr>
          </a:p>
          <a:p>
            <a:pPr>
              <a:lnSpc>
                <a:spcPct val="100000"/>
              </a:lnSpc>
              <a:spcBef>
                <a:spcPts val="5"/>
              </a:spcBef>
            </a:pPr>
            <a:endParaRPr sz="1150">
              <a:latin typeface="Times New Roman"/>
              <a:cs typeface="Times New Roman"/>
            </a:endParaRPr>
          </a:p>
          <a:p>
            <a:pPr marL="698500" indent="-228600">
              <a:lnSpc>
                <a:spcPts val="1405"/>
              </a:lnSpc>
              <a:spcBef>
                <a:spcPts val="5"/>
              </a:spcBef>
              <a:buFont typeface="Meiryo"/>
              <a:buChar char="➢"/>
              <a:tabLst>
                <a:tab pos="698500" algn="l"/>
              </a:tabLst>
            </a:pPr>
            <a:r>
              <a:rPr sz="1200" b="1" dirty="0">
                <a:latin typeface="Times New Roman"/>
                <a:cs typeface="Times New Roman"/>
              </a:rPr>
              <a:t>Distortion</a:t>
            </a:r>
            <a:endParaRPr sz="1200">
              <a:latin typeface="Times New Roman"/>
              <a:cs typeface="Times New Roman"/>
            </a:endParaRPr>
          </a:p>
          <a:p>
            <a:pPr marL="469900" indent="-228600">
              <a:lnSpc>
                <a:spcPts val="1375"/>
              </a:lnSpc>
              <a:buFont typeface="Courier New"/>
              <a:buChar char="o"/>
              <a:tabLst>
                <a:tab pos="469900" algn="l"/>
              </a:tabLst>
            </a:pPr>
            <a:r>
              <a:rPr sz="1200" dirty="0">
                <a:latin typeface="Times New Roman"/>
                <a:cs typeface="Times New Roman"/>
              </a:rPr>
              <a:t>Distortion means that the signal changes its form or</a:t>
            </a:r>
            <a:r>
              <a:rPr sz="1200" spc="-145" dirty="0">
                <a:latin typeface="Times New Roman"/>
                <a:cs typeface="Times New Roman"/>
              </a:rPr>
              <a:t> </a:t>
            </a:r>
            <a:r>
              <a:rPr sz="1200" dirty="0">
                <a:latin typeface="Times New Roman"/>
                <a:cs typeface="Times New Roman"/>
              </a:rPr>
              <a:t>shape</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Distortion occurs </a:t>
            </a:r>
            <a:r>
              <a:rPr sz="1200" dirty="0">
                <a:latin typeface="Times New Roman"/>
                <a:cs typeface="Times New Roman"/>
              </a:rPr>
              <a:t>in a </a:t>
            </a:r>
            <a:r>
              <a:rPr sz="1200" spc="-5" dirty="0">
                <a:latin typeface="Times New Roman"/>
                <a:cs typeface="Times New Roman"/>
              </a:rPr>
              <a:t>composite</a:t>
            </a:r>
            <a:r>
              <a:rPr sz="1200" spc="-3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Signal </a:t>
            </a:r>
            <a:r>
              <a:rPr sz="1200" spc="-5" dirty="0">
                <a:latin typeface="Times New Roman"/>
                <a:cs typeface="Times New Roman"/>
              </a:rPr>
              <a:t>changes </a:t>
            </a:r>
            <a:r>
              <a:rPr sz="1200" dirty="0">
                <a:latin typeface="Times New Roman"/>
                <a:cs typeface="Times New Roman"/>
              </a:rPr>
              <a:t>its form or</a:t>
            </a:r>
            <a:r>
              <a:rPr sz="1200" spc="-85" dirty="0">
                <a:latin typeface="Times New Roman"/>
                <a:cs typeface="Times New Roman"/>
              </a:rPr>
              <a:t> </a:t>
            </a:r>
            <a:r>
              <a:rPr sz="1200" dirty="0">
                <a:latin typeface="Times New Roman"/>
                <a:cs typeface="Times New Roman"/>
              </a:rPr>
              <a:t>shape</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Occurs in a </a:t>
            </a:r>
            <a:r>
              <a:rPr sz="1200" spc="-5" dirty="0">
                <a:latin typeface="Times New Roman"/>
                <a:cs typeface="Times New Roman"/>
              </a:rPr>
              <a:t>composite </a:t>
            </a:r>
            <a:r>
              <a:rPr sz="1200" dirty="0">
                <a:latin typeface="Times New Roman"/>
                <a:cs typeface="Times New Roman"/>
              </a:rPr>
              <a:t>signal, </a:t>
            </a:r>
            <a:r>
              <a:rPr sz="1200" spc="-5" dirty="0">
                <a:latin typeface="Times New Roman"/>
                <a:cs typeface="Times New Roman"/>
              </a:rPr>
              <a:t>made </a:t>
            </a:r>
            <a:r>
              <a:rPr sz="1200" dirty="0">
                <a:latin typeface="Times New Roman"/>
                <a:cs typeface="Times New Roman"/>
              </a:rPr>
              <a:t>of different</a:t>
            </a:r>
            <a:r>
              <a:rPr sz="1200" spc="-75" dirty="0">
                <a:latin typeface="Times New Roman"/>
                <a:cs typeface="Times New Roman"/>
              </a:rPr>
              <a:t> </a:t>
            </a:r>
            <a:r>
              <a:rPr sz="1200" dirty="0">
                <a:latin typeface="Times New Roman"/>
                <a:cs typeface="Times New Roman"/>
              </a:rPr>
              <a:t>frequencies</a:t>
            </a:r>
            <a:endParaRPr sz="12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Each signal </a:t>
            </a:r>
            <a:r>
              <a:rPr sz="1200" spc="-5" dirty="0">
                <a:latin typeface="Times New Roman"/>
                <a:cs typeface="Times New Roman"/>
              </a:rPr>
              <a:t>component </a:t>
            </a:r>
            <a:r>
              <a:rPr sz="1200" dirty="0">
                <a:latin typeface="Times New Roman"/>
                <a:cs typeface="Times New Roman"/>
              </a:rPr>
              <a:t>has its own</a:t>
            </a:r>
            <a:r>
              <a:rPr sz="1200" spc="-95" dirty="0">
                <a:latin typeface="Times New Roman"/>
                <a:cs typeface="Times New Roman"/>
              </a:rPr>
              <a:t> </a:t>
            </a:r>
            <a:r>
              <a:rPr sz="1200" dirty="0">
                <a:latin typeface="Times New Roman"/>
                <a:cs typeface="Times New Roman"/>
              </a:rPr>
              <a:t>speed</a:t>
            </a:r>
            <a:endParaRPr sz="1200">
              <a:latin typeface="Times New Roman"/>
              <a:cs typeface="Times New Roman"/>
            </a:endParaRPr>
          </a:p>
        </p:txBody>
      </p:sp>
      <p:sp>
        <p:nvSpPr>
          <p:cNvPr id="7" name="object 7"/>
          <p:cNvSpPr txBox="1"/>
          <p:nvPr/>
        </p:nvSpPr>
        <p:spPr>
          <a:xfrm>
            <a:off x="1358900" y="5247894"/>
            <a:ext cx="5302885" cy="226314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10" dirty="0">
                <a:latin typeface="Times New Roman"/>
                <a:cs typeface="Times New Roman"/>
              </a:rPr>
              <a:t>NOISE</a:t>
            </a:r>
            <a:endParaRPr sz="1200">
              <a:latin typeface="Times New Roman"/>
              <a:cs typeface="Times New Roman"/>
            </a:endParaRPr>
          </a:p>
          <a:p>
            <a:pPr marL="241300" indent="-228600">
              <a:lnSpc>
                <a:spcPts val="1360"/>
              </a:lnSpc>
              <a:buFont typeface="Courier New"/>
              <a:buChar char="o"/>
              <a:tabLst>
                <a:tab pos="241300" algn="l"/>
              </a:tabLst>
            </a:pPr>
            <a:r>
              <a:rPr sz="1200" spc="-5" dirty="0">
                <a:latin typeface="Times New Roman"/>
                <a:cs typeface="Times New Roman"/>
              </a:rPr>
              <a:t>Thermal</a:t>
            </a:r>
            <a:r>
              <a:rPr sz="1200" spc="-80" dirty="0">
                <a:latin typeface="Times New Roman"/>
                <a:cs typeface="Times New Roman"/>
              </a:rPr>
              <a:t> </a:t>
            </a:r>
            <a:r>
              <a:rPr sz="1200" dirty="0">
                <a:latin typeface="Times New Roman"/>
                <a:cs typeface="Times New Roman"/>
              </a:rPr>
              <a:t>Noise</a:t>
            </a:r>
            <a:endParaRPr sz="1200">
              <a:latin typeface="Times New Roman"/>
              <a:cs typeface="Times New Roman"/>
            </a:endParaRPr>
          </a:p>
          <a:p>
            <a:pPr marL="241300" marR="5715">
              <a:lnSpc>
                <a:spcPct val="93300"/>
              </a:lnSpc>
              <a:spcBef>
                <a:spcPts val="75"/>
              </a:spcBef>
            </a:pPr>
            <a:r>
              <a:rPr sz="1500" dirty="0">
                <a:latin typeface="Times New Roman"/>
                <a:cs typeface="Times New Roman"/>
              </a:rPr>
              <a:t>–</a:t>
            </a:r>
            <a:r>
              <a:rPr sz="1200" dirty="0">
                <a:latin typeface="Times New Roman"/>
                <a:cs typeface="Times New Roman"/>
              </a:rPr>
              <a:t>Due to random motion of electrons in a wire that creates an extra </a:t>
            </a:r>
            <a:r>
              <a:rPr sz="1200" spc="-5" dirty="0">
                <a:latin typeface="Times New Roman"/>
                <a:cs typeface="Times New Roman"/>
              </a:rPr>
              <a:t>signal </a:t>
            </a:r>
            <a:r>
              <a:rPr sz="1200" dirty="0">
                <a:latin typeface="Times New Roman"/>
                <a:cs typeface="Times New Roman"/>
              </a:rPr>
              <a:t>not  </a:t>
            </a:r>
            <a:r>
              <a:rPr sz="1200" spc="-5" dirty="0">
                <a:latin typeface="Times New Roman"/>
                <a:cs typeface="Times New Roman"/>
              </a:rPr>
              <a:t>originally sent </a:t>
            </a:r>
            <a:r>
              <a:rPr sz="1200" dirty="0">
                <a:latin typeface="Times New Roman"/>
                <a:cs typeface="Times New Roman"/>
              </a:rPr>
              <a:t>by</a:t>
            </a:r>
            <a:r>
              <a:rPr sz="1200" spc="-45" dirty="0">
                <a:latin typeface="Times New Roman"/>
                <a:cs typeface="Times New Roman"/>
              </a:rPr>
              <a:t> </a:t>
            </a:r>
            <a:r>
              <a:rPr sz="1200" spc="-5" dirty="0">
                <a:latin typeface="Times New Roman"/>
                <a:cs typeface="Times New Roman"/>
              </a:rPr>
              <a:t>TX</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ts val="1395"/>
              </a:lnSpc>
              <a:spcBef>
                <a:spcPts val="5"/>
              </a:spcBef>
              <a:buFont typeface="Courier New"/>
              <a:buChar char="o"/>
              <a:tabLst>
                <a:tab pos="241300" algn="l"/>
              </a:tabLst>
            </a:pPr>
            <a:r>
              <a:rPr sz="1200" b="1" spc="-5" dirty="0">
                <a:latin typeface="Times New Roman"/>
                <a:cs typeface="Times New Roman"/>
              </a:rPr>
              <a:t>Induced</a:t>
            </a:r>
            <a:r>
              <a:rPr sz="1200" b="1" spc="-70" dirty="0">
                <a:latin typeface="Times New Roman"/>
                <a:cs typeface="Times New Roman"/>
              </a:rPr>
              <a:t> </a:t>
            </a:r>
            <a:r>
              <a:rPr sz="1200" b="1" dirty="0">
                <a:latin typeface="Times New Roman"/>
                <a:cs typeface="Times New Roman"/>
              </a:rPr>
              <a:t>Noise</a:t>
            </a:r>
            <a:endParaRPr sz="1200">
              <a:latin typeface="Times New Roman"/>
              <a:cs typeface="Times New Roman"/>
            </a:endParaRPr>
          </a:p>
          <a:p>
            <a:pPr marL="241300">
              <a:lnSpc>
                <a:spcPts val="1700"/>
              </a:lnSpc>
            </a:pPr>
            <a:r>
              <a:rPr sz="1500" spc="-5" dirty="0">
                <a:latin typeface="Times New Roman"/>
                <a:cs typeface="Times New Roman"/>
              </a:rPr>
              <a:t>–</a:t>
            </a:r>
            <a:r>
              <a:rPr sz="1200" spc="-5" dirty="0">
                <a:latin typeface="Times New Roman"/>
                <a:cs typeface="Times New Roman"/>
              </a:rPr>
              <a:t>Comes </a:t>
            </a:r>
            <a:r>
              <a:rPr sz="1200" dirty="0">
                <a:latin typeface="Times New Roman"/>
                <a:cs typeface="Times New Roman"/>
              </a:rPr>
              <a:t>from sources like Motors and</a:t>
            </a:r>
            <a:r>
              <a:rPr sz="1200" spc="-110" dirty="0">
                <a:latin typeface="Times New Roman"/>
                <a:cs typeface="Times New Roman"/>
              </a:rPr>
              <a:t> </a:t>
            </a:r>
            <a:r>
              <a:rPr sz="1200" dirty="0">
                <a:latin typeface="Times New Roman"/>
                <a:cs typeface="Times New Roman"/>
              </a:rPr>
              <a:t>Appliances</a:t>
            </a:r>
            <a:endParaRPr sz="1200">
              <a:latin typeface="Times New Roman"/>
              <a:cs typeface="Times New Roman"/>
            </a:endParaRPr>
          </a:p>
          <a:p>
            <a:pPr marL="241300" indent="-228600">
              <a:lnSpc>
                <a:spcPts val="1340"/>
              </a:lnSpc>
              <a:buFont typeface="Courier New"/>
              <a:buChar char="o"/>
              <a:tabLst>
                <a:tab pos="241300" algn="l"/>
              </a:tabLst>
            </a:pPr>
            <a:r>
              <a:rPr sz="1200" b="1" dirty="0">
                <a:latin typeface="Times New Roman"/>
                <a:cs typeface="Times New Roman"/>
              </a:rPr>
              <a:t>Crosstalk:</a:t>
            </a:r>
            <a:endParaRPr sz="1200">
              <a:latin typeface="Times New Roman"/>
              <a:cs typeface="Times New Roman"/>
            </a:endParaRPr>
          </a:p>
          <a:p>
            <a:pPr marL="241300">
              <a:lnSpc>
                <a:spcPts val="1700"/>
              </a:lnSpc>
            </a:pPr>
            <a:r>
              <a:rPr sz="1500" dirty="0">
                <a:latin typeface="Times New Roman"/>
                <a:cs typeface="Times New Roman"/>
              </a:rPr>
              <a:t>–</a:t>
            </a:r>
            <a:r>
              <a:rPr sz="1200" dirty="0">
                <a:latin typeface="Times New Roman"/>
                <a:cs typeface="Times New Roman"/>
              </a:rPr>
              <a:t>Effect of one wire on</a:t>
            </a:r>
            <a:r>
              <a:rPr sz="1200" spc="-105" dirty="0">
                <a:latin typeface="Times New Roman"/>
                <a:cs typeface="Times New Roman"/>
              </a:rPr>
              <a:t> </a:t>
            </a:r>
            <a:r>
              <a:rPr sz="1200" dirty="0">
                <a:latin typeface="Times New Roman"/>
                <a:cs typeface="Times New Roman"/>
              </a:rPr>
              <a:t>another</a:t>
            </a:r>
            <a:endParaRPr sz="1200">
              <a:latin typeface="Times New Roman"/>
              <a:cs typeface="Times New Roman"/>
            </a:endParaRPr>
          </a:p>
          <a:p>
            <a:pPr marL="241300" indent="-228600">
              <a:lnSpc>
                <a:spcPts val="1340"/>
              </a:lnSpc>
              <a:buFont typeface="Courier New"/>
              <a:buChar char="o"/>
              <a:tabLst>
                <a:tab pos="241300" algn="l"/>
              </a:tabLst>
            </a:pPr>
            <a:r>
              <a:rPr sz="1200" b="1" spc="-5" dirty="0">
                <a:latin typeface="Times New Roman"/>
                <a:cs typeface="Times New Roman"/>
              </a:rPr>
              <a:t>Impulse</a:t>
            </a:r>
            <a:r>
              <a:rPr sz="1200" b="1" spc="-55" dirty="0">
                <a:latin typeface="Times New Roman"/>
                <a:cs typeface="Times New Roman"/>
              </a:rPr>
              <a:t> </a:t>
            </a:r>
            <a:r>
              <a:rPr sz="1200" b="1" spc="-5" dirty="0">
                <a:latin typeface="Times New Roman"/>
                <a:cs typeface="Times New Roman"/>
              </a:rPr>
              <a:t>Noise</a:t>
            </a:r>
            <a:endParaRPr sz="1200">
              <a:latin typeface="Times New Roman"/>
              <a:cs typeface="Times New Roman"/>
            </a:endParaRPr>
          </a:p>
          <a:p>
            <a:pPr marL="241300" marR="5080">
              <a:lnSpc>
                <a:spcPct val="93300"/>
              </a:lnSpc>
              <a:spcBef>
                <a:spcPts val="75"/>
              </a:spcBef>
            </a:pPr>
            <a:r>
              <a:rPr sz="1500" dirty="0">
                <a:latin typeface="Times New Roman"/>
                <a:cs typeface="Times New Roman"/>
              </a:rPr>
              <a:t>–</a:t>
            </a:r>
            <a:r>
              <a:rPr sz="1200" dirty="0">
                <a:latin typeface="Times New Roman"/>
                <a:cs typeface="Times New Roman"/>
              </a:rPr>
              <a:t>Spike </a:t>
            </a:r>
            <a:r>
              <a:rPr sz="1200" spc="-5" dirty="0">
                <a:latin typeface="Times New Roman"/>
                <a:cs typeface="Times New Roman"/>
              </a:rPr>
              <a:t>(A </a:t>
            </a:r>
            <a:r>
              <a:rPr sz="1200" dirty="0">
                <a:latin typeface="Times New Roman"/>
                <a:cs typeface="Times New Roman"/>
              </a:rPr>
              <a:t>signal with high energy in a very short period of </a:t>
            </a:r>
            <a:r>
              <a:rPr sz="1200" spc="-5" dirty="0">
                <a:latin typeface="Times New Roman"/>
                <a:cs typeface="Times New Roman"/>
              </a:rPr>
              <a:t>time) </a:t>
            </a:r>
            <a:r>
              <a:rPr sz="1200" dirty="0">
                <a:latin typeface="Times New Roman"/>
                <a:cs typeface="Times New Roman"/>
              </a:rPr>
              <a:t>that </a:t>
            </a:r>
            <a:r>
              <a:rPr sz="1200" spc="-5" dirty="0">
                <a:latin typeface="Times New Roman"/>
                <a:cs typeface="Times New Roman"/>
              </a:rPr>
              <a:t>comes </a:t>
            </a:r>
            <a:r>
              <a:rPr sz="1200" dirty="0">
                <a:latin typeface="Times New Roman"/>
                <a:cs typeface="Times New Roman"/>
              </a:rPr>
              <a:t>from  </a:t>
            </a:r>
            <a:r>
              <a:rPr sz="1200" spc="-5" dirty="0">
                <a:latin typeface="Times New Roman"/>
                <a:cs typeface="Times New Roman"/>
              </a:rPr>
              <a:t>power </a:t>
            </a:r>
            <a:r>
              <a:rPr sz="1200" dirty="0">
                <a:latin typeface="Times New Roman"/>
                <a:cs typeface="Times New Roman"/>
              </a:rPr>
              <a:t>lines, lightening</a:t>
            </a:r>
            <a:r>
              <a:rPr sz="1200" spc="-105" dirty="0">
                <a:latin typeface="Times New Roman"/>
                <a:cs typeface="Times New Roman"/>
              </a:rPr>
              <a:t> </a:t>
            </a:r>
            <a:r>
              <a:rPr sz="1200" dirty="0">
                <a:latin typeface="Times New Roman"/>
                <a:cs typeface="Times New Roman"/>
              </a:rPr>
              <a:t>etc,.</a:t>
            </a:r>
            <a:endParaRPr sz="1200">
              <a:latin typeface="Times New Roman"/>
              <a:cs typeface="Times New Roman"/>
            </a:endParaRPr>
          </a:p>
        </p:txBody>
      </p:sp>
      <p:sp>
        <p:nvSpPr>
          <p:cNvPr id="8" name="object 8"/>
          <p:cNvSpPr/>
          <p:nvPr/>
        </p:nvSpPr>
        <p:spPr>
          <a:xfrm>
            <a:off x="1143000" y="7678673"/>
            <a:ext cx="4460748" cy="185013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779270" y="3426714"/>
            <a:ext cx="4233240" cy="183032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143</a:t>
            </a:fld>
            <a:endParaRPr dirty="0"/>
          </a:p>
        </p:txBody>
      </p:sp>
    </p:spTree>
    <p:extLst>
      <p:ext uri="{BB962C8B-B14F-4D97-AF65-F5344CB8AC3E}">
        <p14:creationId xmlns:p14="http://schemas.microsoft.com/office/powerpoint/2010/main" val="18877655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8170164"/>
            <a:ext cx="5302250" cy="106934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WAVELENGTH</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Another characteristic of a signal traveling through the </a:t>
            </a:r>
            <a:r>
              <a:rPr sz="1200" spc="-5" dirty="0">
                <a:latin typeface="Times New Roman"/>
                <a:cs typeface="Times New Roman"/>
              </a:rPr>
              <a:t>TX</a:t>
            </a:r>
            <a:r>
              <a:rPr sz="1200" spc="-125"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469900" marR="5080" lvl="1" indent="-228600">
              <a:lnSpc>
                <a:spcPts val="1380"/>
              </a:lnSpc>
              <a:spcBef>
                <a:spcPts val="65"/>
              </a:spcBef>
              <a:buFont typeface="Courier New"/>
              <a:buChar char="o"/>
              <a:tabLst>
                <a:tab pos="469900" algn="l"/>
              </a:tabLst>
            </a:pPr>
            <a:r>
              <a:rPr sz="1200" spc="-5" dirty="0">
                <a:latin typeface="Times New Roman"/>
                <a:cs typeface="Times New Roman"/>
              </a:rPr>
              <a:t>This concept binds the frequency of the signal </a:t>
            </a:r>
            <a:r>
              <a:rPr sz="1200" dirty="0">
                <a:latin typeface="Times New Roman"/>
                <a:cs typeface="Times New Roman"/>
              </a:rPr>
              <a:t>to the </a:t>
            </a:r>
            <a:r>
              <a:rPr sz="1200" spc="-5" dirty="0">
                <a:latin typeface="Times New Roman"/>
                <a:cs typeface="Times New Roman"/>
              </a:rPr>
              <a:t>propagation </a:t>
            </a:r>
            <a:r>
              <a:rPr sz="1200" dirty="0">
                <a:latin typeface="Times New Roman"/>
                <a:cs typeface="Times New Roman"/>
              </a:rPr>
              <a:t>speed of  </a:t>
            </a:r>
            <a:r>
              <a:rPr sz="1200" spc="-5" dirty="0">
                <a:latin typeface="Times New Roman"/>
                <a:cs typeface="Times New Roman"/>
              </a:rPr>
              <a:t>medium</a:t>
            </a:r>
            <a:endParaRPr sz="1200">
              <a:latin typeface="Times New Roman"/>
              <a:cs typeface="Times New Roman"/>
            </a:endParaRPr>
          </a:p>
          <a:p>
            <a:pPr marL="469900" marR="5080" lvl="1" indent="-228600">
              <a:lnSpc>
                <a:spcPts val="1370"/>
              </a:lnSpc>
              <a:spcBef>
                <a:spcPts val="5"/>
              </a:spcBef>
              <a:buFont typeface="Courier New"/>
              <a:buChar char="o"/>
              <a:tabLst>
                <a:tab pos="469900" algn="l"/>
              </a:tabLst>
            </a:pPr>
            <a:r>
              <a:rPr sz="1200" dirty="0">
                <a:latin typeface="Times New Roman"/>
                <a:cs typeface="Times New Roman"/>
              </a:rPr>
              <a:t>It is customary to talk </a:t>
            </a:r>
            <a:r>
              <a:rPr sz="1200" spc="-5" dirty="0">
                <a:latin typeface="Times New Roman"/>
                <a:cs typeface="Times New Roman"/>
              </a:rPr>
              <a:t>about wavelength when talking about TX of light in  </a:t>
            </a:r>
            <a:r>
              <a:rPr sz="1200" dirty="0">
                <a:latin typeface="Times New Roman"/>
                <a:cs typeface="Times New Roman"/>
              </a:rPr>
              <a:t>Optical</a:t>
            </a:r>
            <a:r>
              <a:rPr sz="1200" spc="-90" dirty="0">
                <a:latin typeface="Times New Roman"/>
                <a:cs typeface="Times New Roman"/>
              </a:rPr>
              <a:t> </a:t>
            </a:r>
            <a:r>
              <a:rPr sz="1200" spc="-5" dirty="0">
                <a:latin typeface="Times New Roman"/>
                <a:cs typeface="Times New Roman"/>
              </a:rPr>
              <a:t>Fiber</a:t>
            </a:r>
            <a:endParaRPr sz="1200">
              <a:latin typeface="Times New Roman"/>
              <a:cs typeface="Times New Roman"/>
            </a:endParaRPr>
          </a:p>
        </p:txBody>
      </p:sp>
      <p:sp>
        <p:nvSpPr>
          <p:cNvPr id="7" name="object 7"/>
          <p:cNvSpPr txBox="1"/>
          <p:nvPr/>
        </p:nvSpPr>
        <p:spPr>
          <a:xfrm>
            <a:off x="1358900" y="903731"/>
            <a:ext cx="5302250" cy="187769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Performance of</a:t>
            </a:r>
            <a:r>
              <a:rPr sz="1200" b="1" spc="-85" dirty="0">
                <a:latin typeface="Times New Roman"/>
                <a:cs typeface="Times New Roman"/>
              </a:rPr>
              <a:t> </a:t>
            </a:r>
            <a:r>
              <a:rPr sz="1200" b="1" spc="-5" dirty="0">
                <a:latin typeface="Times New Roman"/>
                <a:cs typeface="Times New Roman"/>
              </a:rPr>
              <a:t>Medium</a:t>
            </a:r>
            <a:endParaRPr sz="1200">
              <a:latin typeface="Times New Roman"/>
              <a:cs typeface="Times New Roman"/>
            </a:endParaRPr>
          </a:p>
          <a:p>
            <a:pPr marL="12700">
              <a:lnSpc>
                <a:spcPts val="1365"/>
              </a:lnSpc>
            </a:pPr>
            <a:r>
              <a:rPr sz="1200" dirty="0">
                <a:latin typeface="Times New Roman"/>
                <a:cs typeface="Times New Roman"/>
              </a:rPr>
              <a:t>Three concepts are </a:t>
            </a:r>
            <a:r>
              <a:rPr sz="1200" spc="-5" dirty="0">
                <a:latin typeface="Times New Roman"/>
                <a:cs typeface="Times New Roman"/>
              </a:rPr>
              <a:t>used </a:t>
            </a:r>
            <a:r>
              <a:rPr sz="1200" dirty="0">
                <a:latin typeface="Times New Roman"/>
                <a:cs typeface="Times New Roman"/>
              </a:rPr>
              <a:t>to </a:t>
            </a:r>
            <a:r>
              <a:rPr sz="1200" spc="-5" dirty="0">
                <a:latin typeface="Times New Roman"/>
                <a:cs typeface="Times New Roman"/>
              </a:rPr>
              <a:t>measure </a:t>
            </a:r>
            <a:r>
              <a:rPr sz="1200" dirty="0">
                <a:latin typeface="Times New Roman"/>
                <a:cs typeface="Times New Roman"/>
              </a:rPr>
              <a:t>the </a:t>
            </a:r>
            <a:r>
              <a:rPr sz="1200" spc="-5" dirty="0">
                <a:latin typeface="Times New Roman"/>
                <a:cs typeface="Times New Roman"/>
              </a:rPr>
              <a:t>performance </a:t>
            </a:r>
            <a:r>
              <a:rPr sz="1200" dirty="0">
                <a:latin typeface="Times New Roman"/>
                <a:cs typeface="Times New Roman"/>
              </a:rPr>
              <a:t>of </a:t>
            </a:r>
            <a:r>
              <a:rPr sz="1200" spc="-5" dirty="0">
                <a:latin typeface="Times New Roman"/>
                <a:cs typeface="Times New Roman"/>
              </a:rPr>
              <a:t>TX</a:t>
            </a:r>
            <a:r>
              <a:rPr sz="1200" dirty="0">
                <a:latin typeface="Times New Roman"/>
                <a:cs typeface="Times New Roman"/>
              </a:rPr>
              <a:t> Media:</a:t>
            </a:r>
            <a:endParaRPr sz="1200">
              <a:latin typeface="Times New Roman"/>
              <a:cs typeface="Times New Roman"/>
            </a:endParaRPr>
          </a:p>
          <a:p>
            <a:pPr marL="698500">
              <a:lnSpc>
                <a:spcPts val="1689"/>
              </a:lnSpc>
            </a:pPr>
            <a:r>
              <a:rPr sz="1500" spc="-5" dirty="0">
                <a:latin typeface="Times New Roman"/>
                <a:cs typeface="Times New Roman"/>
              </a:rPr>
              <a:t>–</a:t>
            </a:r>
            <a:r>
              <a:rPr sz="1200" spc="-5" dirty="0">
                <a:latin typeface="Times New Roman"/>
                <a:cs typeface="Times New Roman"/>
              </a:rPr>
              <a:t>Throughput</a:t>
            </a:r>
            <a:endParaRPr sz="1200">
              <a:latin typeface="Times New Roman"/>
              <a:cs typeface="Times New Roman"/>
            </a:endParaRPr>
          </a:p>
          <a:p>
            <a:pPr marL="698500">
              <a:lnSpc>
                <a:spcPts val="1660"/>
              </a:lnSpc>
            </a:pPr>
            <a:r>
              <a:rPr sz="1500" spc="-5" dirty="0">
                <a:latin typeface="Times New Roman"/>
                <a:cs typeface="Times New Roman"/>
              </a:rPr>
              <a:t>–</a:t>
            </a:r>
            <a:r>
              <a:rPr sz="1200" spc="-5" dirty="0">
                <a:latin typeface="Times New Roman"/>
                <a:cs typeface="Times New Roman"/>
              </a:rPr>
              <a:t>Propagation</a:t>
            </a:r>
            <a:r>
              <a:rPr sz="1200" spc="-60" dirty="0">
                <a:latin typeface="Times New Roman"/>
                <a:cs typeface="Times New Roman"/>
              </a:rPr>
              <a:t> </a:t>
            </a:r>
            <a:r>
              <a:rPr sz="1200" spc="-5" dirty="0">
                <a:latin typeface="Times New Roman"/>
                <a:cs typeface="Times New Roman"/>
              </a:rPr>
              <a:t>Speed</a:t>
            </a:r>
            <a:endParaRPr sz="1200">
              <a:latin typeface="Times New Roman"/>
              <a:cs typeface="Times New Roman"/>
            </a:endParaRPr>
          </a:p>
          <a:p>
            <a:pPr marL="698500">
              <a:lnSpc>
                <a:spcPts val="1675"/>
              </a:lnSpc>
            </a:pPr>
            <a:r>
              <a:rPr sz="1500" dirty="0">
                <a:latin typeface="Times New Roman"/>
                <a:cs typeface="Times New Roman"/>
              </a:rPr>
              <a:t>–</a:t>
            </a:r>
            <a:r>
              <a:rPr sz="1200" dirty="0">
                <a:latin typeface="Times New Roman"/>
                <a:cs typeface="Times New Roman"/>
              </a:rPr>
              <a:t>Propagation</a:t>
            </a:r>
            <a:r>
              <a:rPr sz="1200" spc="-10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241300" indent="-228600">
              <a:lnSpc>
                <a:spcPts val="1350"/>
              </a:lnSpc>
              <a:buFont typeface="Meiryo"/>
              <a:buChar char="➢"/>
              <a:tabLst>
                <a:tab pos="241300" algn="l"/>
              </a:tabLst>
            </a:pPr>
            <a:r>
              <a:rPr sz="1200" b="1" dirty="0">
                <a:latin typeface="Times New Roman"/>
                <a:cs typeface="Times New Roman"/>
              </a:rPr>
              <a:t>Throughput</a:t>
            </a:r>
            <a:endParaRPr sz="1200">
              <a:latin typeface="Times New Roman"/>
              <a:cs typeface="Times New Roman"/>
            </a:endParaRPr>
          </a:p>
          <a:p>
            <a:pPr marL="469900" lvl="1" indent="-228600">
              <a:lnSpc>
                <a:spcPts val="1375"/>
              </a:lnSpc>
              <a:buFont typeface="Courier New"/>
              <a:buChar char="o"/>
              <a:tabLst>
                <a:tab pos="469900" algn="l"/>
              </a:tabLst>
            </a:pPr>
            <a:r>
              <a:rPr sz="1200" spc="-5" dirty="0">
                <a:latin typeface="Times New Roman"/>
                <a:cs typeface="Times New Roman"/>
              </a:rPr>
              <a:t>Measurement </a:t>
            </a:r>
            <a:r>
              <a:rPr sz="1200" dirty="0">
                <a:latin typeface="Times New Roman"/>
                <a:cs typeface="Times New Roman"/>
              </a:rPr>
              <a:t>of how fast data can </a:t>
            </a:r>
            <a:r>
              <a:rPr sz="1200" spc="-5" dirty="0">
                <a:latin typeface="Times New Roman"/>
                <a:cs typeface="Times New Roman"/>
              </a:rPr>
              <a:t>pass </a:t>
            </a:r>
            <a:r>
              <a:rPr sz="1200" dirty="0">
                <a:latin typeface="Times New Roman"/>
                <a:cs typeface="Times New Roman"/>
              </a:rPr>
              <a:t>through a</a:t>
            </a:r>
            <a:r>
              <a:rPr sz="1200" spc="-65" dirty="0">
                <a:latin typeface="Times New Roman"/>
                <a:cs typeface="Times New Roman"/>
              </a:rPr>
              <a:t> </a:t>
            </a:r>
            <a:r>
              <a:rPr sz="1200" dirty="0">
                <a:latin typeface="Times New Roman"/>
                <a:cs typeface="Times New Roman"/>
              </a:rPr>
              <a:t>point</a:t>
            </a:r>
            <a:endParaRPr sz="1200">
              <a:latin typeface="Times New Roman"/>
              <a:cs typeface="Times New Roman"/>
            </a:endParaRPr>
          </a:p>
          <a:p>
            <a:pPr marL="469900" marR="5080" lvl="1" indent="-228600" algn="just">
              <a:lnSpc>
                <a:spcPts val="1380"/>
              </a:lnSpc>
              <a:spcBef>
                <a:spcPts val="65"/>
              </a:spcBef>
              <a:buFont typeface="Courier New"/>
              <a:buChar char="o"/>
              <a:tabLst>
                <a:tab pos="469900" algn="l"/>
              </a:tabLst>
            </a:pPr>
            <a:r>
              <a:rPr sz="1200" spc="-5" dirty="0">
                <a:latin typeface="Times New Roman"/>
                <a:cs typeface="Times New Roman"/>
              </a:rPr>
              <a:t>In other words, if we consider any point </a:t>
            </a:r>
            <a:r>
              <a:rPr sz="1200" dirty="0">
                <a:latin typeface="Times New Roman"/>
                <a:cs typeface="Times New Roman"/>
              </a:rPr>
              <a:t>in the </a:t>
            </a:r>
            <a:r>
              <a:rPr sz="1200" spc="-10" dirty="0">
                <a:latin typeface="Times New Roman"/>
                <a:cs typeface="Times New Roman"/>
              </a:rPr>
              <a:t>TX </a:t>
            </a:r>
            <a:r>
              <a:rPr sz="1200" dirty="0">
                <a:latin typeface="Times New Roman"/>
                <a:cs typeface="Times New Roman"/>
              </a:rPr>
              <a:t>Medium </a:t>
            </a:r>
            <a:r>
              <a:rPr sz="1200" spc="-5" dirty="0">
                <a:latin typeface="Times New Roman"/>
                <a:cs typeface="Times New Roman"/>
              </a:rPr>
              <a:t>as </a:t>
            </a:r>
            <a:r>
              <a:rPr sz="1200" dirty="0">
                <a:latin typeface="Times New Roman"/>
                <a:cs typeface="Times New Roman"/>
              </a:rPr>
              <a:t>a </a:t>
            </a:r>
            <a:r>
              <a:rPr sz="1200" spc="-5" dirty="0">
                <a:latin typeface="Times New Roman"/>
                <a:cs typeface="Times New Roman"/>
              </a:rPr>
              <a:t>wall through  which bits pass, then throughput is the number </a:t>
            </a:r>
            <a:r>
              <a:rPr sz="1200" dirty="0">
                <a:latin typeface="Times New Roman"/>
                <a:cs typeface="Times New Roman"/>
              </a:rPr>
              <a:t>of bits that </a:t>
            </a:r>
            <a:r>
              <a:rPr sz="1200" spc="-5" dirty="0">
                <a:latin typeface="Times New Roman"/>
                <a:cs typeface="Times New Roman"/>
              </a:rPr>
              <a:t>can pass </a:t>
            </a:r>
            <a:r>
              <a:rPr sz="1200" dirty="0">
                <a:latin typeface="Times New Roman"/>
                <a:cs typeface="Times New Roman"/>
              </a:rPr>
              <a:t>this wall in  second</a:t>
            </a:r>
            <a:endParaRPr sz="1200">
              <a:latin typeface="Times New Roman"/>
              <a:cs typeface="Times New Roman"/>
            </a:endParaRPr>
          </a:p>
        </p:txBody>
      </p:sp>
      <p:sp>
        <p:nvSpPr>
          <p:cNvPr id="8" name="object 8"/>
          <p:cNvSpPr txBox="1"/>
          <p:nvPr/>
        </p:nvSpPr>
        <p:spPr>
          <a:xfrm>
            <a:off x="1358900" y="4274820"/>
            <a:ext cx="5303520" cy="178181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Propagation</a:t>
            </a:r>
            <a:r>
              <a:rPr sz="1200" b="1" spc="-80" dirty="0">
                <a:latin typeface="Times New Roman"/>
                <a:cs typeface="Times New Roman"/>
              </a:rPr>
              <a:t> </a:t>
            </a:r>
            <a:r>
              <a:rPr sz="1200" b="1" spc="-10" dirty="0">
                <a:latin typeface="Times New Roman"/>
                <a:cs typeface="Times New Roman"/>
              </a:rPr>
              <a:t>Speed</a:t>
            </a:r>
            <a:endParaRPr sz="1200">
              <a:latin typeface="Times New Roman"/>
              <a:cs typeface="Times New Roman"/>
            </a:endParaRPr>
          </a:p>
          <a:p>
            <a:pPr marL="469900" marR="5715" lvl="1" indent="-228600">
              <a:lnSpc>
                <a:spcPts val="1380"/>
              </a:lnSpc>
              <a:spcBef>
                <a:spcPts val="60"/>
              </a:spcBef>
              <a:buFont typeface="Courier New"/>
              <a:buChar char="o"/>
              <a:tabLst>
                <a:tab pos="469900" algn="l"/>
              </a:tabLst>
            </a:pPr>
            <a:r>
              <a:rPr sz="1200" dirty="0">
                <a:latin typeface="Times New Roman"/>
                <a:cs typeface="Times New Roman"/>
              </a:rPr>
              <a:t>Propagation speed </a:t>
            </a:r>
            <a:r>
              <a:rPr sz="1200" spc="-5" dirty="0">
                <a:latin typeface="Times New Roman"/>
                <a:cs typeface="Times New Roman"/>
              </a:rPr>
              <a:t>measures </a:t>
            </a:r>
            <a:r>
              <a:rPr sz="1200" dirty="0">
                <a:latin typeface="Times New Roman"/>
                <a:cs typeface="Times New Roman"/>
              </a:rPr>
              <a:t>the distance a </a:t>
            </a:r>
            <a:r>
              <a:rPr sz="1200" spc="-5" dirty="0">
                <a:latin typeface="Times New Roman"/>
                <a:cs typeface="Times New Roman"/>
              </a:rPr>
              <a:t>signal or </a:t>
            </a:r>
            <a:r>
              <a:rPr sz="1200" dirty="0">
                <a:latin typeface="Times New Roman"/>
                <a:cs typeface="Times New Roman"/>
              </a:rPr>
              <a:t>a </a:t>
            </a:r>
            <a:r>
              <a:rPr sz="1200" spc="-5" dirty="0">
                <a:latin typeface="Times New Roman"/>
                <a:cs typeface="Times New Roman"/>
              </a:rPr>
              <a:t>bit </a:t>
            </a:r>
            <a:r>
              <a:rPr sz="1200" dirty="0">
                <a:latin typeface="Times New Roman"/>
                <a:cs typeface="Times New Roman"/>
              </a:rPr>
              <a:t>can travel through a  </a:t>
            </a:r>
            <a:r>
              <a:rPr sz="1200" spc="-5" dirty="0">
                <a:latin typeface="Times New Roman"/>
                <a:cs typeface="Times New Roman"/>
              </a:rPr>
              <a:t>medium </a:t>
            </a:r>
            <a:r>
              <a:rPr sz="1200" dirty="0">
                <a:latin typeface="Times New Roman"/>
                <a:cs typeface="Times New Roman"/>
              </a:rPr>
              <a:t>in one</a:t>
            </a:r>
            <a:r>
              <a:rPr sz="1200" spc="-85" dirty="0">
                <a:latin typeface="Times New Roman"/>
                <a:cs typeface="Times New Roman"/>
              </a:rPr>
              <a:t> </a:t>
            </a:r>
            <a:r>
              <a:rPr sz="1200" dirty="0">
                <a:latin typeface="Times New Roman"/>
                <a:cs typeface="Times New Roman"/>
              </a:rPr>
              <a:t>second</a:t>
            </a:r>
            <a:endParaRPr sz="1200">
              <a:latin typeface="Times New Roman"/>
              <a:cs typeface="Times New Roman"/>
            </a:endParaRPr>
          </a:p>
          <a:p>
            <a:pPr marL="469900" marR="6350" lvl="1" indent="-228600">
              <a:lnSpc>
                <a:spcPts val="1380"/>
              </a:lnSpc>
              <a:buFont typeface="Courier New"/>
              <a:buChar char="o"/>
              <a:tabLst>
                <a:tab pos="469900" algn="l"/>
              </a:tabLst>
            </a:pPr>
            <a:r>
              <a:rPr sz="1200" spc="-5" dirty="0">
                <a:latin typeface="Times New Roman"/>
                <a:cs typeface="Times New Roman"/>
              </a:rPr>
              <a:t>The propagation speed of EM signals depend on </a:t>
            </a:r>
            <a:r>
              <a:rPr sz="1200" dirty="0">
                <a:latin typeface="Times New Roman"/>
                <a:cs typeface="Times New Roman"/>
              </a:rPr>
              <a:t>the </a:t>
            </a:r>
            <a:r>
              <a:rPr sz="1200" spc="-5" dirty="0">
                <a:latin typeface="Times New Roman"/>
                <a:cs typeface="Times New Roman"/>
              </a:rPr>
              <a:t>medium </a:t>
            </a:r>
            <a:r>
              <a:rPr sz="1200" dirty="0">
                <a:latin typeface="Times New Roman"/>
                <a:cs typeface="Times New Roman"/>
              </a:rPr>
              <a:t>and the  frequency of the</a:t>
            </a:r>
            <a:r>
              <a:rPr sz="1200" spc="-105"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lvl="1">
              <a:lnSpc>
                <a:spcPct val="100000"/>
              </a:lnSpc>
              <a:spcBef>
                <a:spcPts val="30"/>
              </a:spcBef>
              <a:buFont typeface="Courier New"/>
              <a:buChar char="o"/>
            </a:pPr>
            <a:endParaRPr sz="1100">
              <a:latin typeface="Times New Roman"/>
              <a:cs typeface="Times New Roman"/>
            </a:endParaRPr>
          </a:p>
          <a:p>
            <a:pPr marL="241300" indent="-228600">
              <a:lnSpc>
                <a:spcPts val="1405"/>
              </a:lnSpc>
              <a:buFont typeface="Meiryo"/>
              <a:buChar char="➢"/>
              <a:tabLst>
                <a:tab pos="241300" algn="l"/>
              </a:tabLst>
            </a:pPr>
            <a:r>
              <a:rPr sz="1200" b="1" dirty="0">
                <a:latin typeface="Times New Roman"/>
                <a:cs typeface="Times New Roman"/>
              </a:rPr>
              <a:t>Propagation</a:t>
            </a:r>
            <a:r>
              <a:rPr sz="1200" b="1" spc="-105" dirty="0">
                <a:latin typeface="Times New Roman"/>
                <a:cs typeface="Times New Roman"/>
              </a:rPr>
              <a:t> </a:t>
            </a:r>
            <a:r>
              <a:rPr sz="1200" b="1" dirty="0">
                <a:latin typeface="Times New Roman"/>
                <a:cs typeface="Times New Roman"/>
              </a:rPr>
              <a:t>Time</a:t>
            </a:r>
            <a:endParaRPr sz="1200">
              <a:latin typeface="Times New Roman"/>
              <a:cs typeface="Times New Roman"/>
            </a:endParaRPr>
          </a:p>
          <a:p>
            <a:pPr marL="469900" marR="5080" lvl="1" indent="-228600">
              <a:lnSpc>
                <a:spcPts val="1380"/>
              </a:lnSpc>
              <a:spcBef>
                <a:spcPts val="60"/>
              </a:spcBef>
              <a:buFont typeface="Courier New"/>
              <a:buChar char="o"/>
              <a:tabLst>
                <a:tab pos="469900" algn="l"/>
              </a:tabLst>
            </a:pPr>
            <a:r>
              <a:rPr sz="1200" dirty="0">
                <a:latin typeface="Times New Roman"/>
                <a:cs typeface="Times New Roman"/>
              </a:rPr>
              <a:t>Measures the </a:t>
            </a:r>
            <a:r>
              <a:rPr sz="1200" spc="-5" dirty="0">
                <a:latin typeface="Times New Roman"/>
                <a:cs typeface="Times New Roman"/>
              </a:rPr>
              <a:t>time </a:t>
            </a:r>
            <a:r>
              <a:rPr sz="1200" dirty="0">
                <a:latin typeface="Times New Roman"/>
                <a:cs typeface="Times New Roman"/>
              </a:rPr>
              <a:t>required for a signal (or a bit) to travel from one point of  the </a:t>
            </a:r>
            <a:r>
              <a:rPr sz="1200" spc="-5" dirty="0">
                <a:latin typeface="Times New Roman"/>
                <a:cs typeface="Times New Roman"/>
              </a:rPr>
              <a:t>TX medium </a:t>
            </a:r>
            <a:r>
              <a:rPr sz="1200" dirty="0">
                <a:latin typeface="Times New Roman"/>
                <a:cs typeface="Times New Roman"/>
              </a:rPr>
              <a:t>to</a:t>
            </a:r>
            <a:r>
              <a:rPr sz="1200" spc="-70" dirty="0">
                <a:latin typeface="Times New Roman"/>
                <a:cs typeface="Times New Roman"/>
              </a:rPr>
              <a:t> </a:t>
            </a:r>
            <a:r>
              <a:rPr sz="1200" dirty="0">
                <a:latin typeface="Times New Roman"/>
                <a:cs typeface="Times New Roman"/>
              </a:rPr>
              <a:t>another</a:t>
            </a:r>
            <a:endParaRPr sz="1200">
              <a:latin typeface="Times New Roman"/>
              <a:cs typeface="Times New Roman"/>
            </a:endParaRPr>
          </a:p>
          <a:p>
            <a:pPr marL="469900" lvl="1" indent="-228600">
              <a:lnSpc>
                <a:spcPts val="1345"/>
              </a:lnSpc>
              <a:buFont typeface="Courier New"/>
              <a:buChar char="o"/>
              <a:tabLst>
                <a:tab pos="469900" algn="l"/>
              </a:tabLst>
            </a:pPr>
            <a:r>
              <a:rPr sz="1200" dirty="0">
                <a:latin typeface="Times New Roman"/>
                <a:cs typeface="Times New Roman"/>
              </a:rPr>
              <a:t>The propagation </a:t>
            </a:r>
            <a:r>
              <a:rPr sz="1200" spc="-5" dirty="0">
                <a:latin typeface="Times New Roman"/>
                <a:cs typeface="Times New Roman"/>
              </a:rPr>
              <a:t>time </a:t>
            </a:r>
            <a:r>
              <a:rPr sz="1200" dirty="0">
                <a:latin typeface="Times New Roman"/>
                <a:cs typeface="Times New Roman"/>
              </a:rPr>
              <a:t>is calculated</a:t>
            </a:r>
            <a:r>
              <a:rPr sz="1200" spc="-110" dirty="0">
                <a:latin typeface="Times New Roman"/>
                <a:cs typeface="Times New Roman"/>
              </a:rPr>
              <a:t> </a:t>
            </a:r>
            <a:r>
              <a:rPr sz="1200" dirty="0">
                <a:latin typeface="Times New Roman"/>
                <a:cs typeface="Times New Roman"/>
              </a:rPr>
              <a:t>as:</a:t>
            </a:r>
            <a:endParaRPr sz="1200">
              <a:latin typeface="Times New Roman"/>
              <a:cs typeface="Times New Roman"/>
            </a:endParaRPr>
          </a:p>
        </p:txBody>
      </p:sp>
      <p:sp>
        <p:nvSpPr>
          <p:cNvPr id="9" name="object 9"/>
          <p:cNvSpPr txBox="1"/>
          <p:nvPr/>
        </p:nvSpPr>
        <p:spPr>
          <a:xfrm>
            <a:off x="1358900" y="6025896"/>
            <a:ext cx="119507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Propagation </a:t>
            </a:r>
            <a:r>
              <a:rPr sz="1200" spc="-5" dirty="0">
                <a:latin typeface="Times New Roman"/>
                <a:cs typeface="Times New Roman"/>
              </a:rPr>
              <a:t>time</a:t>
            </a:r>
            <a:r>
              <a:rPr sz="1200" spc="-105" dirty="0">
                <a:latin typeface="Times New Roman"/>
                <a:cs typeface="Times New Roman"/>
              </a:rPr>
              <a:t> </a:t>
            </a:r>
            <a:r>
              <a:rPr sz="1200" dirty="0">
                <a:latin typeface="Times New Roman"/>
                <a:cs typeface="Times New Roman"/>
              </a:rPr>
              <a:t>=</a:t>
            </a:r>
            <a:endParaRPr sz="1200">
              <a:latin typeface="Times New Roman"/>
              <a:cs typeface="Times New Roman"/>
            </a:endParaRPr>
          </a:p>
        </p:txBody>
      </p:sp>
      <p:sp>
        <p:nvSpPr>
          <p:cNvPr id="10" name="object 10"/>
          <p:cNvSpPr/>
          <p:nvPr/>
        </p:nvSpPr>
        <p:spPr>
          <a:xfrm>
            <a:off x="1837182" y="6563106"/>
            <a:ext cx="4345178" cy="1616202"/>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1625346" y="2773679"/>
            <a:ext cx="4549927" cy="1510284"/>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2539745" y="6242303"/>
            <a:ext cx="982344" cy="0"/>
          </a:xfrm>
          <a:custGeom>
            <a:avLst/>
            <a:gdLst/>
            <a:ahLst/>
            <a:cxnLst/>
            <a:rect l="l" t="t" r="r" b="b"/>
            <a:pathLst>
              <a:path w="982345">
                <a:moveTo>
                  <a:pt x="0" y="0"/>
                </a:moveTo>
                <a:lnTo>
                  <a:pt x="982218" y="0"/>
                </a:lnTo>
              </a:path>
            </a:pathLst>
          </a:custGeom>
          <a:ln w="6337">
            <a:solidFill>
              <a:srgbClr val="000000"/>
            </a:solidFill>
          </a:ln>
        </p:spPr>
        <p:txBody>
          <a:bodyPr wrap="square" lIns="0" tIns="0" rIns="0" bIns="0" rtlCol="0"/>
          <a:lstStyle/>
          <a:p>
            <a:endParaRPr/>
          </a:p>
        </p:txBody>
      </p:sp>
      <p:sp>
        <p:nvSpPr>
          <p:cNvPr id="13" name="object 13"/>
          <p:cNvSpPr txBox="1"/>
          <p:nvPr/>
        </p:nvSpPr>
        <p:spPr>
          <a:xfrm>
            <a:off x="2537726" y="6247129"/>
            <a:ext cx="978535" cy="165100"/>
          </a:xfrm>
          <a:prstGeom prst="rect">
            <a:avLst/>
          </a:prstGeom>
        </p:spPr>
        <p:txBody>
          <a:bodyPr vert="horz" wrap="square" lIns="0" tIns="0" rIns="0" bIns="0" rtlCol="0">
            <a:spAutoFit/>
          </a:bodyPr>
          <a:lstStyle/>
          <a:p>
            <a:pPr marL="12700">
              <a:lnSpc>
                <a:spcPct val="100000"/>
              </a:lnSpc>
            </a:pPr>
            <a:r>
              <a:rPr sz="1000" dirty="0">
                <a:latin typeface="Times New Roman"/>
                <a:cs typeface="Times New Roman"/>
              </a:rPr>
              <a:t>Pr</a:t>
            </a:r>
            <a:r>
              <a:rPr sz="1000" spc="-185" dirty="0">
                <a:latin typeface="Times New Roman"/>
                <a:cs typeface="Times New Roman"/>
              </a:rPr>
              <a:t> </a:t>
            </a:r>
            <a:r>
              <a:rPr sz="1000" i="1" dirty="0">
                <a:latin typeface="Times New Roman"/>
                <a:cs typeface="Times New Roman"/>
              </a:rPr>
              <a:t>opagationSpeed</a:t>
            </a:r>
            <a:endParaRPr sz="1000">
              <a:latin typeface="Times New Roman"/>
              <a:cs typeface="Times New Roman"/>
            </a:endParaRPr>
          </a:p>
        </p:txBody>
      </p:sp>
      <p:sp>
        <p:nvSpPr>
          <p:cNvPr id="15" name="object 15"/>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6" name="object 16"/>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144</a:t>
            </a:fld>
            <a:endParaRPr dirty="0"/>
          </a:p>
        </p:txBody>
      </p:sp>
      <p:sp>
        <p:nvSpPr>
          <p:cNvPr id="14" name="object 14"/>
          <p:cNvSpPr txBox="1"/>
          <p:nvPr/>
        </p:nvSpPr>
        <p:spPr>
          <a:xfrm>
            <a:off x="2779280" y="6065773"/>
            <a:ext cx="511809" cy="165100"/>
          </a:xfrm>
          <a:prstGeom prst="rect">
            <a:avLst/>
          </a:prstGeom>
        </p:spPr>
        <p:txBody>
          <a:bodyPr vert="horz" wrap="square" lIns="0" tIns="0" rIns="0" bIns="0" rtlCol="0">
            <a:spAutoFit/>
          </a:bodyPr>
          <a:lstStyle/>
          <a:p>
            <a:pPr marL="12700">
              <a:lnSpc>
                <a:spcPct val="100000"/>
              </a:lnSpc>
            </a:pPr>
            <a:r>
              <a:rPr sz="1000" i="1" spc="-5" dirty="0">
                <a:latin typeface="Times New Roman"/>
                <a:cs typeface="Times New Roman"/>
              </a:rPr>
              <a:t>Dis</a:t>
            </a:r>
            <a:r>
              <a:rPr sz="1000" i="1" spc="-125" dirty="0">
                <a:latin typeface="Times New Roman"/>
                <a:cs typeface="Times New Roman"/>
              </a:rPr>
              <a:t> </a:t>
            </a:r>
            <a:r>
              <a:rPr sz="1000" dirty="0">
                <a:latin typeface="Times New Roman"/>
                <a:cs typeface="Times New Roman"/>
              </a:rPr>
              <a:t>tan</a:t>
            </a:r>
            <a:r>
              <a:rPr sz="1000" spc="-140" dirty="0">
                <a:latin typeface="Times New Roman"/>
                <a:cs typeface="Times New Roman"/>
              </a:rPr>
              <a:t> </a:t>
            </a:r>
            <a:r>
              <a:rPr sz="1000" i="1" dirty="0">
                <a:latin typeface="Times New Roman"/>
                <a:cs typeface="Times New Roman"/>
              </a:rPr>
              <a:t>ce</a:t>
            </a:r>
            <a:endParaRPr sz="1000">
              <a:latin typeface="Times New Roman"/>
              <a:cs typeface="Times New Roman"/>
            </a:endParaRPr>
          </a:p>
        </p:txBody>
      </p:sp>
    </p:spTree>
    <p:extLst>
      <p:ext uri="{BB962C8B-B14F-4D97-AF65-F5344CB8AC3E}">
        <p14:creationId xmlns:p14="http://schemas.microsoft.com/office/powerpoint/2010/main" val="26208201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600200" y="914400"/>
            <a:ext cx="4895977" cy="2016252"/>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130296" y="3095243"/>
            <a:ext cx="5531485" cy="6558915"/>
          </a:xfrm>
          <a:prstGeom prst="rect">
            <a:avLst/>
          </a:prstGeom>
        </p:spPr>
        <p:txBody>
          <a:bodyPr vert="horz" wrap="square" lIns="0" tIns="0" rIns="0" bIns="0" rtlCol="0">
            <a:spAutoFit/>
          </a:bodyPr>
          <a:lstStyle/>
          <a:p>
            <a:pPr marL="469900" indent="-228600">
              <a:lnSpc>
                <a:spcPts val="1410"/>
              </a:lnSpc>
              <a:buFont typeface="Courier New"/>
              <a:buChar char="o"/>
              <a:tabLst>
                <a:tab pos="469900" algn="l"/>
              </a:tabLst>
            </a:pPr>
            <a:r>
              <a:rPr sz="1200" dirty="0">
                <a:latin typeface="Times New Roman"/>
                <a:cs typeface="Times New Roman"/>
              </a:rPr>
              <a:t>The wavelength is </a:t>
            </a:r>
            <a:r>
              <a:rPr sz="1200" spc="-5" dirty="0">
                <a:latin typeface="Times New Roman"/>
                <a:cs typeface="Times New Roman"/>
              </a:rPr>
              <a:t>the distance </a:t>
            </a:r>
            <a:r>
              <a:rPr sz="1200" dirty="0">
                <a:latin typeface="Times New Roman"/>
                <a:cs typeface="Times New Roman"/>
              </a:rPr>
              <a:t>a </a:t>
            </a:r>
            <a:r>
              <a:rPr sz="1200" spc="-5" dirty="0">
                <a:latin typeface="Times New Roman"/>
                <a:cs typeface="Times New Roman"/>
              </a:rPr>
              <a:t>simple </a:t>
            </a:r>
            <a:r>
              <a:rPr sz="1200" dirty="0">
                <a:latin typeface="Times New Roman"/>
                <a:cs typeface="Times New Roman"/>
              </a:rPr>
              <a:t>signal can travel in one</a:t>
            </a:r>
            <a:r>
              <a:rPr sz="1200" spc="-100" dirty="0">
                <a:latin typeface="Times New Roman"/>
                <a:cs typeface="Times New Roman"/>
              </a:rPr>
              <a:t> </a:t>
            </a:r>
            <a:r>
              <a:rPr sz="1200" dirty="0">
                <a:latin typeface="Times New Roman"/>
                <a:cs typeface="Times New Roman"/>
              </a:rPr>
              <a:t>period</a:t>
            </a:r>
            <a:endParaRPr sz="12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The wavelength depends on both the frequency and the</a:t>
            </a:r>
            <a:r>
              <a:rPr sz="1200" spc="-114"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a:lnSpc>
                <a:spcPct val="100000"/>
              </a:lnSpc>
              <a:spcBef>
                <a:spcPts val="45"/>
              </a:spcBef>
            </a:pPr>
            <a:endParaRPr sz="1100">
              <a:latin typeface="Times New Roman"/>
              <a:cs typeface="Times New Roman"/>
            </a:endParaRPr>
          </a:p>
          <a:p>
            <a:pPr marL="469900">
              <a:lnSpc>
                <a:spcPts val="1570"/>
              </a:lnSpc>
              <a:spcBef>
                <a:spcPts val="5"/>
              </a:spcBef>
            </a:pPr>
            <a:r>
              <a:rPr sz="1350" dirty="0">
                <a:latin typeface="Times New Roman"/>
                <a:cs typeface="Times New Roman"/>
              </a:rPr>
              <a:t>–</a:t>
            </a:r>
            <a:r>
              <a:rPr sz="1200" dirty="0">
                <a:latin typeface="Times New Roman"/>
                <a:cs typeface="Times New Roman"/>
              </a:rPr>
              <a:t>Wavelength = </a:t>
            </a:r>
            <a:r>
              <a:rPr sz="1200" spc="-5" dirty="0">
                <a:latin typeface="Times New Roman"/>
                <a:cs typeface="Times New Roman"/>
              </a:rPr>
              <a:t>Propagation speed </a:t>
            </a:r>
            <a:r>
              <a:rPr sz="1200" dirty="0">
                <a:latin typeface="Times New Roman"/>
                <a:cs typeface="Times New Roman"/>
              </a:rPr>
              <a:t>*</a:t>
            </a:r>
            <a:r>
              <a:rPr sz="1200" spc="-105" dirty="0">
                <a:latin typeface="Times New Roman"/>
                <a:cs typeface="Times New Roman"/>
              </a:rPr>
              <a:t> </a:t>
            </a:r>
            <a:r>
              <a:rPr sz="1200" spc="-5" dirty="0">
                <a:latin typeface="Times New Roman"/>
                <a:cs typeface="Times New Roman"/>
              </a:rPr>
              <a:t>period</a:t>
            </a:r>
            <a:endParaRPr sz="1200">
              <a:latin typeface="Times New Roman"/>
              <a:cs typeface="Times New Roman"/>
            </a:endParaRPr>
          </a:p>
          <a:p>
            <a:pPr marL="469900">
              <a:lnSpc>
                <a:spcPts val="1570"/>
              </a:lnSpc>
            </a:pPr>
            <a:r>
              <a:rPr sz="1350" dirty="0">
                <a:latin typeface="Times New Roman"/>
                <a:cs typeface="Times New Roman"/>
              </a:rPr>
              <a:t>–</a:t>
            </a:r>
            <a:r>
              <a:rPr sz="1200" dirty="0">
                <a:latin typeface="Times New Roman"/>
                <a:cs typeface="Times New Roman"/>
              </a:rPr>
              <a:t>Wavelength = </a:t>
            </a:r>
            <a:r>
              <a:rPr sz="1200" spc="-5" dirty="0">
                <a:latin typeface="Times New Roman"/>
                <a:cs typeface="Times New Roman"/>
              </a:rPr>
              <a:t>Propagation speed </a:t>
            </a:r>
            <a:r>
              <a:rPr sz="1200" dirty="0">
                <a:latin typeface="Times New Roman"/>
                <a:cs typeface="Times New Roman"/>
              </a:rPr>
              <a:t>/</a:t>
            </a:r>
            <a:r>
              <a:rPr sz="1200" spc="-105" dirty="0">
                <a:latin typeface="Times New Roman"/>
                <a:cs typeface="Times New Roman"/>
              </a:rPr>
              <a:t> </a:t>
            </a:r>
            <a:r>
              <a:rPr sz="1200" spc="-5" dirty="0">
                <a:latin typeface="Times New Roman"/>
                <a:cs typeface="Times New Roman"/>
              </a:rPr>
              <a:t>frequency</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ts val="1405"/>
              </a:lnSpc>
              <a:buFont typeface="Meiryo"/>
              <a:buChar char="❖"/>
              <a:tabLst>
                <a:tab pos="469900" algn="l"/>
              </a:tabLst>
            </a:pPr>
            <a:r>
              <a:rPr sz="1200" b="1" spc="-5" dirty="0">
                <a:latin typeface="Times New Roman"/>
                <a:cs typeface="Times New Roman"/>
              </a:rPr>
              <a:t>Shannon</a:t>
            </a:r>
            <a:r>
              <a:rPr sz="1200" b="1" spc="-65" dirty="0">
                <a:latin typeface="Times New Roman"/>
                <a:cs typeface="Times New Roman"/>
              </a:rPr>
              <a:t> </a:t>
            </a:r>
            <a:r>
              <a:rPr sz="1200" b="1" dirty="0">
                <a:latin typeface="Times New Roman"/>
                <a:cs typeface="Times New Roman"/>
              </a:rPr>
              <a:t>Capacity</a:t>
            </a:r>
            <a:endParaRPr sz="1200">
              <a:latin typeface="Times New Roman"/>
              <a:cs typeface="Times New Roman"/>
            </a:endParaRPr>
          </a:p>
          <a:p>
            <a:pPr marL="469900" marR="5080">
              <a:lnSpc>
                <a:spcPts val="1380"/>
              </a:lnSpc>
              <a:spcBef>
                <a:spcPts val="60"/>
              </a:spcBef>
            </a:pPr>
            <a:r>
              <a:rPr sz="1200" spc="-5" dirty="0">
                <a:latin typeface="Times New Roman"/>
                <a:cs typeface="Times New Roman"/>
              </a:rPr>
              <a:t>In 1944, Claude Shannon introduced </a:t>
            </a:r>
            <a:r>
              <a:rPr sz="1200" dirty="0">
                <a:latin typeface="Times New Roman"/>
                <a:cs typeface="Times New Roman"/>
              </a:rPr>
              <a:t>a </a:t>
            </a:r>
            <a:r>
              <a:rPr sz="1200" spc="-5" dirty="0">
                <a:latin typeface="Times New Roman"/>
                <a:cs typeface="Times New Roman"/>
              </a:rPr>
              <a:t>formula </a:t>
            </a:r>
            <a:r>
              <a:rPr sz="1200" dirty="0">
                <a:latin typeface="Times New Roman"/>
                <a:cs typeface="Times New Roman"/>
              </a:rPr>
              <a:t>to </a:t>
            </a:r>
            <a:r>
              <a:rPr sz="1200" spc="-5" dirty="0">
                <a:latin typeface="Times New Roman"/>
                <a:cs typeface="Times New Roman"/>
              </a:rPr>
              <a:t>determine </a:t>
            </a:r>
            <a:r>
              <a:rPr sz="1200" dirty="0">
                <a:latin typeface="Times New Roman"/>
                <a:cs typeface="Times New Roman"/>
              </a:rPr>
              <a:t>the theoretical  highest data rate for a</a:t>
            </a:r>
            <a:r>
              <a:rPr sz="1200" spc="-125" dirty="0">
                <a:latin typeface="Times New Roman"/>
                <a:cs typeface="Times New Roman"/>
              </a:rPr>
              <a:t> </a:t>
            </a:r>
            <a:r>
              <a:rPr sz="1200" dirty="0">
                <a:latin typeface="Times New Roman"/>
                <a:cs typeface="Times New Roman"/>
              </a:rPr>
              <a:t>channel:</a:t>
            </a:r>
            <a:endParaRPr sz="1200">
              <a:latin typeface="Times New Roman"/>
              <a:cs typeface="Times New Roman"/>
            </a:endParaRPr>
          </a:p>
          <a:p>
            <a:pPr>
              <a:lnSpc>
                <a:spcPct val="100000"/>
              </a:lnSpc>
              <a:spcBef>
                <a:spcPts val="15"/>
              </a:spcBef>
            </a:pPr>
            <a:endParaRPr sz="1100">
              <a:latin typeface="Times New Roman"/>
              <a:cs typeface="Times New Roman"/>
            </a:endParaRPr>
          </a:p>
          <a:p>
            <a:pPr marL="964565">
              <a:lnSpc>
                <a:spcPts val="1395"/>
              </a:lnSpc>
              <a:spcBef>
                <a:spcPts val="5"/>
              </a:spcBef>
            </a:pPr>
            <a:r>
              <a:rPr sz="1200" dirty="0">
                <a:latin typeface="Times New Roman"/>
                <a:cs typeface="Times New Roman"/>
              </a:rPr>
              <a:t>C = B </a:t>
            </a:r>
            <a:r>
              <a:rPr sz="1200" spc="-5" dirty="0">
                <a:latin typeface="Times New Roman"/>
                <a:cs typeface="Times New Roman"/>
              </a:rPr>
              <a:t>log</a:t>
            </a:r>
            <a:r>
              <a:rPr sz="1200" spc="-7" baseline="-10416" dirty="0">
                <a:latin typeface="Times New Roman"/>
                <a:cs typeface="Times New Roman"/>
              </a:rPr>
              <a:t>2 </a:t>
            </a:r>
            <a:r>
              <a:rPr sz="1200" spc="-5" dirty="0">
                <a:latin typeface="Times New Roman"/>
                <a:cs typeface="Times New Roman"/>
              </a:rPr>
              <a:t>(1 </a:t>
            </a:r>
            <a:r>
              <a:rPr sz="1200" dirty="0">
                <a:latin typeface="Times New Roman"/>
                <a:cs typeface="Times New Roman"/>
              </a:rPr>
              <a:t>+ </a:t>
            </a:r>
            <a:r>
              <a:rPr sz="1200" spc="-5" dirty="0">
                <a:latin typeface="Times New Roman"/>
                <a:cs typeface="Times New Roman"/>
              </a:rPr>
              <a:t>S/N) in</a:t>
            </a:r>
            <a:r>
              <a:rPr sz="1200" spc="-100" dirty="0">
                <a:latin typeface="Times New Roman"/>
                <a:cs typeface="Times New Roman"/>
              </a:rPr>
              <a:t> </a:t>
            </a:r>
            <a:r>
              <a:rPr sz="1200" spc="-5" dirty="0">
                <a:latin typeface="Times New Roman"/>
                <a:cs typeface="Times New Roman"/>
              </a:rPr>
              <a:t>bps</a:t>
            </a:r>
            <a:endParaRPr sz="1200">
              <a:latin typeface="Times New Roman"/>
              <a:cs typeface="Times New Roman"/>
            </a:endParaRPr>
          </a:p>
          <a:p>
            <a:pPr marR="1833880" algn="ctr">
              <a:lnSpc>
                <a:spcPts val="1900"/>
              </a:lnSpc>
            </a:pPr>
            <a:r>
              <a:rPr sz="1700" spc="-5" dirty="0">
                <a:latin typeface="Times New Roman"/>
                <a:cs typeface="Times New Roman"/>
              </a:rPr>
              <a:t>–</a:t>
            </a:r>
            <a:r>
              <a:rPr sz="1200" spc="-5" dirty="0">
                <a:latin typeface="Times New Roman"/>
                <a:cs typeface="Times New Roman"/>
              </a:rPr>
              <a:t>B: bandwidth of </a:t>
            </a:r>
            <a:r>
              <a:rPr sz="1200" dirty="0">
                <a:latin typeface="Times New Roman"/>
                <a:cs typeface="Times New Roman"/>
              </a:rPr>
              <a:t>the</a:t>
            </a:r>
            <a:r>
              <a:rPr sz="1200" spc="-80" dirty="0">
                <a:latin typeface="Times New Roman"/>
                <a:cs typeface="Times New Roman"/>
              </a:rPr>
              <a:t> </a:t>
            </a:r>
            <a:r>
              <a:rPr sz="1200" dirty="0">
                <a:latin typeface="Times New Roman"/>
                <a:cs typeface="Times New Roman"/>
              </a:rPr>
              <a:t>channel</a:t>
            </a:r>
            <a:endParaRPr sz="1200">
              <a:latin typeface="Times New Roman"/>
              <a:cs typeface="Times New Roman"/>
            </a:endParaRPr>
          </a:p>
          <a:p>
            <a:pPr marL="927100">
              <a:lnSpc>
                <a:spcPts val="1945"/>
              </a:lnSpc>
            </a:pPr>
            <a:r>
              <a:rPr sz="1700" spc="-5" dirty="0">
                <a:latin typeface="Times New Roman"/>
                <a:cs typeface="Times New Roman"/>
              </a:rPr>
              <a:t>–</a:t>
            </a:r>
            <a:r>
              <a:rPr sz="1200" spc="-5" dirty="0">
                <a:latin typeface="Times New Roman"/>
                <a:cs typeface="Times New Roman"/>
              </a:rPr>
              <a:t>S/N: </a:t>
            </a:r>
            <a:r>
              <a:rPr sz="1200" dirty="0">
                <a:latin typeface="Times New Roman"/>
                <a:cs typeface="Times New Roman"/>
              </a:rPr>
              <a:t>signal to noise</a:t>
            </a:r>
            <a:r>
              <a:rPr sz="1200" spc="-75" dirty="0">
                <a:latin typeface="Times New Roman"/>
                <a:cs typeface="Times New Roman"/>
              </a:rPr>
              <a:t> </a:t>
            </a:r>
            <a:r>
              <a:rPr sz="1200" dirty="0">
                <a:latin typeface="Times New Roman"/>
                <a:cs typeface="Times New Roman"/>
              </a:rPr>
              <a:t>ratio</a:t>
            </a:r>
            <a:endParaRPr sz="1200">
              <a:latin typeface="Times New Roman"/>
              <a:cs typeface="Times New Roman"/>
            </a:endParaRPr>
          </a:p>
          <a:p>
            <a:pPr marL="12700">
              <a:lnSpc>
                <a:spcPct val="100000"/>
              </a:lnSpc>
              <a:spcBef>
                <a:spcPts val="1230"/>
              </a:spcBef>
            </a:pPr>
            <a:r>
              <a:rPr sz="1200" b="1" u="heavy" dirty="0">
                <a:latin typeface="Times New Roman"/>
                <a:cs typeface="Times New Roman"/>
              </a:rPr>
              <a:t>Examples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ct val="100000"/>
              </a:lnSpc>
              <a:buFont typeface="Meiryo"/>
              <a:buChar char="*"/>
              <a:tabLst>
                <a:tab pos="469265" algn="l"/>
                <a:tab pos="469900" algn="l"/>
              </a:tabLst>
            </a:pPr>
            <a:r>
              <a:rPr sz="1200" spc="-5" dirty="0">
                <a:latin typeface="Times New Roman"/>
                <a:cs typeface="Times New Roman"/>
              </a:rPr>
              <a:t>Extremely noisy</a:t>
            </a:r>
            <a:r>
              <a:rPr sz="1200" spc="-60" dirty="0">
                <a:latin typeface="Times New Roman"/>
                <a:cs typeface="Times New Roman"/>
              </a:rPr>
              <a:t> </a:t>
            </a:r>
            <a:r>
              <a:rPr sz="1200" dirty="0">
                <a:latin typeface="Times New Roman"/>
                <a:cs typeface="Times New Roman"/>
              </a:rPr>
              <a:t>channel</a:t>
            </a:r>
            <a:endParaRPr sz="1200">
              <a:latin typeface="Times New Roman"/>
              <a:cs typeface="Times New Roman"/>
            </a:endParaRPr>
          </a:p>
          <a:p>
            <a:pPr>
              <a:lnSpc>
                <a:spcPct val="100000"/>
              </a:lnSpc>
              <a:spcBef>
                <a:spcPts val="35"/>
              </a:spcBef>
              <a:buFont typeface="Meiryo"/>
              <a:buChar char="*"/>
            </a:pPr>
            <a:endParaRPr sz="1200">
              <a:latin typeface="Times New Roman"/>
              <a:cs typeface="Times New Roman"/>
            </a:endParaRPr>
          </a:p>
          <a:p>
            <a:pPr marL="698500">
              <a:lnSpc>
                <a:spcPts val="1405"/>
              </a:lnSpc>
              <a:tabLst>
                <a:tab pos="926465" algn="l"/>
              </a:tabLst>
            </a:pPr>
            <a:r>
              <a:rPr sz="1200" dirty="0">
                <a:latin typeface="Times New Roman"/>
                <a:cs typeface="Times New Roman"/>
              </a:rPr>
              <a:t>–	</a:t>
            </a:r>
            <a:r>
              <a:rPr sz="1200" spc="-5" dirty="0">
                <a:latin typeface="Times New Roman"/>
                <a:cs typeface="Times New Roman"/>
              </a:rPr>
              <a:t>S/N </a:t>
            </a:r>
            <a:r>
              <a:rPr sz="1200" spc="-5" dirty="0">
                <a:latin typeface="Symbol"/>
                <a:cs typeface="Symbol"/>
              </a:rPr>
              <a:t></a:t>
            </a:r>
            <a:r>
              <a:rPr sz="1200" spc="-90"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698500">
              <a:lnSpc>
                <a:spcPts val="1375"/>
              </a:lnSpc>
              <a:tabLst>
                <a:tab pos="926465" algn="l"/>
              </a:tabLst>
            </a:pPr>
            <a:r>
              <a:rPr sz="1200" dirty="0">
                <a:latin typeface="Times New Roman"/>
                <a:cs typeface="Times New Roman"/>
              </a:rPr>
              <a:t>–	C = B log2 </a:t>
            </a:r>
            <a:r>
              <a:rPr sz="1200" spc="-5" dirty="0">
                <a:latin typeface="Times New Roman"/>
                <a:cs typeface="Times New Roman"/>
              </a:rPr>
              <a:t>(1+0) </a:t>
            </a:r>
            <a:r>
              <a:rPr sz="1200" dirty="0">
                <a:latin typeface="Times New Roman"/>
                <a:cs typeface="Times New Roman"/>
              </a:rPr>
              <a:t>=</a:t>
            </a:r>
            <a:r>
              <a:rPr sz="1200" spc="-120"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Telephone</a:t>
            </a:r>
            <a:r>
              <a:rPr sz="1200" spc="-105"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697865">
              <a:lnSpc>
                <a:spcPts val="1380"/>
              </a:lnSpc>
              <a:tabLst>
                <a:tab pos="926465" algn="l"/>
              </a:tabLst>
            </a:pPr>
            <a:r>
              <a:rPr sz="1200" dirty="0">
                <a:latin typeface="Times New Roman"/>
                <a:cs typeface="Times New Roman"/>
              </a:rPr>
              <a:t>–	</a:t>
            </a:r>
            <a:r>
              <a:rPr sz="1200" spc="-5" dirty="0">
                <a:latin typeface="Times New Roman"/>
                <a:cs typeface="Times New Roman"/>
              </a:rPr>
              <a:t>Bandwidth is 3000 Hz, S/N ratio is 3162 (35</a:t>
            </a:r>
            <a:r>
              <a:rPr sz="1200" spc="-55" dirty="0">
                <a:latin typeface="Times New Roman"/>
                <a:cs typeface="Times New Roman"/>
              </a:rPr>
              <a:t> </a:t>
            </a:r>
            <a:r>
              <a:rPr sz="1200" spc="-5" dirty="0">
                <a:latin typeface="Times New Roman"/>
                <a:cs typeface="Times New Roman"/>
              </a:rPr>
              <a:t>dB)</a:t>
            </a:r>
            <a:endParaRPr sz="1200">
              <a:latin typeface="Times New Roman"/>
              <a:cs typeface="Times New Roman"/>
            </a:endParaRPr>
          </a:p>
          <a:p>
            <a:pPr marL="698500">
              <a:lnSpc>
                <a:spcPts val="1385"/>
              </a:lnSpc>
              <a:tabLst>
                <a:tab pos="926465" algn="l"/>
              </a:tabLst>
            </a:pPr>
            <a:r>
              <a:rPr sz="1200" dirty="0">
                <a:latin typeface="Times New Roman"/>
                <a:cs typeface="Times New Roman"/>
              </a:rPr>
              <a:t>–	C = </a:t>
            </a:r>
            <a:r>
              <a:rPr sz="1200" spc="-5" dirty="0">
                <a:latin typeface="Times New Roman"/>
                <a:cs typeface="Times New Roman"/>
              </a:rPr>
              <a:t>3000 </a:t>
            </a:r>
            <a:r>
              <a:rPr sz="1200" dirty="0">
                <a:latin typeface="Times New Roman"/>
                <a:cs typeface="Times New Roman"/>
              </a:rPr>
              <a:t>log2 </a:t>
            </a:r>
            <a:r>
              <a:rPr sz="1200" spc="-5" dirty="0">
                <a:latin typeface="Times New Roman"/>
                <a:cs typeface="Times New Roman"/>
              </a:rPr>
              <a:t>(1+3162) </a:t>
            </a:r>
            <a:r>
              <a:rPr sz="1200" dirty="0">
                <a:latin typeface="Times New Roman"/>
                <a:cs typeface="Times New Roman"/>
              </a:rPr>
              <a:t>= </a:t>
            </a:r>
            <a:r>
              <a:rPr sz="1200" spc="-5" dirty="0">
                <a:latin typeface="Times New Roman"/>
                <a:cs typeface="Times New Roman"/>
              </a:rPr>
              <a:t>34,860</a:t>
            </a:r>
            <a:r>
              <a:rPr sz="1200" spc="-110" dirty="0">
                <a:latin typeface="Times New Roman"/>
                <a:cs typeface="Times New Roman"/>
              </a:rPr>
              <a:t> </a:t>
            </a:r>
            <a:r>
              <a:rPr sz="1200" spc="-5" dirty="0">
                <a:latin typeface="Times New Roman"/>
                <a:cs typeface="Times New Roman"/>
              </a:rPr>
              <a:t>bps</a:t>
            </a:r>
            <a:endParaRPr sz="1200">
              <a:latin typeface="Times New Roman"/>
              <a:cs typeface="Times New Roman"/>
            </a:endParaRPr>
          </a:p>
          <a:p>
            <a:pPr marL="12700">
              <a:lnSpc>
                <a:spcPts val="1380"/>
              </a:lnSpc>
            </a:pPr>
            <a:r>
              <a:rPr sz="1200" b="1" dirty="0">
                <a:latin typeface="Times New Roman"/>
                <a:cs typeface="Times New Roman"/>
              </a:rPr>
              <a:t>Media</a:t>
            </a:r>
            <a:r>
              <a:rPr sz="1200" b="1" spc="-110" dirty="0">
                <a:latin typeface="Times New Roman"/>
                <a:cs typeface="Times New Roman"/>
              </a:rPr>
              <a:t> </a:t>
            </a:r>
            <a:r>
              <a:rPr sz="1200" b="1" dirty="0">
                <a:latin typeface="Times New Roman"/>
                <a:cs typeface="Times New Roman"/>
              </a:rPr>
              <a:t>Comparison</a:t>
            </a:r>
            <a:endParaRPr sz="1200">
              <a:latin typeface="Times New Roman"/>
              <a:cs typeface="Times New Roman"/>
            </a:endParaRPr>
          </a:p>
          <a:p>
            <a:pPr marL="12700" marR="5080">
              <a:lnSpc>
                <a:spcPts val="1380"/>
              </a:lnSpc>
              <a:spcBef>
                <a:spcPts val="60"/>
              </a:spcBef>
            </a:pPr>
            <a:r>
              <a:rPr sz="1200" spc="-5" dirty="0">
                <a:latin typeface="Times New Roman"/>
                <a:cs typeface="Times New Roman"/>
              </a:rPr>
              <a:t>When </a:t>
            </a:r>
            <a:r>
              <a:rPr sz="1200" dirty="0">
                <a:latin typeface="Times New Roman"/>
                <a:cs typeface="Times New Roman"/>
              </a:rPr>
              <a:t>evaluating </a:t>
            </a:r>
            <a:r>
              <a:rPr sz="1200" spc="-5" dirty="0">
                <a:latin typeface="Times New Roman"/>
                <a:cs typeface="Times New Roman"/>
              </a:rPr>
              <a:t>the </a:t>
            </a:r>
            <a:r>
              <a:rPr sz="1200" dirty="0">
                <a:latin typeface="Times New Roman"/>
                <a:cs typeface="Times New Roman"/>
              </a:rPr>
              <a:t>suitability of a </a:t>
            </a:r>
            <a:r>
              <a:rPr sz="1200" spc="-5" dirty="0">
                <a:latin typeface="Times New Roman"/>
                <a:cs typeface="Times New Roman"/>
              </a:rPr>
              <a:t>particular medium </a:t>
            </a:r>
            <a:r>
              <a:rPr sz="1200" dirty="0">
                <a:latin typeface="Times New Roman"/>
                <a:cs typeface="Times New Roman"/>
              </a:rPr>
              <a:t>to a </a:t>
            </a:r>
            <a:r>
              <a:rPr sz="1200" spc="-5" dirty="0">
                <a:latin typeface="Times New Roman"/>
                <a:cs typeface="Times New Roman"/>
              </a:rPr>
              <a:t>specific </a:t>
            </a:r>
            <a:r>
              <a:rPr sz="1200" dirty="0">
                <a:latin typeface="Times New Roman"/>
                <a:cs typeface="Times New Roman"/>
              </a:rPr>
              <a:t>application, 5 </a:t>
            </a:r>
            <a:r>
              <a:rPr sz="1200" spc="-5" dirty="0">
                <a:latin typeface="Times New Roman"/>
                <a:cs typeface="Times New Roman"/>
              </a:rPr>
              <a:t>factors  </a:t>
            </a:r>
            <a:r>
              <a:rPr sz="1200" dirty="0">
                <a:latin typeface="Times New Roman"/>
                <a:cs typeface="Times New Roman"/>
              </a:rPr>
              <a:t>should be kept in</a:t>
            </a:r>
            <a:r>
              <a:rPr sz="1200" spc="-90" dirty="0">
                <a:latin typeface="Times New Roman"/>
                <a:cs typeface="Times New Roman"/>
              </a:rPr>
              <a:t> </a:t>
            </a:r>
            <a:r>
              <a:rPr sz="1200" spc="-5" dirty="0">
                <a:latin typeface="Times New Roman"/>
                <a:cs typeface="Times New Roman"/>
              </a:rPr>
              <a:t>mind:</a:t>
            </a:r>
            <a:endParaRPr sz="1200">
              <a:latin typeface="Times New Roman"/>
              <a:cs typeface="Times New Roman"/>
            </a:endParaRPr>
          </a:p>
          <a:p>
            <a:pPr>
              <a:lnSpc>
                <a:spcPct val="100000"/>
              </a:lnSpc>
              <a:spcBef>
                <a:spcPts val="50"/>
              </a:spcBef>
            </a:pPr>
            <a:endParaRPr sz="1000">
              <a:latin typeface="Times New Roman"/>
              <a:cs typeface="Times New Roman"/>
            </a:endParaRPr>
          </a:p>
          <a:p>
            <a:pPr marL="12700">
              <a:lnSpc>
                <a:spcPts val="1810"/>
              </a:lnSpc>
            </a:pPr>
            <a:r>
              <a:rPr sz="1600" spc="-20" dirty="0">
                <a:latin typeface="Meiryo"/>
                <a:cs typeface="Meiryo"/>
              </a:rPr>
              <a:t>*</a:t>
            </a:r>
            <a:r>
              <a:rPr sz="1200" b="1" u="heavy" spc="-20" dirty="0">
                <a:latin typeface="Times New Roman"/>
                <a:cs typeface="Times New Roman"/>
              </a:rPr>
              <a:t>COST</a:t>
            </a:r>
            <a:r>
              <a:rPr sz="1200" spc="-20" dirty="0">
                <a:latin typeface="Times New Roman"/>
                <a:cs typeface="Times New Roman"/>
              </a:rPr>
              <a:t>: </a:t>
            </a:r>
            <a:r>
              <a:rPr sz="1200" dirty="0">
                <a:latin typeface="Times New Roman"/>
                <a:cs typeface="Times New Roman"/>
              </a:rPr>
              <a:t>This is the cost </a:t>
            </a:r>
            <a:r>
              <a:rPr sz="1200" spc="-5" dirty="0">
                <a:latin typeface="Times New Roman"/>
                <a:cs typeface="Times New Roman"/>
              </a:rPr>
              <a:t>of materials plus</a:t>
            </a:r>
            <a:r>
              <a:rPr sz="1200" spc="40" dirty="0">
                <a:latin typeface="Times New Roman"/>
                <a:cs typeface="Times New Roman"/>
              </a:rPr>
              <a:t> </a:t>
            </a:r>
            <a:r>
              <a:rPr sz="1200" spc="-5" dirty="0">
                <a:latin typeface="Times New Roman"/>
                <a:cs typeface="Times New Roman"/>
              </a:rPr>
              <a:t>installation</a:t>
            </a:r>
            <a:endParaRPr sz="1200">
              <a:latin typeface="Times New Roman"/>
              <a:cs typeface="Times New Roman"/>
            </a:endParaRPr>
          </a:p>
          <a:p>
            <a:pPr marL="12700">
              <a:lnSpc>
                <a:spcPts val="1730"/>
              </a:lnSpc>
            </a:pPr>
            <a:r>
              <a:rPr sz="1600" spc="-15" dirty="0">
                <a:latin typeface="Meiryo"/>
                <a:cs typeface="Meiryo"/>
              </a:rPr>
              <a:t>*</a:t>
            </a:r>
            <a:r>
              <a:rPr sz="1200" b="1" u="heavy" spc="-15" dirty="0">
                <a:latin typeface="Times New Roman"/>
                <a:cs typeface="Times New Roman"/>
              </a:rPr>
              <a:t>SPEED</a:t>
            </a:r>
            <a:r>
              <a:rPr sz="1200" spc="-15" dirty="0">
                <a:latin typeface="Times New Roman"/>
                <a:cs typeface="Times New Roman"/>
              </a:rPr>
              <a:t>: </a:t>
            </a:r>
            <a:r>
              <a:rPr sz="1200" dirty="0">
                <a:latin typeface="Times New Roman"/>
                <a:cs typeface="Times New Roman"/>
              </a:rPr>
              <a:t>Speed is the max no. of bits per second that a </a:t>
            </a:r>
            <a:r>
              <a:rPr sz="1200" spc="-5" dirty="0">
                <a:latin typeface="Times New Roman"/>
                <a:cs typeface="Times New Roman"/>
              </a:rPr>
              <a:t>medium </a:t>
            </a:r>
            <a:r>
              <a:rPr sz="1200" dirty="0">
                <a:latin typeface="Times New Roman"/>
                <a:cs typeface="Times New Roman"/>
              </a:rPr>
              <a:t>can </a:t>
            </a:r>
            <a:r>
              <a:rPr sz="1200" spc="-5" dirty="0">
                <a:latin typeface="Times New Roman"/>
                <a:cs typeface="Times New Roman"/>
              </a:rPr>
              <a:t>transmit</a:t>
            </a:r>
            <a:r>
              <a:rPr sz="1200" spc="-70" dirty="0">
                <a:latin typeface="Times New Roman"/>
                <a:cs typeface="Times New Roman"/>
              </a:rPr>
              <a:t> </a:t>
            </a:r>
            <a:r>
              <a:rPr sz="1200" dirty="0">
                <a:latin typeface="Times New Roman"/>
                <a:cs typeface="Times New Roman"/>
              </a:rPr>
              <a:t>reliably</a:t>
            </a:r>
            <a:endParaRPr sz="1200">
              <a:latin typeface="Times New Roman"/>
              <a:cs typeface="Times New Roman"/>
            </a:endParaRPr>
          </a:p>
          <a:p>
            <a:pPr marL="469900" marR="5715">
              <a:lnSpc>
                <a:spcPct val="93000"/>
              </a:lnSpc>
              <a:spcBef>
                <a:spcPts val="45"/>
              </a:spcBef>
            </a:pPr>
            <a:r>
              <a:rPr sz="1500" spc="-5" dirty="0">
                <a:latin typeface="Times New Roman"/>
                <a:cs typeface="Times New Roman"/>
              </a:rPr>
              <a:t>–</a:t>
            </a:r>
            <a:r>
              <a:rPr sz="1200" spc="-5" dirty="0">
                <a:latin typeface="Times New Roman"/>
                <a:cs typeface="Times New Roman"/>
              </a:rPr>
              <a:t>Speed varies with frequency, with physical </a:t>
            </a:r>
            <a:r>
              <a:rPr sz="1200" dirty="0">
                <a:latin typeface="Times New Roman"/>
                <a:cs typeface="Times New Roman"/>
              </a:rPr>
              <a:t>size of </a:t>
            </a:r>
            <a:r>
              <a:rPr sz="1200" spc="-5" dirty="0">
                <a:latin typeface="Times New Roman"/>
                <a:cs typeface="Times New Roman"/>
              </a:rPr>
              <a:t>medium </a:t>
            </a:r>
            <a:r>
              <a:rPr sz="1200" dirty="0">
                <a:latin typeface="Times New Roman"/>
                <a:cs typeface="Times New Roman"/>
              </a:rPr>
              <a:t>and </a:t>
            </a:r>
            <a:r>
              <a:rPr sz="1200" spc="-5" dirty="0">
                <a:latin typeface="Times New Roman"/>
                <a:cs typeface="Times New Roman"/>
              </a:rPr>
              <a:t>Transmission  Equipment</a:t>
            </a:r>
            <a:endParaRPr sz="1200">
              <a:latin typeface="Times New Roman"/>
              <a:cs typeface="Times New Roman"/>
            </a:endParaRPr>
          </a:p>
          <a:p>
            <a:pPr marL="12700">
              <a:lnSpc>
                <a:spcPts val="1664"/>
              </a:lnSpc>
            </a:pPr>
            <a:r>
              <a:rPr sz="1600" spc="-10" dirty="0">
                <a:latin typeface="Meiryo"/>
                <a:cs typeface="Meiryo"/>
              </a:rPr>
              <a:t>*</a:t>
            </a:r>
            <a:r>
              <a:rPr sz="1200" b="1" u="heavy" spc="-10" dirty="0">
                <a:latin typeface="Times New Roman"/>
                <a:cs typeface="Times New Roman"/>
              </a:rPr>
              <a:t>ATTENUATION</a:t>
            </a:r>
            <a:r>
              <a:rPr sz="1200" u="heavy" spc="-10" dirty="0">
                <a:latin typeface="Times New Roman"/>
                <a:cs typeface="Times New Roman"/>
              </a:rPr>
              <a:t>: </a:t>
            </a:r>
            <a:r>
              <a:rPr sz="1200" dirty="0">
                <a:latin typeface="Times New Roman"/>
                <a:cs typeface="Times New Roman"/>
              </a:rPr>
              <a:t>Tendency of EM signal to </a:t>
            </a:r>
            <a:r>
              <a:rPr sz="1200" spc="-5" dirty="0">
                <a:latin typeface="Times New Roman"/>
                <a:cs typeface="Times New Roman"/>
              </a:rPr>
              <a:t>become weak or distorted over</a:t>
            </a:r>
            <a:r>
              <a:rPr sz="1200" spc="-15"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12700" marR="5715">
              <a:lnSpc>
                <a:spcPct val="92700"/>
              </a:lnSpc>
              <a:spcBef>
                <a:spcPts val="30"/>
              </a:spcBef>
            </a:pPr>
            <a:r>
              <a:rPr sz="1600" spc="-25" dirty="0">
                <a:latin typeface="Meiryo"/>
                <a:cs typeface="Meiryo"/>
              </a:rPr>
              <a:t>*</a:t>
            </a:r>
            <a:r>
              <a:rPr sz="1200" b="1" u="heavy" spc="-25" dirty="0">
                <a:latin typeface="Times New Roman"/>
                <a:cs typeface="Times New Roman"/>
              </a:rPr>
              <a:t>EM </a:t>
            </a:r>
            <a:r>
              <a:rPr sz="1200" b="1" u="heavy" dirty="0">
                <a:latin typeface="Times New Roman"/>
                <a:cs typeface="Times New Roman"/>
              </a:rPr>
              <a:t>Interference: </a:t>
            </a:r>
            <a:r>
              <a:rPr sz="1200" dirty="0">
                <a:latin typeface="Times New Roman"/>
                <a:cs typeface="Times New Roman"/>
              </a:rPr>
              <a:t>EMI is the </a:t>
            </a:r>
            <a:r>
              <a:rPr sz="1200" spc="-5" dirty="0">
                <a:latin typeface="Times New Roman"/>
                <a:cs typeface="Times New Roman"/>
              </a:rPr>
              <a:t>susceptibility </a:t>
            </a:r>
            <a:r>
              <a:rPr sz="1200" dirty="0">
                <a:latin typeface="Times New Roman"/>
                <a:cs typeface="Times New Roman"/>
              </a:rPr>
              <a:t>of the </a:t>
            </a:r>
            <a:r>
              <a:rPr sz="1200" spc="-5" dirty="0">
                <a:latin typeface="Times New Roman"/>
                <a:cs typeface="Times New Roman"/>
              </a:rPr>
              <a:t>medium </a:t>
            </a:r>
            <a:r>
              <a:rPr sz="1200" dirty="0">
                <a:latin typeface="Times New Roman"/>
                <a:cs typeface="Times New Roman"/>
              </a:rPr>
              <a:t>to </a:t>
            </a:r>
            <a:r>
              <a:rPr sz="1200" spc="-5" dirty="0">
                <a:latin typeface="Times New Roman"/>
                <a:cs typeface="Times New Roman"/>
              </a:rPr>
              <a:t>external </a:t>
            </a:r>
            <a:r>
              <a:rPr sz="1200" dirty="0">
                <a:latin typeface="Times New Roman"/>
                <a:cs typeface="Times New Roman"/>
              </a:rPr>
              <a:t>EM </a:t>
            </a:r>
            <a:r>
              <a:rPr sz="1200" spc="-5" dirty="0">
                <a:latin typeface="Times New Roman"/>
                <a:cs typeface="Times New Roman"/>
              </a:rPr>
              <a:t>energy  introduced </a:t>
            </a:r>
            <a:r>
              <a:rPr sz="1200" dirty="0">
                <a:latin typeface="Times New Roman"/>
                <a:cs typeface="Times New Roman"/>
              </a:rPr>
              <a:t>into the link that </a:t>
            </a:r>
            <a:r>
              <a:rPr sz="1200" spc="-5" dirty="0">
                <a:latin typeface="Times New Roman"/>
                <a:cs typeface="Times New Roman"/>
              </a:rPr>
              <a:t>interferes </a:t>
            </a:r>
            <a:r>
              <a:rPr sz="1200" dirty="0">
                <a:latin typeface="Times New Roman"/>
                <a:cs typeface="Times New Roman"/>
              </a:rPr>
              <a:t>with the </a:t>
            </a:r>
            <a:r>
              <a:rPr sz="1200" spc="-5" dirty="0">
                <a:latin typeface="Times New Roman"/>
                <a:cs typeface="Times New Roman"/>
              </a:rPr>
              <a:t>intelligibility </a:t>
            </a:r>
            <a:r>
              <a:rPr sz="1200" dirty="0">
                <a:latin typeface="Times New Roman"/>
                <a:cs typeface="Times New Roman"/>
              </a:rPr>
              <a:t>of a</a:t>
            </a:r>
            <a:r>
              <a:rPr sz="1200" spc="-25"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469900">
              <a:lnSpc>
                <a:spcPts val="1720"/>
              </a:lnSpc>
            </a:pPr>
            <a:r>
              <a:rPr sz="1500" spc="-5" dirty="0">
                <a:latin typeface="Times New Roman"/>
                <a:cs typeface="Times New Roman"/>
              </a:rPr>
              <a:t>–</a:t>
            </a:r>
            <a:r>
              <a:rPr sz="1200" spc="-5" dirty="0">
                <a:latin typeface="Times New Roman"/>
                <a:cs typeface="Times New Roman"/>
              </a:rPr>
              <a:t>Familiar effects </a:t>
            </a:r>
            <a:r>
              <a:rPr sz="1200" dirty="0">
                <a:latin typeface="Times New Roman"/>
                <a:cs typeface="Times New Roman"/>
              </a:rPr>
              <a:t>of EMI are </a:t>
            </a:r>
            <a:r>
              <a:rPr sz="1200" spc="-5" dirty="0">
                <a:latin typeface="Times New Roman"/>
                <a:cs typeface="Times New Roman"/>
              </a:rPr>
              <a:t>static(audio) </a:t>
            </a:r>
            <a:r>
              <a:rPr sz="1200" dirty="0">
                <a:latin typeface="Times New Roman"/>
                <a:cs typeface="Times New Roman"/>
              </a:rPr>
              <a:t>and </a:t>
            </a:r>
            <a:r>
              <a:rPr sz="1200" spc="-5" dirty="0">
                <a:latin typeface="Times New Roman"/>
                <a:cs typeface="Times New Roman"/>
              </a:rPr>
              <a:t>snow</a:t>
            </a:r>
            <a:r>
              <a:rPr sz="1200" dirty="0">
                <a:latin typeface="Times New Roman"/>
                <a:cs typeface="Times New Roman"/>
              </a:rPr>
              <a:t> (visual)</a:t>
            </a:r>
            <a:endParaRPr sz="1200">
              <a:latin typeface="Times New Roman"/>
              <a:cs typeface="Times New Roman"/>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145</a:t>
            </a:fld>
            <a:endParaRPr dirty="0"/>
          </a:p>
        </p:txBody>
      </p:sp>
    </p:spTree>
    <p:extLst>
      <p:ext uri="{BB962C8B-B14F-4D97-AF65-F5344CB8AC3E}">
        <p14:creationId xmlns:p14="http://schemas.microsoft.com/office/powerpoint/2010/main" val="22693484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891793"/>
            <a:ext cx="5531485" cy="2595245"/>
          </a:xfrm>
          <a:prstGeom prst="rect">
            <a:avLst/>
          </a:prstGeom>
        </p:spPr>
        <p:txBody>
          <a:bodyPr vert="horz" wrap="square" lIns="0" tIns="0" rIns="0" bIns="0" rtlCol="0">
            <a:spAutoFit/>
          </a:bodyPr>
          <a:lstStyle/>
          <a:p>
            <a:pPr marL="12700">
              <a:lnSpc>
                <a:spcPts val="1839"/>
              </a:lnSpc>
            </a:pPr>
            <a:r>
              <a:rPr sz="1600" spc="-10" dirty="0">
                <a:latin typeface="Meiryo"/>
                <a:cs typeface="Meiryo"/>
              </a:rPr>
              <a:t>*</a:t>
            </a:r>
            <a:r>
              <a:rPr sz="1200" b="1" u="heavy" spc="-10" dirty="0">
                <a:latin typeface="Times New Roman"/>
                <a:cs typeface="Times New Roman"/>
              </a:rPr>
              <a:t>SECURITY: </a:t>
            </a:r>
            <a:r>
              <a:rPr sz="1200" spc="-5" dirty="0">
                <a:latin typeface="Times New Roman"/>
                <a:cs typeface="Times New Roman"/>
              </a:rPr>
              <a:t>How easy it is for an unauthorized </a:t>
            </a:r>
            <a:r>
              <a:rPr sz="1200" dirty="0">
                <a:latin typeface="Times New Roman"/>
                <a:cs typeface="Times New Roman"/>
              </a:rPr>
              <a:t>device to listen on the</a:t>
            </a:r>
            <a:r>
              <a:rPr sz="1200" spc="-6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469900">
              <a:lnSpc>
                <a:spcPts val="1650"/>
              </a:lnSpc>
            </a:pPr>
            <a:r>
              <a:rPr sz="1500" dirty="0">
                <a:latin typeface="Times New Roman"/>
                <a:cs typeface="Times New Roman"/>
              </a:rPr>
              <a:t>–</a:t>
            </a:r>
            <a:r>
              <a:rPr sz="1200" dirty="0">
                <a:latin typeface="Times New Roman"/>
                <a:cs typeface="Times New Roman"/>
              </a:rPr>
              <a:t>Twisted pair is </a:t>
            </a:r>
            <a:r>
              <a:rPr sz="1200" spc="-5" dirty="0">
                <a:latin typeface="Times New Roman"/>
                <a:cs typeface="Times New Roman"/>
              </a:rPr>
              <a:t>intercept</a:t>
            </a:r>
            <a:r>
              <a:rPr sz="1200" spc="-85" dirty="0">
                <a:latin typeface="Times New Roman"/>
                <a:cs typeface="Times New Roman"/>
              </a:rPr>
              <a:t> </a:t>
            </a:r>
            <a:r>
              <a:rPr sz="1200" dirty="0">
                <a:latin typeface="Times New Roman"/>
                <a:cs typeface="Times New Roman"/>
              </a:rPr>
              <a:t>able</a:t>
            </a:r>
            <a:endParaRPr sz="1200">
              <a:latin typeface="Times New Roman"/>
              <a:cs typeface="Times New Roman"/>
            </a:endParaRPr>
          </a:p>
          <a:p>
            <a:pPr marL="469900">
              <a:lnSpc>
                <a:spcPts val="1730"/>
              </a:lnSpc>
            </a:pPr>
            <a:r>
              <a:rPr sz="1500" dirty="0">
                <a:latin typeface="Times New Roman"/>
                <a:cs typeface="Times New Roman"/>
              </a:rPr>
              <a:t>–</a:t>
            </a:r>
            <a:r>
              <a:rPr sz="1200" dirty="0">
                <a:latin typeface="Times New Roman"/>
                <a:cs typeface="Times New Roman"/>
              </a:rPr>
              <a:t>Optical </a:t>
            </a:r>
            <a:r>
              <a:rPr sz="1200" spc="-5" dirty="0">
                <a:latin typeface="Times New Roman"/>
                <a:cs typeface="Times New Roman"/>
              </a:rPr>
              <a:t>Fiber </a:t>
            </a:r>
            <a:r>
              <a:rPr sz="1200" dirty="0">
                <a:latin typeface="Times New Roman"/>
                <a:cs typeface="Times New Roman"/>
              </a:rPr>
              <a:t>is </a:t>
            </a:r>
            <a:r>
              <a:rPr sz="1200" spc="-5" dirty="0">
                <a:latin typeface="Times New Roman"/>
                <a:cs typeface="Times New Roman"/>
              </a:rPr>
              <a:t>more</a:t>
            </a:r>
            <a:r>
              <a:rPr sz="1200" spc="-65" dirty="0">
                <a:latin typeface="Times New Roman"/>
                <a:cs typeface="Times New Roman"/>
              </a:rPr>
              <a:t> </a:t>
            </a:r>
            <a:r>
              <a:rPr sz="1200" spc="-5" dirty="0">
                <a:latin typeface="Times New Roman"/>
                <a:cs typeface="Times New Roman"/>
              </a:rPr>
              <a:t>secure</a:t>
            </a:r>
            <a:endParaRPr sz="1200">
              <a:latin typeface="Times New Roman"/>
              <a:cs typeface="Times New Roman"/>
            </a:endParaRPr>
          </a:p>
          <a:p>
            <a:pPr marL="12700">
              <a:lnSpc>
                <a:spcPts val="1405"/>
              </a:lnSpc>
              <a:spcBef>
                <a:spcPts val="1265"/>
              </a:spcBef>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spc="-5" dirty="0">
                <a:latin typeface="Times New Roman"/>
                <a:cs typeface="Times New Roman"/>
              </a:rPr>
              <a:t>Transmission</a:t>
            </a:r>
            <a:r>
              <a:rPr sz="1200" spc="-15" dirty="0">
                <a:latin typeface="Times New Roman"/>
                <a:cs typeface="Times New Roman"/>
              </a:rPr>
              <a:t> </a:t>
            </a:r>
            <a:r>
              <a:rPr sz="1200" spc="-5" dirty="0">
                <a:latin typeface="Times New Roman"/>
                <a:cs typeface="Times New Roman"/>
              </a:rPr>
              <a:t>Impairments</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Performance of Transmission</a:t>
            </a:r>
            <a:r>
              <a:rPr sz="1200" spc="-3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Wavelength</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Shannon</a:t>
            </a:r>
            <a:r>
              <a:rPr sz="1200" spc="-100" dirty="0">
                <a:latin typeface="Times New Roman"/>
                <a:cs typeface="Times New Roman"/>
              </a:rPr>
              <a:t> </a:t>
            </a:r>
            <a:r>
              <a:rPr sz="1200" dirty="0">
                <a:latin typeface="Times New Roman"/>
                <a:cs typeface="Times New Roman"/>
              </a:rPr>
              <a:t>Capacity</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Media</a:t>
            </a:r>
            <a:r>
              <a:rPr sz="1200" spc="-100" dirty="0">
                <a:latin typeface="Times New Roman"/>
                <a:cs typeface="Times New Roman"/>
              </a:rPr>
              <a:t> </a:t>
            </a:r>
            <a:r>
              <a:rPr sz="1200" dirty="0">
                <a:latin typeface="Times New Roman"/>
                <a:cs typeface="Times New Roman"/>
              </a:rPr>
              <a:t>Comparison</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ts val="140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marR="5080" indent="-228600">
              <a:lnSpc>
                <a:spcPts val="1380"/>
              </a:lnSpc>
              <a:spcBef>
                <a:spcPts val="60"/>
              </a:spcBef>
              <a:buFont typeface="Meiryo"/>
              <a:buChar char="*"/>
              <a:tabLst>
                <a:tab pos="469265" algn="l"/>
                <a:tab pos="469900" algn="l"/>
              </a:tabLst>
            </a:pPr>
            <a:r>
              <a:rPr sz="1200" dirty="0">
                <a:latin typeface="Times New Roman"/>
                <a:cs typeface="Times New Roman"/>
              </a:rPr>
              <a:t>Section 7.4, 7.5, 7.6. 7.7, “Data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a:t>
            </a:r>
            <a:r>
              <a:rPr sz="1200" dirty="0">
                <a:latin typeface="Times New Roman"/>
                <a:cs typeface="Times New Roman"/>
              </a:rPr>
              <a:t>4th </a:t>
            </a:r>
            <a:r>
              <a:rPr sz="1200" spc="-5" dirty="0">
                <a:latin typeface="Times New Roman"/>
                <a:cs typeface="Times New Roman"/>
              </a:rPr>
              <a:t>Edition by  Behrouz A.</a:t>
            </a:r>
            <a:r>
              <a:rPr sz="1200" spc="-90"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146</a:t>
            </a:fld>
            <a:endParaRPr dirty="0"/>
          </a:p>
        </p:txBody>
      </p:sp>
    </p:spTree>
    <p:extLst>
      <p:ext uri="{BB962C8B-B14F-4D97-AF65-F5344CB8AC3E}">
        <p14:creationId xmlns:p14="http://schemas.microsoft.com/office/powerpoint/2010/main" val="33676331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2755" cy="355282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#29</a:t>
            </a:r>
            <a:endParaRPr sz="2000">
              <a:latin typeface="Arial Black"/>
              <a:cs typeface="Arial Black"/>
            </a:endParaRPr>
          </a:p>
          <a:p>
            <a:pPr marL="12700">
              <a:lnSpc>
                <a:spcPts val="1889"/>
              </a:lnSpc>
              <a:spcBef>
                <a:spcPts val="105"/>
              </a:spcBef>
            </a:pPr>
            <a:r>
              <a:rPr sz="1600" b="1" u="heavy" dirty="0">
                <a:latin typeface="Times New Roman"/>
                <a:cs typeface="Times New Roman"/>
              </a:rPr>
              <a:t>Introduction</a:t>
            </a:r>
            <a:endParaRPr sz="160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Whenever </a:t>
            </a:r>
            <a:r>
              <a:rPr sz="1200" dirty="0">
                <a:latin typeface="Times New Roman"/>
                <a:cs typeface="Times New Roman"/>
              </a:rPr>
              <a:t>the </a:t>
            </a:r>
            <a:r>
              <a:rPr sz="1200" spc="-5" dirty="0">
                <a:latin typeface="Times New Roman"/>
                <a:cs typeface="Times New Roman"/>
              </a:rPr>
              <a:t>TX </a:t>
            </a:r>
            <a:r>
              <a:rPr sz="1200" dirty="0">
                <a:latin typeface="Times New Roman"/>
                <a:cs typeface="Times New Roman"/>
              </a:rPr>
              <a:t>capacity of a medium linking 2 devices is greater than the </a:t>
            </a:r>
            <a:r>
              <a:rPr sz="1200" spc="-10" dirty="0">
                <a:latin typeface="Times New Roman"/>
                <a:cs typeface="Times New Roman"/>
              </a:rPr>
              <a:t>TX  </a:t>
            </a:r>
            <a:r>
              <a:rPr sz="1200" dirty="0">
                <a:latin typeface="Times New Roman"/>
                <a:cs typeface="Times New Roman"/>
              </a:rPr>
              <a:t>needs of the devices, the link can </a:t>
            </a:r>
            <a:r>
              <a:rPr sz="1200" spc="-5" dirty="0">
                <a:latin typeface="Times New Roman"/>
                <a:cs typeface="Times New Roman"/>
              </a:rPr>
              <a:t>be</a:t>
            </a:r>
            <a:r>
              <a:rPr sz="1200" spc="-130" dirty="0">
                <a:latin typeface="Times New Roman"/>
                <a:cs typeface="Times New Roman"/>
              </a:rPr>
              <a:t> </a:t>
            </a:r>
            <a:r>
              <a:rPr sz="1200" spc="-5" dirty="0">
                <a:latin typeface="Times New Roman"/>
                <a:cs typeface="Times New Roman"/>
              </a:rPr>
              <a:t>shared</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Example: </a:t>
            </a:r>
            <a:r>
              <a:rPr sz="1200" dirty="0">
                <a:latin typeface="Times New Roman"/>
                <a:cs typeface="Times New Roman"/>
              </a:rPr>
              <a:t>Large </a:t>
            </a:r>
            <a:r>
              <a:rPr sz="1200" spc="-5" dirty="0">
                <a:latin typeface="Times New Roman"/>
                <a:cs typeface="Times New Roman"/>
              </a:rPr>
              <a:t>Water </a:t>
            </a:r>
            <a:r>
              <a:rPr sz="1200" dirty="0">
                <a:latin typeface="Times New Roman"/>
                <a:cs typeface="Times New Roman"/>
              </a:rPr>
              <a:t>pipe can carry water to several separate houses at</a:t>
            </a:r>
            <a:r>
              <a:rPr sz="1200" spc="-85" dirty="0">
                <a:latin typeface="Times New Roman"/>
                <a:cs typeface="Times New Roman"/>
              </a:rPr>
              <a:t> </a:t>
            </a:r>
            <a:r>
              <a:rPr sz="1200" dirty="0">
                <a:latin typeface="Times New Roman"/>
                <a:cs typeface="Times New Roman"/>
              </a:rPr>
              <a:t>once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Multiplexing </a:t>
            </a:r>
            <a:r>
              <a:rPr sz="1200" dirty="0">
                <a:latin typeface="Times New Roman"/>
                <a:cs typeface="Times New Roman"/>
              </a:rPr>
              <a:t>is the set of </a:t>
            </a:r>
            <a:r>
              <a:rPr sz="1200" spc="-5" dirty="0">
                <a:latin typeface="Times New Roman"/>
                <a:cs typeface="Times New Roman"/>
              </a:rPr>
              <a:t>techniques </a:t>
            </a:r>
            <a:r>
              <a:rPr sz="1200" dirty="0">
                <a:latin typeface="Times New Roman"/>
                <a:cs typeface="Times New Roman"/>
              </a:rPr>
              <a:t>that allows </a:t>
            </a:r>
            <a:r>
              <a:rPr sz="1200" spc="-5" dirty="0">
                <a:latin typeface="Times New Roman"/>
                <a:cs typeface="Times New Roman"/>
              </a:rPr>
              <a:t>simultaneous TX </a:t>
            </a:r>
            <a:r>
              <a:rPr sz="1200" dirty="0">
                <a:latin typeface="Times New Roman"/>
                <a:cs typeface="Times New Roman"/>
              </a:rPr>
              <a:t>of </a:t>
            </a:r>
            <a:r>
              <a:rPr sz="1200" spc="-5" dirty="0">
                <a:latin typeface="Times New Roman"/>
                <a:cs typeface="Times New Roman"/>
              </a:rPr>
              <a:t>multiple signals  </a:t>
            </a:r>
            <a:r>
              <a:rPr sz="1200" dirty="0">
                <a:latin typeface="Times New Roman"/>
                <a:cs typeface="Times New Roman"/>
              </a:rPr>
              <a:t>across a single data</a:t>
            </a:r>
            <a:r>
              <a:rPr sz="1200" spc="-12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As data </a:t>
            </a:r>
            <a:r>
              <a:rPr sz="1200" dirty="0">
                <a:latin typeface="Times New Roman"/>
                <a:cs typeface="Times New Roman"/>
              </a:rPr>
              <a:t>communication </a:t>
            </a:r>
            <a:r>
              <a:rPr sz="1200" spc="-5" dirty="0">
                <a:latin typeface="Times New Roman"/>
                <a:cs typeface="Times New Roman"/>
              </a:rPr>
              <a:t>usage </a:t>
            </a:r>
            <a:r>
              <a:rPr sz="1200" dirty="0">
                <a:latin typeface="Times New Roman"/>
                <a:cs typeface="Times New Roman"/>
              </a:rPr>
              <a:t>increases, traffic also</a:t>
            </a:r>
            <a:r>
              <a:rPr sz="1200" spc="-70" dirty="0">
                <a:latin typeface="Times New Roman"/>
                <a:cs typeface="Times New Roman"/>
              </a:rPr>
              <a:t> </a:t>
            </a:r>
            <a:r>
              <a:rPr sz="1200" spc="-5" dirty="0">
                <a:latin typeface="Times New Roman"/>
                <a:cs typeface="Times New Roman"/>
              </a:rPr>
              <a:t>increases</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We </a:t>
            </a:r>
            <a:r>
              <a:rPr sz="1200" dirty="0">
                <a:latin typeface="Times New Roman"/>
                <a:cs typeface="Times New Roman"/>
              </a:rPr>
              <a:t>can add a new line each </a:t>
            </a:r>
            <a:r>
              <a:rPr sz="1200" spc="-5" dirty="0">
                <a:latin typeface="Times New Roman"/>
                <a:cs typeface="Times New Roman"/>
              </a:rPr>
              <a:t>time </a:t>
            </a:r>
            <a:r>
              <a:rPr sz="1200" dirty="0">
                <a:latin typeface="Times New Roman"/>
                <a:cs typeface="Times New Roman"/>
              </a:rPr>
              <a:t>a new channel is</a:t>
            </a:r>
            <a:r>
              <a:rPr sz="1200" spc="-90" dirty="0">
                <a:latin typeface="Times New Roman"/>
                <a:cs typeface="Times New Roman"/>
              </a:rPr>
              <a:t> </a:t>
            </a:r>
            <a:r>
              <a:rPr sz="1200" dirty="0">
                <a:latin typeface="Times New Roman"/>
                <a:cs typeface="Times New Roman"/>
              </a:rPr>
              <a:t>needed</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Or we </a:t>
            </a:r>
            <a:r>
              <a:rPr sz="1200" dirty="0">
                <a:latin typeface="Times New Roman"/>
                <a:cs typeface="Times New Roman"/>
              </a:rPr>
              <a:t>can install </a:t>
            </a:r>
            <a:r>
              <a:rPr sz="1200" spc="-5" dirty="0">
                <a:latin typeface="Times New Roman"/>
                <a:cs typeface="Times New Roman"/>
              </a:rPr>
              <a:t>higher </a:t>
            </a:r>
            <a:r>
              <a:rPr sz="1200" dirty="0">
                <a:latin typeface="Times New Roman"/>
                <a:cs typeface="Times New Roman"/>
              </a:rPr>
              <a:t>capacity </a:t>
            </a:r>
            <a:r>
              <a:rPr sz="1200" spc="-5" dirty="0">
                <a:latin typeface="Times New Roman"/>
                <a:cs typeface="Times New Roman"/>
              </a:rPr>
              <a:t>links </a:t>
            </a:r>
            <a:r>
              <a:rPr sz="1200" dirty="0">
                <a:latin typeface="Times New Roman"/>
                <a:cs typeface="Times New Roman"/>
              </a:rPr>
              <a:t>and use </a:t>
            </a:r>
            <a:r>
              <a:rPr sz="1200" spc="-5" dirty="0">
                <a:latin typeface="Times New Roman"/>
                <a:cs typeface="Times New Roman"/>
              </a:rPr>
              <a:t>each </a:t>
            </a:r>
            <a:r>
              <a:rPr sz="1200" dirty="0">
                <a:latin typeface="Times New Roman"/>
                <a:cs typeface="Times New Roman"/>
              </a:rPr>
              <a:t>to </a:t>
            </a:r>
            <a:r>
              <a:rPr sz="1200" spc="-5" dirty="0">
                <a:latin typeface="Times New Roman"/>
                <a:cs typeface="Times New Roman"/>
              </a:rPr>
              <a:t>carry multiple</a:t>
            </a:r>
            <a:r>
              <a:rPr sz="1200" spc="15" dirty="0">
                <a:latin typeface="Times New Roman"/>
                <a:cs typeface="Times New Roman"/>
              </a:rPr>
              <a:t> </a:t>
            </a:r>
            <a:r>
              <a:rPr sz="1200" spc="-5" dirty="0">
                <a:latin typeface="Times New Roman"/>
                <a:cs typeface="Times New Roman"/>
              </a:rPr>
              <a:t>signals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All current </a:t>
            </a:r>
            <a:r>
              <a:rPr sz="1200" spc="-5" dirty="0">
                <a:latin typeface="Times New Roman"/>
                <a:cs typeface="Times New Roman"/>
              </a:rPr>
              <a:t>TX media </a:t>
            </a:r>
            <a:r>
              <a:rPr sz="1200" dirty="0">
                <a:latin typeface="Times New Roman"/>
                <a:cs typeface="Times New Roman"/>
              </a:rPr>
              <a:t>i.e. Coax, </a:t>
            </a:r>
            <a:r>
              <a:rPr sz="1200" spc="-5" dirty="0">
                <a:latin typeface="Times New Roman"/>
                <a:cs typeface="Times New Roman"/>
              </a:rPr>
              <a:t>Optical </a:t>
            </a:r>
            <a:r>
              <a:rPr sz="1200" dirty="0">
                <a:latin typeface="Times New Roman"/>
                <a:cs typeface="Times New Roman"/>
              </a:rPr>
              <a:t>fiber have high available</a:t>
            </a:r>
            <a:r>
              <a:rPr sz="1200" spc="-50" dirty="0">
                <a:latin typeface="Times New Roman"/>
                <a:cs typeface="Times New Roman"/>
              </a:rPr>
              <a:t> </a:t>
            </a:r>
            <a:r>
              <a:rPr sz="1200" spc="-5" dirty="0">
                <a:latin typeface="Times New Roman"/>
                <a:cs typeface="Times New Roman"/>
              </a:rPr>
              <a:t>BWs</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Each of </a:t>
            </a:r>
            <a:r>
              <a:rPr sz="1200" spc="-5" dirty="0">
                <a:latin typeface="Times New Roman"/>
                <a:cs typeface="Times New Roman"/>
              </a:rPr>
              <a:t>these </a:t>
            </a:r>
            <a:r>
              <a:rPr sz="1200" dirty="0">
                <a:latin typeface="Times New Roman"/>
                <a:cs typeface="Times New Roman"/>
              </a:rPr>
              <a:t>has </a:t>
            </a:r>
            <a:r>
              <a:rPr sz="1200" spc="-5" dirty="0">
                <a:latin typeface="Times New Roman"/>
                <a:cs typeface="Times New Roman"/>
              </a:rPr>
              <a:t>carrying </a:t>
            </a:r>
            <a:r>
              <a:rPr sz="1200" dirty="0">
                <a:latin typeface="Times New Roman"/>
                <a:cs typeface="Times New Roman"/>
              </a:rPr>
              <a:t>capacity far in excess </a:t>
            </a:r>
            <a:r>
              <a:rPr sz="1200" spc="-5" dirty="0">
                <a:latin typeface="Times New Roman"/>
                <a:cs typeface="Times New Roman"/>
              </a:rPr>
              <a:t>of </a:t>
            </a:r>
            <a:r>
              <a:rPr sz="1200" dirty="0">
                <a:latin typeface="Times New Roman"/>
                <a:cs typeface="Times New Roman"/>
              </a:rPr>
              <a:t>that needed for one</a:t>
            </a:r>
            <a:r>
              <a:rPr sz="1200" spc="-4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241300" marR="6350" indent="-228600">
              <a:lnSpc>
                <a:spcPts val="1380"/>
              </a:lnSpc>
              <a:spcBef>
                <a:spcPts val="60"/>
              </a:spcBef>
              <a:buFont typeface="Courier New"/>
              <a:buChar char="o"/>
              <a:tabLst>
                <a:tab pos="241300" algn="l"/>
              </a:tabLst>
            </a:pPr>
            <a:r>
              <a:rPr sz="1200" dirty="0">
                <a:latin typeface="Times New Roman"/>
                <a:cs typeface="Times New Roman"/>
              </a:rPr>
              <a:t>If </a:t>
            </a:r>
            <a:r>
              <a:rPr sz="1200" spc="-5" dirty="0">
                <a:latin typeface="Times New Roman"/>
                <a:cs typeface="Times New Roman"/>
              </a:rPr>
              <a:t>TX </a:t>
            </a:r>
            <a:r>
              <a:rPr sz="1200" dirty="0">
                <a:latin typeface="Times New Roman"/>
                <a:cs typeface="Times New Roman"/>
              </a:rPr>
              <a:t>capacity of a link is </a:t>
            </a:r>
            <a:r>
              <a:rPr sz="1200" spc="-5" dirty="0">
                <a:latin typeface="Times New Roman"/>
                <a:cs typeface="Times New Roman"/>
              </a:rPr>
              <a:t>greater </a:t>
            </a:r>
            <a:r>
              <a:rPr sz="1200" dirty="0">
                <a:latin typeface="Times New Roman"/>
                <a:cs typeface="Times New Roman"/>
              </a:rPr>
              <a:t>than the </a:t>
            </a:r>
            <a:r>
              <a:rPr sz="1200" spc="-5" dirty="0">
                <a:latin typeface="Times New Roman"/>
                <a:cs typeface="Times New Roman"/>
              </a:rPr>
              <a:t>TX </a:t>
            </a:r>
            <a:r>
              <a:rPr sz="1200" dirty="0">
                <a:latin typeface="Times New Roman"/>
                <a:cs typeface="Times New Roman"/>
              </a:rPr>
              <a:t>needs of devices </a:t>
            </a:r>
            <a:r>
              <a:rPr sz="1200" spc="-5" dirty="0">
                <a:latin typeface="Times New Roman"/>
                <a:cs typeface="Times New Roman"/>
              </a:rPr>
              <a:t>attached </a:t>
            </a:r>
            <a:r>
              <a:rPr sz="1200" dirty="0">
                <a:latin typeface="Times New Roman"/>
                <a:cs typeface="Times New Roman"/>
              </a:rPr>
              <a:t>to it, the  excess capacity is</a:t>
            </a:r>
            <a:r>
              <a:rPr sz="1200" spc="-120" dirty="0">
                <a:latin typeface="Times New Roman"/>
                <a:cs typeface="Times New Roman"/>
              </a:rPr>
              <a:t> </a:t>
            </a:r>
            <a:r>
              <a:rPr sz="1200" spc="-5" dirty="0">
                <a:latin typeface="Times New Roman"/>
                <a:cs typeface="Times New Roman"/>
              </a:rPr>
              <a:t>wasted</a:t>
            </a:r>
            <a:endParaRPr sz="1200">
              <a:latin typeface="Times New Roman"/>
              <a:cs typeface="Times New Roman"/>
            </a:endParaRPr>
          </a:p>
          <a:p>
            <a:pPr marL="12700">
              <a:lnSpc>
                <a:spcPts val="1325"/>
              </a:lnSpc>
            </a:pPr>
            <a:r>
              <a:rPr sz="1200" b="1" spc="-5" dirty="0">
                <a:latin typeface="Times New Roman"/>
                <a:cs typeface="Times New Roman"/>
              </a:rPr>
              <a:t>Multiplexing</a:t>
            </a:r>
            <a:endParaRPr sz="1200">
              <a:latin typeface="Times New Roman"/>
              <a:cs typeface="Times New Roman"/>
            </a:endParaRPr>
          </a:p>
          <a:p>
            <a:pPr marL="12700" marR="6985">
              <a:lnSpc>
                <a:spcPts val="1380"/>
              </a:lnSpc>
              <a:spcBef>
                <a:spcPts val="65"/>
              </a:spcBef>
            </a:pPr>
            <a:r>
              <a:rPr sz="1200" b="1" dirty="0">
                <a:latin typeface="Times New Roman"/>
                <a:cs typeface="Times New Roman"/>
              </a:rPr>
              <a:t>Set of </a:t>
            </a:r>
            <a:r>
              <a:rPr sz="1200" b="1" spc="-5" dirty="0">
                <a:latin typeface="Times New Roman"/>
                <a:cs typeface="Times New Roman"/>
              </a:rPr>
              <a:t>techniques </a:t>
            </a:r>
            <a:r>
              <a:rPr sz="1200" b="1" dirty="0">
                <a:latin typeface="Times New Roman"/>
                <a:cs typeface="Times New Roman"/>
              </a:rPr>
              <a:t>that </a:t>
            </a:r>
            <a:r>
              <a:rPr sz="1200" b="1" spc="-5" dirty="0">
                <a:latin typeface="Times New Roman"/>
                <a:cs typeface="Times New Roman"/>
              </a:rPr>
              <a:t>allows </a:t>
            </a:r>
            <a:r>
              <a:rPr sz="1200" b="1" dirty="0">
                <a:latin typeface="Times New Roman"/>
                <a:cs typeface="Times New Roman"/>
              </a:rPr>
              <a:t>the </a:t>
            </a:r>
            <a:r>
              <a:rPr sz="1200" b="1" spc="-5" dirty="0">
                <a:latin typeface="Times New Roman"/>
                <a:cs typeface="Times New Roman"/>
              </a:rPr>
              <a:t>simultaneous </a:t>
            </a:r>
            <a:r>
              <a:rPr sz="1200" b="1" dirty="0">
                <a:latin typeface="Times New Roman"/>
                <a:cs typeface="Times New Roman"/>
              </a:rPr>
              <a:t>transmission of </a:t>
            </a:r>
            <a:r>
              <a:rPr sz="1200" b="1" spc="-5" dirty="0">
                <a:latin typeface="Times New Roman"/>
                <a:cs typeface="Times New Roman"/>
              </a:rPr>
              <a:t>multiple </a:t>
            </a:r>
            <a:r>
              <a:rPr sz="1200" b="1" dirty="0">
                <a:latin typeface="Times New Roman"/>
                <a:cs typeface="Times New Roman"/>
              </a:rPr>
              <a:t>signals  across a </a:t>
            </a:r>
            <a:r>
              <a:rPr sz="1200" b="1" spc="-5" dirty="0">
                <a:latin typeface="Times New Roman"/>
                <a:cs typeface="Times New Roman"/>
              </a:rPr>
              <a:t>single </a:t>
            </a:r>
            <a:r>
              <a:rPr sz="1200" b="1" dirty="0">
                <a:latin typeface="Times New Roman"/>
                <a:cs typeface="Times New Roman"/>
              </a:rPr>
              <a:t>data</a:t>
            </a:r>
            <a:r>
              <a:rPr sz="1200" b="1" spc="-65" dirty="0">
                <a:latin typeface="Times New Roman"/>
                <a:cs typeface="Times New Roman"/>
              </a:rPr>
              <a:t> </a:t>
            </a:r>
            <a:r>
              <a:rPr sz="1200" b="1" spc="-5" dirty="0">
                <a:latin typeface="Times New Roman"/>
                <a:cs typeface="Times New Roman"/>
              </a:rPr>
              <a:t>link”</a:t>
            </a:r>
            <a:endParaRPr sz="1200">
              <a:latin typeface="Times New Roman"/>
              <a:cs typeface="Times New Roman"/>
            </a:endParaRPr>
          </a:p>
          <a:p>
            <a:pPr>
              <a:lnSpc>
                <a:spcPct val="100000"/>
              </a:lnSpc>
              <a:spcBef>
                <a:spcPts val="5"/>
              </a:spcBef>
            </a:pPr>
            <a:endParaRPr sz="1100">
              <a:latin typeface="Times New Roman"/>
              <a:cs typeface="Times New Roman"/>
            </a:endParaRPr>
          </a:p>
          <a:p>
            <a:pPr marL="12700">
              <a:lnSpc>
                <a:spcPct val="100000"/>
              </a:lnSpc>
            </a:pPr>
            <a:r>
              <a:rPr sz="1200" dirty="0">
                <a:latin typeface="Times New Roman"/>
                <a:cs typeface="Times New Roman"/>
              </a:rPr>
              <a:t>In the </a:t>
            </a:r>
            <a:r>
              <a:rPr sz="1200" spc="-5" dirty="0">
                <a:latin typeface="Times New Roman"/>
                <a:cs typeface="Times New Roman"/>
              </a:rPr>
              <a:t>multiplexed system, </a:t>
            </a:r>
            <a:r>
              <a:rPr sz="1200" dirty="0">
                <a:latin typeface="Times New Roman"/>
                <a:cs typeface="Times New Roman"/>
              </a:rPr>
              <a:t>‘n’ </a:t>
            </a:r>
            <a:r>
              <a:rPr sz="1200" spc="-5" dirty="0">
                <a:latin typeface="Times New Roman"/>
                <a:cs typeface="Times New Roman"/>
              </a:rPr>
              <a:t>devices </a:t>
            </a:r>
            <a:r>
              <a:rPr sz="1200" dirty="0">
                <a:latin typeface="Times New Roman"/>
                <a:cs typeface="Times New Roman"/>
              </a:rPr>
              <a:t>share the capacity of one</a:t>
            </a:r>
            <a:r>
              <a:rPr sz="1200" spc="-30" dirty="0">
                <a:latin typeface="Times New Roman"/>
                <a:cs typeface="Times New Roman"/>
              </a:rPr>
              <a:t> </a:t>
            </a:r>
            <a:r>
              <a:rPr sz="1200" dirty="0">
                <a:latin typeface="Times New Roman"/>
                <a:cs typeface="Times New Roman"/>
              </a:rPr>
              <a:t>link</a:t>
            </a:r>
            <a:endParaRPr sz="1200">
              <a:latin typeface="Times New Roman"/>
              <a:cs typeface="Times New Roman"/>
            </a:endParaRPr>
          </a:p>
        </p:txBody>
      </p:sp>
      <p:sp>
        <p:nvSpPr>
          <p:cNvPr id="7" name="object 7"/>
          <p:cNvSpPr/>
          <p:nvPr/>
        </p:nvSpPr>
        <p:spPr>
          <a:xfrm>
            <a:off x="1666494" y="4836414"/>
            <a:ext cx="4460265" cy="216789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7165085"/>
            <a:ext cx="5303520" cy="260350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Fig. shows </a:t>
            </a:r>
            <a:r>
              <a:rPr sz="1200" dirty="0">
                <a:latin typeface="Times New Roman"/>
                <a:cs typeface="Times New Roman"/>
              </a:rPr>
              <a:t>two </a:t>
            </a:r>
            <a:r>
              <a:rPr sz="1200" spc="-5" dirty="0">
                <a:latin typeface="Times New Roman"/>
                <a:cs typeface="Times New Roman"/>
              </a:rPr>
              <a:t>possible ways of </a:t>
            </a:r>
            <a:r>
              <a:rPr sz="1200" dirty="0">
                <a:latin typeface="Times New Roman"/>
                <a:cs typeface="Times New Roman"/>
              </a:rPr>
              <a:t>linking 4 </a:t>
            </a:r>
            <a:r>
              <a:rPr sz="1200" spc="-5" dirty="0">
                <a:latin typeface="Times New Roman"/>
                <a:cs typeface="Times New Roman"/>
              </a:rPr>
              <a:t>pairs of</a:t>
            </a:r>
            <a:r>
              <a:rPr sz="1200" spc="-85" dirty="0">
                <a:latin typeface="Times New Roman"/>
                <a:cs typeface="Times New Roman"/>
              </a:rPr>
              <a:t> </a:t>
            </a:r>
            <a:r>
              <a:rPr sz="1200" spc="-5" dirty="0">
                <a:latin typeface="Times New Roman"/>
                <a:cs typeface="Times New Roman"/>
              </a:rPr>
              <a:t>device</a:t>
            </a:r>
            <a:endParaRPr sz="1200">
              <a:latin typeface="Times New Roman"/>
              <a:cs typeface="Times New Roman"/>
            </a:endParaRPr>
          </a:p>
          <a:p>
            <a:pPr marL="241300" marR="6350" indent="-228600" algn="just">
              <a:lnSpc>
                <a:spcPts val="1380"/>
              </a:lnSpc>
              <a:spcBef>
                <a:spcPts val="65"/>
              </a:spcBef>
              <a:buFont typeface="Courier New"/>
              <a:buChar char="o"/>
              <a:tabLst>
                <a:tab pos="241300" algn="l"/>
              </a:tabLst>
            </a:pPr>
            <a:r>
              <a:rPr sz="1200" dirty="0">
                <a:latin typeface="Times New Roman"/>
                <a:cs typeface="Times New Roman"/>
              </a:rPr>
              <a:t>In fig. </a:t>
            </a:r>
            <a:r>
              <a:rPr sz="1200" spc="-5" dirty="0">
                <a:latin typeface="Times New Roman"/>
                <a:cs typeface="Times New Roman"/>
              </a:rPr>
              <a:t>(a), each </a:t>
            </a:r>
            <a:r>
              <a:rPr sz="1200" dirty="0">
                <a:latin typeface="Times New Roman"/>
                <a:cs typeface="Times New Roman"/>
              </a:rPr>
              <a:t>pair has its own link. If </a:t>
            </a:r>
            <a:r>
              <a:rPr sz="1200" spc="-5" dirty="0">
                <a:latin typeface="Times New Roman"/>
                <a:cs typeface="Times New Roman"/>
              </a:rPr>
              <a:t>full capacity </a:t>
            </a:r>
            <a:r>
              <a:rPr sz="1200" dirty="0">
                <a:latin typeface="Times New Roman"/>
                <a:cs typeface="Times New Roman"/>
              </a:rPr>
              <a:t>of </a:t>
            </a:r>
            <a:r>
              <a:rPr sz="1200" spc="-5" dirty="0">
                <a:latin typeface="Times New Roman"/>
                <a:cs typeface="Times New Roman"/>
              </a:rPr>
              <a:t>each link is not utilized, it  </a:t>
            </a:r>
            <a:r>
              <a:rPr sz="1200" dirty="0">
                <a:latin typeface="Times New Roman"/>
                <a:cs typeface="Times New Roman"/>
              </a:rPr>
              <a:t>will be</a:t>
            </a:r>
            <a:r>
              <a:rPr sz="1200" spc="-85" dirty="0">
                <a:latin typeface="Times New Roman"/>
                <a:cs typeface="Times New Roman"/>
              </a:rPr>
              <a:t> </a:t>
            </a:r>
            <a:r>
              <a:rPr sz="1200" spc="-5" dirty="0">
                <a:latin typeface="Times New Roman"/>
                <a:cs typeface="Times New Roman"/>
              </a:rPr>
              <a:t>wasted</a:t>
            </a:r>
            <a:endParaRPr sz="1200">
              <a:latin typeface="Times New Roman"/>
              <a:cs typeface="Times New Roman"/>
            </a:endParaRPr>
          </a:p>
          <a:p>
            <a:pPr marL="241300" marR="5715" indent="-228600" algn="just">
              <a:lnSpc>
                <a:spcPts val="1380"/>
              </a:lnSpc>
              <a:buFont typeface="Courier New"/>
              <a:buChar char="o"/>
              <a:tabLst>
                <a:tab pos="241300" algn="l"/>
              </a:tabLst>
            </a:pPr>
            <a:r>
              <a:rPr sz="1200" dirty="0">
                <a:latin typeface="Times New Roman"/>
                <a:cs typeface="Times New Roman"/>
              </a:rPr>
              <a:t>In </a:t>
            </a:r>
            <a:r>
              <a:rPr sz="1200" spc="-5" dirty="0">
                <a:latin typeface="Times New Roman"/>
                <a:cs typeface="Times New Roman"/>
              </a:rPr>
              <a:t>fig. (b), TX </a:t>
            </a:r>
            <a:r>
              <a:rPr sz="1200" dirty="0">
                <a:latin typeface="Times New Roman"/>
                <a:cs typeface="Times New Roman"/>
              </a:rPr>
              <a:t>b/w </a:t>
            </a:r>
            <a:r>
              <a:rPr sz="1200" spc="-5" dirty="0">
                <a:latin typeface="Times New Roman"/>
                <a:cs typeface="Times New Roman"/>
              </a:rPr>
              <a:t>pairs </a:t>
            </a:r>
            <a:r>
              <a:rPr sz="1200" dirty="0">
                <a:latin typeface="Times New Roman"/>
                <a:cs typeface="Times New Roman"/>
              </a:rPr>
              <a:t>are </a:t>
            </a:r>
            <a:r>
              <a:rPr sz="1200" spc="-5" dirty="0">
                <a:latin typeface="Times New Roman"/>
                <a:cs typeface="Times New Roman"/>
              </a:rPr>
              <a:t>multiplexed </a:t>
            </a:r>
            <a:r>
              <a:rPr sz="1200" dirty="0">
                <a:latin typeface="Times New Roman"/>
                <a:cs typeface="Times New Roman"/>
              </a:rPr>
              <a:t>. The </a:t>
            </a:r>
            <a:r>
              <a:rPr sz="1200" spc="-5" dirty="0">
                <a:latin typeface="Times New Roman"/>
                <a:cs typeface="Times New Roman"/>
              </a:rPr>
              <a:t>same </a:t>
            </a:r>
            <a:r>
              <a:rPr sz="1200" dirty="0">
                <a:latin typeface="Times New Roman"/>
                <a:cs typeface="Times New Roman"/>
              </a:rPr>
              <a:t>4 pairs share the </a:t>
            </a:r>
            <a:r>
              <a:rPr sz="1200" spc="-5" dirty="0">
                <a:latin typeface="Times New Roman"/>
                <a:cs typeface="Times New Roman"/>
              </a:rPr>
              <a:t>capacity </a:t>
            </a:r>
            <a:r>
              <a:rPr sz="1200" dirty="0">
                <a:latin typeface="Times New Roman"/>
                <a:cs typeface="Times New Roman"/>
              </a:rPr>
              <a:t>of  single</a:t>
            </a:r>
            <a:r>
              <a:rPr sz="1200" spc="-10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Fig. (b) </a:t>
            </a:r>
            <a:r>
              <a:rPr sz="1200" spc="-5" dirty="0">
                <a:latin typeface="Times New Roman"/>
                <a:cs typeface="Times New Roman"/>
              </a:rPr>
              <a:t>shows </a:t>
            </a:r>
            <a:r>
              <a:rPr sz="1200" dirty="0">
                <a:latin typeface="Times New Roman"/>
                <a:cs typeface="Times New Roman"/>
              </a:rPr>
              <a:t>the basic </a:t>
            </a:r>
            <a:r>
              <a:rPr sz="1200" spc="-5" dirty="0">
                <a:latin typeface="Times New Roman"/>
                <a:cs typeface="Times New Roman"/>
              </a:rPr>
              <a:t>format </a:t>
            </a:r>
            <a:r>
              <a:rPr sz="1200" dirty="0">
                <a:latin typeface="Times New Roman"/>
                <a:cs typeface="Times New Roman"/>
              </a:rPr>
              <a:t>of a </a:t>
            </a:r>
            <a:r>
              <a:rPr sz="1200" spc="-5" dirty="0">
                <a:latin typeface="Times New Roman"/>
                <a:cs typeface="Times New Roman"/>
              </a:rPr>
              <a:t>Multiplexed</a:t>
            </a:r>
            <a:r>
              <a:rPr sz="1200" spc="-50" dirty="0">
                <a:latin typeface="Times New Roman"/>
                <a:cs typeface="Times New Roman"/>
              </a:rPr>
              <a:t> </a:t>
            </a:r>
            <a:r>
              <a:rPr sz="1200" dirty="0">
                <a:latin typeface="Times New Roman"/>
                <a:cs typeface="Times New Roman"/>
              </a:rPr>
              <a:t>system</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dirty="0">
                <a:latin typeface="Times New Roman"/>
                <a:cs typeface="Times New Roman"/>
              </a:rPr>
              <a:t>The 4 devices on left direct their </a:t>
            </a:r>
            <a:r>
              <a:rPr sz="1200" spc="-10" dirty="0">
                <a:latin typeface="Times New Roman"/>
                <a:cs typeface="Times New Roman"/>
              </a:rPr>
              <a:t>TX </a:t>
            </a:r>
            <a:r>
              <a:rPr sz="1200" spc="-5" dirty="0">
                <a:latin typeface="Times New Roman"/>
                <a:cs typeface="Times New Roman"/>
              </a:rPr>
              <a:t>streams </a:t>
            </a:r>
            <a:r>
              <a:rPr sz="1200" dirty="0">
                <a:latin typeface="Times New Roman"/>
                <a:cs typeface="Times New Roman"/>
              </a:rPr>
              <a:t>to a </a:t>
            </a:r>
            <a:r>
              <a:rPr sz="1200" b="1" u="heavy" spc="-5" dirty="0">
                <a:latin typeface="Times New Roman"/>
                <a:cs typeface="Times New Roman"/>
              </a:rPr>
              <a:t>MUX </a:t>
            </a:r>
            <a:r>
              <a:rPr sz="1200" dirty="0">
                <a:latin typeface="Times New Roman"/>
                <a:cs typeface="Times New Roman"/>
              </a:rPr>
              <a:t>, which </a:t>
            </a:r>
            <a:r>
              <a:rPr sz="1200" spc="-5" dirty="0">
                <a:latin typeface="Times New Roman"/>
                <a:cs typeface="Times New Roman"/>
              </a:rPr>
              <a:t>combines </a:t>
            </a:r>
            <a:r>
              <a:rPr sz="1200" dirty="0">
                <a:latin typeface="Times New Roman"/>
                <a:cs typeface="Times New Roman"/>
              </a:rPr>
              <a:t>them  into a </a:t>
            </a:r>
            <a:r>
              <a:rPr sz="1200" spc="-5" dirty="0">
                <a:latin typeface="Times New Roman"/>
                <a:cs typeface="Times New Roman"/>
              </a:rPr>
              <a:t>single</a:t>
            </a:r>
            <a:r>
              <a:rPr sz="1200" spc="-85" dirty="0">
                <a:latin typeface="Times New Roman"/>
                <a:cs typeface="Times New Roman"/>
              </a:rPr>
              <a:t> </a:t>
            </a:r>
            <a:r>
              <a:rPr sz="1200" dirty="0">
                <a:latin typeface="Times New Roman"/>
                <a:cs typeface="Times New Roman"/>
              </a:rPr>
              <a:t>stream</a:t>
            </a:r>
            <a:endParaRPr sz="1200">
              <a:latin typeface="Times New Roman"/>
              <a:cs typeface="Times New Roman"/>
            </a:endParaRPr>
          </a:p>
          <a:p>
            <a:pPr marL="241300" marR="5715" indent="-228600" algn="just">
              <a:lnSpc>
                <a:spcPts val="1380"/>
              </a:lnSpc>
              <a:buFont typeface="Courier New"/>
              <a:buChar char="o"/>
              <a:tabLst>
                <a:tab pos="241300" algn="l"/>
              </a:tabLst>
            </a:pP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receiving </a:t>
            </a:r>
            <a:r>
              <a:rPr sz="1200" dirty="0">
                <a:latin typeface="Times New Roman"/>
                <a:cs typeface="Times New Roman"/>
              </a:rPr>
              <a:t>end, that </a:t>
            </a:r>
            <a:r>
              <a:rPr sz="1200" spc="-5" dirty="0">
                <a:latin typeface="Times New Roman"/>
                <a:cs typeface="Times New Roman"/>
              </a:rPr>
              <a:t>stream </a:t>
            </a:r>
            <a:r>
              <a:rPr sz="1200" dirty="0">
                <a:latin typeface="Times New Roman"/>
                <a:cs typeface="Times New Roman"/>
              </a:rPr>
              <a:t>is </a:t>
            </a:r>
            <a:r>
              <a:rPr sz="1200" spc="-5" dirty="0">
                <a:latin typeface="Times New Roman"/>
                <a:cs typeface="Times New Roman"/>
              </a:rPr>
              <a:t>fed </a:t>
            </a:r>
            <a:r>
              <a:rPr sz="1200" dirty="0">
                <a:latin typeface="Times New Roman"/>
                <a:cs typeface="Times New Roman"/>
              </a:rPr>
              <a:t>into a </a:t>
            </a:r>
            <a:r>
              <a:rPr sz="1200" b="1" u="heavy" spc="-5" dirty="0">
                <a:latin typeface="Times New Roman"/>
                <a:cs typeface="Times New Roman"/>
              </a:rPr>
              <a:t>DEMUX</a:t>
            </a:r>
            <a:r>
              <a:rPr sz="1200" spc="-5" dirty="0">
                <a:latin typeface="Times New Roman"/>
                <a:cs typeface="Times New Roman"/>
              </a:rPr>
              <a:t>, </a:t>
            </a:r>
            <a:r>
              <a:rPr sz="1200" dirty="0">
                <a:latin typeface="Times New Roman"/>
                <a:cs typeface="Times New Roman"/>
              </a:rPr>
              <a:t>which </a:t>
            </a:r>
            <a:r>
              <a:rPr sz="1200" spc="-5" dirty="0">
                <a:latin typeface="Times New Roman"/>
                <a:cs typeface="Times New Roman"/>
              </a:rPr>
              <a:t>separates </a:t>
            </a:r>
            <a:r>
              <a:rPr sz="1200" dirty="0">
                <a:latin typeface="Times New Roman"/>
                <a:cs typeface="Times New Roman"/>
              </a:rPr>
              <a:t>the  stream back into its component </a:t>
            </a:r>
            <a:r>
              <a:rPr sz="1200" spc="-5" dirty="0">
                <a:latin typeface="Times New Roman"/>
                <a:cs typeface="Times New Roman"/>
              </a:rPr>
              <a:t>transmissions </a:t>
            </a:r>
            <a:r>
              <a:rPr sz="1200" dirty="0">
                <a:latin typeface="Times New Roman"/>
                <a:cs typeface="Times New Roman"/>
              </a:rPr>
              <a:t>and directs them to their intended  devices</a:t>
            </a:r>
            <a:endParaRPr sz="1200">
              <a:latin typeface="Times New Roman"/>
              <a:cs typeface="Times New Roman"/>
            </a:endParaRPr>
          </a:p>
          <a:p>
            <a:pPr marL="241300">
              <a:lnSpc>
                <a:spcPts val="1630"/>
              </a:lnSpc>
            </a:pPr>
            <a:r>
              <a:rPr sz="1600" spc="-15" dirty="0">
                <a:latin typeface="Meiryo"/>
                <a:cs typeface="Meiryo"/>
              </a:rPr>
              <a:t>*</a:t>
            </a:r>
            <a:r>
              <a:rPr sz="1200" b="1" u="heavy" spc="-15" dirty="0">
                <a:latin typeface="Times New Roman"/>
                <a:cs typeface="Times New Roman"/>
              </a:rPr>
              <a:t>Path</a:t>
            </a:r>
            <a:r>
              <a:rPr sz="1200" spc="-15" dirty="0">
                <a:latin typeface="Times New Roman"/>
                <a:cs typeface="Times New Roman"/>
              </a:rPr>
              <a:t>: </a:t>
            </a:r>
            <a:r>
              <a:rPr sz="1200" dirty="0">
                <a:latin typeface="Times New Roman"/>
                <a:cs typeface="Times New Roman"/>
              </a:rPr>
              <a:t>Physical</a:t>
            </a:r>
            <a:r>
              <a:rPr sz="1200" spc="-80"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a:lnSpc>
                <a:spcPts val="1700"/>
              </a:lnSpc>
            </a:pPr>
            <a:r>
              <a:rPr sz="1600" spc="-15" dirty="0">
                <a:latin typeface="Meiryo"/>
                <a:cs typeface="Meiryo"/>
              </a:rPr>
              <a:t>*</a:t>
            </a:r>
            <a:r>
              <a:rPr sz="1200" b="1" u="heavy" spc="-15" dirty="0">
                <a:latin typeface="Times New Roman"/>
                <a:cs typeface="Times New Roman"/>
              </a:rPr>
              <a:t>Channel</a:t>
            </a:r>
            <a:r>
              <a:rPr sz="1200" spc="-15" dirty="0">
                <a:latin typeface="Times New Roman"/>
                <a:cs typeface="Times New Roman"/>
              </a:rPr>
              <a:t>: </a:t>
            </a:r>
            <a:r>
              <a:rPr sz="1200" spc="-5" dirty="0">
                <a:latin typeface="Times New Roman"/>
                <a:cs typeface="Times New Roman"/>
              </a:rPr>
              <a:t>A </a:t>
            </a:r>
            <a:r>
              <a:rPr sz="1200" dirty="0">
                <a:latin typeface="Times New Roman"/>
                <a:cs typeface="Times New Roman"/>
              </a:rPr>
              <a:t>portion of the path that carries </a:t>
            </a:r>
            <a:r>
              <a:rPr sz="1200" spc="-5" dirty="0">
                <a:latin typeface="Times New Roman"/>
                <a:cs typeface="Times New Roman"/>
              </a:rPr>
              <a:t>TX b/w </a:t>
            </a:r>
            <a:r>
              <a:rPr sz="1200" dirty="0">
                <a:latin typeface="Times New Roman"/>
                <a:cs typeface="Times New Roman"/>
              </a:rPr>
              <a:t>a </a:t>
            </a:r>
            <a:r>
              <a:rPr sz="1200" spc="-5" dirty="0">
                <a:latin typeface="Times New Roman"/>
                <a:cs typeface="Times New Roman"/>
              </a:rPr>
              <a:t>given pair of</a:t>
            </a:r>
            <a:r>
              <a:rPr sz="1200" spc="-40" dirty="0">
                <a:latin typeface="Times New Roman"/>
                <a:cs typeface="Times New Roman"/>
              </a:rPr>
              <a:t> </a:t>
            </a:r>
            <a:r>
              <a:rPr sz="1200" spc="-5" dirty="0">
                <a:latin typeface="Times New Roman"/>
                <a:cs typeface="Times New Roman"/>
              </a:rPr>
              <a:t>devices</a:t>
            </a:r>
            <a:endParaRPr sz="1200">
              <a:latin typeface="Times New Roman"/>
              <a:cs typeface="Times New Roman"/>
            </a:endParaRPr>
          </a:p>
          <a:p>
            <a:pPr marL="241300">
              <a:lnSpc>
                <a:spcPts val="1810"/>
              </a:lnSpc>
            </a:pPr>
            <a:r>
              <a:rPr sz="1600" spc="-20" dirty="0">
                <a:latin typeface="Meiryo"/>
                <a:cs typeface="Meiryo"/>
              </a:rPr>
              <a:t>*</a:t>
            </a:r>
            <a:r>
              <a:rPr sz="1200" spc="-20" dirty="0">
                <a:latin typeface="Times New Roman"/>
                <a:cs typeface="Times New Roman"/>
              </a:rPr>
              <a:t>One </a:t>
            </a:r>
            <a:r>
              <a:rPr sz="1200" dirty="0">
                <a:latin typeface="Times New Roman"/>
                <a:cs typeface="Times New Roman"/>
              </a:rPr>
              <a:t>path can have </a:t>
            </a:r>
            <a:r>
              <a:rPr sz="1200" spc="-5" dirty="0">
                <a:latin typeface="Times New Roman"/>
                <a:cs typeface="Times New Roman"/>
              </a:rPr>
              <a:t>many</a:t>
            </a:r>
            <a:r>
              <a:rPr sz="1200" spc="-65" dirty="0">
                <a:latin typeface="Times New Roman"/>
                <a:cs typeface="Times New Roman"/>
              </a:rPr>
              <a:t> </a:t>
            </a:r>
            <a:r>
              <a:rPr sz="1200" dirty="0">
                <a:latin typeface="Times New Roman"/>
                <a:cs typeface="Times New Roman"/>
              </a:rPr>
              <a:t>channels</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147</a:t>
            </a:fld>
            <a:endParaRPr dirty="0"/>
          </a:p>
        </p:txBody>
      </p:sp>
    </p:spTree>
    <p:extLst>
      <p:ext uri="{BB962C8B-B14F-4D97-AF65-F5344CB8AC3E}">
        <p14:creationId xmlns:p14="http://schemas.microsoft.com/office/powerpoint/2010/main" val="6839514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1078992"/>
            <a:ext cx="1990089" cy="19494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Categories of</a:t>
            </a:r>
            <a:r>
              <a:rPr sz="1200" b="1" spc="-110" dirty="0">
                <a:latin typeface="Times New Roman"/>
                <a:cs typeface="Times New Roman"/>
              </a:rPr>
              <a:t> </a:t>
            </a:r>
            <a:r>
              <a:rPr sz="1200" b="1" dirty="0">
                <a:latin typeface="Times New Roman"/>
                <a:cs typeface="Times New Roman"/>
              </a:rPr>
              <a:t>Multiplexing</a:t>
            </a:r>
            <a:endParaRPr sz="1200">
              <a:latin typeface="Times New Roman"/>
              <a:cs typeface="Times New Roman"/>
            </a:endParaRPr>
          </a:p>
        </p:txBody>
      </p:sp>
      <p:sp>
        <p:nvSpPr>
          <p:cNvPr id="7" name="object 7"/>
          <p:cNvSpPr/>
          <p:nvPr/>
        </p:nvSpPr>
        <p:spPr>
          <a:xfrm>
            <a:off x="1364361" y="1440180"/>
            <a:ext cx="5157977" cy="2602991"/>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4384547"/>
            <a:ext cx="5302885" cy="234505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FDM</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spc="-5" dirty="0">
                <a:latin typeface="Times New Roman"/>
                <a:cs typeface="Times New Roman"/>
              </a:rPr>
              <a:t>An </a:t>
            </a:r>
            <a:r>
              <a:rPr sz="1200" dirty="0">
                <a:latin typeface="Times New Roman"/>
                <a:cs typeface="Times New Roman"/>
              </a:rPr>
              <a:t>analog technique </a:t>
            </a:r>
            <a:r>
              <a:rPr sz="1200" spc="-5" dirty="0">
                <a:latin typeface="Times New Roman"/>
                <a:cs typeface="Times New Roman"/>
              </a:rPr>
              <a:t>that </a:t>
            </a:r>
            <a:r>
              <a:rPr sz="1200" dirty="0">
                <a:latin typeface="Times New Roman"/>
                <a:cs typeface="Times New Roman"/>
              </a:rPr>
              <a:t>can be applied when BW of </a:t>
            </a:r>
            <a:r>
              <a:rPr sz="1200" spc="-5" dirty="0">
                <a:latin typeface="Times New Roman"/>
                <a:cs typeface="Times New Roman"/>
              </a:rPr>
              <a:t>the </a:t>
            </a:r>
            <a:r>
              <a:rPr sz="1200" dirty="0">
                <a:latin typeface="Times New Roman"/>
                <a:cs typeface="Times New Roman"/>
              </a:rPr>
              <a:t>link is greater than the  </a:t>
            </a:r>
            <a:r>
              <a:rPr sz="1200" spc="-5" dirty="0">
                <a:latin typeface="Times New Roman"/>
                <a:cs typeface="Times New Roman"/>
              </a:rPr>
              <a:t>combined </a:t>
            </a:r>
            <a:r>
              <a:rPr sz="1200" dirty="0">
                <a:latin typeface="Times New Roman"/>
                <a:cs typeface="Times New Roman"/>
              </a:rPr>
              <a:t>BW of the signals to </a:t>
            </a:r>
            <a:r>
              <a:rPr sz="1200" spc="-5" dirty="0">
                <a:latin typeface="Times New Roman"/>
                <a:cs typeface="Times New Roman"/>
              </a:rPr>
              <a:t>be</a:t>
            </a:r>
            <a:r>
              <a:rPr sz="1200" spc="-80" dirty="0">
                <a:latin typeface="Times New Roman"/>
                <a:cs typeface="Times New Roman"/>
              </a:rPr>
              <a:t> </a:t>
            </a:r>
            <a:r>
              <a:rPr sz="1200" spc="-5" dirty="0">
                <a:latin typeface="Times New Roman"/>
                <a:cs typeface="Times New Roman"/>
              </a:rPr>
              <a:t>TX</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Signals generated by </a:t>
            </a:r>
            <a:r>
              <a:rPr sz="1200" dirty="0">
                <a:latin typeface="Times New Roman"/>
                <a:cs typeface="Times New Roman"/>
              </a:rPr>
              <a:t>each </a:t>
            </a:r>
            <a:r>
              <a:rPr sz="1200" spc="-5" dirty="0">
                <a:latin typeface="Times New Roman"/>
                <a:cs typeface="Times New Roman"/>
              </a:rPr>
              <a:t>sending device modulate </a:t>
            </a:r>
            <a:r>
              <a:rPr sz="1200" dirty="0">
                <a:latin typeface="Times New Roman"/>
                <a:cs typeface="Times New Roman"/>
              </a:rPr>
              <a:t>difference carrier</a:t>
            </a:r>
            <a:r>
              <a:rPr sz="1200" spc="-55" dirty="0">
                <a:latin typeface="Times New Roman"/>
                <a:cs typeface="Times New Roman"/>
              </a:rPr>
              <a:t> </a:t>
            </a:r>
            <a:r>
              <a:rPr sz="1200" dirty="0">
                <a:latin typeface="Times New Roman"/>
                <a:cs typeface="Times New Roman"/>
              </a:rPr>
              <a:t>frequencies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These </a:t>
            </a:r>
            <a:r>
              <a:rPr sz="1200" spc="-5" dirty="0">
                <a:latin typeface="Times New Roman"/>
                <a:cs typeface="Times New Roman"/>
              </a:rPr>
              <a:t>modulated signals </a:t>
            </a:r>
            <a:r>
              <a:rPr sz="1200" dirty="0">
                <a:latin typeface="Times New Roman"/>
                <a:cs typeface="Times New Roman"/>
              </a:rPr>
              <a:t>are then </a:t>
            </a:r>
            <a:r>
              <a:rPr sz="1200" spc="-5" dirty="0">
                <a:latin typeface="Times New Roman"/>
                <a:cs typeface="Times New Roman"/>
              </a:rPr>
              <a:t>combined </a:t>
            </a:r>
            <a:r>
              <a:rPr sz="1200" dirty="0">
                <a:latin typeface="Times New Roman"/>
                <a:cs typeface="Times New Roman"/>
              </a:rPr>
              <a:t>into a single </a:t>
            </a:r>
            <a:r>
              <a:rPr sz="1200" spc="-5" dirty="0">
                <a:latin typeface="Times New Roman"/>
                <a:cs typeface="Times New Roman"/>
              </a:rPr>
              <a:t>Composite </a:t>
            </a:r>
            <a:r>
              <a:rPr sz="1200" dirty="0">
                <a:latin typeface="Times New Roman"/>
                <a:cs typeface="Times New Roman"/>
              </a:rPr>
              <a:t>signal </a:t>
            </a:r>
            <a:r>
              <a:rPr sz="1200" spc="-5" dirty="0">
                <a:latin typeface="Times New Roman"/>
                <a:cs typeface="Times New Roman"/>
              </a:rPr>
              <a:t>that  </a:t>
            </a:r>
            <a:r>
              <a:rPr sz="1200" dirty="0">
                <a:latin typeface="Times New Roman"/>
                <a:cs typeface="Times New Roman"/>
              </a:rPr>
              <a:t>can be transported by the</a:t>
            </a:r>
            <a:r>
              <a:rPr sz="1200" spc="-12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Carrier </a:t>
            </a:r>
            <a:r>
              <a:rPr sz="1200" spc="-5" dirty="0">
                <a:latin typeface="Times New Roman"/>
                <a:cs typeface="Times New Roman"/>
              </a:rPr>
              <a:t>frequencies </a:t>
            </a:r>
            <a:r>
              <a:rPr sz="1200" dirty="0">
                <a:latin typeface="Times New Roman"/>
                <a:cs typeface="Times New Roman"/>
              </a:rPr>
              <a:t>are separated by enough BW to accommodate the modulated  signal</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These BW ranges are the channels </a:t>
            </a:r>
            <a:r>
              <a:rPr sz="1200" spc="-5" dirty="0">
                <a:latin typeface="Times New Roman"/>
                <a:cs typeface="Times New Roman"/>
              </a:rPr>
              <a:t>through which the various signals</a:t>
            </a:r>
            <a:r>
              <a:rPr sz="1200" spc="-80" dirty="0">
                <a:latin typeface="Times New Roman"/>
                <a:cs typeface="Times New Roman"/>
              </a:rPr>
              <a:t> </a:t>
            </a:r>
            <a:r>
              <a:rPr sz="1200" spc="-5" dirty="0">
                <a:latin typeface="Times New Roman"/>
                <a:cs typeface="Times New Roman"/>
              </a:rPr>
              <a:t>travel</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395"/>
              </a:lnSpc>
              <a:spcBef>
                <a:spcPts val="5"/>
              </a:spcBef>
            </a:pPr>
            <a:r>
              <a:rPr sz="1200" b="1" dirty="0">
                <a:latin typeface="Times New Roman"/>
                <a:cs typeface="Times New Roman"/>
              </a:rPr>
              <a:t>FDM (Guard</a:t>
            </a:r>
            <a:r>
              <a:rPr sz="1200" b="1" spc="-105" dirty="0">
                <a:latin typeface="Times New Roman"/>
                <a:cs typeface="Times New Roman"/>
              </a:rPr>
              <a:t> </a:t>
            </a:r>
            <a:r>
              <a:rPr sz="1200" b="1" dirty="0">
                <a:latin typeface="Times New Roman"/>
                <a:cs typeface="Times New Roman"/>
              </a:rPr>
              <a:t>Bands)</a:t>
            </a:r>
            <a:endParaRPr sz="1200">
              <a:latin typeface="Times New Roman"/>
              <a:cs typeface="Times New Roman"/>
            </a:endParaRPr>
          </a:p>
          <a:p>
            <a:pPr marL="241300" marR="6350" indent="-635">
              <a:lnSpc>
                <a:spcPct val="92400"/>
              </a:lnSpc>
              <a:spcBef>
                <a:spcPts val="100"/>
              </a:spcBef>
            </a:pPr>
            <a:r>
              <a:rPr sz="1600" spc="-5" dirty="0">
                <a:latin typeface="Arial"/>
                <a:cs typeface="Arial"/>
              </a:rPr>
              <a:t>•</a:t>
            </a:r>
            <a:r>
              <a:rPr sz="1200" b="1" u="heavy" spc="-5" dirty="0">
                <a:latin typeface="Times New Roman"/>
                <a:cs typeface="Times New Roman"/>
              </a:rPr>
              <a:t>GUARD BANDS: </a:t>
            </a:r>
            <a:r>
              <a:rPr sz="1200" spc="-5" dirty="0">
                <a:latin typeface="Times New Roman"/>
                <a:cs typeface="Times New Roman"/>
              </a:rPr>
              <a:t>Channels must be separated by strips of unused BW (guard  </a:t>
            </a:r>
            <a:r>
              <a:rPr sz="1200" dirty="0">
                <a:latin typeface="Times New Roman"/>
                <a:cs typeface="Times New Roman"/>
              </a:rPr>
              <a:t>bands) to prevent signals from</a:t>
            </a:r>
            <a:r>
              <a:rPr sz="1200" spc="-114" dirty="0">
                <a:latin typeface="Times New Roman"/>
                <a:cs typeface="Times New Roman"/>
              </a:rPr>
              <a:t> </a:t>
            </a:r>
            <a:r>
              <a:rPr sz="1200" dirty="0">
                <a:latin typeface="Times New Roman"/>
                <a:cs typeface="Times New Roman"/>
              </a:rPr>
              <a:t>Overlapping</a:t>
            </a:r>
            <a:endParaRPr sz="1200">
              <a:latin typeface="Times New Roman"/>
              <a:cs typeface="Times New Roman"/>
            </a:endParaRPr>
          </a:p>
        </p:txBody>
      </p:sp>
      <p:sp>
        <p:nvSpPr>
          <p:cNvPr id="9" name="object 9"/>
          <p:cNvSpPr/>
          <p:nvPr/>
        </p:nvSpPr>
        <p:spPr>
          <a:xfrm>
            <a:off x="1836420" y="6722364"/>
            <a:ext cx="4117721" cy="1922526"/>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358900" y="8996171"/>
            <a:ext cx="5302885" cy="708660"/>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In fig. </a:t>
            </a:r>
            <a:r>
              <a:rPr sz="1200" spc="-5" dirty="0">
                <a:latin typeface="Times New Roman"/>
                <a:cs typeface="Times New Roman"/>
              </a:rPr>
              <a:t>the </a:t>
            </a:r>
            <a:r>
              <a:rPr sz="1200" spc="-10" dirty="0">
                <a:latin typeface="Times New Roman"/>
                <a:cs typeface="Times New Roman"/>
              </a:rPr>
              <a:t>TX </a:t>
            </a:r>
            <a:r>
              <a:rPr sz="1200" dirty="0">
                <a:latin typeface="Times New Roman"/>
                <a:cs typeface="Times New Roman"/>
              </a:rPr>
              <a:t>path is divided </a:t>
            </a:r>
            <a:r>
              <a:rPr sz="1200" spc="-5" dirty="0">
                <a:latin typeface="Times New Roman"/>
                <a:cs typeface="Times New Roman"/>
              </a:rPr>
              <a:t>into </a:t>
            </a:r>
            <a:r>
              <a:rPr sz="1200" dirty="0">
                <a:latin typeface="Times New Roman"/>
                <a:cs typeface="Times New Roman"/>
              </a:rPr>
              <a:t>3 </a:t>
            </a:r>
            <a:r>
              <a:rPr sz="1200" spc="-5" dirty="0">
                <a:latin typeface="Times New Roman"/>
                <a:cs typeface="Times New Roman"/>
              </a:rPr>
              <a:t>parts, </a:t>
            </a:r>
            <a:r>
              <a:rPr sz="1200" dirty="0">
                <a:latin typeface="Times New Roman"/>
                <a:cs typeface="Times New Roman"/>
              </a:rPr>
              <a:t>each </a:t>
            </a:r>
            <a:r>
              <a:rPr sz="1200" spc="-5" dirty="0">
                <a:latin typeface="Times New Roman"/>
                <a:cs typeface="Times New Roman"/>
              </a:rPr>
              <a:t>representing </a:t>
            </a:r>
            <a:r>
              <a:rPr sz="1200" dirty="0">
                <a:latin typeface="Times New Roman"/>
                <a:cs typeface="Times New Roman"/>
              </a:rPr>
              <a:t>a channel to carry one  </a:t>
            </a:r>
            <a:r>
              <a:rPr sz="1200" spc="-10" dirty="0">
                <a:latin typeface="Times New Roman"/>
                <a:cs typeface="Times New Roman"/>
              </a:rPr>
              <a:t>TX</a:t>
            </a:r>
            <a:endParaRPr sz="1200">
              <a:latin typeface="Times New Roman"/>
              <a:cs typeface="Times New Roman"/>
            </a:endParaRPr>
          </a:p>
          <a:p>
            <a:pPr marL="241300" marR="6985" indent="-228600">
              <a:lnSpc>
                <a:spcPts val="1380"/>
              </a:lnSpc>
              <a:buFont typeface="Courier New"/>
              <a:buChar char="o"/>
              <a:tabLst>
                <a:tab pos="241300" algn="l"/>
              </a:tabLst>
            </a:pPr>
            <a:r>
              <a:rPr sz="1200" spc="-5" dirty="0">
                <a:latin typeface="Times New Roman"/>
                <a:cs typeface="Times New Roman"/>
              </a:rPr>
              <a:t>As </a:t>
            </a:r>
            <a:r>
              <a:rPr sz="1200" dirty="0">
                <a:latin typeface="Times New Roman"/>
                <a:cs typeface="Times New Roman"/>
              </a:rPr>
              <a:t>an </a:t>
            </a:r>
            <a:r>
              <a:rPr sz="1200" spc="-5" dirty="0">
                <a:latin typeface="Times New Roman"/>
                <a:cs typeface="Times New Roman"/>
              </a:rPr>
              <a:t>analogy, imagine </a:t>
            </a:r>
            <a:r>
              <a:rPr sz="1200" dirty="0">
                <a:latin typeface="Times New Roman"/>
                <a:cs typeface="Times New Roman"/>
              </a:rPr>
              <a:t>a </a:t>
            </a:r>
            <a:r>
              <a:rPr sz="1200" spc="-5" dirty="0">
                <a:latin typeface="Times New Roman"/>
                <a:cs typeface="Times New Roman"/>
              </a:rPr>
              <a:t>point where </a:t>
            </a:r>
            <a:r>
              <a:rPr sz="1200" dirty="0">
                <a:latin typeface="Times New Roman"/>
                <a:cs typeface="Times New Roman"/>
              </a:rPr>
              <a:t>3 </a:t>
            </a:r>
            <a:r>
              <a:rPr sz="1200" spc="-5" dirty="0">
                <a:latin typeface="Times New Roman"/>
                <a:cs typeface="Times New Roman"/>
              </a:rPr>
              <a:t>narrow streets merge </a:t>
            </a:r>
            <a:r>
              <a:rPr sz="1200" dirty="0">
                <a:latin typeface="Times New Roman"/>
                <a:cs typeface="Times New Roman"/>
              </a:rPr>
              <a:t>to </a:t>
            </a:r>
            <a:r>
              <a:rPr sz="1200" spc="-5" dirty="0">
                <a:latin typeface="Times New Roman"/>
                <a:cs typeface="Times New Roman"/>
              </a:rPr>
              <a:t>form </a:t>
            </a:r>
            <a:r>
              <a:rPr sz="1200" dirty="0">
                <a:latin typeface="Times New Roman"/>
                <a:cs typeface="Times New Roman"/>
              </a:rPr>
              <a:t>a </a:t>
            </a:r>
            <a:r>
              <a:rPr sz="1200" spc="-5" dirty="0">
                <a:latin typeface="Times New Roman"/>
                <a:cs typeface="Times New Roman"/>
              </a:rPr>
              <a:t>3-lane  highway</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148</a:t>
            </a:fld>
            <a:endParaRPr dirty="0"/>
          </a:p>
        </p:txBody>
      </p:sp>
    </p:spTree>
    <p:extLst>
      <p:ext uri="{BB962C8B-B14F-4D97-AF65-F5344CB8AC3E}">
        <p14:creationId xmlns:p14="http://schemas.microsoft.com/office/powerpoint/2010/main" val="25320307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02207"/>
            <a:ext cx="5301615" cy="107315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Each of these </a:t>
            </a:r>
            <a:r>
              <a:rPr sz="1200" spc="-5" dirty="0">
                <a:latin typeface="Times New Roman"/>
                <a:cs typeface="Times New Roman"/>
              </a:rPr>
              <a:t>streets </a:t>
            </a:r>
            <a:r>
              <a:rPr sz="1200" dirty="0">
                <a:latin typeface="Times New Roman"/>
                <a:cs typeface="Times New Roman"/>
              </a:rPr>
              <a:t>correspond to a </a:t>
            </a:r>
            <a:r>
              <a:rPr sz="1200" spc="-5" dirty="0">
                <a:latin typeface="Times New Roman"/>
                <a:cs typeface="Times New Roman"/>
              </a:rPr>
              <a:t>lane of the</a:t>
            </a:r>
            <a:r>
              <a:rPr sz="1200" spc="-75" dirty="0">
                <a:latin typeface="Times New Roman"/>
                <a:cs typeface="Times New Roman"/>
              </a:rPr>
              <a:t> </a:t>
            </a:r>
            <a:r>
              <a:rPr sz="1200" spc="-5" dirty="0">
                <a:latin typeface="Times New Roman"/>
                <a:cs typeface="Times New Roman"/>
              </a:rPr>
              <a:t>highway</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Each car </a:t>
            </a:r>
            <a:r>
              <a:rPr sz="1200" spc="-5" dirty="0">
                <a:latin typeface="Times New Roman"/>
                <a:cs typeface="Times New Roman"/>
              </a:rPr>
              <a:t>merging </a:t>
            </a:r>
            <a:r>
              <a:rPr sz="1200" dirty="0">
                <a:latin typeface="Times New Roman"/>
                <a:cs typeface="Times New Roman"/>
              </a:rPr>
              <a:t>on to the highway from one of these </a:t>
            </a:r>
            <a:r>
              <a:rPr sz="1200" spc="-5" dirty="0">
                <a:latin typeface="Times New Roman"/>
                <a:cs typeface="Times New Roman"/>
              </a:rPr>
              <a:t>streets still has its own lane  </a:t>
            </a:r>
            <a:r>
              <a:rPr sz="1200" dirty="0">
                <a:latin typeface="Times New Roman"/>
                <a:cs typeface="Times New Roman"/>
              </a:rPr>
              <a:t>and can travel w/o </a:t>
            </a:r>
            <a:r>
              <a:rPr sz="1200" spc="-5" dirty="0">
                <a:latin typeface="Times New Roman"/>
                <a:cs typeface="Times New Roman"/>
              </a:rPr>
              <a:t>interfering </a:t>
            </a:r>
            <a:r>
              <a:rPr sz="1200" dirty="0">
                <a:latin typeface="Times New Roman"/>
                <a:cs typeface="Times New Roman"/>
              </a:rPr>
              <a:t>with cars from other</a:t>
            </a:r>
            <a:r>
              <a:rPr sz="1200" spc="-75" dirty="0">
                <a:latin typeface="Times New Roman"/>
                <a:cs typeface="Times New Roman"/>
              </a:rPr>
              <a:t> </a:t>
            </a:r>
            <a:r>
              <a:rPr sz="1200" dirty="0">
                <a:latin typeface="Times New Roman"/>
                <a:cs typeface="Times New Roman"/>
              </a:rPr>
              <a:t>lanes</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100">
              <a:latin typeface="Times New Roman"/>
              <a:cs typeface="Times New Roman"/>
            </a:endParaRPr>
          </a:p>
          <a:p>
            <a:pPr marL="1378585">
              <a:lnSpc>
                <a:spcPct val="100000"/>
              </a:lnSpc>
            </a:pPr>
            <a:r>
              <a:rPr sz="1200" b="1" dirty="0">
                <a:latin typeface="Times New Roman"/>
                <a:cs typeface="Times New Roman"/>
              </a:rPr>
              <a:t>The FDM Process-TIME</a:t>
            </a:r>
            <a:r>
              <a:rPr sz="1200" b="1" spc="-110" dirty="0">
                <a:latin typeface="Times New Roman"/>
                <a:cs typeface="Times New Roman"/>
              </a:rPr>
              <a:t> </a:t>
            </a:r>
            <a:r>
              <a:rPr sz="1200" b="1" dirty="0">
                <a:latin typeface="Times New Roman"/>
                <a:cs typeface="Times New Roman"/>
              </a:rPr>
              <a:t>DOMAIN</a:t>
            </a:r>
            <a:endParaRPr sz="1200">
              <a:latin typeface="Times New Roman"/>
              <a:cs typeface="Times New Roman"/>
            </a:endParaRPr>
          </a:p>
        </p:txBody>
      </p:sp>
      <p:sp>
        <p:nvSpPr>
          <p:cNvPr id="7" name="object 7"/>
          <p:cNvSpPr/>
          <p:nvPr/>
        </p:nvSpPr>
        <p:spPr>
          <a:xfrm>
            <a:off x="1577339" y="1965960"/>
            <a:ext cx="4637443" cy="227304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4402073"/>
            <a:ext cx="5302250" cy="194945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a </a:t>
            </a:r>
            <a:r>
              <a:rPr sz="1200" spc="-5" dirty="0">
                <a:latin typeface="Times New Roman"/>
                <a:cs typeface="Times New Roman"/>
              </a:rPr>
              <a:t>Time domain</a:t>
            </a:r>
            <a:r>
              <a:rPr sz="1200" spc="-50" dirty="0">
                <a:latin typeface="Times New Roman"/>
                <a:cs typeface="Times New Roman"/>
              </a:rPr>
              <a:t> </a:t>
            </a:r>
            <a:r>
              <a:rPr sz="1200" dirty="0">
                <a:latin typeface="Times New Roman"/>
                <a:cs typeface="Times New Roman"/>
              </a:rPr>
              <a:t>fdm</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FDM </a:t>
            </a:r>
            <a:r>
              <a:rPr sz="1200" dirty="0">
                <a:latin typeface="Times New Roman"/>
                <a:cs typeface="Times New Roman"/>
              </a:rPr>
              <a:t>is an analog </a:t>
            </a:r>
            <a:r>
              <a:rPr sz="1200" spc="-5" dirty="0">
                <a:latin typeface="Times New Roman"/>
                <a:cs typeface="Times New Roman"/>
              </a:rPr>
              <a:t>process </a:t>
            </a:r>
            <a:r>
              <a:rPr sz="1200" dirty="0">
                <a:latin typeface="Times New Roman"/>
                <a:cs typeface="Times New Roman"/>
              </a:rPr>
              <a:t>and </a:t>
            </a:r>
            <a:r>
              <a:rPr sz="1200" spc="-5" dirty="0">
                <a:latin typeface="Times New Roman"/>
                <a:cs typeface="Times New Roman"/>
              </a:rPr>
              <a:t>we show </a:t>
            </a:r>
            <a:r>
              <a:rPr sz="1200" dirty="0">
                <a:latin typeface="Times New Roman"/>
                <a:cs typeface="Times New Roman"/>
              </a:rPr>
              <a:t>it </a:t>
            </a:r>
            <a:r>
              <a:rPr sz="1200" spc="-5" dirty="0">
                <a:latin typeface="Times New Roman"/>
                <a:cs typeface="Times New Roman"/>
              </a:rPr>
              <a:t>here </a:t>
            </a:r>
            <a:r>
              <a:rPr sz="1200" dirty="0">
                <a:latin typeface="Times New Roman"/>
                <a:cs typeface="Times New Roman"/>
              </a:rPr>
              <a:t>in </a:t>
            </a:r>
            <a:r>
              <a:rPr sz="1200" spc="-5" dirty="0">
                <a:latin typeface="Times New Roman"/>
                <a:cs typeface="Times New Roman"/>
              </a:rPr>
              <a:t>using </a:t>
            </a:r>
            <a:r>
              <a:rPr sz="1200" dirty="0">
                <a:latin typeface="Times New Roman"/>
                <a:cs typeface="Times New Roman"/>
              </a:rPr>
              <a:t>Telephones as </a:t>
            </a:r>
            <a:r>
              <a:rPr sz="1200" spc="-5" dirty="0">
                <a:latin typeface="Times New Roman"/>
                <a:cs typeface="Times New Roman"/>
              </a:rPr>
              <a:t>I/p </a:t>
            </a:r>
            <a:r>
              <a:rPr sz="1200" dirty="0">
                <a:latin typeface="Times New Roman"/>
                <a:cs typeface="Times New Roman"/>
              </a:rPr>
              <a:t>&amp; </a:t>
            </a:r>
            <a:r>
              <a:rPr sz="1200" spc="-5" dirty="0">
                <a:latin typeface="Times New Roman"/>
                <a:cs typeface="Times New Roman"/>
              </a:rPr>
              <a:t>o/p  </a:t>
            </a:r>
            <a:r>
              <a:rPr sz="1200" dirty="0">
                <a:latin typeface="Times New Roman"/>
                <a:cs typeface="Times New Roman"/>
              </a:rPr>
              <a:t>devices</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Each telephone </a:t>
            </a:r>
            <a:r>
              <a:rPr sz="1200" spc="-5" dirty="0">
                <a:latin typeface="Times New Roman"/>
                <a:cs typeface="Times New Roman"/>
              </a:rPr>
              <a:t>generates </a:t>
            </a:r>
            <a:r>
              <a:rPr sz="1200" dirty="0">
                <a:latin typeface="Times New Roman"/>
                <a:cs typeface="Times New Roman"/>
              </a:rPr>
              <a:t>a </a:t>
            </a:r>
            <a:r>
              <a:rPr sz="1200" spc="-5" dirty="0">
                <a:latin typeface="Times New Roman"/>
                <a:cs typeface="Times New Roman"/>
              </a:rPr>
              <a:t>signal </a:t>
            </a:r>
            <a:r>
              <a:rPr sz="1200" dirty="0">
                <a:latin typeface="Times New Roman"/>
                <a:cs typeface="Times New Roman"/>
              </a:rPr>
              <a:t>of </a:t>
            </a:r>
            <a:r>
              <a:rPr sz="1200" spc="-5" dirty="0">
                <a:latin typeface="Times New Roman"/>
                <a:cs typeface="Times New Roman"/>
              </a:rPr>
              <a:t>similar </a:t>
            </a:r>
            <a:r>
              <a:rPr sz="1200" dirty="0">
                <a:latin typeface="Times New Roman"/>
                <a:cs typeface="Times New Roman"/>
              </a:rPr>
              <a:t>frequency</a:t>
            </a:r>
            <a:r>
              <a:rPr sz="1200" spc="-65" dirty="0">
                <a:latin typeface="Times New Roman"/>
                <a:cs typeface="Times New Roman"/>
              </a:rPr>
              <a:t> </a:t>
            </a:r>
            <a:r>
              <a:rPr sz="1200" dirty="0">
                <a:latin typeface="Times New Roman"/>
                <a:cs typeface="Times New Roman"/>
              </a:rPr>
              <a:t>range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Inside the </a:t>
            </a:r>
            <a:r>
              <a:rPr sz="1200" spc="-5" dirty="0">
                <a:latin typeface="Times New Roman"/>
                <a:cs typeface="Times New Roman"/>
              </a:rPr>
              <a:t>MUX, </a:t>
            </a:r>
            <a:r>
              <a:rPr sz="1200" dirty="0">
                <a:latin typeface="Times New Roman"/>
                <a:cs typeface="Times New Roman"/>
              </a:rPr>
              <a:t>these </a:t>
            </a:r>
            <a:r>
              <a:rPr sz="1200" spc="-5" dirty="0">
                <a:latin typeface="Times New Roman"/>
                <a:cs typeface="Times New Roman"/>
              </a:rPr>
              <a:t>similar </a:t>
            </a:r>
            <a:r>
              <a:rPr sz="1200" dirty="0">
                <a:latin typeface="Times New Roman"/>
                <a:cs typeface="Times New Roman"/>
              </a:rPr>
              <a:t>signals are modulated </a:t>
            </a:r>
            <a:r>
              <a:rPr sz="1200" spc="-5" dirty="0">
                <a:latin typeface="Times New Roman"/>
                <a:cs typeface="Times New Roman"/>
              </a:rPr>
              <a:t>on </a:t>
            </a:r>
            <a:r>
              <a:rPr sz="1200" dirty="0">
                <a:latin typeface="Times New Roman"/>
                <a:cs typeface="Times New Roman"/>
              </a:rPr>
              <a:t>to </a:t>
            </a:r>
            <a:r>
              <a:rPr sz="1200" spc="-5" dirty="0">
                <a:latin typeface="Times New Roman"/>
                <a:cs typeface="Times New Roman"/>
              </a:rPr>
              <a:t>different </a:t>
            </a:r>
            <a:r>
              <a:rPr sz="1200" dirty="0">
                <a:latin typeface="Times New Roman"/>
                <a:cs typeface="Times New Roman"/>
              </a:rPr>
              <a:t>carrier  frequencies</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The resulting </a:t>
            </a:r>
            <a:r>
              <a:rPr sz="1200" spc="-5" dirty="0">
                <a:latin typeface="Times New Roman"/>
                <a:cs typeface="Times New Roman"/>
              </a:rPr>
              <a:t>modulated </a:t>
            </a:r>
            <a:r>
              <a:rPr sz="1200" dirty="0">
                <a:latin typeface="Times New Roman"/>
                <a:cs typeface="Times New Roman"/>
              </a:rPr>
              <a:t>signals are then </a:t>
            </a:r>
            <a:r>
              <a:rPr sz="1200" spc="-5" dirty="0">
                <a:latin typeface="Times New Roman"/>
                <a:cs typeface="Times New Roman"/>
              </a:rPr>
              <a:t>combined </a:t>
            </a:r>
            <a:r>
              <a:rPr sz="1200" dirty="0">
                <a:latin typeface="Times New Roman"/>
                <a:cs typeface="Times New Roman"/>
              </a:rPr>
              <a:t>into a single </a:t>
            </a:r>
            <a:r>
              <a:rPr sz="1200" spc="-5" dirty="0">
                <a:latin typeface="Times New Roman"/>
                <a:cs typeface="Times New Roman"/>
              </a:rPr>
              <a:t>composite </a:t>
            </a:r>
            <a:r>
              <a:rPr sz="1200" dirty="0">
                <a:latin typeface="Times New Roman"/>
                <a:cs typeface="Times New Roman"/>
              </a:rPr>
              <a:t>signal  that is </a:t>
            </a:r>
            <a:r>
              <a:rPr sz="1200" spc="-5" dirty="0">
                <a:latin typeface="Times New Roman"/>
                <a:cs typeface="Times New Roman"/>
              </a:rPr>
              <a:t>sent over </a:t>
            </a:r>
            <a:r>
              <a:rPr sz="1200" dirty="0">
                <a:latin typeface="Times New Roman"/>
                <a:cs typeface="Times New Roman"/>
              </a:rPr>
              <a:t>a </a:t>
            </a:r>
            <a:r>
              <a:rPr sz="1200" spc="-5" dirty="0">
                <a:latin typeface="Times New Roman"/>
                <a:cs typeface="Times New Roman"/>
              </a:rPr>
              <a:t>media </a:t>
            </a:r>
            <a:r>
              <a:rPr sz="1200" dirty="0">
                <a:latin typeface="Times New Roman"/>
                <a:cs typeface="Times New Roman"/>
              </a:rPr>
              <a:t>link </a:t>
            </a:r>
            <a:r>
              <a:rPr sz="1200" spc="-5" dirty="0">
                <a:latin typeface="Times New Roman"/>
                <a:cs typeface="Times New Roman"/>
              </a:rPr>
              <a:t>that </a:t>
            </a:r>
            <a:r>
              <a:rPr sz="1200" dirty="0">
                <a:latin typeface="Times New Roman"/>
                <a:cs typeface="Times New Roman"/>
              </a:rPr>
              <a:t>has enough BW to accommodate</a:t>
            </a:r>
            <a:r>
              <a:rPr sz="1200" spc="-80" dirty="0">
                <a:latin typeface="Times New Roman"/>
                <a:cs typeface="Times New Roman"/>
              </a:rPr>
              <a:t> </a:t>
            </a:r>
            <a:r>
              <a:rPr sz="1200" dirty="0">
                <a:latin typeface="Times New Roman"/>
                <a:cs typeface="Times New Roman"/>
              </a:rPr>
              <a:t>it</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100">
              <a:latin typeface="Times New Roman"/>
              <a:cs typeface="Times New Roman"/>
            </a:endParaRPr>
          </a:p>
          <a:p>
            <a:pPr marL="1504950">
              <a:lnSpc>
                <a:spcPct val="100000"/>
              </a:lnSpc>
            </a:pPr>
            <a:r>
              <a:rPr sz="1200" b="1" dirty="0">
                <a:latin typeface="Times New Roman"/>
                <a:cs typeface="Times New Roman"/>
              </a:rPr>
              <a:t>The FDM </a:t>
            </a:r>
            <a:r>
              <a:rPr sz="1200" b="1" spc="-5" dirty="0">
                <a:latin typeface="Times New Roman"/>
                <a:cs typeface="Times New Roman"/>
              </a:rPr>
              <a:t>Process-Freq</a:t>
            </a:r>
            <a:r>
              <a:rPr sz="1200" b="1" spc="-65" dirty="0">
                <a:latin typeface="Times New Roman"/>
                <a:cs typeface="Times New Roman"/>
              </a:rPr>
              <a:t> </a:t>
            </a:r>
            <a:r>
              <a:rPr sz="1200" b="1" dirty="0">
                <a:latin typeface="Times New Roman"/>
                <a:cs typeface="Times New Roman"/>
              </a:rPr>
              <a:t>domain</a:t>
            </a:r>
            <a:endParaRPr sz="1200">
              <a:latin typeface="Times New Roman"/>
              <a:cs typeface="Times New Roman"/>
            </a:endParaRPr>
          </a:p>
        </p:txBody>
      </p:sp>
      <p:sp>
        <p:nvSpPr>
          <p:cNvPr id="9" name="object 9"/>
          <p:cNvSpPr/>
          <p:nvPr/>
        </p:nvSpPr>
        <p:spPr>
          <a:xfrm>
            <a:off x="1143000" y="6517385"/>
            <a:ext cx="4833251" cy="1895856"/>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130300" y="8750033"/>
            <a:ext cx="5530215" cy="73152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Fig </a:t>
            </a:r>
            <a:r>
              <a:rPr sz="1200" dirty="0">
                <a:latin typeface="Times New Roman"/>
                <a:cs typeface="Times New Roman"/>
              </a:rPr>
              <a:t>is </a:t>
            </a:r>
            <a:r>
              <a:rPr sz="1200" spc="-5" dirty="0">
                <a:latin typeface="Times New Roman"/>
                <a:cs typeface="Times New Roman"/>
              </a:rPr>
              <a:t>freq domain representation of FDM</a:t>
            </a:r>
            <a:r>
              <a:rPr sz="1200" spc="-65" dirty="0">
                <a:latin typeface="Times New Roman"/>
                <a:cs typeface="Times New Roman"/>
              </a:rPr>
              <a:t> </a:t>
            </a:r>
            <a:r>
              <a:rPr sz="1200" spc="-5" dirty="0">
                <a:latin typeface="Times New Roman"/>
                <a:cs typeface="Times New Roman"/>
              </a:rPr>
              <a:t>process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In </a:t>
            </a:r>
            <a:r>
              <a:rPr sz="1200" spc="-5" dirty="0">
                <a:latin typeface="Times New Roman"/>
                <a:cs typeface="Times New Roman"/>
              </a:rPr>
              <a:t>FDM, </a:t>
            </a:r>
            <a:r>
              <a:rPr sz="1200" dirty="0">
                <a:latin typeface="Times New Roman"/>
                <a:cs typeface="Times New Roman"/>
              </a:rPr>
              <a:t>signals are </a:t>
            </a:r>
            <a:r>
              <a:rPr sz="1200" spc="-5" dirty="0">
                <a:latin typeface="Times New Roman"/>
                <a:cs typeface="Times New Roman"/>
              </a:rPr>
              <a:t>modulated </a:t>
            </a:r>
            <a:r>
              <a:rPr sz="1200" dirty="0">
                <a:latin typeface="Times New Roman"/>
                <a:cs typeface="Times New Roman"/>
              </a:rPr>
              <a:t>onto separate carrier </a:t>
            </a:r>
            <a:r>
              <a:rPr sz="1200" spc="-5" dirty="0">
                <a:latin typeface="Times New Roman"/>
                <a:cs typeface="Times New Roman"/>
              </a:rPr>
              <a:t>frequencies (f1,f2,f3) using either  FM or</a:t>
            </a:r>
            <a:r>
              <a:rPr sz="1200" spc="-90" dirty="0">
                <a:latin typeface="Times New Roman"/>
                <a:cs typeface="Times New Roman"/>
              </a:rPr>
              <a:t> </a:t>
            </a:r>
            <a:r>
              <a:rPr sz="1200" spc="-10" dirty="0">
                <a:latin typeface="Times New Roman"/>
                <a:cs typeface="Times New Roman"/>
              </a:rPr>
              <a:t>AM</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Modulating one signal into the other results in a BW of at least twice the</a:t>
            </a:r>
            <a:r>
              <a:rPr sz="1200" spc="-180" dirty="0">
                <a:latin typeface="Times New Roman"/>
                <a:cs typeface="Times New Roman"/>
              </a:rPr>
              <a:t> </a:t>
            </a:r>
            <a:r>
              <a:rPr sz="1200" dirty="0">
                <a:latin typeface="Times New Roman"/>
                <a:cs typeface="Times New Roman"/>
              </a:rPr>
              <a:t>original</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149</a:t>
            </a:fld>
            <a:endParaRPr dirty="0"/>
          </a:p>
        </p:txBody>
      </p:sp>
    </p:spTree>
    <p:extLst>
      <p:ext uri="{BB962C8B-B14F-4D97-AF65-F5344CB8AC3E}">
        <p14:creationId xmlns:p14="http://schemas.microsoft.com/office/powerpoint/2010/main" val="797755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1" y="1089660"/>
            <a:ext cx="5531485" cy="8689975"/>
          </a:xfrm>
          <a:prstGeom prst="rect">
            <a:avLst/>
          </a:prstGeom>
        </p:spPr>
        <p:txBody>
          <a:bodyPr vert="horz" wrap="square" lIns="0" tIns="0" rIns="0" bIns="0" rtlCol="0">
            <a:spAutoFit/>
          </a:bodyPr>
          <a:lstStyle/>
          <a:p>
            <a:pPr marL="1841500" marR="5080" indent="-228600">
              <a:lnSpc>
                <a:spcPts val="1380"/>
              </a:lnSpc>
              <a:buFont typeface="Meiryo"/>
              <a:buChar char="✓"/>
              <a:tabLst>
                <a:tab pos="1841500" algn="l"/>
                <a:tab pos="2538730" algn="l"/>
                <a:tab pos="3270250" algn="l"/>
                <a:tab pos="3671570" algn="l"/>
                <a:tab pos="3928745" algn="l"/>
                <a:tab pos="4474210" algn="l"/>
                <a:tab pos="4658995" algn="l"/>
                <a:tab pos="5297805" algn="l"/>
              </a:tabLst>
            </a:pPr>
            <a:r>
              <a:rPr sz="1200" dirty="0">
                <a:latin typeface="Times New Roman"/>
                <a:cs typeface="Times New Roman"/>
              </a:rPr>
              <a:t>Software	processes	data	at	sender	,	receiver	and  </a:t>
            </a:r>
            <a:r>
              <a:rPr sz="1200" spc="-5" dirty="0">
                <a:latin typeface="Times New Roman"/>
                <a:cs typeface="Times New Roman"/>
              </a:rPr>
              <a:t>intermediate</a:t>
            </a:r>
            <a:r>
              <a:rPr sz="1200" spc="-50" dirty="0">
                <a:latin typeface="Times New Roman"/>
                <a:cs typeface="Times New Roman"/>
              </a:rPr>
              <a:t> </a:t>
            </a:r>
            <a:r>
              <a:rPr sz="1200" dirty="0">
                <a:latin typeface="Times New Roman"/>
                <a:cs typeface="Times New Roman"/>
              </a:rPr>
              <a:t>nodes</a:t>
            </a:r>
            <a:endParaRPr sz="1200">
              <a:latin typeface="Times New Roman"/>
              <a:cs typeface="Times New Roman"/>
            </a:endParaRPr>
          </a:p>
          <a:p>
            <a:pPr marL="1841500" indent="-228600">
              <a:lnSpc>
                <a:spcPts val="1315"/>
              </a:lnSpc>
              <a:buFont typeface="Meiryo"/>
              <a:buChar char="✓"/>
              <a:tabLst>
                <a:tab pos="1841500" algn="l"/>
              </a:tabLst>
            </a:pPr>
            <a:r>
              <a:rPr sz="1200" dirty="0">
                <a:latin typeface="Times New Roman"/>
                <a:cs typeface="Times New Roman"/>
              </a:rPr>
              <a:t>All </a:t>
            </a:r>
            <a:r>
              <a:rPr sz="1200" spc="-5" dirty="0">
                <a:latin typeface="Times New Roman"/>
                <a:cs typeface="Times New Roman"/>
              </a:rPr>
              <a:t>communication </a:t>
            </a:r>
            <a:r>
              <a:rPr sz="1200" dirty="0">
                <a:latin typeface="Times New Roman"/>
                <a:cs typeface="Times New Roman"/>
              </a:rPr>
              <a:t>steps need</a:t>
            </a:r>
            <a:r>
              <a:rPr sz="1200" spc="-50" dirty="0">
                <a:latin typeface="Times New Roman"/>
                <a:cs typeface="Times New Roman"/>
              </a:rPr>
              <a:t> </a:t>
            </a:r>
            <a:r>
              <a:rPr sz="1200" dirty="0">
                <a:latin typeface="Times New Roman"/>
                <a:cs typeface="Times New Roman"/>
              </a:rPr>
              <a:t>software:</a:t>
            </a:r>
            <a:endParaRPr sz="1200">
              <a:latin typeface="Times New Roman"/>
              <a:cs typeface="Times New Roman"/>
            </a:endParaRPr>
          </a:p>
          <a:p>
            <a:pPr marL="1841500" indent="-228600">
              <a:lnSpc>
                <a:spcPts val="1380"/>
              </a:lnSpc>
              <a:buFont typeface="Meiryo"/>
              <a:buChar char="✓"/>
              <a:tabLst>
                <a:tab pos="1841500" algn="l"/>
              </a:tabLst>
            </a:pPr>
            <a:r>
              <a:rPr sz="1200" dirty="0">
                <a:latin typeface="Times New Roman"/>
                <a:cs typeface="Times New Roman"/>
              </a:rPr>
              <a:t>Moving </a:t>
            </a:r>
            <a:r>
              <a:rPr sz="1200" spc="-5" dirty="0">
                <a:latin typeface="Times New Roman"/>
                <a:cs typeface="Times New Roman"/>
              </a:rPr>
              <a:t>message </a:t>
            </a:r>
            <a:r>
              <a:rPr sz="1200" dirty="0">
                <a:latin typeface="Times New Roman"/>
                <a:cs typeface="Times New Roman"/>
              </a:rPr>
              <a:t>from node to</a:t>
            </a:r>
            <a:r>
              <a:rPr sz="1200" spc="-80" dirty="0">
                <a:latin typeface="Times New Roman"/>
                <a:cs typeface="Times New Roman"/>
              </a:rPr>
              <a:t> </a:t>
            </a:r>
            <a:r>
              <a:rPr sz="1200" dirty="0">
                <a:latin typeface="Times New Roman"/>
                <a:cs typeface="Times New Roman"/>
              </a:rPr>
              <a:t>node</a:t>
            </a:r>
            <a:endParaRPr sz="1200">
              <a:latin typeface="Times New Roman"/>
              <a:cs typeface="Times New Roman"/>
            </a:endParaRPr>
          </a:p>
          <a:p>
            <a:pPr marL="1841500" indent="-228600">
              <a:lnSpc>
                <a:spcPts val="1380"/>
              </a:lnSpc>
              <a:buFont typeface="Meiryo"/>
              <a:buChar char="✓"/>
              <a:tabLst>
                <a:tab pos="1841500" algn="l"/>
              </a:tabLst>
            </a:pPr>
            <a:r>
              <a:rPr sz="1200" spc="-5" dirty="0">
                <a:latin typeface="Times New Roman"/>
                <a:cs typeface="Times New Roman"/>
              </a:rPr>
              <a:t>Transforming,</a:t>
            </a:r>
            <a:endParaRPr sz="1200">
              <a:latin typeface="Times New Roman"/>
              <a:cs typeface="Times New Roman"/>
            </a:endParaRPr>
          </a:p>
          <a:p>
            <a:pPr marL="1841500" indent="-228600">
              <a:lnSpc>
                <a:spcPts val="1380"/>
              </a:lnSpc>
              <a:buFont typeface="Meiryo"/>
              <a:buChar char="✓"/>
              <a:tabLst>
                <a:tab pos="1841500" algn="l"/>
              </a:tabLst>
            </a:pPr>
            <a:r>
              <a:rPr sz="1200" dirty="0">
                <a:latin typeface="Times New Roman"/>
                <a:cs typeface="Times New Roman"/>
              </a:rPr>
              <a:t>Processing at the sender and</a:t>
            </a:r>
            <a:r>
              <a:rPr sz="1200" spc="-130" dirty="0">
                <a:latin typeface="Times New Roman"/>
                <a:cs typeface="Times New Roman"/>
              </a:rPr>
              <a:t> </a:t>
            </a:r>
            <a:r>
              <a:rPr sz="1200" dirty="0">
                <a:latin typeface="Times New Roman"/>
                <a:cs typeface="Times New Roman"/>
              </a:rPr>
              <a:t>receiver</a:t>
            </a:r>
            <a:endParaRPr sz="1200">
              <a:latin typeface="Times New Roman"/>
              <a:cs typeface="Times New Roman"/>
            </a:endParaRPr>
          </a:p>
          <a:p>
            <a:pPr marL="1841500" indent="-228600">
              <a:lnSpc>
                <a:spcPts val="1385"/>
              </a:lnSpc>
              <a:buFont typeface="Meiryo"/>
              <a:buChar char="✓"/>
              <a:tabLst>
                <a:tab pos="1841500" algn="l"/>
              </a:tabLst>
            </a:pPr>
            <a:r>
              <a:rPr sz="1200" dirty="0">
                <a:latin typeface="Times New Roman"/>
                <a:cs typeface="Times New Roman"/>
              </a:rPr>
              <a:t>Error </a:t>
            </a:r>
            <a:r>
              <a:rPr sz="1200" spc="-5" dirty="0">
                <a:latin typeface="Times New Roman"/>
                <a:cs typeface="Times New Roman"/>
              </a:rPr>
              <a:t>Free</a:t>
            </a:r>
            <a:r>
              <a:rPr sz="1200" spc="-55" dirty="0">
                <a:latin typeface="Times New Roman"/>
                <a:cs typeface="Times New Roman"/>
              </a:rPr>
              <a:t> </a:t>
            </a:r>
            <a:r>
              <a:rPr sz="1200" spc="-5" dirty="0">
                <a:latin typeface="Times New Roman"/>
                <a:cs typeface="Times New Roman"/>
              </a:rPr>
              <a:t>Delivery</a:t>
            </a:r>
            <a:endParaRPr sz="1200">
              <a:latin typeface="Times New Roman"/>
              <a:cs typeface="Times New Roman"/>
            </a:endParaRPr>
          </a:p>
          <a:p>
            <a:pPr marL="1612265">
              <a:lnSpc>
                <a:spcPts val="1415"/>
              </a:lnSpc>
            </a:pPr>
            <a:r>
              <a:rPr sz="1200" b="1" i="1" u="heavy" dirty="0">
                <a:latin typeface="Times New Roman"/>
                <a:cs typeface="Times New Roman"/>
              </a:rPr>
              <a:t>Well </a:t>
            </a:r>
            <a:r>
              <a:rPr sz="1200" b="1" i="1" u="heavy" spc="-5" dirty="0">
                <a:latin typeface="Times New Roman"/>
                <a:cs typeface="Times New Roman"/>
              </a:rPr>
              <a:t>designed </a:t>
            </a:r>
            <a:r>
              <a:rPr sz="1200" b="1" i="1" u="heavy" dirty="0">
                <a:latin typeface="Times New Roman"/>
                <a:cs typeface="Times New Roman"/>
              </a:rPr>
              <a:t>software can speed up the</a:t>
            </a:r>
            <a:r>
              <a:rPr sz="1200" b="1" i="1" u="heavy" spc="-75" dirty="0">
                <a:latin typeface="Times New Roman"/>
                <a:cs typeface="Times New Roman"/>
              </a:rPr>
              <a:t> </a:t>
            </a:r>
            <a:r>
              <a:rPr sz="1200" b="1" i="1" u="heavy" spc="-5" dirty="0">
                <a:latin typeface="Times New Roman"/>
                <a:cs typeface="Times New Roman"/>
              </a:rPr>
              <a:t>process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469900" indent="-228600">
              <a:lnSpc>
                <a:spcPct val="100000"/>
              </a:lnSpc>
              <a:buFont typeface="Meiryo"/>
              <a:buChar char="❖"/>
              <a:tabLst>
                <a:tab pos="469900" algn="l"/>
              </a:tabLst>
            </a:pPr>
            <a:r>
              <a:rPr sz="1200" b="1" u="heavy" dirty="0">
                <a:latin typeface="Times New Roman"/>
                <a:cs typeface="Times New Roman"/>
              </a:rPr>
              <a:t>Reliability</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ct val="100000"/>
              </a:lnSpc>
              <a:buFont typeface="Courier New"/>
              <a:buChar char="o"/>
              <a:tabLst>
                <a:tab pos="698500" algn="l"/>
              </a:tabLst>
            </a:pPr>
            <a:r>
              <a:rPr sz="1200" dirty="0">
                <a:latin typeface="Times New Roman"/>
                <a:cs typeface="Times New Roman"/>
              </a:rPr>
              <a:t>Depends on a no. of</a:t>
            </a:r>
            <a:r>
              <a:rPr sz="1200" spc="-100" dirty="0">
                <a:latin typeface="Times New Roman"/>
                <a:cs typeface="Times New Roman"/>
              </a:rPr>
              <a:t> </a:t>
            </a:r>
            <a:r>
              <a:rPr sz="1200" dirty="0">
                <a:latin typeface="Times New Roman"/>
                <a:cs typeface="Times New Roman"/>
              </a:rPr>
              <a:t>Factors:</a:t>
            </a:r>
            <a:endParaRPr sz="1200">
              <a:latin typeface="Times New Roman"/>
              <a:cs typeface="Times New Roman"/>
            </a:endParaRPr>
          </a:p>
          <a:p>
            <a:pPr lvl="1">
              <a:lnSpc>
                <a:spcPct val="100000"/>
              </a:lnSpc>
              <a:spcBef>
                <a:spcPts val="55"/>
              </a:spcBef>
              <a:buChar char="o"/>
            </a:pPr>
            <a:endParaRPr sz="11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Frequency of</a:t>
            </a:r>
            <a:r>
              <a:rPr sz="1200" spc="-100" dirty="0">
                <a:latin typeface="Times New Roman"/>
                <a:cs typeface="Times New Roman"/>
              </a:rPr>
              <a:t> </a:t>
            </a:r>
            <a:r>
              <a:rPr sz="1200" dirty="0">
                <a:latin typeface="Times New Roman"/>
                <a:cs typeface="Times New Roman"/>
              </a:rPr>
              <a:t>Failure</a:t>
            </a:r>
            <a:endParaRPr sz="1200">
              <a:latin typeface="Times New Roman"/>
              <a:cs typeface="Times New Roman"/>
            </a:endParaRPr>
          </a:p>
          <a:p>
            <a:pPr marL="927100" lvl="2" indent="-228600">
              <a:lnSpc>
                <a:spcPts val="1380"/>
              </a:lnSpc>
              <a:buFont typeface="Meiryo"/>
              <a:buChar char="➢"/>
              <a:tabLst>
                <a:tab pos="927100" algn="l"/>
              </a:tabLst>
            </a:pPr>
            <a:r>
              <a:rPr sz="1200" dirty="0">
                <a:latin typeface="Times New Roman"/>
                <a:cs typeface="Times New Roman"/>
              </a:rPr>
              <a:t>Recovery </a:t>
            </a:r>
            <a:r>
              <a:rPr sz="1200" spc="-5" dirty="0">
                <a:latin typeface="Times New Roman"/>
                <a:cs typeface="Times New Roman"/>
              </a:rPr>
              <a:t>Time </a:t>
            </a:r>
            <a:r>
              <a:rPr sz="1200" dirty="0">
                <a:latin typeface="Times New Roman"/>
                <a:cs typeface="Times New Roman"/>
              </a:rPr>
              <a:t>of a Network </a:t>
            </a:r>
            <a:r>
              <a:rPr sz="1200" spc="-5" dirty="0">
                <a:latin typeface="Times New Roman"/>
                <a:cs typeface="Times New Roman"/>
              </a:rPr>
              <a:t>after</a:t>
            </a:r>
            <a:r>
              <a:rPr sz="1200" spc="-50" dirty="0">
                <a:latin typeface="Times New Roman"/>
                <a:cs typeface="Times New Roman"/>
              </a:rPr>
              <a:t> </a:t>
            </a:r>
            <a:r>
              <a:rPr sz="1200" spc="-5" dirty="0">
                <a:latin typeface="Times New Roman"/>
                <a:cs typeface="Times New Roman"/>
              </a:rPr>
              <a:t>Failure</a:t>
            </a:r>
            <a:endParaRPr sz="1200">
              <a:latin typeface="Times New Roman"/>
              <a:cs typeface="Times New Roman"/>
            </a:endParaRPr>
          </a:p>
          <a:p>
            <a:pPr marL="927100" lvl="2" indent="-228600">
              <a:lnSpc>
                <a:spcPts val="1380"/>
              </a:lnSpc>
              <a:buFont typeface="Meiryo"/>
              <a:buChar char="➢"/>
              <a:tabLst>
                <a:tab pos="927100" algn="l"/>
              </a:tabLst>
            </a:pPr>
            <a:r>
              <a:rPr sz="1200" spc="-5" dirty="0">
                <a:latin typeface="Times New Roman"/>
                <a:cs typeface="Times New Roman"/>
              </a:rPr>
              <a:t>Catastrophe</a:t>
            </a:r>
            <a:endParaRPr sz="12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Fire , Earthquake or</a:t>
            </a:r>
            <a:r>
              <a:rPr sz="1200" spc="-105" dirty="0">
                <a:latin typeface="Times New Roman"/>
                <a:cs typeface="Times New Roman"/>
              </a:rPr>
              <a:t> </a:t>
            </a:r>
            <a:r>
              <a:rPr sz="1200" dirty="0">
                <a:latin typeface="Times New Roman"/>
                <a:cs typeface="Times New Roman"/>
              </a:rPr>
              <a:t>Theft</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u="heavy" dirty="0">
                <a:latin typeface="Times New Roman"/>
                <a:cs typeface="Times New Roman"/>
              </a:rPr>
              <a:t>Security</a:t>
            </a:r>
            <a:endParaRPr sz="1200">
              <a:latin typeface="Times New Roman"/>
              <a:cs typeface="Times New Roman"/>
            </a:endParaRPr>
          </a:p>
          <a:p>
            <a:pPr>
              <a:lnSpc>
                <a:spcPct val="100000"/>
              </a:lnSpc>
              <a:spcBef>
                <a:spcPts val="55"/>
              </a:spcBef>
              <a:buFont typeface="Meiryo"/>
              <a:buChar char="❖"/>
            </a:pPr>
            <a:endParaRPr sz="1100">
              <a:latin typeface="Times New Roman"/>
              <a:cs typeface="Times New Roman"/>
            </a:endParaRPr>
          </a:p>
          <a:p>
            <a:pPr marL="698500" lvl="1" indent="-228600">
              <a:lnSpc>
                <a:spcPct val="100000"/>
              </a:lnSpc>
              <a:buFont typeface="Courier New"/>
              <a:buChar char="o"/>
              <a:tabLst>
                <a:tab pos="698500" algn="l"/>
              </a:tabLst>
            </a:pPr>
            <a:r>
              <a:rPr sz="1200" b="1" u="heavy" dirty="0">
                <a:latin typeface="Times New Roman"/>
                <a:cs typeface="Times New Roman"/>
              </a:rPr>
              <a:t>Unauthorized</a:t>
            </a:r>
            <a:r>
              <a:rPr sz="1200" b="1" u="heavy" spc="-105" dirty="0">
                <a:latin typeface="Times New Roman"/>
                <a:cs typeface="Times New Roman"/>
              </a:rPr>
              <a:t> </a:t>
            </a:r>
            <a:r>
              <a:rPr sz="1200" b="1" u="heavy" dirty="0">
                <a:latin typeface="Times New Roman"/>
                <a:cs typeface="Times New Roman"/>
              </a:rPr>
              <a:t>Access</a:t>
            </a:r>
            <a:endParaRPr sz="1200">
              <a:latin typeface="Times New Roman"/>
              <a:cs typeface="Times New Roman"/>
            </a:endParaRPr>
          </a:p>
          <a:p>
            <a:pPr lvl="1">
              <a:lnSpc>
                <a:spcPct val="100000"/>
              </a:lnSpc>
              <a:spcBef>
                <a:spcPts val="40"/>
              </a:spcBef>
              <a:buChar char="o"/>
            </a:pPr>
            <a:endParaRPr sz="1100">
              <a:latin typeface="Times New Roman"/>
              <a:cs typeface="Times New Roman"/>
            </a:endParaRPr>
          </a:p>
          <a:p>
            <a:pPr marL="927100" lvl="2" indent="-228600">
              <a:lnSpc>
                <a:spcPts val="1410"/>
              </a:lnSpc>
              <a:buFont typeface="Meiryo"/>
              <a:buChar char="➢"/>
              <a:tabLst>
                <a:tab pos="927100" algn="l"/>
              </a:tabLst>
            </a:pPr>
            <a:r>
              <a:rPr sz="1200" spc="-5" dirty="0">
                <a:latin typeface="Times New Roman"/>
                <a:cs typeface="Times New Roman"/>
              </a:rPr>
              <a:t>Sensitive</a:t>
            </a:r>
            <a:r>
              <a:rPr sz="1200" spc="-50" dirty="0">
                <a:latin typeface="Times New Roman"/>
                <a:cs typeface="Times New Roman"/>
              </a:rPr>
              <a:t> </a:t>
            </a:r>
            <a:r>
              <a:rPr sz="1200" spc="-5" dirty="0">
                <a:latin typeface="Times New Roman"/>
                <a:cs typeface="Times New Roman"/>
              </a:rPr>
              <a:t>data</a:t>
            </a:r>
            <a:endParaRPr sz="1200">
              <a:latin typeface="Times New Roman"/>
              <a:cs typeface="Times New Roman"/>
            </a:endParaRPr>
          </a:p>
          <a:p>
            <a:pPr marL="927100" lvl="2" indent="-228600">
              <a:lnSpc>
                <a:spcPts val="1380"/>
              </a:lnSpc>
              <a:buFont typeface="Meiryo"/>
              <a:buChar char="➢"/>
              <a:tabLst>
                <a:tab pos="927100" algn="l"/>
              </a:tabLst>
            </a:pPr>
            <a:r>
              <a:rPr sz="1200" spc="-5" dirty="0">
                <a:latin typeface="Times New Roman"/>
                <a:cs typeface="Times New Roman"/>
              </a:rPr>
              <a:t>Protection at multiple</a:t>
            </a:r>
            <a:r>
              <a:rPr sz="1200" spc="10" dirty="0">
                <a:latin typeface="Times New Roman"/>
                <a:cs typeface="Times New Roman"/>
              </a:rPr>
              <a:t> </a:t>
            </a:r>
            <a:r>
              <a:rPr sz="1200" spc="-5" dirty="0">
                <a:latin typeface="Times New Roman"/>
                <a:cs typeface="Times New Roman"/>
              </a:rPr>
              <a:t>levels:</a:t>
            </a:r>
            <a:endParaRPr sz="1200">
              <a:latin typeface="Times New Roman"/>
              <a:cs typeface="Times New Roman"/>
            </a:endParaRPr>
          </a:p>
          <a:p>
            <a:pPr marL="927100" lvl="2" indent="-228600">
              <a:lnSpc>
                <a:spcPts val="1375"/>
              </a:lnSpc>
              <a:buFont typeface="Meiryo"/>
              <a:buChar char="➢"/>
              <a:tabLst>
                <a:tab pos="927100" algn="l"/>
              </a:tabLst>
            </a:pPr>
            <a:r>
              <a:rPr sz="1200" dirty="0">
                <a:latin typeface="Times New Roman"/>
                <a:cs typeface="Times New Roman"/>
              </a:rPr>
              <a:t>Lower level: </a:t>
            </a:r>
            <a:r>
              <a:rPr sz="1200" spc="-5" dirty="0">
                <a:latin typeface="Times New Roman"/>
                <a:cs typeface="Times New Roman"/>
              </a:rPr>
              <a:t>Passwords </a:t>
            </a:r>
            <a:r>
              <a:rPr sz="1200" dirty="0">
                <a:latin typeface="Times New Roman"/>
                <a:cs typeface="Times New Roman"/>
              </a:rPr>
              <a:t>and user </a:t>
            </a:r>
            <a:r>
              <a:rPr sz="1200" spc="-5" dirty="0">
                <a:latin typeface="Times New Roman"/>
                <a:cs typeface="Times New Roman"/>
              </a:rPr>
              <a:t>ID</a:t>
            </a:r>
            <a:r>
              <a:rPr sz="1200" spc="-110" dirty="0">
                <a:latin typeface="Times New Roman"/>
                <a:cs typeface="Times New Roman"/>
              </a:rPr>
              <a:t> </a:t>
            </a:r>
            <a:r>
              <a:rPr sz="1200" dirty="0">
                <a:latin typeface="Times New Roman"/>
                <a:cs typeface="Times New Roman"/>
              </a:rPr>
              <a:t>codes</a:t>
            </a:r>
            <a:endParaRPr sz="1200">
              <a:latin typeface="Times New Roman"/>
              <a:cs typeface="Times New Roman"/>
            </a:endParaRPr>
          </a:p>
          <a:p>
            <a:pPr marL="927100" lvl="2" indent="-228600">
              <a:lnSpc>
                <a:spcPts val="1405"/>
              </a:lnSpc>
              <a:buFont typeface="Meiryo"/>
              <a:buChar char="➢"/>
              <a:tabLst>
                <a:tab pos="927100" algn="l"/>
              </a:tabLst>
            </a:pPr>
            <a:r>
              <a:rPr sz="1200" spc="-5" dirty="0">
                <a:latin typeface="Times New Roman"/>
                <a:cs typeface="Times New Roman"/>
              </a:rPr>
              <a:t>Upper </a:t>
            </a:r>
            <a:r>
              <a:rPr sz="1200" dirty="0">
                <a:latin typeface="Times New Roman"/>
                <a:cs typeface="Times New Roman"/>
              </a:rPr>
              <a:t>Level:</a:t>
            </a:r>
            <a:r>
              <a:rPr sz="1200" spc="-95" dirty="0">
                <a:latin typeface="Times New Roman"/>
                <a:cs typeface="Times New Roman"/>
              </a:rPr>
              <a:t> </a:t>
            </a:r>
            <a:r>
              <a:rPr sz="1200" dirty="0">
                <a:latin typeface="Times New Roman"/>
                <a:cs typeface="Times New Roman"/>
              </a:rPr>
              <a:t>Encryption</a:t>
            </a:r>
            <a:endParaRPr sz="1200">
              <a:latin typeface="Times New Roman"/>
              <a:cs typeface="Times New Roman"/>
            </a:endParaRPr>
          </a:p>
          <a:p>
            <a:pPr lvl="2">
              <a:lnSpc>
                <a:spcPct val="100000"/>
              </a:lnSpc>
              <a:spcBef>
                <a:spcPts val="30"/>
              </a:spcBef>
              <a:buFont typeface="Meiryo"/>
              <a:buChar char="➢"/>
            </a:pPr>
            <a:endParaRPr sz="1000">
              <a:latin typeface="Times New Roman"/>
              <a:cs typeface="Times New Roman"/>
            </a:endParaRPr>
          </a:p>
          <a:p>
            <a:pPr marL="698500" lvl="1" indent="-228600">
              <a:lnSpc>
                <a:spcPct val="100000"/>
              </a:lnSpc>
              <a:buSzPct val="116666"/>
              <a:buFont typeface="Courier New"/>
              <a:buChar char="o"/>
              <a:tabLst>
                <a:tab pos="698500" algn="l"/>
              </a:tabLst>
            </a:pPr>
            <a:r>
              <a:rPr sz="1200" b="1" u="heavy" spc="-5" dirty="0">
                <a:latin typeface="Times New Roman"/>
                <a:cs typeface="Times New Roman"/>
              </a:rPr>
              <a:t>Viruses</a:t>
            </a:r>
            <a:endParaRPr sz="1200">
              <a:latin typeface="Times New Roman"/>
              <a:cs typeface="Times New Roman"/>
            </a:endParaRPr>
          </a:p>
          <a:p>
            <a:pPr lvl="1">
              <a:lnSpc>
                <a:spcPct val="100000"/>
              </a:lnSpc>
              <a:spcBef>
                <a:spcPts val="5"/>
              </a:spcBef>
              <a:buChar char="o"/>
            </a:pPr>
            <a:endParaRPr sz="1300">
              <a:latin typeface="Times New Roman"/>
              <a:cs typeface="Times New Roman"/>
            </a:endParaRPr>
          </a:p>
          <a:p>
            <a:pPr marR="3832860" algn="ctr">
              <a:lnSpc>
                <a:spcPct val="100000"/>
              </a:lnSpc>
            </a:pPr>
            <a:r>
              <a:rPr sz="1400" b="1" spc="-5" dirty="0">
                <a:latin typeface="Times New Roman"/>
                <a:cs typeface="Times New Roman"/>
              </a:rPr>
              <a:t>Network</a:t>
            </a:r>
            <a:r>
              <a:rPr sz="1400" b="1" spc="-35" dirty="0">
                <a:latin typeface="Times New Roman"/>
                <a:cs typeface="Times New Roman"/>
              </a:rPr>
              <a:t> </a:t>
            </a:r>
            <a:r>
              <a:rPr sz="1400" b="1" spc="-5" dirty="0">
                <a:latin typeface="Times New Roman"/>
                <a:cs typeface="Times New Roman"/>
              </a:rPr>
              <a:t>Applications</a:t>
            </a:r>
            <a:endParaRPr sz="1400">
              <a:latin typeface="Times New Roman"/>
              <a:cs typeface="Times New Roman"/>
            </a:endParaRPr>
          </a:p>
          <a:p>
            <a:pPr>
              <a:lnSpc>
                <a:spcPct val="100000"/>
              </a:lnSpc>
              <a:spcBef>
                <a:spcPts val="55"/>
              </a:spcBef>
            </a:pPr>
            <a:endParaRPr sz="1300">
              <a:latin typeface="Times New Roman"/>
              <a:cs typeface="Times New Roman"/>
            </a:endParaRPr>
          </a:p>
          <a:p>
            <a:pPr marL="469900" indent="-228600">
              <a:lnSpc>
                <a:spcPct val="100000"/>
              </a:lnSpc>
              <a:buFont typeface="Meiryo"/>
              <a:buChar char="❖"/>
              <a:tabLst>
                <a:tab pos="469900" algn="l"/>
              </a:tabLst>
            </a:pPr>
            <a:r>
              <a:rPr sz="1200" b="1" u="heavy" dirty="0">
                <a:latin typeface="Times New Roman"/>
                <a:cs typeface="Times New Roman"/>
              </a:rPr>
              <a:t>Marketing </a:t>
            </a:r>
            <a:r>
              <a:rPr sz="1200" b="1" u="heavy" spc="-5" dirty="0">
                <a:latin typeface="Times New Roman"/>
                <a:cs typeface="Times New Roman"/>
              </a:rPr>
              <a:t>and</a:t>
            </a:r>
            <a:r>
              <a:rPr sz="1200" b="1" u="heavy" spc="-100" dirty="0">
                <a:latin typeface="Times New Roman"/>
                <a:cs typeface="Times New Roman"/>
              </a:rPr>
              <a:t> </a:t>
            </a:r>
            <a:r>
              <a:rPr sz="1200" b="1" u="heavy" dirty="0">
                <a:latin typeface="Times New Roman"/>
                <a:cs typeface="Times New Roman"/>
              </a:rPr>
              <a:t>Sales</a:t>
            </a:r>
            <a:endParaRPr sz="1200">
              <a:latin typeface="Times New Roman"/>
              <a:cs typeface="Times New Roman"/>
            </a:endParaRPr>
          </a:p>
          <a:p>
            <a:pPr>
              <a:lnSpc>
                <a:spcPct val="100000"/>
              </a:lnSpc>
              <a:spcBef>
                <a:spcPts val="55"/>
              </a:spcBef>
              <a:buFont typeface="Meiryo"/>
              <a:buChar char="❖"/>
            </a:pPr>
            <a:endParaRPr sz="1100">
              <a:latin typeface="Times New Roman"/>
              <a:cs typeface="Times New Roman"/>
            </a:endParaRPr>
          </a:p>
          <a:p>
            <a:pPr marL="698500" lvl="1" indent="-228600">
              <a:lnSpc>
                <a:spcPct val="100000"/>
              </a:lnSpc>
              <a:buFont typeface="Courier New"/>
              <a:buChar char="o"/>
              <a:tabLst>
                <a:tab pos="698500" algn="l"/>
              </a:tabLst>
            </a:pPr>
            <a:r>
              <a:rPr sz="1200" b="1" dirty="0">
                <a:latin typeface="Times New Roman"/>
                <a:cs typeface="Times New Roman"/>
              </a:rPr>
              <a:t>Marketing</a:t>
            </a:r>
            <a:endParaRPr sz="1200">
              <a:latin typeface="Times New Roman"/>
              <a:cs typeface="Times New Roman"/>
            </a:endParaRPr>
          </a:p>
          <a:p>
            <a:pPr lvl="1">
              <a:lnSpc>
                <a:spcPct val="100000"/>
              </a:lnSpc>
              <a:spcBef>
                <a:spcPts val="40"/>
              </a:spcBef>
              <a:buChar char="o"/>
            </a:pPr>
            <a:endParaRPr sz="1100">
              <a:latin typeface="Times New Roman"/>
              <a:cs typeface="Times New Roman"/>
            </a:endParaRPr>
          </a:p>
          <a:p>
            <a:pPr marL="1155700" lvl="2" indent="-228600">
              <a:lnSpc>
                <a:spcPts val="1410"/>
              </a:lnSpc>
              <a:buFont typeface="Meiryo"/>
              <a:buChar char="➢"/>
              <a:tabLst>
                <a:tab pos="1155700" algn="l"/>
              </a:tabLst>
            </a:pPr>
            <a:r>
              <a:rPr sz="1200" dirty="0">
                <a:latin typeface="Times New Roman"/>
                <a:cs typeface="Times New Roman"/>
              </a:rPr>
              <a:t>Collect, exchange and analyze data relating to the </a:t>
            </a:r>
            <a:r>
              <a:rPr sz="1200" spc="-5" dirty="0">
                <a:latin typeface="Times New Roman"/>
                <a:cs typeface="Times New Roman"/>
              </a:rPr>
              <a:t>customers</a:t>
            </a:r>
            <a:r>
              <a:rPr sz="1200" spc="-105" dirty="0">
                <a:latin typeface="Times New Roman"/>
                <a:cs typeface="Times New Roman"/>
              </a:rPr>
              <a:t> </a:t>
            </a:r>
            <a:r>
              <a:rPr sz="1200" dirty="0">
                <a:latin typeface="Times New Roman"/>
                <a:cs typeface="Times New Roman"/>
              </a:rPr>
              <a:t>needs</a:t>
            </a:r>
            <a:endParaRPr sz="1200">
              <a:latin typeface="Times New Roman"/>
              <a:cs typeface="Times New Roman"/>
            </a:endParaRPr>
          </a:p>
          <a:p>
            <a:pPr marL="1155700" lvl="2" indent="-228600">
              <a:lnSpc>
                <a:spcPts val="1385"/>
              </a:lnSpc>
              <a:buFont typeface="Meiryo"/>
              <a:buChar char="➢"/>
              <a:tabLst>
                <a:tab pos="1155700" algn="l"/>
              </a:tabLst>
            </a:pPr>
            <a:r>
              <a:rPr sz="1200" dirty="0">
                <a:latin typeface="Times New Roman"/>
                <a:cs typeface="Times New Roman"/>
              </a:rPr>
              <a:t>Product </a:t>
            </a:r>
            <a:r>
              <a:rPr sz="1200" spc="-5" dirty="0">
                <a:latin typeface="Times New Roman"/>
                <a:cs typeface="Times New Roman"/>
              </a:rPr>
              <a:t>development</a:t>
            </a:r>
            <a:r>
              <a:rPr sz="1200" spc="-55" dirty="0">
                <a:latin typeface="Times New Roman"/>
                <a:cs typeface="Times New Roman"/>
              </a:rPr>
              <a:t> </a:t>
            </a:r>
            <a:r>
              <a:rPr sz="1200" dirty="0">
                <a:latin typeface="Times New Roman"/>
                <a:cs typeface="Times New Roman"/>
              </a:rPr>
              <a:t>cycles</a:t>
            </a:r>
            <a:endParaRPr sz="1200">
              <a:latin typeface="Times New Roman"/>
              <a:cs typeface="Times New Roman"/>
            </a:endParaRPr>
          </a:p>
          <a:p>
            <a:pPr marL="698500" lvl="1" indent="-228600">
              <a:lnSpc>
                <a:spcPts val="1415"/>
              </a:lnSpc>
              <a:buFont typeface="Courier New"/>
              <a:buChar char="o"/>
              <a:tabLst>
                <a:tab pos="698500" algn="l"/>
              </a:tabLst>
            </a:pPr>
            <a:r>
              <a:rPr sz="1200" b="1" dirty="0">
                <a:latin typeface="Times New Roman"/>
                <a:cs typeface="Times New Roman"/>
              </a:rPr>
              <a:t>Sales</a:t>
            </a:r>
            <a:endParaRPr sz="1200">
              <a:latin typeface="Times New Roman"/>
              <a:cs typeface="Times New Roman"/>
            </a:endParaRPr>
          </a:p>
          <a:p>
            <a:pPr lvl="1">
              <a:lnSpc>
                <a:spcPct val="100000"/>
              </a:lnSpc>
              <a:spcBef>
                <a:spcPts val="40"/>
              </a:spcBef>
              <a:buChar char="o"/>
            </a:pPr>
            <a:endParaRPr sz="1100">
              <a:latin typeface="Times New Roman"/>
              <a:cs typeface="Times New Roman"/>
            </a:endParaRPr>
          </a:p>
          <a:p>
            <a:pPr marL="1155700" lvl="2" indent="-228600">
              <a:lnSpc>
                <a:spcPts val="1410"/>
              </a:lnSpc>
              <a:buFont typeface="Meiryo"/>
              <a:buChar char="➢"/>
              <a:tabLst>
                <a:tab pos="1155700" algn="l"/>
              </a:tabLst>
            </a:pPr>
            <a:r>
              <a:rPr sz="1200" dirty="0">
                <a:latin typeface="Times New Roman"/>
                <a:cs typeface="Times New Roman"/>
              </a:rPr>
              <a:t>Tele</a:t>
            </a:r>
            <a:r>
              <a:rPr sz="1200" spc="-100" dirty="0">
                <a:latin typeface="Times New Roman"/>
                <a:cs typeface="Times New Roman"/>
              </a:rPr>
              <a:t> </a:t>
            </a:r>
            <a:r>
              <a:rPr sz="1200" dirty="0">
                <a:latin typeface="Times New Roman"/>
                <a:cs typeface="Times New Roman"/>
              </a:rPr>
              <a:t>shopping,</a:t>
            </a:r>
            <a:endParaRPr sz="1200">
              <a:latin typeface="Times New Roman"/>
              <a:cs typeface="Times New Roman"/>
            </a:endParaRPr>
          </a:p>
          <a:p>
            <a:pPr marL="1155700" lvl="2" indent="-228600">
              <a:lnSpc>
                <a:spcPts val="1410"/>
              </a:lnSpc>
              <a:buFont typeface="Meiryo"/>
              <a:buChar char="➢"/>
              <a:tabLst>
                <a:tab pos="1155700" algn="l"/>
              </a:tabLst>
            </a:pPr>
            <a:r>
              <a:rPr sz="1200" spc="-5" dirty="0">
                <a:latin typeface="Times New Roman"/>
                <a:cs typeface="Times New Roman"/>
              </a:rPr>
              <a:t>On line reservation</a:t>
            </a:r>
            <a:r>
              <a:rPr sz="1200" spc="-45"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u="heavy" dirty="0">
                <a:latin typeface="Times New Roman"/>
                <a:cs typeface="Times New Roman"/>
              </a:rPr>
              <a:t>Financial</a:t>
            </a:r>
            <a:r>
              <a:rPr sz="1200" b="1" u="heavy" spc="-80" dirty="0">
                <a:latin typeface="Times New Roman"/>
                <a:cs typeface="Times New Roman"/>
              </a:rPr>
              <a:t> </a:t>
            </a:r>
            <a:r>
              <a:rPr sz="1200" b="1" u="heavy" spc="-5" dirty="0">
                <a:latin typeface="Times New Roman"/>
                <a:cs typeface="Times New Roman"/>
              </a:rPr>
              <a:t>Services</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Courier New"/>
              <a:buChar char="o"/>
              <a:tabLst>
                <a:tab pos="698500" algn="l"/>
              </a:tabLst>
            </a:pPr>
            <a:r>
              <a:rPr sz="1200" dirty="0">
                <a:latin typeface="Times New Roman"/>
                <a:cs typeface="Times New Roman"/>
              </a:rPr>
              <a:t>Online</a:t>
            </a:r>
            <a:r>
              <a:rPr sz="1200" spc="-100" dirty="0">
                <a:latin typeface="Times New Roman"/>
                <a:cs typeface="Times New Roman"/>
              </a:rPr>
              <a:t> </a:t>
            </a:r>
            <a:r>
              <a:rPr sz="1200" dirty="0">
                <a:latin typeface="Times New Roman"/>
                <a:cs typeface="Times New Roman"/>
              </a:rPr>
              <a:t>Banking</a:t>
            </a:r>
            <a:endParaRPr sz="1200">
              <a:latin typeface="Times New Roman"/>
              <a:cs typeface="Times New Roman"/>
            </a:endParaRPr>
          </a:p>
          <a:p>
            <a:pPr marL="698500" lvl="1" indent="-228600">
              <a:lnSpc>
                <a:spcPts val="1380"/>
              </a:lnSpc>
              <a:buFont typeface="Courier New"/>
              <a:buChar char="o"/>
              <a:tabLst>
                <a:tab pos="698500" algn="l"/>
              </a:tabLst>
            </a:pPr>
            <a:r>
              <a:rPr sz="1200" dirty="0">
                <a:latin typeface="Times New Roman"/>
                <a:cs typeface="Times New Roman"/>
              </a:rPr>
              <a:t>Foreign Exchange</a:t>
            </a:r>
            <a:r>
              <a:rPr sz="1200" spc="-105" dirty="0">
                <a:latin typeface="Times New Roman"/>
                <a:cs typeface="Times New Roman"/>
              </a:rPr>
              <a:t> </a:t>
            </a:r>
            <a:r>
              <a:rPr sz="1200" dirty="0">
                <a:latin typeface="Times New Roman"/>
                <a:cs typeface="Times New Roman"/>
              </a:rPr>
              <a:t>Transfers</a:t>
            </a:r>
            <a:endParaRPr sz="1200">
              <a:latin typeface="Times New Roman"/>
              <a:cs typeface="Times New Roman"/>
            </a:endParaRPr>
          </a:p>
          <a:p>
            <a:pPr marL="698500" lvl="1" indent="-228600">
              <a:lnSpc>
                <a:spcPts val="1410"/>
              </a:lnSpc>
              <a:buFont typeface="Courier New"/>
              <a:buChar char="o"/>
              <a:tabLst>
                <a:tab pos="698500" algn="l"/>
              </a:tabLst>
            </a:pPr>
            <a:r>
              <a:rPr sz="1200" dirty="0">
                <a:latin typeface="Times New Roman"/>
                <a:cs typeface="Times New Roman"/>
              </a:rPr>
              <a:t>Rates</a:t>
            </a:r>
            <a:endParaRPr sz="1200">
              <a:latin typeface="Times New Roman"/>
              <a:cs typeface="Times New Roman"/>
            </a:endParaRPr>
          </a:p>
          <a:p>
            <a:pPr lvl="1">
              <a:lnSpc>
                <a:spcPct val="100000"/>
              </a:lnSpc>
              <a:spcBef>
                <a:spcPts val="5"/>
              </a:spcBef>
              <a:buChar char="o"/>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u="heavy" dirty="0">
                <a:latin typeface="Times New Roman"/>
                <a:cs typeface="Times New Roman"/>
              </a:rPr>
              <a:t>Manufacturing</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15</a:t>
            </a:fld>
            <a:endParaRPr dirty="0"/>
          </a:p>
        </p:txBody>
      </p:sp>
    </p:spTree>
    <p:extLst>
      <p:ext uri="{BB962C8B-B14F-4D97-AF65-F5344CB8AC3E}">
        <p14:creationId xmlns:p14="http://schemas.microsoft.com/office/powerpoint/2010/main" val="37684950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2120" cy="2406650"/>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marR="5715" indent="-228600">
              <a:lnSpc>
                <a:spcPts val="1380"/>
              </a:lnSpc>
              <a:spcBef>
                <a:spcPts val="875"/>
              </a:spcBef>
              <a:buFont typeface="Courier New"/>
              <a:buChar char="o"/>
              <a:tabLst>
                <a:tab pos="241300" algn="l"/>
              </a:tabLst>
            </a:pPr>
            <a:r>
              <a:rPr sz="1200" dirty="0">
                <a:latin typeface="Times New Roman"/>
                <a:cs typeface="Times New Roman"/>
              </a:rPr>
              <a:t>In fig, the BW of resulting </a:t>
            </a:r>
            <a:r>
              <a:rPr sz="1200" spc="-5" dirty="0">
                <a:latin typeface="Times New Roman"/>
                <a:cs typeface="Times New Roman"/>
              </a:rPr>
              <a:t>composite signal </a:t>
            </a:r>
            <a:r>
              <a:rPr sz="1200" dirty="0">
                <a:latin typeface="Times New Roman"/>
                <a:cs typeface="Times New Roman"/>
              </a:rPr>
              <a:t>is </a:t>
            </a:r>
            <a:r>
              <a:rPr sz="1200" spc="-5" dirty="0">
                <a:latin typeface="Times New Roman"/>
                <a:cs typeface="Times New Roman"/>
              </a:rPr>
              <a:t>more </a:t>
            </a:r>
            <a:r>
              <a:rPr sz="1200" dirty="0">
                <a:latin typeface="Times New Roman"/>
                <a:cs typeface="Times New Roman"/>
              </a:rPr>
              <a:t>than 3 </a:t>
            </a:r>
            <a:r>
              <a:rPr sz="1200" spc="-5" dirty="0">
                <a:latin typeface="Times New Roman"/>
                <a:cs typeface="Times New Roman"/>
              </a:rPr>
              <a:t>times </a:t>
            </a:r>
            <a:r>
              <a:rPr sz="1200" dirty="0">
                <a:latin typeface="Times New Roman"/>
                <a:cs typeface="Times New Roman"/>
              </a:rPr>
              <a:t>the BW of each  input</a:t>
            </a:r>
            <a:r>
              <a:rPr sz="1200" spc="-105"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Plus </a:t>
            </a:r>
            <a:r>
              <a:rPr sz="1200" dirty="0">
                <a:latin typeface="Times New Roman"/>
                <a:cs typeface="Times New Roman"/>
              </a:rPr>
              <a:t>extra </a:t>
            </a:r>
            <a:r>
              <a:rPr sz="1200" spc="-5" dirty="0">
                <a:latin typeface="Times New Roman"/>
                <a:cs typeface="Times New Roman"/>
              </a:rPr>
              <a:t>BW </a:t>
            </a:r>
            <a:r>
              <a:rPr sz="1200" dirty="0">
                <a:latin typeface="Times New Roman"/>
                <a:cs typeface="Times New Roman"/>
              </a:rPr>
              <a:t>to allow </a:t>
            </a:r>
            <a:r>
              <a:rPr sz="1200" spc="-5" dirty="0">
                <a:latin typeface="Times New Roman"/>
                <a:cs typeface="Times New Roman"/>
              </a:rPr>
              <a:t>for necessary GUARD</a:t>
            </a:r>
            <a:r>
              <a:rPr sz="1200" spc="-75" dirty="0">
                <a:latin typeface="Times New Roman"/>
                <a:cs typeface="Times New Roman"/>
              </a:rPr>
              <a:t> </a:t>
            </a:r>
            <a:r>
              <a:rPr sz="1200" spc="-10" dirty="0">
                <a:latin typeface="Times New Roman"/>
                <a:cs typeface="Times New Roman"/>
              </a:rPr>
              <a:t>BANDS</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698500" lvl="1" indent="-228600">
              <a:lnSpc>
                <a:spcPts val="1405"/>
              </a:lnSpc>
              <a:spcBef>
                <a:spcPts val="5"/>
              </a:spcBef>
              <a:buFont typeface="Meiryo"/>
              <a:buChar char="❖"/>
              <a:tabLst>
                <a:tab pos="698500" algn="l"/>
              </a:tabLst>
            </a:pPr>
            <a:r>
              <a:rPr sz="1200" b="1" spc="-5" dirty="0">
                <a:latin typeface="Times New Roman"/>
                <a:cs typeface="Times New Roman"/>
              </a:rPr>
              <a:t>DEMULTIPLEXING</a:t>
            </a:r>
            <a:endParaRPr sz="1200">
              <a:latin typeface="Times New Roman"/>
              <a:cs typeface="Times New Roman"/>
            </a:endParaRPr>
          </a:p>
          <a:p>
            <a:pPr marL="698500" marR="5080" indent="-228600">
              <a:lnSpc>
                <a:spcPts val="1380"/>
              </a:lnSpc>
              <a:spcBef>
                <a:spcPts val="60"/>
              </a:spcBef>
              <a:buFont typeface="Courier New"/>
              <a:buChar char="o"/>
              <a:tabLst>
                <a:tab pos="698500" algn="l"/>
              </a:tabLst>
            </a:pPr>
            <a:r>
              <a:rPr sz="1200" spc="-5" dirty="0">
                <a:latin typeface="Times New Roman"/>
                <a:cs typeface="Times New Roman"/>
              </a:rPr>
              <a:t>DEMUX uses </a:t>
            </a:r>
            <a:r>
              <a:rPr sz="1200" dirty="0">
                <a:latin typeface="Times New Roman"/>
                <a:cs typeface="Times New Roman"/>
              </a:rPr>
              <a:t>a series of </a:t>
            </a:r>
            <a:r>
              <a:rPr sz="1200" spc="-5" dirty="0">
                <a:latin typeface="Times New Roman"/>
                <a:cs typeface="Times New Roman"/>
              </a:rPr>
              <a:t>filters </a:t>
            </a:r>
            <a:r>
              <a:rPr sz="1200" dirty="0">
                <a:latin typeface="Times New Roman"/>
                <a:cs typeface="Times New Roman"/>
              </a:rPr>
              <a:t>to </a:t>
            </a:r>
            <a:r>
              <a:rPr sz="1200" spc="-5" dirty="0">
                <a:latin typeface="Times New Roman"/>
                <a:cs typeface="Times New Roman"/>
              </a:rPr>
              <a:t>decompose multiplexed </a:t>
            </a:r>
            <a:r>
              <a:rPr sz="1200" dirty="0">
                <a:latin typeface="Times New Roman"/>
                <a:cs typeface="Times New Roman"/>
              </a:rPr>
              <a:t>signal </a:t>
            </a:r>
            <a:r>
              <a:rPr sz="1200" spc="-5" dirty="0">
                <a:latin typeface="Times New Roman"/>
                <a:cs typeface="Times New Roman"/>
              </a:rPr>
              <a:t>into </a:t>
            </a:r>
            <a:r>
              <a:rPr sz="1200" dirty="0">
                <a:latin typeface="Times New Roman"/>
                <a:cs typeface="Times New Roman"/>
              </a:rPr>
              <a:t>its  constituent</a:t>
            </a:r>
            <a:r>
              <a:rPr sz="1200" spc="-90" dirty="0">
                <a:latin typeface="Times New Roman"/>
                <a:cs typeface="Times New Roman"/>
              </a:rPr>
              <a:t> </a:t>
            </a:r>
            <a:r>
              <a:rPr sz="1200" spc="-5" dirty="0">
                <a:latin typeface="Times New Roman"/>
                <a:cs typeface="Times New Roman"/>
              </a:rPr>
              <a:t>signals</a:t>
            </a:r>
            <a:endParaRPr sz="1200">
              <a:latin typeface="Times New Roman"/>
              <a:cs typeface="Times New Roman"/>
            </a:endParaRPr>
          </a:p>
          <a:p>
            <a:pPr marL="698500" marR="5715" indent="-228600">
              <a:lnSpc>
                <a:spcPts val="1380"/>
              </a:lnSpc>
              <a:buFont typeface="Courier New"/>
              <a:buChar char="o"/>
              <a:tabLst>
                <a:tab pos="698500" algn="l"/>
              </a:tabLst>
            </a:pPr>
            <a:r>
              <a:rPr sz="1200" dirty="0">
                <a:latin typeface="Times New Roman"/>
                <a:cs typeface="Times New Roman"/>
              </a:rPr>
              <a:t>Individual signals are then passed to a </a:t>
            </a:r>
            <a:r>
              <a:rPr sz="1200" spc="-5" dirty="0">
                <a:latin typeface="Times New Roman"/>
                <a:cs typeface="Times New Roman"/>
              </a:rPr>
              <a:t>demodulator </a:t>
            </a:r>
            <a:r>
              <a:rPr sz="1200" dirty="0">
                <a:latin typeface="Times New Roman"/>
                <a:cs typeface="Times New Roman"/>
              </a:rPr>
              <a:t>that separates them to the  carriers and passes </a:t>
            </a:r>
            <a:r>
              <a:rPr sz="1200" spc="-5" dirty="0">
                <a:latin typeface="Times New Roman"/>
                <a:cs typeface="Times New Roman"/>
              </a:rPr>
              <a:t>them </a:t>
            </a:r>
            <a:r>
              <a:rPr sz="1200" dirty="0">
                <a:latin typeface="Times New Roman"/>
                <a:cs typeface="Times New Roman"/>
              </a:rPr>
              <a:t>to the </a:t>
            </a:r>
            <a:r>
              <a:rPr sz="1200" spc="-5" dirty="0">
                <a:latin typeface="Times New Roman"/>
                <a:cs typeface="Times New Roman"/>
              </a:rPr>
              <a:t>waiting</a:t>
            </a:r>
            <a:r>
              <a:rPr sz="1200" spc="-75" dirty="0">
                <a:latin typeface="Times New Roman"/>
                <a:cs typeface="Times New Roman"/>
              </a:rPr>
              <a:t> </a:t>
            </a:r>
            <a:r>
              <a:rPr sz="1200" dirty="0">
                <a:latin typeface="Times New Roman"/>
                <a:cs typeface="Times New Roman"/>
              </a:rPr>
              <a:t>receivers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993900">
              <a:lnSpc>
                <a:spcPct val="100000"/>
              </a:lnSpc>
            </a:pPr>
            <a:r>
              <a:rPr sz="1200" b="1" dirty="0">
                <a:latin typeface="Times New Roman"/>
                <a:cs typeface="Times New Roman"/>
              </a:rPr>
              <a:t>DEMULTIPLEXING (Time</a:t>
            </a:r>
            <a:r>
              <a:rPr sz="1200" b="1" spc="-75" dirty="0">
                <a:latin typeface="Times New Roman"/>
                <a:cs typeface="Times New Roman"/>
              </a:rPr>
              <a:t> </a:t>
            </a:r>
            <a:r>
              <a:rPr sz="1200" b="1" spc="-5" dirty="0">
                <a:latin typeface="Times New Roman"/>
                <a:cs typeface="Times New Roman"/>
              </a:rPr>
              <a:t>Domain)</a:t>
            </a:r>
            <a:endParaRPr sz="1200">
              <a:latin typeface="Times New Roman"/>
              <a:cs typeface="Times New Roman"/>
            </a:endParaRPr>
          </a:p>
        </p:txBody>
      </p:sp>
      <p:sp>
        <p:nvSpPr>
          <p:cNvPr id="5" name="object 5"/>
          <p:cNvSpPr txBox="1"/>
          <p:nvPr/>
        </p:nvSpPr>
        <p:spPr>
          <a:xfrm>
            <a:off x="1130319" y="4555985"/>
            <a:ext cx="5530850" cy="358140"/>
          </a:xfrm>
          <a:prstGeom prst="rect">
            <a:avLst/>
          </a:prstGeom>
        </p:spPr>
        <p:txBody>
          <a:bodyPr vert="horz" wrap="square" lIns="0" tIns="0" rIns="0" bIns="0" rtlCol="0">
            <a:spAutoFit/>
          </a:bodyPr>
          <a:lstStyle/>
          <a:p>
            <a:pPr marL="12700" marR="5080" indent="-635">
              <a:lnSpc>
                <a:spcPts val="1380"/>
              </a:lnSpc>
            </a:pPr>
            <a:r>
              <a:rPr sz="1200" dirty="0">
                <a:latin typeface="Times New Roman"/>
                <a:cs typeface="Times New Roman"/>
              </a:rPr>
              <a:t>This </a:t>
            </a:r>
            <a:r>
              <a:rPr sz="1200" spc="-5" dirty="0">
                <a:latin typeface="Times New Roman"/>
                <a:cs typeface="Times New Roman"/>
              </a:rPr>
              <a:t>figure </a:t>
            </a:r>
            <a:r>
              <a:rPr sz="1200" dirty="0">
                <a:latin typeface="Times New Roman"/>
                <a:cs typeface="Times New Roman"/>
              </a:rPr>
              <a:t>is the </a:t>
            </a:r>
            <a:r>
              <a:rPr sz="1200" spc="-5" dirty="0">
                <a:latin typeface="Times New Roman"/>
                <a:cs typeface="Times New Roman"/>
              </a:rPr>
              <a:t>time domain representation of the FDM MUX again using </a:t>
            </a:r>
            <a:r>
              <a:rPr sz="1200" dirty="0">
                <a:latin typeface="Times New Roman"/>
                <a:cs typeface="Times New Roman"/>
              </a:rPr>
              <a:t>3 telephones  as the communication</a:t>
            </a:r>
            <a:r>
              <a:rPr sz="1200" spc="-110" dirty="0">
                <a:latin typeface="Times New Roman"/>
                <a:cs typeface="Times New Roman"/>
              </a:rPr>
              <a:t> </a:t>
            </a:r>
            <a:r>
              <a:rPr sz="1200" dirty="0">
                <a:latin typeface="Times New Roman"/>
                <a:cs typeface="Times New Roman"/>
              </a:rPr>
              <a:t>devices</a:t>
            </a:r>
            <a:endParaRPr sz="1200">
              <a:latin typeface="Times New Roman"/>
              <a:cs typeface="Times New Roman"/>
            </a:endParaRPr>
          </a:p>
        </p:txBody>
      </p:sp>
      <p:sp>
        <p:nvSpPr>
          <p:cNvPr id="6" name="object 6"/>
          <p:cNvSpPr txBox="1"/>
          <p:nvPr/>
        </p:nvSpPr>
        <p:spPr>
          <a:xfrm>
            <a:off x="2667254" y="5772137"/>
            <a:ext cx="2456815"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DEMULTIPLEXING (Freq</a:t>
            </a:r>
            <a:r>
              <a:rPr sz="1200" b="1" spc="-105" dirty="0">
                <a:latin typeface="Times New Roman"/>
                <a:cs typeface="Times New Roman"/>
              </a:rPr>
              <a:t> </a:t>
            </a:r>
            <a:r>
              <a:rPr sz="1200" b="1" dirty="0">
                <a:latin typeface="Times New Roman"/>
                <a:cs typeface="Times New Roman"/>
              </a:rPr>
              <a:t>Domain)</a:t>
            </a:r>
            <a:endParaRPr sz="1200">
              <a:latin typeface="Times New Roman"/>
              <a:cs typeface="Times New Roman"/>
            </a:endParaRPr>
          </a:p>
        </p:txBody>
      </p:sp>
      <p:sp>
        <p:nvSpPr>
          <p:cNvPr id="7" name="object 7"/>
          <p:cNvSpPr/>
          <p:nvPr/>
        </p:nvSpPr>
        <p:spPr>
          <a:xfrm>
            <a:off x="1143000" y="2842260"/>
            <a:ext cx="4234776" cy="17145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838705" y="5957315"/>
            <a:ext cx="4118508" cy="1600200"/>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130300" y="7733538"/>
            <a:ext cx="5531485" cy="1420495"/>
          </a:xfrm>
          <a:prstGeom prst="rect">
            <a:avLst/>
          </a:prstGeom>
        </p:spPr>
        <p:txBody>
          <a:bodyPr vert="horz" wrap="square" lIns="0" tIns="0" rIns="0" bIns="0" rtlCol="0">
            <a:spAutoFit/>
          </a:bodyPr>
          <a:lstStyle/>
          <a:p>
            <a:pPr marL="12700" marR="5080" indent="-635">
              <a:lnSpc>
                <a:spcPts val="1380"/>
              </a:lnSpc>
            </a:pPr>
            <a:r>
              <a:rPr sz="1200" dirty="0">
                <a:latin typeface="Times New Roman"/>
                <a:cs typeface="Times New Roman"/>
              </a:rPr>
              <a:t>This </a:t>
            </a:r>
            <a:r>
              <a:rPr sz="1200" spc="-5" dirty="0">
                <a:latin typeface="Times New Roman"/>
                <a:cs typeface="Times New Roman"/>
              </a:rPr>
              <a:t>figure </a:t>
            </a:r>
            <a:r>
              <a:rPr sz="1200" dirty="0">
                <a:latin typeface="Times New Roman"/>
                <a:cs typeface="Times New Roman"/>
              </a:rPr>
              <a:t>is the </a:t>
            </a:r>
            <a:r>
              <a:rPr sz="1200" spc="-5" dirty="0">
                <a:latin typeface="Times New Roman"/>
                <a:cs typeface="Times New Roman"/>
              </a:rPr>
              <a:t>time domain representation of the FDM MUX again using </a:t>
            </a:r>
            <a:r>
              <a:rPr sz="1200" dirty="0">
                <a:latin typeface="Times New Roman"/>
                <a:cs typeface="Times New Roman"/>
              </a:rPr>
              <a:t>3 telephones  as the communication</a:t>
            </a:r>
            <a:r>
              <a:rPr sz="1200" spc="-110"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a:lnSpc>
                <a:spcPts val="1405"/>
              </a:lnSpc>
            </a:pPr>
            <a:r>
              <a:rPr sz="1200" b="1" dirty="0">
                <a:latin typeface="Times New Roman"/>
                <a:cs typeface="Times New Roman"/>
              </a:rPr>
              <a:t>Wave Division </a:t>
            </a:r>
            <a:r>
              <a:rPr sz="1200" b="1" spc="-5" dirty="0">
                <a:latin typeface="Times New Roman"/>
                <a:cs typeface="Times New Roman"/>
              </a:rPr>
              <a:t>Multiplexing</a:t>
            </a:r>
            <a:r>
              <a:rPr sz="1200" b="1" spc="-55" dirty="0">
                <a:latin typeface="Times New Roman"/>
                <a:cs typeface="Times New Roman"/>
              </a:rPr>
              <a:t> </a:t>
            </a:r>
            <a:r>
              <a:rPr sz="1200" b="1" dirty="0">
                <a:latin typeface="Times New Roman"/>
                <a:cs typeface="Times New Roman"/>
              </a:rPr>
              <a:t>(WDM)</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It is </a:t>
            </a:r>
            <a:r>
              <a:rPr sz="1200" spc="-5" dirty="0">
                <a:latin typeface="Times New Roman"/>
                <a:cs typeface="Times New Roman"/>
              </a:rPr>
              <a:t>conceptually </a:t>
            </a:r>
            <a:r>
              <a:rPr sz="1200" dirty="0">
                <a:latin typeface="Times New Roman"/>
                <a:cs typeface="Times New Roman"/>
              </a:rPr>
              <a:t>the </a:t>
            </a:r>
            <a:r>
              <a:rPr sz="1200" spc="-5" dirty="0">
                <a:latin typeface="Times New Roman"/>
                <a:cs typeface="Times New Roman"/>
              </a:rPr>
              <a:t>same </a:t>
            </a:r>
            <a:r>
              <a:rPr sz="1200" dirty="0">
                <a:latin typeface="Times New Roman"/>
                <a:cs typeface="Times New Roman"/>
              </a:rPr>
              <a:t>as </a:t>
            </a:r>
            <a:r>
              <a:rPr sz="1200" spc="-5" dirty="0">
                <a:latin typeface="Times New Roman"/>
                <a:cs typeface="Times New Roman"/>
              </a:rPr>
              <a:t>FDM </a:t>
            </a:r>
            <a:r>
              <a:rPr sz="1200" dirty="0">
                <a:latin typeface="Times New Roman"/>
                <a:cs typeface="Times New Roman"/>
              </a:rPr>
              <a:t>except that </a:t>
            </a:r>
            <a:r>
              <a:rPr sz="1200" spc="-5" dirty="0">
                <a:latin typeface="Times New Roman"/>
                <a:cs typeface="Times New Roman"/>
              </a:rPr>
              <a:t>multiplexing </a:t>
            </a:r>
            <a:r>
              <a:rPr sz="1200" dirty="0">
                <a:latin typeface="Times New Roman"/>
                <a:cs typeface="Times New Roman"/>
              </a:rPr>
              <a:t>and </a:t>
            </a:r>
            <a:r>
              <a:rPr sz="1200" spc="-5" dirty="0">
                <a:latin typeface="Times New Roman"/>
                <a:cs typeface="Times New Roman"/>
              </a:rPr>
              <a:t>demultiplexing  </a:t>
            </a:r>
            <a:r>
              <a:rPr sz="1200" dirty="0">
                <a:latin typeface="Times New Roman"/>
                <a:cs typeface="Times New Roman"/>
              </a:rPr>
              <a:t>involves light signals </a:t>
            </a:r>
            <a:r>
              <a:rPr sz="1200" spc="-10" dirty="0">
                <a:latin typeface="Times New Roman"/>
                <a:cs typeface="Times New Roman"/>
              </a:rPr>
              <a:t>TX </a:t>
            </a:r>
            <a:r>
              <a:rPr sz="1200" spc="-5" dirty="0">
                <a:latin typeface="Times New Roman"/>
                <a:cs typeface="Times New Roman"/>
              </a:rPr>
              <a:t>through </a:t>
            </a:r>
            <a:r>
              <a:rPr sz="1200" dirty="0">
                <a:latin typeface="Times New Roman"/>
                <a:cs typeface="Times New Roman"/>
              </a:rPr>
              <a:t>fiber optic</a:t>
            </a:r>
            <a:r>
              <a:rPr sz="1200" spc="-70" dirty="0">
                <a:latin typeface="Times New Roman"/>
                <a:cs typeface="Times New Roman"/>
              </a:rPr>
              <a:t> </a:t>
            </a:r>
            <a:r>
              <a:rPr sz="1200" dirty="0">
                <a:latin typeface="Times New Roman"/>
                <a:cs typeface="Times New Roman"/>
              </a:rPr>
              <a:t>channels</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Idea is the </a:t>
            </a:r>
            <a:r>
              <a:rPr sz="1200" spc="-5" dirty="0">
                <a:latin typeface="Times New Roman"/>
                <a:cs typeface="Times New Roman"/>
              </a:rPr>
              <a:t>same: </a:t>
            </a:r>
            <a:r>
              <a:rPr sz="1200" spc="-10" dirty="0">
                <a:latin typeface="Times New Roman"/>
                <a:cs typeface="Times New Roman"/>
              </a:rPr>
              <a:t>We </a:t>
            </a:r>
            <a:r>
              <a:rPr sz="1200" dirty="0">
                <a:latin typeface="Times New Roman"/>
                <a:cs typeface="Times New Roman"/>
              </a:rPr>
              <a:t>are </a:t>
            </a:r>
            <a:r>
              <a:rPr sz="1200" spc="-5" dirty="0">
                <a:latin typeface="Times New Roman"/>
                <a:cs typeface="Times New Roman"/>
              </a:rPr>
              <a:t>combining </a:t>
            </a:r>
            <a:r>
              <a:rPr sz="1200" dirty="0">
                <a:latin typeface="Times New Roman"/>
                <a:cs typeface="Times New Roman"/>
              </a:rPr>
              <a:t>different </a:t>
            </a:r>
            <a:r>
              <a:rPr sz="1200" spc="-5" dirty="0">
                <a:latin typeface="Times New Roman"/>
                <a:cs typeface="Times New Roman"/>
              </a:rPr>
              <a:t>signals </a:t>
            </a:r>
            <a:r>
              <a:rPr sz="1200" dirty="0">
                <a:latin typeface="Times New Roman"/>
                <a:cs typeface="Times New Roman"/>
              </a:rPr>
              <a:t>of the </a:t>
            </a:r>
            <a:r>
              <a:rPr sz="1200" spc="-5" dirty="0">
                <a:latin typeface="Times New Roman"/>
                <a:cs typeface="Times New Roman"/>
              </a:rPr>
              <a:t>different</a:t>
            </a:r>
            <a:r>
              <a:rPr sz="1200" spc="60" dirty="0">
                <a:latin typeface="Times New Roman"/>
                <a:cs typeface="Times New Roman"/>
              </a:rPr>
              <a:t> </a:t>
            </a:r>
            <a:r>
              <a:rPr sz="1200" spc="-5" dirty="0">
                <a:latin typeface="Times New Roman"/>
                <a:cs typeface="Times New Roman"/>
              </a:rPr>
              <a:t>frequencies</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However in this case frequencies are very</a:t>
            </a:r>
            <a:r>
              <a:rPr sz="1200" spc="-130" dirty="0">
                <a:latin typeface="Times New Roman"/>
                <a:cs typeface="Times New Roman"/>
              </a:rPr>
              <a:t> </a:t>
            </a:r>
            <a:r>
              <a:rPr sz="1200" dirty="0">
                <a:latin typeface="Times New Roman"/>
                <a:cs typeface="Times New Roman"/>
              </a:rPr>
              <a:t>high</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150</a:t>
            </a:r>
            <a:endParaRPr sz="1200">
              <a:latin typeface="Times New Roman"/>
              <a:cs typeface="Times New Roman"/>
            </a:endParaRPr>
          </a:p>
        </p:txBody>
      </p:sp>
    </p:spTree>
    <p:extLst>
      <p:ext uri="{BB962C8B-B14F-4D97-AF65-F5344CB8AC3E}">
        <p14:creationId xmlns:p14="http://schemas.microsoft.com/office/powerpoint/2010/main" val="31662011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722882" y="914400"/>
            <a:ext cx="4348111" cy="1726692"/>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358900" y="2629661"/>
            <a:ext cx="5302885" cy="159702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WDM MUX and</a:t>
            </a:r>
            <a:r>
              <a:rPr sz="1200" spc="-85" dirty="0">
                <a:latin typeface="Times New Roman"/>
                <a:cs typeface="Times New Roman"/>
              </a:rPr>
              <a:t> </a:t>
            </a:r>
            <a:r>
              <a:rPr sz="1200" spc="-5" dirty="0">
                <a:latin typeface="Times New Roman"/>
                <a:cs typeface="Times New Roman"/>
              </a:rPr>
              <a:t>DEMUX</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Very narrow bands of light from different </a:t>
            </a:r>
            <a:r>
              <a:rPr sz="1200" dirty="0">
                <a:latin typeface="Times New Roman"/>
                <a:cs typeface="Times New Roman"/>
              </a:rPr>
              <a:t>sources are </a:t>
            </a:r>
            <a:r>
              <a:rPr sz="1200" spc="-5" dirty="0">
                <a:latin typeface="Times New Roman"/>
                <a:cs typeface="Times New Roman"/>
              </a:rPr>
              <a:t>combined </a:t>
            </a:r>
            <a:r>
              <a:rPr sz="1200" dirty="0">
                <a:latin typeface="Times New Roman"/>
                <a:cs typeface="Times New Roman"/>
              </a:rPr>
              <a:t>to </a:t>
            </a:r>
            <a:r>
              <a:rPr sz="1200" spc="-5" dirty="0">
                <a:latin typeface="Times New Roman"/>
                <a:cs typeface="Times New Roman"/>
              </a:rPr>
              <a:t>make </a:t>
            </a:r>
            <a:r>
              <a:rPr sz="1200" dirty="0">
                <a:latin typeface="Times New Roman"/>
                <a:cs typeface="Times New Roman"/>
              </a:rPr>
              <a:t>a wider  </a:t>
            </a:r>
            <a:r>
              <a:rPr sz="1200" spc="-5" dirty="0">
                <a:latin typeface="Times New Roman"/>
                <a:cs typeface="Times New Roman"/>
              </a:rPr>
              <a:t>band of</a:t>
            </a:r>
            <a:r>
              <a:rPr sz="1200" spc="-95" dirty="0">
                <a:latin typeface="Times New Roman"/>
                <a:cs typeface="Times New Roman"/>
              </a:rPr>
              <a:t> </a:t>
            </a:r>
            <a:r>
              <a:rPr sz="1200" spc="-5" dirty="0">
                <a:latin typeface="Times New Roman"/>
                <a:cs typeface="Times New Roman"/>
              </a:rPr>
              <a:t>light</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At the receiver are separated by</a:t>
            </a:r>
            <a:r>
              <a:rPr sz="1200" spc="-45" dirty="0">
                <a:latin typeface="Times New Roman"/>
                <a:cs typeface="Times New Roman"/>
              </a:rPr>
              <a:t> </a:t>
            </a:r>
            <a:r>
              <a:rPr sz="1200" spc="-10" dirty="0">
                <a:latin typeface="Times New Roman"/>
                <a:cs typeface="Times New Roman"/>
              </a:rPr>
              <a:t>DEMUX</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698500" lvl="1" indent="-228600">
              <a:lnSpc>
                <a:spcPts val="1405"/>
              </a:lnSpc>
              <a:spcBef>
                <a:spcPts val="5"/>
              </a:spcBef>
              <a:buFont typeface="Meiryo"/>
              <a:buChar char="➢"/>
              <a:tabLst>
                <a:tab pos="698500" algn="l"/>
              </a:tabLst>
            </a:pPr>
            <a:r>
              <a:rPr sz="1200" b="1" dirty="0">
                <a:latin typeface="Times New Roman"/>
                <a:cs typeface="Times New Roman"/>
              </a:rPr>
              <a:t>Mechanism of</a:t>
            </a:r>
            <a:r>
              <a:rPr sz="1200" b="1" spc="-105" dirty="0">
                <a:latin typeface="Times New Roman"/>
                <a:cs typeface="Times New Roman"/>
              </a:rPr>
              <a:t> </a:t>
            </a:r>
            <a:r>
              <a:rPr sz="1200" b="1" dirty="0">
                <a:latin typeface="Times New Roman"/>
                <a:cs typeface="Times New Roman"/>
              </a:rPr>
              <a:t>WDM</a:t>
            </a:r>
            <a:endParaRPr sz="1200">
              <a:latin typeface="Times New Roman"/>
              <a:cs typeface="Times New Roman"/>
            </a:endParaRPr>
          </a:p>
          <a:p>
            <a:pPr marL="698500" indent="-228600">
              <a:lnSpc>
                <a:spcPts val="1375"/>
              </a:lnSpc>
              <a:buFont typeface="Courier New"/>
              <a:buChar char="o"/>
              <a:tabLst>
                <a:tab pos="698500" algn="l"/>
              </a:tabLst>
            </a:pPr>
            <a:r>
              <a:rPr sz="1200" spc="-5" dirty="0">
                <a:latin typeface="Times New Roman"/>
                <a:cs typeface="Times New Roman"/>
              </a:rPr>
              <a:t>Although </a:t>
            </a:r>
            <a:r>
              <a:rPr sz="1200" dirty="0">
                <a:latin typeface="Times New Roman"/>
                <a:cs typeface="Times New Roman"/>
              </a:rPr>
              <a:t>the technology is </a:t>
            </a:r>
            <a:r>
              <a:rPr sz="1200" spc="-5" dirty="0">
                <a:latin typeface="Times New Roman"/>
                <a:cs typeface="Times New Roman"/>
              </a:rPr>
              <a:t>very complex, </a:t>
            </a:r>
            <a:r>
              <a:rPr sz="1200" dirty="0">
                <a:latin typeface="Times New Roman"/>
                <a:cs typeface="Times New Roman"/>
              </a:rPr>
              <a:t>the idea is very</a:t>
            </a:r>
            <a:r>
              <a:rPr sz="1200" spc="-55" dirty="0">
                <a:latin typeface="Times New Roman"/>
                <a:cs typeface="Times New Roman"/>
              </a:rPr>
              <a:t> </a:t>
            </a:r>
            <a:r>
              <a:rPr sz="1200" spc="-5" dirty="0">
                <a:latin typeface="Times New Roman"/>
                <a:cs typeface="Times New Roman"/>
              </a:rPr>
              <a:t>simple</a:t>
            </a:r>
            <a:endParaRPr sz="1200">
              <a:latin typeface="Times New Roman"/>
              <a:cs typeface="Times New Roman"/>
            </a:endParaRPr>
          </a:p>
          <a:p>
            <a:pPr marL="698500" marR="5080" indent="-228600">
              <a:lnSpc>
                <a:spcPts val="1380"/>
              </a:lnSpc>
              <a:spcBef>
                <a:spcPts val="65"/>
              </a:spcBef>
              <a:buFont typeface="Courier New"/>
              <a:buChar char="o"/>
              <a:tabLst>
                <a:tab pos="698500" algn="l"/>
              </a:tabLst>
            </a:pPr>
            <a:r>
              <a:rPr sz="1200" spc="-5" dirty="0">
                <a:latin typeface="Times New Roman"/>
                <a:cs typeface="Times New Roman"/>
              </a:rPr>
              <a:t>We </a:t>
            </a:r>
            <a:r>
              <a:rPr sz="1200" dirty="0">
                <a:latin typeface="Times New Roman"/>
                <a:cs typeface="Times New Roman"/>
              </a:rPr>
              <a:t>want to </a:t>
            </a:r>
            <a:r>
              <a:rPr sz="1200" spc="-5" dirty="0">
                <a:latin typeface="Times New Roman"/>
                <a:cs typeface="Times New Roman"/>
              </a:rPr>
              <a:t>combine multiple sources </a:t>
            </a:r>
            <a:r>
              <a:rPr sz="1200" dirty="0">
                <a:latin typeface="Times New Roman"/>
                <a:cs typeface="Times New Roman"/>
              </a:rPr>
              <a:t>into one </a:t>
            </a:r>
            <a:r>
              <a:rPr sz="1200" spc="-5" dirty="0">
                <a:latin typeface="Times New Roman"/>
                <a:cs typeface="Times New Roman"/>
              </a:rPr>
              <a:t>single light </a:t>
            </a:r>
            <a:r>
              <a:rPr sz="1200" dirty="0">
                <a:latin typeface="Times New Roman"/>
                <a:cs typeface="Times New Roman"/>
              </a:rPr>
              <a:t>at the the </a:t>
            </a:r>
            <a:r>
              <a:rPr sz="1200" spc="-5" dirty="0">
                <a:latin typeface="Times New Roman"/>
                <a:cs typeface="Times New Roman"/>
              </a:rPr>
              <a:t>MUX  and do the reverse at the</a:t>
            </a:r>
            <a:r>
              <a:rPr sz="1200" spc="-55" dirty="0">
                <a:latin typeface="Times New Roman"/>
                <a:cs typeface="Times New Roman"/>
              </a:rPr>
              <a:t> </a:t>
            </a:r>
            <a:r>
              <a:rPr sz="1200" spc="-10" dirty="0">
                <a:latin typeface="Times New Roman"/>
                <a:cs typeface="Times New Roman"/>
              </a:rPr>
              <a:t>DEMUX</a:t>
            </a:r>
            <a:endParaRPr sz="1200">
              <a:latin typeface="Times New Roman"/>
              <a:cs typeface="Times New Roman"/>
            </a:endParaRPr>
          </a:p>
        </p:txBody>
      </p:sp>
      <p:sp>
        <p:nvSpPr>
          <p:cNvPr id="8" name="object 8"/>
          <p:cNvSpPr/>
          <p:nvPr/>
        </p:nvSpPr>
        <p:spPr>
          <a:xfrm>
            <a:off x="1667255" y="4394453"/>
            <a:ext cx="4459427" cy="1371600"/>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130300" y="5931408"/>
            <a:ext cx="5531485" cy="719455"/>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PRISM</a:t>
            </a:r>
            <a:endParaRPr sz="1200">
              <a:latin typeface="Times New Roman"/>
              <a:cs typeface="Times New Roman"/>
            </a:endParaRPr>
          </a:p>
          <a:p>
            <a:pPr marL="469900" indent="-228600">
              <a:lnSpc>
                <a:spcPts val="1375"/>
              </a:lnSpc>
              <a:buFont typeface="Courier New"/>
              <a:buChar char="o"/>
              <a:tabLst>
                <a:tab pos="469900" algn="l"/>
              </a:tabLst>
            </a:pPr>
            <a:r>
              <a:rPr sz="1200" spc="-5" dirty="0">
                <a:latin typeface="Times New Roman"/>
                <a:cs typeface="Times New Roman"/>
              </a:rPr>
              <a:t>Combining </a:t>
            </a:r>
            <a:r>
              <a:rPr sz="1200" dirty="0">
                <a:latin typeface="Times New Roman"/>
                <a:cs typeface="Times New Roman"/>
              </a:rPr>
              <a:t>and Splitting of light </a:t>
            </a:r>
            <a:r>
              <a:rPr sz="1200" spc="-5" dirty="0">
                <a:latin typeface="Times New Roman"/>
                <a:cs typeface="Times New Roman"/>
              </a:rPr>
              <a:t>sources </a:t>
            </a:r>
            <a:r>
              <a:rPr sz="1200" dirty="0">
                <a:latin typeface="Times New Roman"/>
                <a:cs typeface="Times New Roman"/>
              </a:rPr>
              <a:t>is </a:t>
            </a:r>
            <a:r>
              <a:rPr sz="1200" spc="-5" dirty="0">
                <a:latin typeface="Times New Roman"/>
                <a:cs typeface="Times New Roman"/>
              </a:rPr>
              <a:t>easily </a:t>
            </a:r>
            <a:r>
              <a:rPr sz="1200" dirty="0">
                <a:latin typeface="Times New Roman"/>
                <a:cs typeface="Times New Roman"/>
              </a:rPr>
              <a:t>handled </a:t>
            </a:r>
            <a:r>
              <a:rPr sz="1200" spc="-5" dirty="0">
                <a:latin typeface="Times New Roman"/>
                <a:cs typeface="Times New Roman"/>
              </a:rPr>
              <a:t>by </a:t>
            </a:r>
            <a:r>
              <a:rPr sz="1200" dirty="0">
                <a:latin typeface="Times New Roman"/>
                <a:cs typeface="Times New Roman"/>
              </a:rPr>
              <a:t>a </a:t>
            </a:r>
            <a:r>
              <a:rPr sz="1200" spc="-5" dirty="0">
                <a:latin typeface="Times New Roman"/>
                <a:cs typeface="Times New Roman"/>
              </a:rPr>
              <a:t>PRISM</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spc="-5" dirty="0">
                <a:latin typeface="Times New Roman"/>
                <a:cs typeface="Times New Roman"/>
              </a:rPr>
              <a:t>From Physics, </a:t>
            </a:r>
            <a:r>
              <a:rPr sz="1200" dirty="0">
                <a:latin typeface="Times New Roman"/>
                <a:cs typeface="Times New Roman"/>
              </a:rPr>
              <a:t>a </a:t>
            </a:r>
            <a:r>
              <a:rPr sz="1200" spc="-5" dirty="0">
                <a:latin typeface="Times New Roman"/>
                <a:cs typeface="Times New Roman"/>
              </a:rPr>
              <a:t>prism </a:t>
            </a:r>
            <a:r>
              <a:rPr sz="1200" dirty="0">
                <a:latin typeface="Times New Roman"/>
                <a:cs typeface="Times New Roman"/>
              </a:rPr>
              <a:t>can </a:t>
            </a:r>
            <a:r>
              <a:rPr sz="1200" spc="-5" dirty="0">
                <a:latin typeface="Times New Roman"/>
                <a:cs typeface="Times New Roman"/>
              </a:rPr>
              <a:t>deflect </a:t>
            </a:r>
            <a:r>
              <a:rPr sz="1200" dirty="0">
                <a:latin typeface="Times New Roman"/>
                <a:cs typeface="Times New Roman"/>
              </a:rPr>
              <a:t>the </a:t>
            </a:r>
            <a:r>
              <a:rPr sz="1200" spc="-5" dirty="0">
                <a:latin typeface="Times New Roman"/>
                <a:cs typeface="Times New Roman"/>
              </a:rPr>
              <a:t>light depending upon the angle of incidence  </a:t>
            </a:r>
            <a:r>
              <a:rPr sz="1200" dirty="0">
                <a:latin typeface="Times New Roman"/>
                <a:cs typeface="Times New Roman"/>
              </a:rPr>
              <a:t>and the</a:t>
            </a:r>
            <a:r>
              <a:rPr sz="1200" spc="-110" dirty="0">
                <a:latin typeface="Times New Roman"/>
                <a:cs typeface="Times New Roman"/>
              </a:rPr>
              <a:t> </a:t>
            </a:r>
            <a:r>
              <a:rPr sz="1200" spc="-5" dirty="0">
                <a:latin typeface="Times New Roman"/>
                <a:cs typeface="Times New Roman"/>
              </a:rPr>
              <a:t>frequency</a:t>
            </a:r>
            <a:endParaRPr sz="1200">
              <a:latin typeface="Times New Roman"/>
              <a:cs typeface="Times New Roman"/>
            </a:endParaRPr>
          </a:p>
        </p:txBody>
      </p:sp>
      <p:sp>
        <p:nvSpPr>
          <p:cNvPr id="10" name="object 10"/>
          <p:cNvSpPr/>
          <p:nvPr/>
        </p:nvSpPr>
        <p:spPr>
          <a:xfrm>
            <a:off x="2443733" y="6817614"/>
            <a:ext cx="3358629" cy="1362456"/>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1130300" y="8028432"/>
            <a:ext cx="5532120" cy="1562100"/>
          </a:xfrm>
          <a:prstGeom prst="rect">
            <a:avLst/>
          </a:prstGeom>
        </p:spPr>
        <p:txBody>
          <a:bodyPr vert="horz" wrap="square" lIns="0" tIns="0" rIns="0" bIns="0" rtlCol="0">
            <a:spAutoFit/>
          </a:bodyPr>
          <a:lstStyle/>
          <a:p>
            <a:pPr marL="1084580">
              <a:lnSpc>
                <a:spcPts val="1270"/>
              </a:lnSpc>
            </a:pPr>
            <a:r>
              <a:rPr sz="1200" spc="-5" dirty="0">
                <a:latin typeface="Courier New"/>
                <a:cs typeface="Courier New"/>
              </a:rPr>
              <a:t>o</a:t>
            </a:r>
            <a:endParaRPr sz="1200">
              <a:latin typeface="Courier New"/>
              <a:cs typeface="Courier New"/>
            </a:endParaRPr>
          </a:p>
          <a:p>
            <a:pPr marL="469900" indent="-228600">
              <a:lnSpc>
                <a:spcPts val="1240"/>
              </a:lnSpc>
              <a:buFont typeface="Courier New"/>
              <a:buChar char="o"/>
              <a:tabLst>
                <a:tab pos="469900" algn="l"/>
              </a:tabLst>
            </a:pPr>
            <a:r>
              <a:rPr sz="1200" spc="-5" dirty="0">
                <a:latin typeface="Times New Roman"/>
                <a:cs typeface="Times New Roman"/>
              </a:rPr>
              <a:t>Using this technique, </a:t>
            </a:r>
            <a:r>
              <a:rPr sz="1200" dirty="0">
                <a:latin typeface="Times New Roman"/>
                <a:cs typeface="Times New Roman"/>
              </a:rPr>
              <a:t>a </a:t>
            </a:r>
            <a:r>
              <a:rPr sz="1200" spc="-5" dirty="0">
                <a:latin typeface="Times New Roman"/>
                <a:cs typeface="Times New Roman"/>
              </a:rPr>
              <a:t>MUX can be made </a:t>
            </a:r>
            <a:r>
              <a:rPr sz="1200" dirty="0">
                <a:latin typeface="Times New Roman"/>
                <a:cs typeface="Times New Roman"/>
              </a:rPr>
              <a:t>to </a:t>
            </a:r>
            <a:r>
              <a:rPr sz="1200" spc="-5" dirty="0">
                <a:latin typeface="Times New Roman"/>
                <a:cs typeface="Times New Roman"/>
              </a:rPr>
              <a:t>combine several input beams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light</a:t>
            </a:r>
            <a:endParaRPr sz="1200">
              <a:latin typeface="Times New Roman"/>
              <a:cs typeface="Times New Roman"/>
            </a:endParaRPr>
          </a:p>
          <a:p>
            <a:pPr marL="469900" marR="5080">
              <a:lnSpc>
                <a:spcPts val="1380"/>
              </a:lnSpc>
              <a:spcBef>
                <a:spcPts val="65"/>
              </a:spcBef>
            </a:pPr>
            <a:r>
              <a:rPr sz="1200" dirty="0">
                <a:latin typeface="Times New Roman"/>
                <a:cs typeface="Times New Roman"/>
              </a:rPr>
              <a:t>each </a:t>
            </a:r>
            <a:r>
              <a:rPr sz="1200" spc="-5" dirty="0">
                <a:latin typeface="Times New Roman"/>
                <a:cs typeface="Times New Roman"/>
              </a:rPr>
              <a:t>containing </a:t>
            </a:r>
            <a:r>
              <a:rPr sz="1200" dirty="0">
                <a:latin typeface="Times New Roman"/>
                <a:cs typeface="Times New Roman"/>
              </a:rPr>
              <a:t>a </a:t>
            </a:r>
            <a:r>
              <a:rPr sz="1200" spc="-5" dirty="0">
                <a:latin typeface="Times New Roman"/>
                <a:cs typeface="Times New Roman"/>
              </a:rPr>
              <a:t>narrow </a:t>
            </a:r>
            <a:r>
              <a:rPr sz="1200" dirty="0">
                <a:latin typeface="Times New Roman"/>
                <a:cs typeface="Times New Roman"/>
              </a:rPr>
              <a:t>band of frequencies into one </a:t>
            </a:r>
            <a:r>
              <a:rPr sz="1200" spc="-5" dirty="0">
                <a:latin typeface="Times New Roman"/>
                <a:cs typeface="Times New Roman"/>
              </a:rPr>
              <a:t>o/p </a:t>
            </a:r>
            <a:r>
              <a:rPr sz="1200" dirty="0">
                <a:latin typeface="Times New Roman"/>
                <a:cs typeface="Times New Roman"/>
              </a:rPr>
              <a:t>beam of a wider band  of</a:t>
            </a:r>
            <a:r>
              <a:rPr sz="1200" spc="-100" dirty="0">
                <a:latin typeface="Times New Roman"/>
                <a:cs typeface="Times New Roman"/>
              </a:rPr>
              <a:t> </a:t>
            </a:r>
            <a:r>
              <a:rPr sz="1200" dirty="0">
                <a:latin typeface="Times New Roman"/>
                <a:cs typeface="Times New Roman"/>
              </a:rPr>
              <a:t>frequencies</a:t>
            </a:r>
            <a:endParaRPr sz="1200">
              <a:latin typeface="Times New Roman"/>
              <a:cs typeface="Times New Roman"/>
            </a:endParaRPr>
          </a:p>
          <a:p>
            <a:pPr marL="469900" indent="-228600">
              <a:lnSpc>
                <a:spcPts val="1345"/>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DEMUX </a:t>
            </a:r>
            <a:r>
              <a:rPr sz="1200" dirty="0">
                <a:latin typeface="Times New Roman"/>
                <a:cs typeface="Times New Roman"/>
              </a:rPr>
              <a:t>can also </a:t>
            </a:r>
            <a:r>
              <a:rPr sz="1200" spc="-5" dirty="0">
                <a:latin typeface="Times New Roman"/>
                <a:cs typeface="Times New Roman"/>
              </a:rPr>
              <a:t>be made </a:t>
            </a:r>
            <a:r>
              <a:rPr sz="1200" dirty="0">
                <a:latin typeface="Times New Roman"/>
                <a:cs typeface="Times New Roman"/>
              </a:rPr>
              <a:t>to reverse </a:t>
            </a:r>
            <a:r>
              <a:rPr sz="1200" spc="-5" dirty="0">
                <a:latin typeface="Times New Roman"/>
                <a:cs typeface="Times New Roman"/>
              </a:rPr>
              <a:t>the</a:t>
            </a:r>
            <a:r>
              <a:rPr sz="1200" spc="-50" dirty="0">
                <a:latin typeface="Times New Roman"/>
                <a:cs typeface="Times New Roman"/>
              </a:rPr>
              <a:t> </a:t>
            </a:r>
            <a:r>
              <a:rPr sz="1200" dirty="0">
                <a:latin typeface="Times New Roman"/>
                <a:cs typeface="Times New Roman"/>
              </a:rPr>
              <a:t>process</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12700">
              <a:lnSpc>
                <a:spcPts val="1405"/>
              </a:lnSpc>
              <a:spcBef>
                <a:spcPts val="5"/>
              </a:spcBef>
            </a:pPr>
            <a:r>
              <a:rPr sz="1200" b="1" spc="-5" dirty="0">
                <a:latin typeface="Times New Roman"/>
                <a:cs typeface="Times New Roman"/>
              </a:rPr>
              <a:t>TDM</a:t>
            </a:r>
            <a:endParaRPr sz="1200">
              <a:latin typeface="Times New Roman"/>
              <a:cs typeface="Times New Roman"/>
            </a:endParaRPr>
          </a:p>
          <a:p>
            <a:pPr marL="469900" marR="5715" indent="-228600">
              <a:lnSpc>
                <a:spcPts val="1380"/>
              </a:lnSpc>
              <a:spcBef>
                <a:spcPts val="60"/>
              </a:spcBef>
              <a:buFont typeface="Courier New"/>
              <a:buChar char="o"/>
              <a:tabLst>
                <a:tab pos="469900" algn="l"/>
              </a:tabLst>
            </a:pPr>
            <a:r>
              <a:rPr sz="1200" spc="-5" dirty="0">
                <a:latin typeface="Times New Roman"/>
                <a:cs typeface="Times New Roman"/>
              </a:rPr>
              <a:t>TDM </a:t>
            </a:r>
            <a:r>
              <a:rPr sz="1200" dirty="0">
                <a:latin typeface="Times New Roman"/>
                <a:cs typeface="Times New Roman"/>
              </a:rPr>
              <a:t>is a </a:t>
            </a:r>
            <a:r>
              <a:rPr sz="1200" spc="-5" dirty="0">
                <a:latin typeface="Times New Roman"/>
                <a:cs typeface="Times New Roman"/>
              </a:rPr>
              <a:t>digital </a:t>
            </a:r>
            <a:r>
              <a:rPr sz="1200" dirty="0">
                <a:latin typeface="Times New Roman"/>
                <a:cs typeface="Times New Roman"/>
              </a:rPr>
              <a:t>process that can be applied </a:t>
            </a:r>
            <a:r>
              <a:rPr sz="1200" spc="-5" dirty="0">
                <a:latin typeface="Times New Roman"/>
                <a:cs typeface="Times New Roman"/>
              </a:rPr>
              <a:t>when </a:t>
            </a:r>
            <a:r>
              <a:rPr sz="1200" dirty="0">
                <a:latin typeface="Times New Roman"/>
                <a:cs typeface="Times New Roman"/>
              </a:rPr>
              <a:t>the data </a:t>
            </a:r>
            <a:r>
              <a:rPr sz="1200" spc="-5" dirty="0">
                <a:latin typeface="Times New Roman"/>
                <a:cs typeface="Times New Roman"/>
              </a:rPr>
              <a:t>rate capacity of </a:t>
            </a:r>
            <a:r>
              <a:rPr sz="1200" dirty="0">
                <a:latin typeface="Times New Roman"/>
                <a:cs typeface="Times New Roman"/>
              </a:rPr>
              <a:t>the </a:t>
            </a:r>
            <a:r>
              <a:rPr sz="1200" spc="-5" dirty="0">
                <a:latin typeface="Times New Roman"/>
                <a:cs typeface="Times New Roman"/>
              </a:rPr>
              <a:t>TX  medium </a:t>
            </a:r>
            <a:r>
              <a:rPr sz="1200" dirty="0">
                <a:latin typeface="Times New Roman"/>
                <a:cs typeface="Times New Roman"/>
              </a:rPr>
              <a:t>is greater </a:t>
            </a:r>
            <a:r>
              <a:rPr sz="1200" spc="-5" dirty="0">
                <a:latin typeface="Times New Roman"/>
                <a:cs typeface="Times New Roman"/>
              </a:rPr>
              <a:t>than </a:t>
            </a:r>
            <a:r>
              <a:rPr sz="1200" dirty="0">
                <a:latin typeface="Times New Roman"/>
                <a:cs typeface="Times New Roman"/>
              </a:rPr>
              <a:t>the data rate </a:t>
            </a:r>
            <a:r>
              <a:rPr sz="1200" spc="-5" dirty="0">
                <a:latin typeface="Times New Roman"/>
                <a:cs typeface="Times New Roman"/>
              </a:rPr>
              <a:t>required by </a:t>
            </a:r>
            <a:r>
              <a:rPr sz="1200" dirty="0">
                <a:latin typeface="Times New Roman"/>
                <a:cs typeface="Times New Roman"/>
              </a:rPr>
              <a:t>the </a:t>
            </a:r>
            <a:r>
              <a:rPr sz="1200" spc="-5" dirty="0">
                <a:latin typeface="Times New Roman"/>
                <a:cs typeface="Times New Roman"/>
              </a:rPr>
              <a:t>sending </a:t>
            </a:r>
            <a:r>
              <a:rPr sz="1200" dirty="0">
                <a:latin typeface="Times New Roman"/>
                <a:cs typeface="Times New Roman"/>
              </a:rPr>
              <a:t>and </a:t>
            </a:r>
            <a:r>
              <a:rPr sz="1200" spc="-5" dirty="0">
                <a:latin typeface="Times New Roman"/>
                <a:cs typeface="Times New Roman"/>
              </a:rPr>
              <a:t>receiving</a:t>
            </a:r>
            <a:r>
              <a:rPr sz="1200" spc="-65" dirty="0">
                <a:latin typeface="Times New Roman"/>
                <a:cs typeface="Times New Roman"/>
              </a:rPr>
              <a:t> </a:t>
            </a:r>
            <a:r>
              <a:rPr sz="1200" spc="-5" dirty="0">
                <a:latin typeface="Times New Roman"/>
                <a:cs typeface="Times New Roman"/>
              </a:rPr>
              <a:t>devices</a:t>
            </a:r>
            <a:endParaRPr sz="1200">
              <a:latin typeface="Times New Roman"/>
              <a:cs typeface="Times New Roman"/>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151</a:t>
            </a:fld>
            <a:endParaRPr dirty="0"/>
          </a:p>
        </p:txBody>
      </p:sp>
    </p:spTree>
    <p:extLst>
      <p:ext uri="{BB962C8B-B14F-4D97-AF65-F5344CB8AC3E}">
        <p14:creationId xmlns:p14="http://schemas.microsoft.com/office/powerpoint/2010/main" val="33782419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0215" cy="82740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469900" marR="5080" indent="-228600">
              <a:lnSpc>
                <a:spcPts val="1380"/>
              </a:lnSpc>
              <a:spcBef>
                <a:spcPts val="875"/>
              </a:spcBef>
            </a:pPr>
            <a:r>
              <a:rPr sz="1200" spc="-5" dirty="0">
                <a:latin typeface="Courier New"/>
                <a:cs typeface="Courier New"/>
              </a:rPr>
              <a:t>o </a:t>
            </a:r>
            <a:r>
              <a:rPr sz="1200" dirty="0">
                <a:latin typeface="Times New Roman"/>
                <a:cs typeface="Times New Roman"/>
              </a:rPr>
              <a:t>In such case, </a:t>
            </a:r>
            <a:r>
              <a:rPr sz="1200" spc="-5" dirty="0">
                <a:latin typeface="Times New Roman"/>
                <a:cs typeface="Times New Roman"/>
              </a:rPr>
              <a:t>multiple transmissions </a:t>
            </a:r>
            <a:r>
              <a:rPr sz="1200" dirty="0">
                <a:latin typeface="Times New Roman"/>
                <a:cs typeface="Times New Roman"/>
              </a:rPr>
              <a:t>can occupy a single link by subdividing them  and </a:t>
            </a:r>
            <a:r>
              <a:rPr sz="1200" spc="-5" dirty="0">
                <a:latin typeface="Times New Roman"/>
                <a:cs typeface="Times New Roman"/>
              </a:rPr>
              <a:t>Interleaving </a:t>
            </a:r>
            <a:r>
              <a:rPr sz="1200" dirty="0">
                <a:latin typeface="Times New Roman"/>
                <a:cs typeface="Times New Roman"/>
              </a:rPr>
              <a:t>the</a:t>
            </a:r>
            <a:r>
              <a:rPr sz="1200" spc="-100" dirty="0">
                <a:latin typeface="Times New Roman"/>
                <a:cs typeface="Times New Roman"/>
              </a:rPr>
              <a:t> </a:t>
            </a:r>
            <a:r>
              <a:rPr sz="1200" spc="-5" dirty="0">
                <a:latin typeface="Times New Roman"/>
                <a:cs typeface="Times New Roman"/>
              </a:rPr>
              <a:t>portions</a:t>
            </a:r>
            <a:endParaRPr sz="1200">
              <a:latin typeface="Times New Roman"/>
              <a:cs typeface="Times New Roman"/>
            </a:endParaRPr>
          </a:p>
        </p:txBody>
      </p:sp>
      <p:sp>
        <p:nvSpPr>
          <p:cNvPr id="5" name="object 5"/>
          <p:cNvSpPr/>
          <p:nvPr/>
        </p:nvSpPr>
        <p:spPr>
          <a:xfrm>
            <a:off x="2065020" y="1264919"/>
            <a:ext cx="3659517" cy="1828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30311" y="3621036"/>
            <a:ext cx="5531485" cy="6038850"/>
          </a:xfrm>
          <a:prstGeom prst="rect">
            <a:avLst/>
          </a:prstGeom>
        </p:spPr>
        <p:txBody>
          <a:bodyPr vert="horz" wrap="square" lIns="0" tIns="0" rIns="0" bIns="0" rtlCol="0">
            <a:spAutoFit/>
          </a:bodyPr>
          <a:lstStyle/>
          <a:p>
            <a:pPr marL="12700" marR="6350" algn="just">
              <a:lnSpc>
                <a:spcPts val="1380"/>
              </a:lnSpc>
            </a:pPr>
            <a:r>
              <a:rPr sz="1200" dirty="0">
                <a:latin typeface="Times New Roman"/>
                <a:cs typeface="Times New Roman"/>
              </a:rPr>
              <a:t>In </a:t>
            </a:r>
            <a:r>
              <a:rPr sz="1200" spc="-5" dirty="0">
                <a:latin typeface="Times New Roman"/>
                <a:cs typeface="Times New Roman"/>
              </a:rPr>
              <a:t>fig, same link </a:t>
            </a:r>
            <a:r>
              <a:rPr sz="1200" dirty="0">
                <a:latin typeface="Times New Roman"/>
                <a:cs typeface="Times New Roman"/>
              </a:rPr>
              <a:t>is </a:t>
            </a:r>
            <a:r>
              <a:rPr sz="1200" spc="-5" dirty="0">
                <a:latin typeface="Times New Roman"/>
                <a:cs typeface="Times New Roman"/>
              </a:rPr>
              <a:t>used </a:t>
            </a:r>
            <a:r>
              <a:rPr sz="1200" dirty="0">
                <a:latin typeface="Times New Roman"/>
                <a:cs typeface="Times New Roman"/>
              </a:rPr>
              <a:t>as in </a:t>
            </a:r>
            <a:r>
              <a:rPr sz="1200" spc="-5" dirty="0">
                <a:latin typeface="Times New Roman"/>
                <a:cs typeface="Times New Roman"/>
              </a:rPr>
              <a:t>FDM. However, </a:t>
            </a:r>
            <a:r>
              <a:rPr sz="1200" dirty="0">
                <a:latin typeface="Times New Roman"/>
                <a:cs typeface="Times New Roman"/>
              </a:rPr>
              <a:t>here the link is shown sectioned by </a:t>
            </a:r>
            <a:r>
              <a:rPr sz="1200" spc="-5" dirty="0">
                <a:latin typeface="Times New Roman"/>
                <a:cs typeface="Times New Roman"/>
              </a:rPr>
              <a:t>time  </a:t>
            </a:r>
            <a:r>
              <a:rPr sz="1200" dirty="0">
                <a:latin typeface="Times New Roman"/>
                <a:cs typeface="Times New Roman"/>
              </a:rPr>
              <a:t>rather than frequency In </a:t>
            </a:r>
            <a:r>
              <a:rPr sz="1200" spc="-5" dirty="0">
                <a:latin typeface="Times New Roman"/>
                <a:cs typeface="Times New Roman"/>
              </a:rPr>
              <a:t>TDM </a:t>
            </a:r>
            <a:r>
              <a:rPr sz="1200" dirty="0">
                <a:latin typeface="Times New Roman"/>
                <a:cs typeface="Times New Roman"/>
              </a:rPr>
              <a:t>fig, portions of signals 1, 2, 3 and 4 occupy the link  </a:t>
            </a:r>
            <a:r>
              <a:rPr sz="1200" spc="-5" dirty="0">
                <a:latin typeface="Times New Roman"/>
                <a:cs typeface="Times New Roman"/>
              </a:rPr>
              <a:t>sequentially</a:t>
            </a:r>
            <a:endParaRPr sz="1200">
              <a:latin typeface="Times New Roman"/>
              <a:cs typeface="Times New Roman"/>
            </a:endParaRPr>
          </a:p>
          <a:p>
            <a:pPr>
              <a:lnSpc>
                <a:spcPct val="100000"/>
              </a:lnSpc>
              <a:spcBef>
                <a:spcPts val="30"/>
              </a:spcBef>
            </a:pPr>
            <a:endParaRPr sz="1100">
              <a:latin typeface="Times New Roman"/>
              <a:cs typeface="Times New Roman"/>
            </a:endParaRPr>
          </a:p>
          <a:p>
            <a:pPr marL="698500" indent="-228600">
              <a:lnSpc>
                <a:spcPts val="1405"/>
              </a:lnSpc>
              <a:buFont typeface="Meiryo"/>
              <a:buChar char="➢"/>
              <a:tabLst>
                <a:tab pos="698500" algn="l"/>
              </a:tabLst>
            </a:pPr>
            <a:r>
              <a:rPr sz="1200" b="1" dirty="0">
                <a:latin typeface="Times New Roman"/>
                <a:cs typeface="Times New Roman"/>
              </a:rPr>
              <a:t>Implementation of</a:t>
            </a:r>
            <a:r>
              <a:rPr sz="1200" b="1" spc="-100" dirty="0">
                <a:latin typeface="Times New Roman"/>
                <a:cs typeface="Times New Roman"/>
              </a:rPr>
              <a:t> </a:t>
            </a:r>
            <a:r>
              <a:rPr sz="1200" b="1" dirty="0">
                <a:latin typeface="Times New Roman"/>
                <a:cs typeface="Times New Roman"/>
              </a:rPr>
              <a:t>TDM</a:t>
            </a:r>
            <a:endParaRPr sz="1200">
              <a:latin typeface="Times New Roman"/>
              <a:cs typeface="Times New Roman"/>
            </a:endParaRPr>
          </a:p>
          <a:p>
            <a:pPr marL="697865">
              <a:lnSpc>
                <a:spcPts val="1370"/>
              </a:lnSpc>
            </a:pPr>
            <a:r>
              <a:rPr sz="1200" spc="-5" dirty="0">
                <a:latin typeface="Times New Roman"/>
                <a:cs typeface="Times New Roman"/>
              </a:rPr>
              <a:t>TDM </a:t>
            </a:r>
            <a:r>
              <a:rPr sz="1200" dirty="0">
                <a:latin typeface="Times New Roman"/>
                <a:cs typeface="Times New Roman"/>
              </a:rPr>
              <a:t>can be </a:t>
            </a:r>
            <a:r>
              <a:rPr sz="1200" spc="-5" dirty="0">
                <a:latin typeface="Times New Roman"/>
                <a:cs typeface="Times New Roman"/>
              </a:rPr>
              <a:t>implemented </a:t>
            </a:r>
            <a:r>
              <a:rPr sz="1200" dirty="0">
                <a:latin typeface="Times New Roman"/>
                <a:cs typeface="Times New Roman"/>
              </a:rPr>
              <a:t>in two</a:t>
            </a:r>
            <a:r>
              <a:rPr sz="1200" spc="-40" dirty="0">
                <a:latin typeface="Times New Roman"/>
                <a:cs typeface="Times New Roman"/>
              </a:rPr>
              <a:t> </a:t>
            </a:r>
            <a:r>
              <a:rPr sz="1200" dirty="0">
                <a:latin typeface="Times New Roman"/>
                <a:cs typeface="Times New Roman"/>
              </a:rPr>
              <a:t>ways:</a:t>
            </a:r>
            <a:endParaRPr sz="1200">
              <a:latin typeface="Times New Roman"/>
              <a:cs typeface="Times New Roman"/>
            </a:endParaRPr>
          </a:p>
          <a:p>
            <a:pPr marL="697865">
              <a:lnSpc>
                <a:spcPts val="1700"/>
              </a:lnSpc>
            </a:pPr>
            <a:r>
              <a:rPr sz="1500" spc="-5" dirty="0">
                <a:latin typeface="Arial"/>
                <a:cs typeface="Arial"/>
              </a:rPr>
              <a:t>–</a:t>
            </a:r>
            <a:r>
              <a:rPr sz="1200" spc="-5" dirty="0">
                <a:latin typeface="Times New Roman"/>
                <a:cs typeface="Times New Roman"/>
              </a:rPr>
              <a:t>Synchronous</a:t>
            </a:r>
            <a:r>
              <a:rPr sz="1200" spc="-100" dirty="0">
                <a:latin typeface="Times New Roman"/>
                <a:cs typeface="Times New Roman"/>
              </a:rPr>
              <a:t> </a:t>
            </a:r>
            <a:r>
              <a:rPr sz="1200" dirty="0">
                <a:latin typeface="Times New Roman"/>
                <a:cs typeface="Times New Roman"/>
              </a:rPr>
              <a:t>TDM</a:t>
            </a:r>
            <a:endParaRPr sz="1200">
              <a:latin typeface="Times New Roman"/>
              <a:cs typeface="Times New Roman"/>
            </a:endParaRPr>
          </a:p>
          <a:p>
            <a:pPr marL="697865">
              <a:lnSpc>
                <a:spcPts val="1735"/>
              </a:lnSpc>
            </a:pPr>
            <a:r>
              <a:rPr sz="1500" spc="-5" dirty="0">
                <a:latin typeface="Arial"/>
                <a:cs typeface="Arial"/>
              </a:rPr>
              <a:t>–</a:t>
            </a:r>
            <a:r>
              <a:rPr sz="1200" spc="-5" dirty="0">
                <a:latin typeface="Times New Roman"/>
                <a:cs typeface="Times New Roman"/>
              </a:rPr>
              <a:t>Asynchronous</a:t>
            </a:r>
            <a:r>
              <a:rPr sz="1200" spc="-100" dirty="0">
                <a:latin typeface="Times New Roman"/>
                <a:cs typeface="Times New Roman"/>
              </a:rPr>
              <a:t> </a:t>
            </a:r>
            <a:r>
              <a:rPr sz="1200" dirty="0">
                <a:latin typeface="Times New Roman"/>
                <a:cs typeface="Times New Roman"/>
              </a:rPr>
              <a:t>TDM</a:t>
            </a:r>
            <a:endParaRPr sz="1200">
              <a:latin typeface="Times New Roman"/>
              <a:cs typeface="Times New Roman"/>
            </a:endParaRPr>
          </a:p>
          <a:p>
            <a:pPr marL="698500" indent="-228600">
              <a:lnSpc>
                <a:spcPts val="1405"/>
              </a:lnSpc>
              <a:spcBef>
                <a:spcPts val="1270"/>
              </a:spcBef>
              <a:buFont typeface="Meiryo"/>
              <a:buChar char="➢"/>
              <a:tabLst>
                <a:tab pos="698500" algn="l"/>
              </a:tabLst>
            </a:pPr>
            <a:r>
              <a:rPr sz="1200" b="1" spc="-5" dirty="0">
                <a:latin typeface="Times New Roman"/>
                <a:cs typeface="Times New Roman"/>
              </a:rPr>
              <a:t>Synchronous</a:t>
            </a:r>
            <a:r>
              <a:rPr sz="1200" b="1" spc="-100" dirty="0">
                <a:latin typeface="Times New Roman"/>
                <a:cs typeface="Times New Roman"/>
              </a:rPr>
              <a:t> </a:t>
            </a:r>
            <a:r>
              <a:rPr sz="1200" b="1" spc="-5" dirty="0">
                <a:latin typeface="Times New Roman"/>
                <a:cs typeface="Times New Roman"/>
              </a:rPr>
              <a:t>TDM</a:t>
            </a:r>
            <a:endParaRPr sz="1200">
              <a:latin typeface="Times New Roman"/>
              <a:cs typeface="Times New Roman"/>
            </a:endParaRPr>
          </a:p>
          <a:p>
            <a:pPr marL="698500" marR="5715" indent="-228600">
              <a:lnSpc>
                <a:spcPts val="1380"/>
              </a:lnSpc>
              <a:spcBef>
                <a:spcPts val="60"/>
              </a:spcBef>
              <a:buFont typeface="Courier New"/>
              <a:buChar char="o"/>
              <a:tabLst>
                <a:tab pos="698500" algn="l"/>
              </a:tabLst>
            </a:pPr>
            <a:r>
              <a:rPr sz="1200" dirty="0">
                <a:latin typeface="Times New Roman"/>
                <a:cs typeface="Times New Roman"/>
              </a:rPr>
              <a:t>The term synchronous has a different from that used in other areas of  telecommunication</a:t>
            </a:r>
            <a:endParaRPr sz="1200">
              <a:latin typeface="Times New Roman"/>
              <a:cs typeface="Times New Roman"/>
            </a:endParaRPr>
          </a:p>
          <a:p>
            <a:pPr marL="698500" marR="5080" indent="-228600">
              <a:lnSpc>
                <a:spcPts val="1380"/>
              </a:lnSpc>
              <a:buFont typeface="Courier New"/>
              <a:buChar char="o"/>
              <a:tabLst>
                <a:tab pos="698500" algn="l"/>
              </a:tabLst>
            </a:pPr>
            <a:r>
              <a:rPr sz="1200" dirty="0">
                <a:latin typeface="Times New Roman"/>
                <a:cs typeface="Times New Roman"/>
              </a:rPr>
              <a:t>Here synchronous </a:t>
            </a:r>
            <a:r>
              <a:rPr sz="1200" spc="-5" dirty="0">
                <a:latin typeface="Times New Roman"/>
                <a:cs typeface="Times New Roman"/>
              </a:rPr>
              <a:t>means </a:t>
            </a:r>
            <a:r>
              <a:rPr sz="1200" dirty="0">
                <a:latin typeface="Times New Roman"/>
                <a:cs typeface="Times New Roman"/>
              </a:rPr>
              <a:t>that </a:t>
            </a:r>
            <a:r>
              <a:rPr sz="1200" spc="-5" dirty="0">
                <a:latin typeface="Times New Roman"/>
                <a:cs typeface="Times New Roman"/>
              </a:rPr>
              <a:t>MUX allocates </a:t>
            </a:r>
            <a:r>
              <a:rPr sz="1200" dirty="0">
                <a:latin typeface="Times New Roman"/>
                <a:cs typeface="Times New Roman"/>
              </a:rPr>
              <a:t>exactly the </a:t>
            </a:r>
            <a:r>
              <a:rPr sz="1200" spc="-5" dirty="0">
                <a:latin typeface="Times New Roman"/>
                <a:cs typeface="Times New Roman"/>
              </a:rPr>
              <a:t>same time </a:t>
            </a:r>
            <a:r>
              <a:rPr sz="1200" dirty="0">
                <a:latin typeface="Times New Roman"/>
                <a:cs typeface="Times New Roman"/>
              </a:rPr>
              <a:t>slot to  each device at all device whether or </a:t>
            </a:r>
            <a:r>
              <a:rPr sz="1200" spc="-5" dirty="0">
                <a:latin typeface="Times New Roman"/>
                <a:cs typeface="Times New Roman"/>
              </a:rPr>
              <a:t>not </a:t>
            </a:r>
            <a:r>
              <a:rPr sz="1200" dirty="0">
                <a:latin typeface="Times New Roman"/>
                <a:cs typeface="Times New Roman"/>
              </a:rPr>
              <a:t>the </a:t>
            </a:r>
            <a:r>
              <a:rPr sz="1200" spc="-5" dirty="0">
                <a:latin typeface="Times New Roman"/>
                <a:cs typeface="Times New Roman"/>
              </a:rPr>
              <a:t>device </a:t>
            </a:r>
            <a:r>
              <a:rPr sz="1200" dirty="0">
                <a:latin typeface="Times New Roman"/>
                <a:cs typeface="Times New Roman"/>
              </a:rPr>
              <a:t>has any </a:t>
            </a:r>
            <a:r>
              <a:rPr sz="1200" spc="-5" dirty="0">
                <a:latin typeface="Times New Roman"/>
                <a:cs typeface="Times New Roman"/>
              </a:rPr>
              <a:t>thing </a:t>
            </a:r>
            <a:r>
              <a:rPr sz="1200" dirty="0">
                <a:latin typeface="Times New Roman"/>
                <a:cs typeface="Times New Roman"/>
              </a:rPr>
              <a:t>to</a:t>
            </a:r>
            <a:r>
              <a:rPr sz="1200" spc="-75" dirty="0">
                <a:latin typeface="Times New Roman"/>
                <a:cs typeface="Times New Roman"/>
              </a:rPr>
              <a:t> </a:t>
            </a:r>
            <a:r>
              <a:rPr sz="1200" spc="-5" dirty="0">
                <a:latin typeface="Times New Roman"/>
                <a:cs typeface="Times New Roman"/>
              </a:rPr>
              <a:t>transmit</a:t>
            </a:r>
            <a:endParaRPr sz="1200">
              <a:latin typeface="Times New Roman"/>
              <a:cs typeface="Times New Roman"/>
            </a:endParaRPr>
          </a:p>
          <a:p>
            <a:pPr>
              <a:lnSpc>
                <a:spcPct val="100000"/>
              </a:lnSpc>
              <a:spcBef>
                <a:spcPts val="30"/>
              </a:spcBef>
            </a:pPr>
            <a:endParaRPr sz="1100">
              <a:latin typeface="Times New Roman"/>
              <a:cs typeface="Times New Roman"/>
            </a:endParaRPr>
          </a:p>
          <a:p>
            <a:pPr marL="698500" indent="-228600">
              <a:lnSpc>
                <a:spcPts val="1405"/>
              </a:lnSpc>
              <a:buFont typeface="Meiryo"/>
              <a:buChar char="➢"/>
              <a:tabLst>
                <a:tab pos="698500" algn="l"/>
              </a:tabLst>
            </a:pPr>
            <a:r>
              <a:rPr sz="1200" b="1" spc="-5" dirty="0">
                <a:latin typeface="Times New Roman"/>
                <a:cs typeface="Times New Roman"/>
              </a:rPr>
              <a:t>Synchronous TDM</a:t>
            </a:r>
            <a:r>
              <a:rPr sz="1200" b="1" spc="-80" dirty="0">
                <a:latin typeface="Times New Roman"/>
                <a:cs typeface="Times New Roman"/>
              </a:rPr>
              <a:t> </a:t>
            </a:r>
            <a:r>
              <a:rPr sz="1200" b="1" spc="-5" dirty="0">
                <a:latin typeface="Times New Roman"/>
                <a:cs typeface="Times New Roman"/>
              </a:rPr>
              <a:t>Example</a:t>
            </a:r>
            <a:endParaRPr sz="1200">
              <a:latin typeface="Times New Roman"/>
              <a:cs typeface="Times New Roman"/>
            </a:endParaRPr>
          </a:p>
          <a:p>
            <a:pPr marL="698500" marR="6350" indent="-228600">
              <a:lnSpc>
                <a:spcPts val="1380"/>
              </a:lnSpc>
              <a:spcBef>
                <a:spcPts val="60"/>
              </a:spcBef>
              <a:buFont typeface="Courier New"/>
              <a:buChar char="o"/>
              <a:tabLst>
                <a:tab pos="698500" algn="l"/>
              </a:tabLst>
            </a:pPr>
            <a:r>
              <a:rPr sz="1200" spc="-5" dirty="0">
                <a:latin typeface="Times New Roman"/>
                <a:cs typeface="Times New Roman"/>
              </a:rPr>
              <a:t>Time </a:t>
            </a:r>
            <a:r>
              <a:rPr sz="1200" dirty="0">
                <a:latin typeface="Times New Roman"/>
                <a:cs typeface="Times New Roman"/>
              </a:rPr>
              <a:t>slot </a:t>
            </a:r>
            <a:r>
              <a:rPr sz="1200" spc="-5" dirty="0">
                <a:latin typeface="Times New Roman"/>
                <a:cs typeface="Times New Roman"/>
              </a:rPr>
              <a:t>A </a:t>
            </a: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is assigned to device </a:t>
            </a:r>
            <a:r>
              <a:rPr sz="1200" spc="-5" dirty="0">
                <a:latin typeface="Times New Roman"/>
                <a:cs typeface="Times New Roman"/>
              </a:rPr>
              <a:t>A </a:t>
            </a:r>
            <a:r>
              <a:rPr sz="1200" dirty="0">
                <a:latin typeface="Times New Roman"/>
                <a:cs typeface="Times New Roman"/>
              </a:rPr>
              <a:t>alone and cannot be used by  any other</a:t>
            </a:r>
            <a:r>
              <a:rPr sz="1200" spc="-100" dirty="0">
                <a:latin typeface="Times New Roman"/>
                <a:cs typeface="Times New Roman"/>
              </a:rPr>
              <a:t> </a:t>
            </a:r>
            <a:r>
              <a:rPr sz="1200" dirty="0">
                <a:latin typeface="Times New Roman"/>
                <a:cs typeface="Times New Roman"/>
              </a:rPr>
              <a:t>device</a:t>
            </a:r>
            <a:endParaRPr sz="1200">
              <a:latin typeface="Times New Roman"/>
              <a:cs typeface="Times New Roman"/>
            </a:endParaRPr>
          </a:p>
          <a:p>
            <a:pPr marL="698500" marR="5715" indent="-228600">
              <a:lnSpc>
                <a:spcPts val="1370"/>
              </a:lnSpc>
              <a:spcBef>
                <a:spcPts val="5"/>
              </a:spcBef>
              <a:buFont typeface="Courier New"/>
              <a:buChar char="o"/>
              <a:tabLst>
                <a:tab pos="698500" algn="l"/>
              </a:tabLst>
            </a:pPr>
            <a:r>
              <a:rPr sz="1200" dirty="0">
                <a:latin typeface="Times New Roman"/>
                <a:cs typeface="Times New Roman"/>
              </a:rPr>
              <a:t>Each </a:t>
            </a:r>
            <a:r>
              <a:rPr sz="1200" spc="-5" dirty="0">
                <a:latin typeface="Times New Roman"/>
                <a:cs typeface="Times New Roman"/>
              </a:rPr>
              <a:t>time </a:t>
            </a:r>
            <a:r>
              <a:rPr sz="1200" dirty="0">
                <a:latin typeface="Times New Roman"/>
                <a:cs typeface="Times New Roman"/>
              </a:rPr>
              <a:t>its allocated </a:t>
            </a:r>
            <a:r>
              <a:rPr sz="1200" spc="-5" dirty="0">
                <a:latin typeface="Times New Roman"/>
                <a:cs typeface="Times New Roman"/>
              </a:rPr>
              <a:t>time </a:t>
            </a:r>
            <a:r>
              <a:rPr sz="1200" dirty="0">
                <a:latin typeface="Times New Roman"/>
                <a:cs typeface="Times New Roman"/>
              </a:rPr>
              <a:t>slot comes </a:t>
            </a:r>
            <a:r>
              <a:rPr sz="1200" spc="-5" dirty="0">
                <a:latin typeface="Times New Roman"/>
                <a:cs typeface="Times New Roman"/>
              </a:rPr>
              <a:t>up </a:t>
            </a:r>
            <a:r>
              <a:rPr sz="1200" dirty="0">
                <a:latin typeface="Times New Roman"/>
                <a:cs typeface="Times New Roman"/>
              </a:rPr>
              <a:t>a </a:t>
            </a:r>
            <a:r>
              <a:rPr sz="1200" spc="-5" dirty="0">
                <a:latin typeface="Times New Roman"/>
                <a:cs typeface="Times New Roman"/>
              </a:rPr>
              <a:t>device has </a:t>
            </a:r>
            <a:r>
              <a:rPr sz="1200" dirty="0">
                <a:latin typeface="Times New Roman"/>
                <a:cs typeface="Times New Roman"/>
              </a:rPr>
              <a:t>the </a:t>
            </a:r>
            <a:r>
              <a:rPr sz="1200" spc="-5" dirty="0">
                <a:latin typeface="Times New Roman"/>
                <a:cs typeface="Times New Roman"/>
              </a:rPr>
              <a:t>opportunity </a:t>
            </a:r>
            <a:r>
              <a:rPr sz="1200" dirty="0">
                <a:latin typeface="Times New Roman"/>
                <a:cs typeface="Times New Roman"/>
              </a:rPr>
              <a:t>to </a:t>
            </a:r>
            <a:r>
              <a:rPr sz="1200" spc="-5" dirty="0">
                <a:latin typeface="Times New Roman"/>
                <a:cs typeface="Times New Roman"/>
              </a:rPr>
              <a:t>send  </a:t>
            </a:r>
            <a:r>
              <a:rPr sz="1200" dirty="0">
                <a:latin typeface="Times New Roman"/>
                <a:cs typeface="Times New Roman"/>
              </a:rPr>
              <a:t>a portion of its</a:t>
            </a:r>
            <a:r>
              <a:rPr sz="1200" spc="-10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698500" marR="5715" indent="-228600">
              <a:lnSpc>
                <a:spcPts val="1380"/>
              </a:lnSpc>
              <a:buFont typeface="Courier New"/>
              <a:buChar char="o"/>
              <a:tabLst>
                <a:tab pos="698500" algn="l"/>
                <a:tab pos="936625" algn="l"/>
              </a:tabLst>
            </a:pPr>
            <a:r>
              <a:rPr sz="1200" dirty="0">
                <a:latin typeface="Times New Roman"/>
                <a:cs typeface="Times New Roman"/>
              </a:rPr>
              <a:t>If	a</a:t>
            </a:r>
            <a:r>
              <a:rPr sz="1200" spc="229" dirty="0">
                <a:latin typeface="Times New Roman"/>
                <a:cs typeface="Times New Roman"/>
              </a:rPr>
              <a:t> </a:t>
            </a:r>
            <a:r>
              <a:rPr sz="1200" dirty="0">
                <a:latin typeface="Times New Roman"/>
                <a:cs typeface="Times New Roman"/>
              </a:rPr>
              <a:t>device</a:t>
            </a:r>
            <a:r>
              <a:rPr sz="1200" spc="229" dirty="0">
                <a:latin typeface="Times New Roman"/>
                <a:cs typeface="Times New Roman"/>
              </a:rPr>
              <a:t> </a:t>
            </a:r>
            <a:r>
              <a:rPr sz="1200" dirty="0">
                <a:latin typeface="Times New Roman"/>
                <a:cs typeface="Times New Roman"/>
              </a:rPr>
              <a:t>is</a:t>
            </a:r>
            <a:r>
              <a:rPr sz="1200" spc="229" dirty="0">
                <a:latin typeface="Times New Roman"/>
                <a:cs typeface="Times New Roman"/>
              </a:rPr>
              <a:t> </a:t>
            </a:r>
            <a:r>
              <a:rPr sz="1200" dirty="0">
                <a:latin typeface="Times New Roman"/>
                <a:cs typeface="Times New Roman"/>
              </a:rPr>
              <a:t>unable</a:t>
            </a:r>
            <a:r>
              <a:rPr sz="1200" spc="229" dirty="0">
                <a:latin typeface="Times New Roman"/>
                <a:cs typeface="Times New Roman"/>
              </a:rPr>
              <a:t> </a:t>
            </a:r>
            <a:r>
              <a:rPr sz="1200" dirty="0">
                <a:latin typeface="Times New Roman"/>
                <a:cs typeface="Times New Roman"/>
              </a:rPr>
              <a:t>to</a:t>
            </a:r>
            <a:r>
              <a:rPr sz="1200" spc="229" dirty="0">
                <a:latin typeface="Times New Roman"/>
                <a:cs typeface="Times New Roman"/>
              </a:rPr>
              <a:t> </a:t>
            </a:r>
            <a:r>
              <a:rPr sz="1200" spc="-5" dirty="0">
                <a:latin typeface="Times New Roman"/>
                <a:cs typeface="Times New Roman"/>
              </a:rPr>
              <a:t>transmit</a:t>
            </a:r>
            <a:r>
              <a:rPr sz="1200" spc="229" dirty="0">
                <a:latin typeface="Times New Roman"/>
                <a:cs typeface="Times New Roman"/>
              </a:rPr>
              <a:t> </a:t>
            </a:r>
            <a:r>
              <a:rPr sz="1200" dirty="0">
                <a:latin typeface="Times New Roman"/>
                <a:cs typeface="Times New Roman"/>
              </a:rPr>
              <a:t>or</a:t>
            </a:r>
            <a:r>
              <a:rPr sz="1200" spc="225" dirty="0">
                <a:latin typeface="Times New Roman"/>
                <a:cs typeface="Times New Roman"/>
              </a:rPr>
              <a:t> </a:t>
            </a:r>
            <a:r>
              <a:rPr sz="1200" dirty="0">
                <a:latin typeface="Times New Roman"/>
                <a:cs typeface="Times New Roman"/>
              </a:rPr>
              <a:t>does</a:t>
            </a:r>
            <a:r>
              <a:rPr sz="1200" spc="229" dirty="0">
                <a:latin typeface="Times New Roman"/>
                <a:cs typeface="Times New Roman"/>
              </a:rPr>
              <a:t> </a:t>
            </a:r>
            <a:r>
              <a:rPr sz="1200" dirty="0">
                <a:latin typeface="Times New Roman"/>
                <a:cs typeface="Times New Roman"/>
              </a:rPr>
              <a:t>not</a:t>
            </a:r>
            <a:r>
              <a:rPr sz="1200" spc="229" dirty="0">
                <a:latin typeface="Times New Roman"/>
                <a:cs typeface="Times New Roman"/>
              </a:rPr>
              <a:t> </a:t>
            </a:r>
            <a:r>
              <a:rPr sz="1200" dirty="0">
                <a:latin typeface="Times New Roman"/>
                <a:cs typeface="Times New Roman"/>
              </a:rPr>
              <a:t>have</a:t>
            </a:r>
            <a:r>
              <a:rPr sz="1200" spc="229" dirty="0">
                <a:latin typeface="Times New Roman"/>
                <a:cs typeface="Times New Roman"/>
              </a:rPr>
              <a:t> </a:t>
            </a:r>
            <a:r>
              <a:rPr sz="1200" dirty="0">
                <a:latin typeface="Times New Roman"/>
                <a:cs typeface="Times New Roman"/>
              </a:rPr>
              <a:t>data</a:t>
            </a:r>
            <a:r>
              <a:rPr sz="1200" spc="229" dirty="0">
                <a:latin typeface="Times New Roman"/>
                <a:cs typeface="Times New Roman"/>
              </a:rPr>
              <a:t> </a:t>
            </a:r>
            <a:r>
              <a:rPr sz="1200" dirty="0">
                <a:latin typeface="Times New Roman"/>
                <a:cs typeface="Times New Roman"/>
              </a:rPr>
              <a:t>to</a:t>
            </a:r>
            <a:r>
              <a:rPr sz="1200" spc="229" dirty="0">
                <a:latin typeface="Times New Roman"/>
                <a:cs typeface="Times New Roman"/>
              </a:rPr>
              <a:t> </a:t>
            </a:r>
            <a:r>
              <a:rPr sz="1200" dirty="0">
                <a:latin typeface="Times New Roman"/>
                <a:cs typeface="Times New Roman"/>
              </a:rPr>
              <a:t>send</a:t>
            </a:r>
            <a:r>
              <a:rPr sz="1200" spc="229" dirty="0">
                <a:latin typeface="Times New Roman"/>
                <a:cs typeface="Times New Roman"/>
              </a:rPr>
              <a:t> </a:t>
            </a:r>
            <a:r>
              <a:rPr sz="1200" spc="-5" dirty="0">
                <a:latin typeface="Times New Roman"/>
                <a:cs typeface="Times New Roman"/>
              </a:rPr>
              <a:t>time</a:t>
            </a:r>
            <a:r>
              <a:rPr sz="1200" spc="229" dirty="0">
                <a:latin typeface="Times New Roman"/>
                <a:cs typeface="Times New Roman"/>
              </a:rPr>
              <a:t> </a:t>
            </a:r>
            <a:r>
              <a:rPr sz="1200" dirty="0">
                <a:latin typeface="Times New Roman"/>
                <a:cs typeface="Times New Roman"/>
              </a:rPr>
              <a:t>slot  </a:t>
            </a:r>
            <a:r>
              <a:rPr sz="1200" spc="-5" dirty="0">
                <a:latin typeface="Times New Roman"/>
                <a:cs typeface="Times New Roman"/>
              </a:rPr>
              <a:t>remains</a:t>
            </a:r>
            <a:r>
              <a:rPr sz="1200" spc="-80" dirty="0">
                <a:latin typeface="Times New Roman"/>
                <a:cs typeface="Times New Roman"/>
              </a:rPr>
              <a:t> </a:t>
            </a:r>
            <a:r>
              <a:rPr sz="1200" dirty="0">
                <a:latin typeface="Times New Roman"/>
                <a:cs typeface="Times New Roman"/>
              </a:rPr>
              <a:t>empty</a:t>
            </a:r>
            <a:endParaRPr sz="1200">
              <a:latin typeface="Times New Roman"/>
              <a:cs typeface="Times New Roman"/>
            </a:endParaRPr>
          </a:p>
          <a:p>
            <a:pPr>
              <a:lnSpc>
                <a:spcPct val="100000"/>
              </a:lnSpc>
              <a:spcBef>
                <a:spcPts val="30"/>
              </a:spcBef>
            </a:pPr>
            <a:endParaRPr sz="1100">
              <a:latin typeface="Times New Roman"/>
              <a:cs typeface="Times New Roman"/>
            </a:endParaRPr>
          </a:p>
          <a:p>
            <a:pPr marL="698500" indent="-228600">
              <a:lnSpc>
                <a:spcPts val="1405"/>
              </a:lnSpc>
              <a:buFont typeface="Meiryo"/>
              <a:buChar char="➢"/>
              <a:tabLst>
                <a:tab pos="698500" algn="l"/>
              </a:tabLst>
            </a:pPr>
            <a:r>
              <a:rPr sz="1200" b="1" spc="-5" dirty="0">
                <a:latin typeface="Times New Roman"/>
                <a:cs typeface="Times New Roman"/>
              </a:rPr>
              <a:t>Synchronous TDM</a:t>
            </a:r>
            <a:r>
              <a:rPr sz="1200" b="1" spc="-75" dirty="0">
                <a:latin typeface="Times New Roman"/>
                <a:cs typeface="Times New Roman"/>
              </a:rPr>
              <a:t> </a:t>
            </a:r>
            <a:r>
              <a:rPr sz="1200" b="1" spc="-5" dirty="0">
                <a:latin typeface="Times New Roman"/>
                <a:cs typeface="Times New Roman"/>
              </a:rPr>
              <a:t>Frames</a:t>
            </a:r>
            <a:endParaRPr sz="1200">
              <a:latin typeface="Times New Roman"/>
              <a:cs typeface="Times New Roman"/>
            </a:endParaRPr>
          </a:p>
          <a:p>
            <a:pPr marL="698500" indent="-228600">
              <a:lnSpc>
                <a:spcPts val="1375"/>
              </a:lnSpc>
              <a:buFont typeface="Courier New"/>
              <a:buChar char="o"/>
              <a:tabLst>
                <a:tab pos="698500" algn="l"/>
              </a:tabLst>
            </a:pPr>
            <a:r>
              <a:rPr sz="1200" spc="-5" dirty="0">
                <a:latin typeface="Times New Roman"/>
                <a:cs typeface="Times New Roman"/>
              </a:rPr>
              <a:t>Time </a:t>
            </a:r>
            <a:r>
              <a:rPr sz="1200" dirty="0">
                <a:latin typeface="Times New Roman"/>
                <a:cs typeface="Times New Roman"/>
              </a:rPr>
              <a:t>slots are grouped into</a:t>
            </a:r>
            <a:r>
              <a:rPr sz="1200" spc="-90"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marL="698500" marR="5715" indent="-228600">
              <a:lnSpc>
                <a:spcPts val="1380"/>
              </a:lnSpc>
              <a:spcBef>
                <a:spcPts val="65"/>
              </a:spcBef>
              <a:buFont typeface="Courier New"/>
              <a:buChar char="o"/>
              <a:tabLst>
                <a:tab pos="698500" algn="l"/>
              </a:tabLst>
            </a:pPr>
            <a:r>
              <a:rPr sz="1200" spc="-5" dirty="0">
                <a:latin typeface="Times New Roman"/>
                <a:cs typeface="Times New Roman"/>
              </a:rPr>
              <a:t>A frame </a:t>
            </a:r>
            <a:r>
              <a:rPr sz="1200" dirty="0">
                <a:latin typeface="Times New Roman"/>
                <a:cs typeface="Times New Roman"/>
              </a:rPr>
              <a:t>consists of one </a:t>
            </a:r>
            <a:r>
              <a:rPr sz="1200" spc="-5" dirty="0">
                <a:latin typeface="Times New Roman"/>
                <a:cs typeface="Times New Roman"/>
              </a:rPr>
              <a:t>complete cycle </a:t>
            </a:r>
            <a:r>
              <a:rPr sz="1200" dirty="0">
                <a:latin typeface="Times New Roman"/>
                <a:cs typeface="Times New Roman"/>
              </a:rPr>
              <a:t>of </a:t>
            </a:r>
            <a:r>
              <a:rPr sz="1200" spc="-10" dirty="0">
                <a:latin typeface="Times New Roman"/>
                <a:cs typeface="Times New Roman"/>
              </a:rPr>
              <a:t>Time </a:t>
            </a:r>
            <a:r>
              <a:rPr sz="1200" dirty="0">
                <a:latin typeface="Times New Roman"/>
                <a:cs typeface="Times New Roman"/>
              </a:rPr>
              <a:t>slots including one or </a:t>
            </a:r>
            <a:r>
              <a:rPr sz="1200" spc="-5" dirty="0">
                <a:latin typeface="Times New Roman"/>
                <a:cs typeface="Times New Roman"/>
              </a:rPr>
              <a:t>more  </a:t>
            </a:r>
            <a:r>
              <a:rPr sz="1200" dirty="0">
                <a:latin typeface="Times New Roman"/>
                <a:cs typeface="Times New Roman"/>
              </a:rPr>
              <a:t>slots </a:t>
            </a:r>
            <a:r>
              <a:rPr sz="1200" spc="-5" dirty="0">
                <a:latin typeface="Times New Roman"/>
                <a:cs typeface="Times New Roman"/>
              </a:rPr>
              <a:t>dedicated </a:t>
            </a:r>
            <a:r>
              <a:rPr sz="1200" dirty="0">
                <a:latin typeface="Times New Roman"/>
                <a:cs typeface="Times New Roman"/>
              </a:rPr>
              <a:t>to each </a:t>
            </a:r>
            <a:r>
              <a:rPr sz="1200" spc="-5" dirty="0">
                <a:latin typeface="Times New Roman"/>
                <a:cs typeface="Times New Roman"/>
              </a:rPr>
              <a:t>sending</a:t>
            </a:r>
            <a:r>
              <a:rPr sz="1200" spc="-65" dirty="0">
                <a:latin typeface="Times New Roman"/>
                <a:cs typeface="Times New Roman"/>
              </a:rPr>
              <a:t> </a:t>
            </a:r>
            <a:r>
              <a:rPr sz="1200" dirty="0">
                <a:latin typeface="Times New Roman"/>
                <a:cs typeface="Times New Roman"/>
              </a:rPr>
              <a:t>device</a:t>
            </a:r>
            <a:endParaRPr sz="1200">
              <a:latin typeface="Times New Roman"/>
              <a:cs typeface="Times New Roman"/>
            </a:endParaRPr>
          </a:p>
          <a:p>
            <a:pPr marL="698500" marR="5080" indent="-228600">
              <a:lnSpc>
                <a:spcPts val="1380"/>
              </a:lnSpc>
              <a:buFont typeface="Courier New"/>
              <a:buChar char="o"/>
              <a:tabLst>
                <a:tab pos="698500" algn="l"/>
              </a:tabLst>
            </a:pPr>
            <a:r>
              <a:rPr sz="1200" dirty="0">
                <a:latin typeface="Times New Roman"/>
                <a:cs typeface="Times New Roman"/>
              </a:rPr>
              <a:t>In a system with ‘n’ I/p lines, each </a:t>
            </a:r>
            <a:r>
              <a:rPr sz="1200" spc="-5" dirty="0">
                <a:latin typeface="Times New Roman"/>
                <a:cs typeface="Times New Roman"/>
              </a:rPr>
              <a:t>frame </a:t>
            </a:r>
            <a:r>
              <a:rPr sz="1200" dirty="0">
                <a:latin typeface="Times New Roman"/>
                <a:cs typeface="Times New Roman"/>
              </a:rPr>
              <a:t>has atleast </a:t>
            </a:r>
            <a:r>
              <a:rPr sz="1200" spc="-5" dirty="0">
                <a:latin typeface="Times New Roman"/>
                <a:cs typeface="Times New Roman"/>
              </a:rPr>
              <a:t>‘n’ </a:t>
            </a:r>
            <a:r>
              <a:rPr sz="1200" dirty="0">
                <a:latin typeface="Times New Roman"/>
                <a:cs typeface="Times New Roman"/>
              </a:rPr>
              <a:t>slots with each </a:t>
            </a:r>
            <a:r>
              <a:rPr sz="1200" spc="-5" dirty="0">
                <a:latin typeface="Times New Roman"/>
                <a:cs typeface="Times New Roman"/>
              </a:rPr>
              <a:t>slot  allocated </a:t>
            </a:r>
            <a:r>
              <a:rPr sz="1200" dirty="0">
                <a:latin typeface="Times New Roman"/>
                <a:cs typeface="Times New Roman"/>
              </a:rPr>
              <a:t>to </a:t>
            </a:r>
            <a:r>
              <a:rPr sz="1200" spc="-5" dirty="0">
                <a:latin typeface="Times New Roman"/>
                <a:cs typeface="Times New Roman"/>
              </a:rPr>
              <a:t>carrying </a:t>
            </a:r>
            <a:r>
              <a:rPr sz="1200" dirty="0">
                <a:latin typeface="Times New Roman"/>
                <a:cs typeface="Times New Roman"/>
              </a:rPr>
              <a:t>data </a:t>
            </a:r>
            <a:r>
              <a:rPr sz="1200" spc="-5" dirty="0">
                <a:latin typeface="Times New Roman"/>
                <a:cs typeface="Times New Roman"/>
              </a:rPr>
              <a:t>from </a:t>
            </a:r>
            <a:r>
              <a:rPr sz="1200" dirty="0">
                <a:latin typeface="Times New Roman"/>
                <a:cs typeface="Times New Roman"/>
              </a:rPr>
              <a:t>a </a:t>
            </a:r>
            <a:r>
              <a:rPr sz="1200" spc="-5" dirty="0">
                <a:latin typeface="Times New Roman"/>
                <a:cs typeface="Times New Roman"/>
              </a:rPr>
              <a:t>specific I/p</a:t>
            </a:r>
            <a:r>
              <a:rPr sz="1200" spc="15" dirty="0">
                <a:latin typeface="Times New Roman"/>
                <a:cs typeface="Times New Roman"/>
              </a:rPr>
              <a:t> </a:t>
            </a:r>
            <a:r>
              <a:rPr sz="1200" spc="-5" dirty="0">
                <a:latin typeface="Times New Roman"/>
                <a:cs typeface="Times New Roman"/>
              </a:rPr>
              <a:t>line</a:t>
            </a:r>
            <a:endParaRPr sz="1200">
              <a:latin typeface="Times New Roman"/>
              <a:cs typeface="Times New Roman"/>
            </a:endParaRPr>
          </a:p>
          <a:p>
            <a:pPr marL="698500" marR="5080" indent="-228600">
              <a:lnSpc>
                <a:spcPts val="1380"/>
              </a:lnSpc>
              <a:buFont typeface="Courier New"/>
              <a:buChar char="o"/>
              <a:tabLst>
                <a:tab pos="698500" algn="l"/>
              </a:tabLst>
            </a:pPr>
            <a:r>
              <a:rPr sz="1200" dirty="0">
                <a:latin typeface="Times New Roman"/>
                <a:cs typeface="Times New Roman"/>
              </a:rPr>
              <a:t>If all the I/p devices sharing a link </a:t>
            </a:r>
            <a:r>
              <a:rPr sz="1200" spc="-5" dirty="0">
                <a:latin typeface="Times New Roman"/>
                <a:cs typeface="Times New Roman"/>
              </a:rPr>
              <a:t>are transmitting </a:t>
            </a:r>
            <a:r>
              <a:rPr sz="1200" dirty="0">
                <a:latin typeface="Times New Roman"/>
                <a:cs typeface="Times New Roman"/>
              </a:rPr>
              <a:t>at the </a:t>
            </a:r>
            <a:r>
              <a:rPr sz="1200" spc="-10" dirty="0">
                <a:latin typeface="Times New Roman"/>
                <a:cs typeface="Times New Roman"/>
              </a:rPr>
              <a:t>same </a:t>
            </a:r>
            <a:r>
              <a:rPr sz="1200" dirty="0">
                <a:latin typeface="Times New Roman"/>
                <a:cs typeface="Times New Roman"/>
              </a:rPr>
              <a:t>data </a:t>
            </a:r>
            <a:r>
              <a:rPr sz="1200" spc="-5" dirty="0">
                <a:latin typeface="Times New Roman"/>
                <a:cs typeface="Times New Roman"/>
              </a:rPr>
              <a:t>rate, </a:t>
            </a:r>
            <a:r>
              <a:rPr sz="1200" dirty="0">
                <a:latin typeface="Times New Roman"/>
                <a:cs typeface="Times New Roman"/>
              </a:rPr>
              <a:t>each  device has 1 </a:t>
            </a:r>
            <a:r>
              <a:rPr sz="1200" spc="-5" dirty="0">
                <a:latin typeface="Times New Roman"/>
                <a:cs typeface="Times New Roman"/>
              </a:rPr>
              <a:t>timeslot </a:t>
            </a:r>
            <a:r>
              <a:rPr sz="1200" dirty="0">
                <a:latin typeface="Times New Roman"/>
                <a:cs typeface="Times New Roman"/>
              </a:rPr>
              <a:t>per</a:t>
            </a:r>
            <a:r>
              <a:rPr sz="1200" spc="-5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698500" indent="-228600">
              <a:lnSpc>
                <a:spcPts val="1315"/>
              </a:lnSpc>
              <a:buFont typeface="Courier New"/>
              <a:buChar char="o"/>
              <a:tabLst>
                <a:tab pos="698500" algn="l"/>
              </a:tabLst>
            </a:pPr>
            <a:r>
              <a:rPr sz="1200" dirty="0">
                <a:latin typeface="Times New Roman"/>
                <a:cs typeface="Times New Roman"/>
              </a:rPr>
              <a:t>However it is possible to </a:t>
            </a:r>
            <a:r>
              <a:rPr sz="1200" spc="-5" dirty="0">
                <a:latin typeface="Times New Roman"/>
                <a:cs typeface="Times New Roman"/>
              </a:rPr>
              <a:t>accommodate varying data</a:t>
            </a:r>
            <a:r>
              <a:rPr sz="1200" spc="-20" dirty="0">
                <a:latin typeface="Times New Roman"/>
                <a:cs typeface="Times New Roman"/>
              </a:rPr>
              <a:t> </a:t>
            </a:r>
            <a:r>
              <a:rPr sz="1200" dirty="0">
                <a:latin typeface="Times New Roman"/>
                <a:cs typeface="Times New Roman"/>
              </a:rPr>
              <a:t>rates</a:t>
            </a:r>
            <a:endParaRPr sz="1200">
              <a:latin typeface="Times New Roman"/>
              <a:cs typeface="Times New Roman"/>
            </a:endParaRPr>
          </a:p>
          <a:p>
            <a:pPr marL="698500" marR="5715" indent="-228600">
              <a:lnSpc>
                <a:spcPts val="1380"/>
              </a:lnSpc>
              <a:spcBef>
                <a:spcPts val="65"/>
              </a:spcBef>
              <a:buFont typeface="Courier New"/>
              <a:buChar char="o"/>
              <a:tabLst>
                <a:tab pos="698500" algn="l"/>
              </a:tabLst>
            </a:pPr>
            <a:r>
              <a:rPr sz="1200" spc="-5" dirty="0">
                <a:latin typeface="Times New Roman"/>
                <a:cs typeface="Times New Roman"/>
              </a:rPr>
              <a:t>A TX </a:t>
            </a:r>
            <a:r>
              <a:rPr sz="1200" dirty="0">
                <a:latin typeface="Times New Roman"/>
                <a:cs typeface="Times New Roman"/>
              </a:rPr>
              <a:t>with two slots per </a:t>
            </a:r>
            <a:r>
              <a:rPr sz="1200" spc="-5" dirty="0">
                <a:latin typeface="Times New Roman"/>
                <a:cs typeface="Times New Roman"/>
              </a:rPr>
              <a:t>frame </a:t>
            </a:r>
            <a:r>
              <a:rPr sz="1200" dirty="0">
                <a:latin typeface="Times New Roman"/>
                <a:cs typeface="Times New Roman"/>
              </a:rPr>
              <a:t>will </a:t>
            </a:r>
            <a:r>
              <a:rPr sz="1200" spc="-5" dirty="0">
                <a:latin typeface="Times New Roman"/>
                <a:cs typeface="Times New Roman"/>
              </a:rPr>
              <a:t>arrive twice </a:t>
            </a:r>
            <a:r>
              <a:rPr sz="1200" dirty="0">
                <a:latin typeface="Times New Roman"/>
                <a:cs typeface="Times New Roman"/>
              </a:rPr>
              <a:t>as </a:t>
            </a:r>
            <a:r>
              <a:rPr sz="1200" spc="-5" dirty="0">
                <a:latin typeface="Times New Roman"/>
                <a:cs typeface="Times New Roman"/>
              </a:rPr>
              <a:t>quickly as </a:t>
            </a:r>
            <a:r>
              <a:rPr sz="1200" dirty="0">
                <a:latin typeface="Times New Roman"/>
                <a:cs typeface="Times New Roman"/>
              </a:rPr>
              <a:t>one with 1 slot  per</a:t>
            </a:r>
            <a:r>
              <a:rPr sz="1200" spc="-85" dirty="0">
                <a:latin typeface="Times New Roman"/>
                <a:cs typeface="Times New Roman"/>
              </a:rPr>
              <a:t> </a:t>
            </a:r>
            <a:r>
              <a:rPr sz="1200" spc="-5" dirty="0">
                <a:latin typeface="Times New Roman"/>
                <a:cs typeface="Times New Roman"/>
              </a:rPr>
              <a:t>frame</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152</a:t>
            </a:fld>
            <a:endParaRPr dirty="0"/>
          </a:p>
        </p:txBody>
      </p:sp>
    </p:spTree>
    <p:extLst>
      <p:ext uri="{BB962C8B-B14F-4D97-AF65-F5344CB8AC3E}">
        <p14:creationId xmlns:p14="http://schemas.microsoft.com/office/powerpoint/2010/main" val="8034737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14399"/>
            <a:ext cx="5074285" cy="358140"/>
          </a:xfrm>
          <a:prstGeom prst="rect">
            <a:avLst/>
          </a:prstGeom>
        </p:spPr>
        <p:txBody>
          <a:bodyPr vert="horz" wrap="square" lIns="0" tIns="0" rIns="0" bIns="0" rtlCol="0">
            <a:spAutoFit/>
          </a:bodyPr>
          <a:lstStyle/>
          <a:p>
            <a:pPr marL="241300" marR="5080" indent="-228600">
              <a:lnSpc>
                <a:spcPts val="1380"/>
              </a:lnSpc>
            </a:pPr>
            <a:r>
              <a:rPr sz="1200" spc="-5" dirty="0">
                <a:latin typeface="Courier New"/>
                <a:cs typeface="Courier New"/>
              </a:rPr>
              <a:t>o </a:t>
            </a:r>
            <a:r>
              <a:rPr sz="1200" dirty="0">
                <a:latin typeface="Times New Roman"/>
                <a:cs typeface="Times New Roman"/>
              </a:rPr>
              <a:t>The </a:t>
            </a:r>
            <a:r>
              <a:rPr sz="1200" spc="-5" dirty="0">
                <a:latin typeface="Times New Roman"/>
                <a:cs typeface="Times New Roman"/>
              </a:rPr>
              <a:t>time </a:t>
            </a:r>
            <a:r>
              <a:rPr sz="1200" dirty="0">
                <a:latin typeface="Times New Roman"/>
                <a:cs typeface="Times New Roman"/>
              </a:rPr>
              <a:t>slots dedicated to a given device occupy the same location in each  </a:t>
            </a:r>
            <a:r>
              <a:rPr sz="1200" spc="-5" dirty="0">
                <a:latin typeface="Times New Roman"/>
                <a:cs typeface="Times New Roman"/>
              </a:rPr>
              <a:t>frame </a:t>
            </a:r>
            <a:r>
              <a:rPr sz="1200" dirty="0">
                <a:latin typeface="Times New Roman"/>
                <a:cs typeface="Times New Roman"/>
              </a:rPr>
              <a:t>and </a:t>
            </a:r>
            <a:r>
              <a:rPr sz="1200" spc="-5" dirty="0">
                <a:latin typeface="Times New Roman"/>
                <a:cs typeface="Times New Roman"/>
              </a:rPr>
              <a:t>constitute that device’s</a:t>
            </a:r>
            <a:r>
              <a:rPr sz="1200" spc="35" dirty="0">
                <a:latin typeface="Times New Roman"/>
                <a:cs typeface="Times New Roman"/>
              </a:rPr>
              <a:t> </a:t>
            </a:r>
            <a:r>
              <a:rPr sz="1200" spc="-5" dirty="0">
                <a:latin typeface="Times New Roman"/>
                <a:cs typeface="Times New Roman"/>
              </a:rPr>
              <a:t>channel</a:t>
            </a:r>
            <a:endParaRPr sz="1200">
              <a:latin typeface="Times New Roman"/>
              <a:cs typeface="Times New Roman"/>
            </a:endParaRPr>
          </a:p>
        </p:txBody>
      </p:sp>
      <p:sp>
        <p:nvSpPr>
          <p:cNvPr id="7" name="object 7"/>
          <p:cNvSpPr/>
          <p:nvPr/>
        </p:nvSpPr>
        <p:spPr>
          <a:xfrm>
            <a:off x="2239517" y="1264919"/>
            <a:ext cx="3774160" cy="204825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3310889"/>
            <a:ext cx="5531485" cy="2711450"/>
          </a:xfrm>
          <a:prstGeom prst="rect">
            <a:avLst/>
          </a:prstGeom>
        </p:spPr>
        <p:txBody>
          <a:bodyPr vert="horz" wrap="square" lIns="0" tIns="0" rIns="0" bIns="0" rtlCol="0">
            <a:spAutoFit/>
          </a:bodyPr>
          <a:lstStyle/>
          <a:p>
            <a:pPr marL="698500" marR="5715" indent="-228600">
              <a:lnSpc>
                <a:spcPts val="1380"/>
              </a:lnSpc>
              <a:buFont typeface="Courier New"/>
              <a:buChar char="o"/>
              <a:tabLst>
                <a:tab pos="698500" algn="l"/>
              </a:tabLst>
            </a:pPr>
            <a:r>
              <a:rPr sz="1200" dirty="0">
                <a:latin typeface="Times New Roman"/>
                <a:cs typeface="Times New Roman"/>
              </a:rPr>
              <a:t>In </a:t>
            </a:r>
            <a:r>
              <a:rPr sz="1200" spc="-5" dirty="0">
                <a:latin typeface="Times New Roman"/>
                <a:cs typeface="Times New Roman"/>
              </a:rPr>
              <a:t>figure, we </a:t>
            </a:r>
            <a:r>
              <a:rPr sz="1200" dirty="0">
                <a:latin typeface="Times New Roman"/>
                <a:cs typeface="Times New Roman"/>
              </a:rPr>
              <a:t>have 5 I/p lines </a:t>
            </a:r>
            <a:r>
              <a:rPr sz="1200" spc="-5" dirty="0">
                <a:latin typeface="Times New Roman"/>
                <a:cs typeface="Times New Roman"/>
              </a:rPr>
              <a:t>Multiplexed </a:t>
            </a:r>
            <a:r>
              <a:rPr sz="1200" dirty="0">
                <a:latin typeface="Times New Roman"/>
                <a:cs typeface="Times New Roman"/>
              </a:rPr>
              <a:t>onto a </a:t>
            </a:r>
            <a:r>
              <a:rPr sz="1200" spc="-5" dirty="0">
                <a:latin typeface="Times New Roman"/>
                <a:cs typeface="Times New Roman"/>
              </a:rPr>
              <a:t>single path </a:t>
            </a:r>
            <a:r>
              <a:rPr sz="1200" dirty="0">
                <a:latin typeface="Times New Roman"/>
                <a:cs typeface="Times New Roman"/>
              </a:rPr>
              <a:t>using  </a:t>
            </a:r>
            <a:r>
              <a:rPr sz="1200" spc="-5" dirty="0">
                <a:latin typeface="Times New Roman"/>
                <a:cs typeface="Times New Roman"/>
              </a:rPr>
              <a:t>synchronous</a:t>
            </a:r>
            <a:r>
              <a:rPr sz="1200" spc="-90" dirty="0">
                <a:latin typeface="Times New Roman"/>
                <a:cs typeface="Times New Roman"/>
              </a:rPr>
              <a:t> </a:t>
            </a:r>
            <a:r>
              <a:rPr sz="1200" spc="-10" dirty="0">
                <a:latin typeface="Times New Roman"/>
                <a:cs typeface="Times New Roman"/>
              </a:rPr>
              <a:t>TDM</a:t>
            </a:r>
            <a:endParaRPr sz="1200">
              <a:latin typeface="Times New Roman"/>
              <a:cs typeface="Times New Roman"/>
            </a:endParaRPr>
          </a:p>
          <a:p>
            <a:pPr marL="698500" marR="5080" indent="-228600">
              <a:lnSpc>
                <a:spcPts val="1370"/>
              </a:lnSpc>
              <a:spcBef>
                <a:spcPts val="55"/>
              </a:spcBef>
              <a:buSzPct val="116666"/>
              <a:buFont typeface="Courier New"/>
              <a:buChar char="o"/>
              <a:tabLst>
                <a:tab pos="698500" algn="l"/>
              </a:tabLst>
            </a:pPr>
            <a:r>
              <a:rPr sz="1200" dirty="0">
                <a:latin typeface="Times New Roman"/>
                <a:cs typeface="Times New Roman"/>
              </a:rPr>
              <a:t>In this example all of </a:t>
            </a:r>
            <a:r>
              <a:rPr sz="1200" spc="-5" dirty="0">
                <a:latin typeface="Times New Roman"/>
                <a:cs typeface="Times New Roman"/>
              </a:rPr>
              <a:t>the I/p’s </a:t>
            </a:r>
            <a:r>
              <a:rPr sz="1200" dirty="0">
                <a:latin typeface="Times New Roman"/>
                <a:cs typeface="Times New Roman"/>
              </a:rPr>
              <a:t>have </a:t>
            </a:r>
            <a:r>
              <a:rPr sz="1200" spc="-5" dirty="0">
                <a:latin typeface="Times New Roman"/>
                <a:cs typeface="Times New Roman"/>
              </a:rPr>
              <a:t>the same </a:t>
            </a:r>
            <a:r>
              <a:rPr sz="1200" dirty="0">
                <a:latin typeface="Times New Roman"/>
                <a:cs typeface="Times New Roman"/>
              </a:rPr>
              <a:t>data rate, so the </a:t>
            </a:r>
            <a:r>
              <a:rPr sz="1200" spc="-5" dirty="0">
                <a:latin typeface="Times New Roman"/>
                <a:cs typeface="Times New Roman"/>
              </a:rPr>
              <a:t>number </a:t>
            </a:r>
            <a:r>
              <a:rPr sz="1200" dirty="0">
                <a:latin typeface="Times New Roman"/>
                <a:cs typeface="Times New Roman"/>
              </a:rPr>
              <a:t>of </a:t>
            </a:r>
            <a:r>
              <a:rPr sz="1200" spc="-5" dirty="0">
                <a:latin typeface="Times New Roman"/>
                <a:cs typeface="Times New Roman"/>
              </a:rPr>
              <a:t>time  </a:t>
            </a:r>
            <a:r>
              <a:rPr sz="1200" dirty="0">
                <a:latin typeface="Times New Roman"/>
                <a:cs typeface="Times New Roman"/>
              </a:rPr>
              <a:t>slots in each </a:t>
            </a:r>
            <a:r>
              <a:rPr sz="1200" spc="-5" dirty="0">
                <a:latin typeface="Times New Roman"/>
                <a:cs typeface="Times New Roman"/>
              </a:rPr>
              <a:t>frame </a:t>
            </a:r>
            <a:r>
              <a:rPr sz="1200" dirty="0">
                <a:latin typeface="Times New Roman"/>
                <a:cs typeface="Times New Roman"/>
              </a:rPr>
              <a:t>is </a:t>
            </a:r>
            <a:r>
              <a:rPr sz="1200" spc="-5" dirty="0">
                <a:latin typeface="Times New Roman"/>
                <a:cs typeface="Times New Roman"/>
              </a:rPr>
              <a:t>equal </a:t>
            </a:r>
            <a:r>
              <a:rPr sz="1200" dirty="0">
                <a:latin typeface="Times New Roman"/>
                <a:cs typeface="Times New Roman"/>
              </a:rPr>
              <a:t>to the </a:t>
            </a:r>
            <a:r>
              <a:rPr sz="1200" spc="-5" dirty="0">
                <a:latin typeface="Times New Roman"/>
                <a:cs typeface="Times New Roman"/>
              </a:rPr>
              <a:t>number </a:t>
            </a:r>
            <a:r>
              <a:rPr sz="1200" dirty="0">
                <a:latin typeface="Times New Roman"/>
                <a:cs typeface="Times New Roman"/>
              </a:rPr>
              <a:t>of I/p</a:t>
            </a:r>
            <a:r>
              <a:rPr sz="1200" spc="-90" dirty="0">
                <a:latin typeface="Times New Roman"/>
                <a:cs typeface="Times New Roman"/>
              </a:rPr>
              <a:t> </a:t>
            </a:r>
            <a:r>
              <a:rPr sz="1200" dirty="0">
                <a:latin typeface="Times New Roman"/>
                <a:cs typeface="Times New Roman"/>
              </a:rPr>
              <a:t>lines</a:t>
            </a:r>
            <a:endParaRPr sz="1200">
              <a:latin typeface="Times New Roman"/>
              <a:cs typeface="Times New Roman"/>
            </a:endParaRPr>
          </a:p>
          <a:p>
            <a:pPr>
              <a:lnSpc>
                <a:spcPct val="100000"/>
              </a:lnSpc>
              <a:spcBef>
                <a:spcPts val="20"/>
              </a:spcBef>
            </a:pPr>
            <a:endParaRPr sz="1300">
              <a:latin typeface="Times New Roman"/>
              <a:cs typeface="Times New Roman"/>
            </a:endParaRPr>
          </a:p>
          <a:p>
            <a:pPr marL="12700">
              <a:lnSpc>
                <a:spcPts val="1645"/>
              </a:lnSpc>
            </a:pPr>
            <a:r>
              <a:rPr sz="1400" b="1" spc="-5" dirty="0">
                <a:latin typeface="Times New Roman"/>
                <a:cs typeface="Times New Roman"/>
              </a:rPr>
              <a:t>Interleaving</a:t>
            </a:r>
            <a:endParaRPr sz="14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Synchronous </a:t>
            </a:r>
            <a:r>
              <a:rPr sz="1200" spc="-5" dirty="0">
                <a:latin typeface="Times New Roman"/>
                <a:cs typeface="Times New Roman"/>
              </a:rPr>
              <a:t>TDM </a:t>
            </a:r>
            <a:r>
              <a:rPr sz="1200" dirty="0">
                <a:latin typeface="Times New Roman"/>
                <a:cs typeface="Times New Roman"/>
              </a:rPr>
              <a:t>can be </a:t>
            </a:r>
            <a:r>
              <a:rPr sz="1200" spc="-5" dirty="0">
                <a:latin typeface="Times New Roman"/>
                <a:cs typeface="Times New Roman"/>
              </a:rPr>
              <a:t>compared </a:t>
            </a:r>
            <a:r>
              <a:rPr sz="1200" dirty="0">
                <a:latin typeface="Times New Roman"/>
                <a:cs typeface="Times New Roman"/>
              </a:rPr>
              <a:t>to a very </a:t>
            </a:r>
            <a:r>
              <a:rPr sz="1200" spc="-5" dirty="0">
                <a:latin typeface="Times New Roman"/>
                <a:cs typeface="Times New Roman"/>
              </a:rPr>
              <a:t>fast </a:t>
            </a:r>
            <a:r>
              <a:rPr sz="1200" dirty="0">
                <a:latin typeface="Times New Roman"/>
                <a:cs typeface="Times New Roman"/>
              </a:rPr>
              <a:t>rotating</a:t>
            </a:r>
            <a:r>
              <a:rPr sz="1200" spc="-45" dirty="0">
                <a:latin typeface="Times New Roman"/>
                <a:cs typeface="Times New Roman"/>
              </a:rPr>
              <a:t> </a:t>
            </a:r>
            <a:r>
              <a:rPr sz="1200" dirty="0">
                <a:latin typeface="Times New Roman"/>
                <a:cs typeface="Times New Roman"/>
              </a:rPr>
              <a:t>switch</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spc="-5" dirty="0">
                <a:latin typeface="Times New Roman"/>
                <a:cs typeface="Times New Roman"/>
              </a:rPr>
              <a:t>As </a:t>
            </a:r>
            <a:r>
              <a:rPr sz="1200" dirty="0">
                <a:latin typeface="Times New Roman"/>
                <a:cs typeface="Times New Roman"/>
              </a:rPr>
              <a:t>the </a:t>
            </a:r>
            <a:r>
              <a:rPr sz="1200" spc="-5" dirty="0">
                <a:latin typeface="Times New Roman"/>
                <a:cs typeface="Times New Roman"/>
              </a:rPr>
              <a:t>switch opens </a:t>
            </a:r>
            <a:r>
              <a:rPr sz="1200" dirty="0">
                <a:latin typeface="Times New Roman"/>
                <a:cs typeface="Times New Roman"/>
              </a:rPr>
              <a:t>in </a:t>
            </a:r>
            <a:r>
              <a:rPr sz="1200" spc="-5" dirty="0">
                <a:latin typeface="Times New Roman"/>
                <a:cs typeface="Times New Roman"/>
              </a:rPr>
              <a:t>front of </a:t>
            </a:r>
            <a:r>
              <a:rPr sz="1200" dirty="0">
                <a:latin typeface="Times New Roman"/>
                <a:cs typeface="Times New Roman"/>
              </a:rPr>
              <a:t>a </a:t>
            </a:r>
            <a:r>
              <a:rPr sz="1200" spc="-5" dirty="0">
                <a:latin typeface="Times New Roman"/>
                <a:cs typeface="Times New Roman"/>
              </a:rPr>
              <a:t>device, </a:t>
            </a:r>
            <a:r>
              <a:rPr sz="1200" dirty="0">
                <a:latin typeface="Times New Roman"/>
                <a:cs typeface="Times New Roman"/>
              </a:rPr>
              <a:t>the device has the </a:t>
            </a:r>
            <a:r>
              <a:rPr sz="1200" spc="-5" dirty="0">
                <a:latin typeface="Times New Roman"/>
                <a:cs typeface="Times New Roman"/>
              </a:rPr>
              <a:t>opportunity </a:t>
            </a:r>
            <a:r>
              <a:rPr sz="1200" dirty="0">
                <a:latin typeface="Times New Roman"/>
                <a:cs typeface="Times New Roman"/>
              </a:rPr>
              <a:t>to </a:t>
            </a:r>
            <a:r>
              <a:rPr sz="1200" spc="-5" dirty="0">
                <a:latin typeface="Times New Roman"/>
                <a:cs typeface="Times New Roman"/>
              </a:rPr>
              <a:t>send </a:t>
            </a:r>
            <a:r>
              <a:rPr sz="1200" dirty="0">
                <a:latin typeface="Times New Roman"/>
                <a:cs typeface="Times New Roman"/>
              </a:rPr>
              <a:t>a  </a:t>
            </a:r>
            <a:r>
              <a:rPr sz="1200" spc="-5" dirty="0">
                <a:latin typeface="Times New Roman"/>
                <a:cs typeface="Times New Roman"/>
              </a:rPr>
              <a:t>specifies amount of data on to the</a:t>
            </a:r>
            <a:r>
              <a:rPr sz="1200" spc="-70" dirty="0">
                <a:latin typeface="Times New Roman"/>
                <a:cs typeface="Times New Roman"/>
              </a:rPr>
              <a:t> </a:t>
            </a:r>
            <a:r>
              <a:rPr sz="1200" spc="-5" dirty="0">
                <a:latin typeface="Times New Roman"/>
                <a:cs typeface="Times New Roman"/>
              </a:rPr>
              <a:t>path</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 switch moves from device to device at a </a:t>
            </a:r>
            <a:r>
              <a:rPr sz="1200" spc="-5" dirty="0">
                <a:latin typeface="Times New Roman"/>
                <a:cs typeface="Times New Roman"/>
              </a:rPr>
              <a:t>constant rate </a:t>
            </a:r>
            <a:r>
              <a:rPr sz="1200" dirty="0">
                <a:latin typeface="Times New Roman"/>
                <a:cs typeface="Times New Roman"/>
              </a:rPr>
              <a:t>and in a fixed</a:t>
            </a:r>
            <a:r>
              <a:rPr sz="1200" spc="-120" dirty="0">
                <a:latin typeface="Times New Roman"/>
                <a:cs typeface="Times New Roman"/>
              </a:rPr>
              <a:t> </a:t>
            </a:r>
            <a:r>
              <a:rPr sz="1200" dirty="0">
                <a:latin typeface="Times New Roman"/>
                <a:cs typeface="Times New Roman"/>
              </a:rPr>
              <a:t>order</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This process is called</a:t>
            </a:r>
            <a:r>
              <a:rPr sz="1200" spc="-80" dirty="0">
                <a:latin typeface="Times New Roman"/>
                <a:cs typeface="Times New Roman"/>
              </a:rPr>
              <a:t> </a:t>
            </a:r>
            <a:r>
              <a:rPr sz="1200" spc="-5" dirty="0">
                <a:latin typeface="Times New Roman"/>
                <a:cs typeface="Times New Roman"/>
              </a:rPr>
              <a:t>INTERLEAVING</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Interleaving </a:t>
            </a:r>
            <a:r>
              <a:rPr sz="1200" dirty="0">
                <a:latin typeface="Times New Roman"/>
                <a:cs typeface="Times New Roman"/>
              </a:rPr>
              <a:t>can </a:t>
            </a:r>
            <a:r>
              <a:rPr sz="1200" spc="-5" dirty="0">
                <a:latin typeface="Times New Roman"/>
                <a:cs typeface="Times New Roman"/>
              </a:rPr>
              <a:t>be done by BITS, BYTES </a:t>
            </a:r>
            <a:r>
              <a:rPr sz="1200" dirty="0">
                <a:latin typeface="Times New Roman"/>
                <a:cs typeface="Times New Roman"/>
              </a:rPr>
              <a:t>or by any other </a:t>
            </a:r>
            <a:r>
              <a:rPr sz="1200" spc="-5" dirty="0">
                <a:latin typeface="Times New Roman"/>
                <a:cs typeface="Times New Roman"/>
              </a:rPr>
              <a:t>DATA</a:t>
            </a:r>
            <a:r>
              <a:rPr sz="1200" spc="-35" dirty="0">
                <a:latin typeface="Times New Roman"/>
                <a:cs typeface="Times New Roman"/>
              </a:rPr>
              <a:t> </a:t>
            </a:r>
            <a:r>
              <a:rPr sz="1200" spc="-5" dirty="0">
                <a:latin typeface="Times New Roman"/>
                <a:cs typeface="Times New Roman"/>
              </a:rPr>
              <a:t>UNIT</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In other words </a:t>
            </a:r>
            <a:r>
              <a:rPr sz="1200" spc="-5" dirty="0">
                <a:latin typeface="Times New Roman"/>
                <a:cs typeface="Times New Roman"/>
              </a:rPr>
              <a:t>MUX </a:t>
            </a:r>
            <a:r>
              <a:rPr sz="1200" dirty="0">
                <a:latin typeface="Times New Roman"/>
                <a:cs typeface="Times New Roman"/>
              </a:rPr>
              <a:t>can take </a:t>
            </a:r>
            <a:r>
              <a:rPr sz="1200" spc="-5" dirty="0">
                <a:latin typeface="Times New Roman"/>
                <a:cs typeface="Times New Roman"/>
              </a:rPr>
              <a:t>one byte </a:t>
            </a:r>
            <a:r>
              <a:rPr sz="1200" dirty="0">
                <a:latin typeface="Times New Roman"/>
                <a:cs typeface="Times New Roman"/>
              </a:rPr>
              <a:t>from each device, then another </a:t>
            </a:r>
            <a:r>
              <a:rPr sz="1200" spc="-5" dirty="0">
                <a:latin typeface="Times New Roman"/>
                <a:cs typeface="Times New Roman"/>
              </a:rPr>
              <a:t>byte </a:t>
            </a:r>
            <a:r>
              <a:rPr sz="1200" dirty="0">
                <a:latin typeface="Times New Roman"/>
                <a:cs typeface="Times New Roman"/>
              </a:rPr>
              <a:t>from each  device and so</a:t>
            </a:r>
            <a:r>
              <a:rPr sz="1200" spc="-120" dirty="0">
                <a:latin typeface="Times New Roman"/>
                <a:cs typeface="Times New Roman"/>
              </a:rPr>
              <a:t> </a:t>
            </a:r>
            <a:r>
              <a:rPr sz="1200" dirty="0">
                <a:latin typeface="Times New Roman"/>
                <a:cs typeface="Times New Roman"/>
              </a:rPr>
              <a:t>on</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In a given </a:t>
            </a:r>
            <a:r>
              <a:rPr sz="1200" spc="-5" dirty="0">
                <a:latin typeface="Times New Roman"/>
                <a:cs typeface="Times New Roman"/>
              </a:rPr>
              <a:t>system </a:t>
            </a:r>
            <a:r>
              <a:rPr sz="1200" dirty="0">
                <a:latin typeface="Times New Roman"/>
                <a:cs typeface="Times New Roman"/>
              </a:rPr>
              <a:t>interleaved units will </a:t>
            </a:r>
            <a:r>
              <a:rPr sz="1200" spc="-5" dirty="0">
                <a:latin typeface="Times New Roman"/>
                <a:cs typeface="Times New Roman"/>
              </a:rPr>
              <a:t>always </a:t>
            </a:r>
            <a:r>
              <a:rPr sz="1200" dirty="0">
                <a:latin typeface="Times New Roman"/>
                <a:cs typeface="Times New Roman"/>
              </a:rPr>
              <a:t>be of the </a:t>
            </a:r>
            <a:r>
              <a:rPr sz="1200" spc="-5" dirty="0">
                <a:latin typeface="Times New Roman"/>
                <a:cs typeface="Times New Roman"/>
              </a:rPr>
              <a:t>same</a:t>
            </a:r>
            <a:r>
              <a:rPr sz="1200" spc="-105" dirty="0">
                <a:latin typeface="Times New Roman"/>
                <a:cs typeface="Times New Roman"/>
              </a:rPr>
              <a:t> </a:t>
            </a:r>
            <a:r>
              <a:rPr sz="1200" dirty="0">
                <a:latin typeface="Times New Roman"/>
                <a:cs typeface="Times New Roman"/>
              </a:rPr>
              <a:t>size</a:t>
            </a:r>
            <a:endParaRPr sz="1200">
              <a:latin typeface="Times New Roman"/>
              <a:cs typeface="Times New Roman"/>
            </a:endParaRPr>
          </a:p>
        </p:txBody>
      </p:sp>
      <p:sp>
        <p:nvSpPr>
          <p:cNvPr id="9" name="object 9"/>
          <p:cNvSpPr/>
          <p:nvPr/>
        </p:nvSpPr>
        <p:spPr>
          <a:xfrm>
            <a:off x="1778507" y="6178296"/>
            <a:ext cx="4234637" cy="2049779"/>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130300" y="8389619"/>
            <a:ext cx="5532755" cy="125730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Fig,, </a:t>
            </a:r>
            <a:r>
              <a:rPr sz="1200" spc="-5" dirty="0">
                <a:latin typeface="Times New Roman"/>
                <a:cs typeface="Times New Roman"/>
              </a:rPr>
              <a:t>shows </a:t>
            </a:r>
            <a:r>
              <a:rPr sz="1200" dirty="0">
                <a:latin typeface="Times New Roman"/>
                <a:cs typeface="Times New Roman"/>
              </a:rPr>
              <a:t>interleaving and </a:t>
            </a:r>
            <a:r>
              <a:rPr sz="1200" spc="-5" dirty="0">
                <a:latin typeface="Times New Roman"/>
                <a:cs typeface="Times New Roman"/>
              </a:rPr>
              <a:t>frame</a:t>
            </a:r>
            <a:r>
              <a:rPr sz="1200" spc="-85" dirty="0">
                <a:latin typeface="Times New Roman"/>
                <a:cs typeface="Times New Roman"/>
              </a:rPr>
              <a:t> </a:t>
            </a:r>
            <a:r>
              <a:rPr sz="1200" dirty="0">
                <a:latin typeface="Times New Roman"/>
                <a:cs typeface="Times New Roman"/>
              </a:rPr>
              <a:t>building</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dirty="0">
                <a:latin typeface="Times New Roman"/>
                <a:cs typeface="Times New Roman"/>
              </a:rPr>
              <a:t>In the </a:t>
            </a:r>
            <a:r>
              <a:rPr sz="1200" spc="-5" dirty="0">
                <a:latin typeface="Times New Roman"/>
                <a:cs typeface="Times New Roman"/>
              </a:rPr>
              <a:t>example we </a:t>
            </a:r>
            <a:r>
              <a:rPr sz="1200" dirty="0">
                <a:latin typeface="Times New Roman"/>
                <a:cs typeface="Times New Roman"/>
              </a:rPr>
              <a:t>interleave the various </a:t>
            </a:r>
            <a:r>
              <a:rPr sz="1200" spc="-5" dirty="0">
                <a:latin typeface="Times New Roman"/>
                <a:cs typeface="Times New Roman"/>
              </a:rPr>
              <a:t>TXs </a:t>
            </a:r>
            <a:r>
              <a:rPr sz="1200" dirty="0">
                <a:latin typeface="Times New Roman"/>
                <a:cs typeface="Times New Roman"/>
              </a:rPr>
              <a:t>by character (equal to 1 </a:t>
            </a:r>
            <a:r>
              <a:rPr sz="1200" spc="-5" dirty="0">
                <a:latin typeface="Times New Roman"/>
                <a:cs typeface="Times New Roman"/>
              </a:rPr>
              <a:t>byte each) </a:t>
            </a:r>
            <a:r>
              <a:rPr sz="1200" dirty="0">
                <a:latin typeface="Times New Roman"/>
                <a:cs typeface="Times New Roman"/>
              </a:rPr>
              <a:t>but  the </a:t>
            </a:r>
            <a:r>
              <a:rPr sz="1200" spc="-5" dirty="0">
                <a:latin typeface="Times New Roman"/>
                <a:cs typeface="Times New Roman"/>
              </a:rPr>
              <a:t>concept </a:t>
            </a:r>
            <a:r>
              <a:rPr sz="1200" dirty="0">
                <a:latin typeface="Times New Roman"/>
                <a:cs typeface="Times New Roman"/>
              </a:rPr>
              <a:t>is the </a:t>
            </a:r>
            <a:r>
              <a:rPr sz="1200" spc="-5" dirty="0">
                <a:latin typeface="Times New Roman"/>
                <a:cs typeface="Times New Roman"/>
              </a:rPr>
              <a:t>same for data units of </a:t>
            </a:r>
            <a:r>
              <a:rPr sz="1200" dirty="0">
                <a:latin typeface="Times New Roman"/>
                <a:cs typeface="Times New Roman"/>
              </a:rPr>
              <a:t>any</a:t>
            </a:r>
            <a:r>
              <a:rPr sz="1200" spc="-25" dirty="0">
                <a:latin typeface="Times New Roman"/>
                <a:cs typeface="Times New Roman"/>
              </a:rPr>
              <a:t> </a:t>
            </a:r>
            <a:r>
              <a:rPr sz="1200" dirty="0">
                <a:latin typeface="Times New Roman"/>
                <a:cs typeface="Times New Roman"/>
              </a:rPr>
              <a:t>length</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Each device is sending a different</a:t>
            </a:r>
            <a:r>
              <a:rPr sz="1200" spc="-105" dirty="0">
                <a:latin typeface="Times New Roman"/>
                <a:cs typeface="Times New Roman"/>
              </a:rPr>
              <a:t> </a:t>
            </a:r>
            <a:r>
              <a:rPr sz="1200" spc="-5" dirty="0">
                <a:latin typeface="Times New Roman"/>
                <a:cs typeface="Times New Roman"/>
              </a:rPr>
              <a:t>message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MUX interleaves the different </a:t>
            </a:r>
            <a:r>
              <a:rPr sz="1200" dirty="0">
                <a:latin typeface="Times New Roman"/>
                <a:cs typeface="Times New Roman"/>
              </a:rPr>
              <a:t>and </a:t>
            </a:r>
            <a:r>
              <a:rPr sz="1200" spc="-5" dirty="0">
                <a:latin typeface="Times New Roman"/>
                <a:cs typeface="Times New Roman"/>
              </a:rPr>
              <a:t>forms </a:t>
            </a:r>
            <a:r>
              <a:rPr sz="1200" dirty="0">
                <a:latin typeface="Times New Roman"/>
                <a:cs typeface="Times New Roman"/>
              </a:rPr>
              <a:t>them into </a:t>
            </a:r>
            <a:r>
              <a:rPr sz="1200" spc="-5" dirty="0">
                <a:latin typeface="Times New Roman"/>
                <a:cs typeface="Times New Roman"/>
              </a:rPr>
              <a:t>FRAMES before </a:t>
            </a:r>
            <a:r>
              <a:rPr sz="1200" dirty="0">
                <a:latin typeface="Times New Roman"/>
                <a:cs typeface="Times New Roman"/>
              </a:rPr>
              <a:t>putting </a:t>
            </a:r>
            <a:r>
              <a:rPr sz="1200" spc="-5" dirty="0">
                <a:latin typeface="Times New Roman"/>
                <a:cs typeface="Times New Roman"/>
              </a:rPr>
              <a:t>them  onto </a:t>
            </a:r>
            <a:r>
              <a:rPr sz="1200" dirty="0">
                <a:latin typeface="Times New Roman"/>
                <a:cs typeface="Times New Roman"/>
              </a:rPr>
              <a:t>the</a:t>
            </a:r>
            <a:r>
              <a:rPr sz="1200" spc="-100"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receiver </a:t>
            </a:r>
            <a:r>
              <a:rPr sz="1200" dirty="0">
                <a:latin typeface="Times New Roman"/>
                <a:cs typeface="Times New Roman"/>
              </a:rPr>
              <a:t>the </a:t>
            </a:r>
            <a:r>
              <a:rPr sz="1200" spc="-10" dirty="0">
                <a:latin typeface="Times New Roman"/>
                <a:cs typeface="Times New Roman"/>
              </a:rPr>
              <a:t>DEMUX </a:t>
            </a:r>
            <a:r>
              <a:rPr sz="1200" spc="-5" dirty="0">
                <a:latin typeface="Times New Roman"/>
                <a:cs typeface="Times New Roman"/>
              </a:rPr>
              <a:t>decomposes </a:t>
            </a:r>
            <a:r>
              <a:rPr sz="1200" dirty="0">
                <a:latin typeface="Times New Roman"/>
                <a:cs typeface="Times New Roman"/>
              </a:rPr>
              <a:t>each </a:t>
            </a:r>
            <a:r>
              <a:rPr sz="1200" spc="-5" dirty="0">
                <a:latin typeface="Times New Roman"/>
                <a:cs typeface="Times New Roman"/>
              </a:rPr>
              <a:t>frame </a:t>
            </a:r>
            <a:r>
              <a:rPr sz="1200" dirty="0">
                <a:latin typeface="Times New Roman"/>
                <a:cs typeface="Times New Roman"/>
              </a:rPr>
              <a:t>by extracting each</a:t>
            </a:r>
            <a:r>
              <a:rPr sz="1200" spc="-45" dirty="0">
                <a:latin typeface="Times New Roman"/>
                <a:cs typeface="Times New Roman"/>
              </a:rPr>
              <a:t> </a:t>
            </a:r>
            <a:r>
              <a:rPr sz="1200" dirty="0">
                <a:latin typeface="Times New Roman"/>
                <a:cs typeface="Times New Roman"/>
              </a:rPr>
              <a:t>character</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153</a:t>
            </a:fld>
            <a:endParaRPr dirty="0"/>
          </a:p>
        </p:txBody>
      </p:sp>
    </p:spTree>
    <p:extLst>
      <p:ext uri="{BB962C8B-B14F-4D97-AF65-F5344CB8AC3E}">
        <p14:creationId xmlns:p14="http://schemas.microsoft.com/office/powerpoint/2010/main" val="20593364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3390" cy="4521200"/>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marR="5080" indent="-228600">
              <a:lnSpc>
                <a:spcPts val="1380"/>
              </a:lnSpc>
              <a:spcBef>
                <a:spcPts val="875"/>
              </a:spcBef>
              <a:buFont typeface="Courier New"/>
              <a:buChar char="o"/>
              <a:tabLst>
                <a:tab pos="241300" algn="l"/>
              </a:tabLst>
            </a:pPr>
            <a:r>
              <a:rPr sz="1200" spc="-5" dirty="0">
                <a:latin typeface="Times New Roman"/>
                <a:cs typeface="Times New Roman"/>
              </a:rPr>
              <a:t>As </a:t>
            </a:r>
            <a:r>
              <a:rPr sz="1200" dirty="0">
                <a:latin typeface="Times New Roman"/>
                <a:cs typeface="Times New Roman"/>
              </a:rPr>
              <a:t>a character is </a:t>
            </a:r>
            <a:r>
              <a:rPr sz="1200" spc="-5" dirty="0">
                <a:latin typeface="Times New Roman"/>
                <a:cs typeface="Times New Roman"/>
              </a:rPr>
              <a:t>removed </a:t>
            </a:r>
            <a:r>
              <a:rPr sz="1200" dirty="0">
                <a:latin typeface="Times New Roman"/>
                <a:cs typeface="Times New Roman"/>
              </a:rPr>
              <a:t>from a </a:t>
            </a:r>
            <a:r>
              <a:rPr sz="1200" spc="-5" dirty="0">
                <a:latin typeface="Times New Roman"/>
                <a:cs typeface="Times New Roman"/>
              </a:rPr>
              <a:t>frame, </a:t>
            </a:r>
            <a:r>
              <a:rPr sz="1200" dirty="0">
                <a:latin typeface="Times New Roman"/>
                <a:cs typeface="Times New Roman"/>
              </a:rPr>
              <a:t>it is passed to the appropriate </a:t>
            </a:r>
            <a:r>
              <a:rPr sz="1200" spc="-5" dirty="0">
                <a:latin typeface="Times New Roman"/>
                <a:cs typeface="Times New Roman"/>
              </a:rPr>
              <a:t>receiving  </a:t>
            </a:r>
            <a:r>
              <a:rPr sz="1200" dirty="0">
                <a:latin typeface="Times New Roman"/>
                <a:cs typeface="Times New Roman"/>
              </a:rPr>
              <a:t>device</a:t>
            </a:r>
            <a:endParaRPr sz="1200">
              <a:latin typeface="Times New Roman"/>
              <a:cs typeface="Times New Roman"/>
            </a:endParaRPr>
          </a:p>
          <a:p>
            <a:pPr>
              <a:lnSpc>
                <a:spcPct val="100000"/>
              </a:lnSpc>
              <a:spcBef>
                <a:spcPts val="20"/>
              </a:spcBef>
              <a:buFont typeface="Courier New"/>
              <a:buChar char="o"/>
            </a:pPr>
            <a:endParaRPr sz="1100">
              <a:latin typeface="Times New Roman"/>
              <a:cs typeface="Times New Roman"/>
            </a:endParaRPr>
          </a:p>
          <a:p>
            <a:pPr marL="12700">
              <a:lnSpc>
                <a:spcPts val="1639"/>
              </a:lnSpc>
            </a:pPr>
            <a:r>
              <a:rPr sz="1400" b="1" spc="-5" dirty="0">
                <a:latin typeface="Times New Roman"/>
                <a:cs typeface="Times New Roman"/>
              </a:rPr>
              <a:t>Weakness of Synchronous TDM</a:t>
            </a:r>
            <a:r>
              <a:rPr sz="1400" b="1" spc="20" dirty="0">
                <a:latin typeface="Times New Roman"/>
                <a:cs typeface="Times New Roman"/>
              </a:rPr>
              <a:t> </a:t>
            </a:r>
            <a:r>
              <a:rPr sz="1400" b="1" spc="-5" dirty="0">
                <a:latin typeface="Times New Roman"/>
                <a:cs typeface="Times New Roman"/>
              </a:rPr>
              <a:t>Figure</a:t>
            </a:r>
            <a:endParaRPr sz="1400">
              <a:latin typeface="Times New Roman"/>
              <a:cs typeface="Times New Roman"/>
            </a:endParaRPr>
          </a:p>
          <a:p>
            <a:pPr marL="241300" indent="-228600">
              <a:lnSpc>
                <a:spcPts val="1370"/>
              </a:lnSpc>
              <a:buFont typeface="Courier New"/>
              <a:buChar char="o"/>
              <a:tabLst>
                <a:tab pos="241300" algn="l"/>
              </a:tabLst>
            </a:pPr>
            <a:r>
              <a:rPr sz="1200" spc="-5" dirty="0">
                <a:latin typeface="Times New Roman"/>
                <a:cs typeface="Times New Roman"/>
              </a:rPr>
              <a:t>Both figures point out  major weakness </a:t>
            </a:r>
            <a:r>
              <a:rPr sz="1200" dirty="0">
                <a:latin typeface="Times New Roman"/>
                <a:cs typeface="Times New Roman"/>
              </a:rPr>
              <a:t>in </a:t>
            </a:r>
            <a:r>
              <a:rPr sz="1200" spc="-5" dirty="0">
                <a:latin typeface="Times New Roman"/>
                <a:cs typeface="Times New Roman"/>
              </a:rPr>
              <a:t>Synchronous</a:t>
            </a:r>
            <a:r>
              <a:rPr sz="1200" spc="-20" dirty="0">
                <a:latin typeface="Times New Roman"/>
                <a:cs typeface="Times New Roman"/>
              </a:rPr>
              <a:t> </a:t>
            </a:r>
            <a:r>
              <a:rPr sz="1200" spc="-5" dirty="0">
                <a:latin typeface="Times New Roman"/>
                <a:cs typeface="Times New Roman"/>
              </a:rPr>
              <a:t>TDM</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By </a:t>
            </a:r>
            <a:r>
              <a:rPr sz="1200" spc="-5" dirty="0">
                <a:latin typeface="Times New Roman"/>
                <a:cs typeface="Times New Roman"/>
              </a:rPr>
              <a:t>assigning </a:t>
            </a:r>
            <a:r>
              <a:rPr sz="1200" dirty="0">
                <a:latin typeface="Times New Roman"/>
                <a:cs typeface="Times New Roman"/>
              </a:rPr>
              <a:t>each </a:t>
            </a:r>
            <a:r>
              <a:rPr sz="1200" spc="-5" dirty="0">
                <a:latin typeface="Times New Roman"/>
                <a:cs typeface="Times New Roman"/>
              </a:rPr>
              <a:t>timeslot </a:t>
            </a:r>
            <a:r>
              <a:rPr sz="1200" dirty="0">
                <a:latin typeface="Times New Roman"/>
                <a:cs typeface="Times New Roman"/>
              </a:rPr>
              <a:t>to a specific </a:t>
            </a:r>
            <a:r>
              <a:rPr sz="1200" spc="-10" dirty="0">
                <a:latin typeface="Times New Roman"/>
                <a:cs typeface="Times New Roman"/>
              </a:rPr>
              <a:t>I/p </a:t>
            </a:r>
            <a:r>
              <a:rPr sz="1200" dirty="0">
                <a:latin typeface="Times New Roman"/>
                <a:cs typeface="Times New Roman"/>
              </a:rPr>
              <a:t>line, </a:t>
            </a:r>
            <a:r>
              <a:rPr sz="1200" spc="-5" dirty="0">
                <a:latin typeface="Times New Roman"/>
                <a:cs typeface="Times New Roman"/>
              </a:rPr>
              <a:t>we </a:t>
            </a:r>
            <a:r>
              <a:rPr sz="1200" dirty="0">
                <a:latin typeface="Times New Roman"/>
                <a:cs typeface="Times New Roman"/>
              </a:rPr>
              <a:t>end up with </a:t>
            </a:r>
            <a:r>
              <a:rPr sz="1200" spc="-5" dirty="0">
                <a:latin typeface="Times New Roman"/>
                <a:cs typeface="Times New Roman"/>
              </a:rPr>
              <a:t>empty </a:t>
            </a:r>
            <a:r>
              <a:rPr sz="1200" dirty="0">
                <a:latin typeface="Times New Roman"/>
                <a:cs typeface="Times New Roman"/>
              </a:rPr>
              <a:t>slots whenever  not all the lines are</a:t>
            </a:r>
            <a:r>
              <a:rPr sz="1200" spc="-105" dirty="0">
                <a:latin typeface="Times New Roman"/>
                <a:cs typeface="Times New Roman"/>
              </a:rPr>
              <a:t> </a:t>
            </a:r>
            <a:r>
              <a:rPr sz="1200" spc="-5" dirty="0">
                <a:latin typeface="Times New Roman"/>
                <a:cs typeface="Times New Roman"/>
              </a:rPr>
              <a:t>active</a:t>
            </a:r>
            <a:endParaRPr sz="1200">
              <a:latin typeface="Times New Roman"/>
              <a:cs typeface="Times New Roman"/>
            </a:endParaRPr>
          </a:p>
          <a:p>
            <a:pPr marL="241300" marR="7620" indent="-228600">
              <a:lnSpc>
                <a:spcPts val="1380"/>
              </a:lnSpc>
              <a:buFont typeface="Courier New"/>
              <a:buChar char="o"/>
              <a:tabLst>
                <a:tab pos="241300" algn="l"/>
              </a:tabLst>
            </a:pPr>
            <a:r>
              <a:rPr sz="1200" dirty="0">
                <a:latin typeface="Times New Roman"/>
                <a:cs typeface="Times New Roman"/>
              </a:rPr>
              <a:t>In figure </a:t>
            </a:r>
            <a:r>
              <a:rPr sz="1200" spc="-5" dirty="0">
                <a:latin typeface="Times New Roman"/>
                <a:cs typeface="Times New Roman"/>
              </a:rPr>
              <a:t>only </a:t>
            </a:r>
            <a:r>
              <a:rPr sz="1200" dirty="0">
                <a:latin typeface="Times New Roman"/>
                <a:cs typeface="Times New Roman"/>
              </a:rPr>
              <a:t>the </a:t>
            </a:r>
            <a:r>
              <a:rPr sz="1200" spc="-5" dirty="0">
                <a:latin typeface="Times New Roman"/>
                <a:cs typeface="Times New Roman"/>
              </a:rPr>
              <a:t>first </a:t>
            </a:r>
            <a:r>
              <a:rPr sz="1200" dirty="0">
                <a:latin typeface="Times New Roman"/>
                <a:cs typeface="Times New Roman"/>
              </a:rPr>
              <a:t>three </a:t>
            </a:r>
            <a:r>
              <a:rPr sz="1200" spc="-5" dirty="0">
                <a:latin typeface="Times New Roman"/>
                <a:cs typeface="Times New Roman"/>
              </a:rPr>
              <a:t>frames </a:t>
            </a:r>
            <a:r>
              <a:rPr sz="1200" dirty="0">
                <a:latin typeface="Times New Roman"/>
                <a:cs typeface="Times New Roman"/>
              </a:rPr>
              <a:t>are </a:t>
            </a:r>
            <a:r>
              <a:rPr sz="1200" spc="-5" dirty="0">
                <a:latin typeface="Times New Roman"/>
                <a:cs typeface="Times New Roman"/>
              </a:rPr>
              <a:t>completely </a:t>
            </a:r>
            <a:r>
              <a:rPr sz="1200" dirty="0">
                <a:latin typeface="Times New Roman"/>
                <a:cs typeface="Times New Roman"/>
              </a:rPr>
              <a:t>filled, The last 3 </a:t>
            </a:r>
            <a:r>
              <a:rPr sz="1200" spc="-5" dirty="0">
                <a:latin typeface="Times New Roman"/>
                <a:cs typeface="Times New Roman"/>
              </a:rPr>
              <a:t>frames </a:t>
            </a:r>
            <a:r>
              <a:rPr sz="1200" dirty="0">
                <a:latin typeface="Times New Roman"/>
                <a:cs typeface="Times New Roman"/>
              </a:rPr>
              <a:t>have a  collective 6 </a:t>
            </a:r>
            <a:r>
              <a:rPr sz="1200" spc="-5" dirty="0">
                <a:latin typeface="Times New Roman"/>
                <a:cs typeface="Times New Roman"/>
              </a:rPr>
              <a:t>empty</a:t>
            </a:r>
            <a:r>
              <a:rPr sz="1200" spc="-105" dirty="0">
                <a:latin typeface="Times New Roman"/>
                <a:cs typeface="Times New Roman"/>
              </a:rPr>
              <a:t> </a:t>
            </a:r>
            <a:r>
              <a:rPr sz="1200" dirty="0">
                <a:latin typeface="Times New Roman"/>
                <a:cs typeface="Times New Roman"/>
              </a:rPr>
              <a:t>slots</a:t>
            </a:r>
            <a:endParaRPr sz="1200">
              <a:latin typeface="Times New Roman"/>
              <a:cs typeface="Times New Roman"/>
            </a:endParaRPr>
          </a:p>
          <a:p>
            <a:pPr marL="241300" indent="-228600">
              <a:lnSpc>
                <a:spcPts val="1320"/>
              </a:lnSpc>
              <a:buFont typeface="Courier New"/>
              <a:buChar char="o"/>
              <a:tabLst>
                <a:tab pos="241300" algn="l"/>
              </a:tabLst>
            </a:pPr>
            <a:r>
              <a:rPr sz="1200" dirty="0">
                <a:latin typeface="Times New Roman"/>
                <a:cs typeface="Times New Roman"/>
              </a:rPr>
              <a:t>Having 6 empty slots out of 24 </a:t>
            </a:r>
            <a:r>
              <a:rPr sz="1200" spc="-5" dirty="0">
                <a:latin typeface="Times New Roman"/>
                <a:cs typeface="Times New Roman"/>
              </a:rPr>
              <a:t>means </a:t>
            </a:r>
            <a:r>
              <a:rPr sz="1200" dirty="0">
                <a:latin typeface="Times New Roman"/>
                <a:cs typeface="Times New Roman"/>
              </a:rPr>
              <a:t>that a </a:t>
            </a:r>
            <a:r>
              <a:rPr sz="1200" spc="-5" dirty="0">
                <a:latin typeface="Times New Roman"/>
                <a:cs typeface="Times New Roman"/>
              </a:rPr>
              <a:t>quarter </a:t>
            </a:r>
            <a:r>
              <a:rPr sz="1200" dirty="0">
                <a:latin typeface="Times New Roman"/>
                <a:cs typeface="Times New Roman"/>
              </a:rPr>
              <a:t>of a </a:t>
            </a:r>
            <a:r>
              <a:rPr sz="1200" spc="-5" dirty="0">
                <a:latin typeface="Times New Roman"/>
                <a:cs typeface="Times New Roman"/>
              </a:rPr>
              <a:t>capacity </a:t>
            </a:r>
            <a:r>
              <a:rPr sz="1200" dirty="0">
                <a:latin typeface="Times New Roman"/>
                <a:cs typeface="Times New Roman"/>
              </a:rPr>
              <a:t>of the link is</a:t>
            </a:r>
            <a:r>
              <a:rPr sz="1200" spc="-65" dirty="0">
                <a:latin typeface="Times New Roman"/>
                <a:cs typeface="Times New Roman"/>
              </a:rPr>
              <a:t> </a:t>
            </a:r>
            <a:r>
              <a:rPr sz="1200" dirty="0">
                <a:latin typeface="Times New Roman"/>
                <a:cs typeface="Times New Roman"/>
              </a:rPr>
              <a:t>wasted</a:t>
            </a:r>
            <a:endParaRPr sz="1200">
              <a:latin typeface="Times New Roman"/>
              <a:cs typeface="Times New Roman"/>
            </a:endParaRPr>
          </a:p>
          <a:p>
            <a:pPr marL="241300" indent="-228600">
              <a:lnSpc>
                <a:spcPts val="1380"/>
              </a:lnSpc>
              <a:buFont typeface="Courier New"/>
              <a:buChar char="o"/>
              <a:tabLst>
                <a:tab pos="241300" algn="l"/>
              </a:tabLst>
            </a:pPr>
            <a:r>
              <a:rPr sz="1200" b="1" dirty="0">
                <a:latin typeface="Times New Roman"/>
                <a:cs typeface="Times New Roman"/>
              </a:rPr>
              <a:t>Framing</a:t>
            </a:r>
            <a:r>
              <a:rPr sz="1200" b="1" spc="-110" dirty="0">
                <a:latin typeface="Times New Roman"/>
                <a:cs typeface="Times New Roman"/>
              </a:rPr>
              <a:t> </a:t>
            </a:r>
            <a:r>
              <a:rPr sz="1200" b="1" dirty="0">
                <a:latin typeface="Times New Roman"/>
                <a:cs typeface="Times New Roman"/>
              </a:rPr>
              <a:t>Bits</a:t>
            </a:r>
            <a:endParaRPr sz="1200">
              <a:latin typeface="Times New Roman"/>
              <a:cs typeface="Times New Roman"/>
            </a:endParaRPr>
          </a:p>
          <a:p>
            <a:pPr marL="241300" marR="7620" indent="-228600">
              <a:lnSpc>
                <a:spcPts val="1380"/>
              </a:lnSpc>
              <a:spcBef>
                <a:spcPts val="60"/>
              </a:spcBef>
              <a:buFont typeface="Courier New"/>
              <a:buChar char="o"/>
              <a:tabLst>
                <a:tab pos="241300" algn="l"/>
              </a:tabLst>
            </a:pPr>
            <a:r>
              <a:rPr sz="1200" dirty="0">
                <a:latin typeface="Times New Roman"/>
                <a:cs typeface="Times New Roman"/>
              </a:rPr>
              <a:t>Because the </a:t>
            </a:r>
            <a:r>
              <a:rPr sz="1200" spc="-5" dirty="0">
                <a:latin typeface="Times New Roman"/>
                <a:cs typeface="Times New Roman"/>
              </a:rPr>
              <a:t>time </a:t>
            </a:r>
            <a:r>
              <a:rPr sz="1200" dirty="0">
                <a:latin typeface="Times New Roman"/>
                <a:cs typeface="Times New Roman"/>
              </a:rPr>
              <a:t>slots order in a </a:t>
            </a:r>
            <a:r>
              <a:rPr sz="1200" spc="-5" dirty="0">
                <a:latin typeface="Times New Roman"/>
                <a:cs typeface="Times New Roman"/>
              </a:rPr>
              <a:t>synchronous TDM does not vary from frame </a:t>
            </a:r>
            <a:r>
              <a:rPr sz="1200" dirty="0">
                <a:latin typeface="Times New Roman"/>
                <a:cs typeface="Times New Roman"/>
              </a:rPr>
              <a:t>to  </a:t>
            </a:r>
            <a:r>
              <a:rPr sz="1200" spc="-5" dirty="0">
                <a:latin typeface="Times New Roman"/>
                <a:cs typeface="Times New Roman"/>
              </a:rPr>
              <a:t>frame, </a:t>
            </a:r>
            <a:r>
              <a:rPr sz="1200" dirty="0">
                <a:latin typeface="Times New Roman"/>
                <a:cs typeface="Times New Roman"/>
              </a:rPr>
              <a:t>very </a:t>
            </a:r>
            <a:r>
              <a:rPr sz="1200" b="1" u="heavy" dirty="0">
                <a:latin typeface="Times New Roman"/>
                <a:cs typeface="Times New Roman"/>
              </a:rPr>
              <a:t>little </a:t>
            </a:r>
            <a:r>
              <a:rPr sz="1200" b="1" u="heavy" spc="-5" dirty="0">
                <a:latin typeface="Times New Roman"/>
                <a:cs typeface="Times New Roman"/>
              </a:rPr>
              <a:t>overhead </a:t>
            </a:r>
            <a:r>
              <a:rPr sz="1200" spc="-5" dirty="0">
                <a:latin typeface="Times New Roman"/>
                <a:cs typeface="Times New Roman"/>
              </a:rPr>
              <a:t>information </a:t>
            </a:r>
            <a:r>
              <a:rPr sz="1200" dirty="0">
                <a:latin typeface="Times New Roman"/>
                <a:cs typeface="Times New Roman"/>
              </a:rPr>
              <a:t>need to </a:t>
            </a:r>
            <a:r>
              <a:rPr sz="1200" spc="-5" dirty="0">
                <a:latin typeface="Times New Roman"/>
                <a:cs typeface="Times New Roman"/>
              </a:rPr>
              <a:t>be included </a:t>
            </a:r>
            <a:r>
              <a:rPr sz="1200" dirty="0">
                <a:latin typeface="Times New Roman"/>
                <a:cs typeface="Times New Roman"/>
              </a:rPr>
              <a:t>in each</a:t>
            </a:r>
            <a:r>
              <a:rPr sz="1200" spc="45" dirty="0">
                <a:latin typeface="Times New Roman"/>
                <a:cs typeface="Times New Roman"/>
              </a:rPr>
              <a:t> </a:t>
            </a:r>
            <a:r>
              <a:rPr sz="1200" dirty="0">
                <a:latin typeface="Times New Roman"/>
                <a:cs typeface="Times New Roman"/>
              </a:rPr>
              <a:t>frame</a:t>
            </a:r>
            <a:endParaRPr sz="1200">
              <a:latin typeface="Times New Roman"/>
              <a:cs typeface="Times New Roman"/>
            </a:endParaRPr>
          </a:p>
          <a:p>
            <a:pPr marL="241300" marR="7620" indent="-228600">
              <a:lnSpc>
                <a:spcPts val="1380"/>
              </a:lnSpc>
              <a:buFont typeface="Courier New"/>
              <a:buChar char="o"/>
              <a:tabLst>
                <a:tab pos="241300" algn="l"/>
              </a:tabLst>
            </a:pPr>
            <a:r>
              <a:rPr sz="1200" dirty="0">
                <a:latin typeface="Times New Roman"/>
                <a:cs typeface="Times New Roman"/>
              </a:rPr>
              <a:t>The order of receipt tells </a:t>
            </a:r>
            <a:r>
              <a:rPr sz="1200" spc="-5" dirty="0">
                <a:latin typeface="Times New Roman"/>
                <a:cs typeface="Times New Roman"/>
              </a:rPr>
              <a:t>the DEMUX </a:t>
            </a:r>
            <a:r>
              <a:rPr sz="1200" dirty="0">
                <a:latin typeface="Times New Roman"/>
                <a:cs typeface="Times New Roman"/>
              </a:rPr>
              <a:t>where to direct each time slot so </a:t>
            </a:r>
            <a:r>
              <a:rPr sz="1200" b="1" u="heavy" spc="-5" dirty="0">
                <a:latin typeface="Times New Roman"/>
                <a:cs typeface="Times New Roman"/>
              </a:rPr>
              <a:t>no  ADDRESSING </a:t>
            </a:r>
            <a:r>
              <a:rPr sz="1200" dirty="0">
                <a:latin typeface="Times New Roman"/>
                <a:cs typeface="Times New Roman"/>
              </a:rPr>
              <a:t>is</a:t>
            </a:r>
            <a:r>
              <a:rPr sz="1200" spc="-45" dirty="0">
                <a:latin typeface="Times New Roman"/>
                <a:cs typeface="Times New Roman"/>
              </a:rPr>
              <a:t> </a:t>
            </a:r>
            <a:r>
              <a:rPr sz="1200" spc="-5" dirty="0">
                <a:latin typeface="Times New Roman"/>
                <a:cs typeface="Times New Roman"/>
              </a:rPr>
              <a:t>necessary</a:t>
            </a:r>
            <a:endParaRPr sz="1200">
              <a:latin typeface="Times New Roman"/>
              <a:cs typeface="Times New Roman"/>
            </a:endParaRPr>
          </a:p>
          <a:p>
            <a:pPr>
              <a:lnSpc>
                <a:spcPct val="100000"/>
              </a:lnSpc>
              <a:buFont typeface="Courier New"/>
              <a:buChar char="o"/>
            </a:pPr>
            <a:endParaRPr sz="1200">
              <a:latin typeface="Times New Roman"/>
              <a:cs typeface="Times New Roman"/>
            </a:endParaRPr>
          </a:p>
          <a:p>
            <a:pPr>
              <a:lnSpc>
                <a:spcPct val="100000"/>
              </a:lnSpc>
              <a:spcBef>
                <a:spcPts val="25"/>
              </a:spcBef>
              <a:buFont typeface="Courier New"/>
              <a:buChar char="o"/>
            </a:pPr>
            <a:endParaRPr sz="1500">
              <a:latin typeface="Times New Roman"/>
              <a:cs typeface="Times New Roman"/>
            </a:endParaRPr>
          </a:p>
          <a:p>
            <a:pPr marL="12700">
              <a:lnSpc>
                <a:spcPct val="100000"/>
              </a:lnSpc>
            </a:pPr>
            <a:r>
              <a:rPr sz="1400" b="1" spc="-5" dirty="0">
                <a:latin typeface="Times New Roman"/>
                <a:cs typeface="Times New Roman"/>
              </a:rPr>
              <a:t>Demultiplexing</a:t>
            </a:r>
            <a:r>
              <a:rPr sz="1400" b="1" spc="-20" dirty="0">
                <a:latin typeface="Times New Roman"/>
                <a:cs typeface="Times New Roman"/>
              </a:rPr>
              <a:t> </a:t>
            </a:r>
            <a:r>
              <a:rPr sz="1400" b="1" spc="-5" dirty="0">
                <a:latin typeface="Times New Roman"/>
                <a:cs typeface="Times New Roman"/>
              </a:rPr>
              <a:t>Process</a:t>
            </a:r>
            <a:endParaRPr sz="1400">
              <a:latin typeface="Times New Roman"/>
              <a:cs typeface="Times New Roman"/>
            </a:endParaRPr>
          </a:p>
          <a:p>
            <a:pPr>
              <a:lnSpc>
                <a:spcPct val="100000"/>
              </a:lnSpc>
              <a:spcBef>
                <a:spcPts val="35"/>
              </a:spcBef>
            </a:pPr>
            <a:endParaRPr sz="1100">
              <a:latin typeface="Times New Roman"/>
              <a:cs typeface="Times New Roman"/>
            </a:endParaRPr>
          </a:p>
          <a:p>
            <a:pPr marL="241300" indent="-228600">
              <a:lnSpc>
                <a:spcPts val="1410"/>
              </a:lnSpc>
              <a:spcBef>
                <a:spcPts val="5"/>
              </a:spcBef>
              <a:buFont typeface="Courier New"/>
              <a:buChar char="o"/>
              <a:tabLst>
                <a:tab pos="241300" algn="l"/>
              </a:tabLst>
            </a:pPr>
            <a:r>
              <a:rPr sz="1200" spc="-5" dirty="0">
                <a:latin typeface="Times New Roman"/>
                <a:cs typeface="Times New Roman"/>
              </a:rPr>
              <a:t>Demultiplexer decomposes </a:t>
            </a:r>
            <a:r>
              <a:rPr sz="1200" dirty="0">
                <a:latin typeface="Times New Roman"/>
                <a:cs typeface="Times New Roman"/>
              </a:rPr>
              <a:t>each </a:t>
            </a:r>
            <a:r>
              <a:rPr sz="1200" spc="-5" dirty="0">
                <a:latin typeface="Times New Roman"/>
                <a:cs typeface="Times New Roman"/>
              </a:rPr>
              <a:t>frame </a:t>
            </a:r>
            <a:r>
              <a:rPr sz="1200" dirty="0">
                <a:latin typeface="Times New Roman"/>
                <a:cs typeface="Times New Roman"/>
              </a:rPr>
              <a:t>by extracting each data unit in</a:t>
            </a:r>
            <a:r>
              <a:rPr sz="1200" spc="-25" dirty="0">
                <a:latin typeface="Times New Roman"/>
                <a:cs typeface="Times New Roman"/>
              </a:rPr>
              <a:t> </a:t>
            </a:r>
            <a:r>
              <a:rPr sz="1200" dirty="0">
                <a:latin typeface="Times New Roman"/>
                <a:cs typeface="Times New Roman"/>
              </a:rPr>
              <a:t>turn</a:t>
            </a:r>
            <a:endParaRPr sz="1200">
              <a:latin typeface="Times New Roman"/>
              <a:cs typeface="Times New Roman"/>
            </a:endParaRPr>
          </a:p>
          <a:p>
            <a:pPr marL="241300" indent="-228600">
              <a:lnSpc>
                <a:spcPts val="1365"/>
              </a:lnSpc>
              <a:buFont typeface="Courier New"/>
              <a:buChar char="o"/>
              <a:tabLst>
                <a:tab pos="241300" algn="l"/>
              </a:tabLst>
            </a:pPr>
            <a:r>
              <a:rPr sz="1200" dirty="0">
                <a:latin typeface="Times New Roman"/>
                <a:cs typeface="Times New Roman"/>
              </a:rPr>
              <a:t>Weakness </a:t>
            </a:r>
            <a:r>
              <a:rPr sz="1200" spc="-5" dirty="0">
                <a:latin typeface="Times New Roman"/>
                <a:cs typeface="Times New Roman"/>
              </a:rPr>
              <a:t>of synchronous</a:t>
            </a:r>
            <a:r>
              <a:rPr sz="1200" spc="-90" dirty="0">
                <a:latin typeface="Times New Roman"/>
                <a:cs typeface="Times New Roman"/>
              </a:rPr>
              <a:t> </a:t>
            </a:r>
            <a:r>
              <a:rPr sz="1200" spc="-5" dirty="0">
                <a:latin typeface="Times New Roman"/>
                <a:cs typeface="Times New Roman"/>
              </a:rPr>
              <a:t>TDM</a:t>
            </a:r>
            <a:endParaRPr sz="1200">
              <a:latin typeface="Times New Roman"/>
              <a:cs typeface="Times New Roman"/>
            </a:endParaRPr>
          </a:p>
          <a:p>
            <a:pPr marR="3651250" algn="ctr">
              <a:lnSpc>
                <a:spcPts val="1995"/>
              </a:lnSpc>
            </a:pPr>
            <a:r>
              <a:rPr sz="1700" spc="-5" dirty="0">
                <a:latin typeface="Times New Roman"/>
                <a:cs typeface="Times New Roman"/>
              </a:rPr>
              <a:t>–</a:t>
            </a:r>
            <a:r>
              <a:rPr sz="1200" spc="-5" dirty="0">
                <a:latin typeface="Times New Roman"/>
                <a:cs typeface="Times New Roman"/>
              </a:rPr>
              <a:t>Waste of empty</a:t>
            </a:r>
            <a:r>
              <a:rPr sz="1200" spc="-55" dirty="0">
                <a:latin typeface="Times New Roman"/>
                <a:cs typeface="Times New Roman"/>
              </a:rPr>
              <a:t> </a:t>
            </a:r>
            <a:r>
              <a:rPr sz="1200" spc="-5" dirty="0">
                <a:latin typeface="Times New Roman"/>
                <a:cs typeface="Times New Roman"/>
              </a:rPr>
              <a:t>slots</a:t>
            </a:r>
            <a:endParaRPr sz="1200">
              <a:latin typeface="Times New Roman"/>
              <a:cs typeface="Times New Roman"/>
            </a:endParaRPr>
          </a:p>
        </p:txBody>
      </p:sp>
      <p:sp>
        <p:nvSpPr>
          <p:cNvPr id="5" name="object 5"/>
          <p:cNvSpPr/>
          <p:nvPr/>
        </p:nvSpPr>
        <p:spPr>
          <a:xfrm>
            <a:off x="1666494" y="4946141"/>
            <a:ext cx="4459770" cy="2355341"/>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30300" y="7290816"/>
            <a:ext cx="5530850" cy="1256030"/>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Framing</a:t>
            </a:r>
            <a:r>
              <a:rPr sz="1200" b="1" spc="-110" dirty="0">
                <a:latin typeface="Times New Roman"/>
                <a:cs typeface="Times New Roman"/>
              </a:rPr>
              <a:t> </a:t>
            </a:r>
            <a:r>
              <a:rPr sz="1200" b="1" dirty="0">
                <a:latin typeface="Times New Roman"/>
                <a:cs typeface="Times New Roman"/>
              </a:rPr>
              <a:t>Bits</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Various factor however can </a:t>
            </a:r>
            <a:r>
              <a:rPr sz="1200" spc="-5" dirty="0">
                <a:latin typeface="Times New Roman"/>
                <a:cs typeface="Times New Roman"/>
              </a:rPr>
              <a:t>cause timing</a:t>
            </a:r>
            <a:r>
              <a:rPr sz="1200" spc="-20" dirty="0">
                <a:latin typeface="Times New Roman"/>
                <a:cs typeface="Times New Roman"/>
              </a:rPr>
              <a:t> </a:t>
            </a:r>
            <a:r>
              <a:rPr sz="1200" spc="-5" dirty="0">
                <a:latin typeface="Times New Roman"/>
                <a:cs typeface="Times New Roman"/>
              </a:rPr>
              <a:t>inconsistencies.</a:t>
            </a:r>
            <a:endParaRPr sz="1200">
              <a:latin typeface="Times New Roman"/>
              <a:cs typeface="Times New Roman"/>
            </a:endParaRPr>
          </a:p>
          <a:p>
            <a:pPr marL="241300" marR="5080" indent="-228600">
              <a:lnSpc>
                <a:spcPts val="1380"/>
              </a:lnSpc>
              <a:spcBef>
                <a:spcPts val="65"/>
              </a:spcBef>
              <a:buFont typeface="Courier New"/>
              <a:buChar char="o"/>
              <a:tabLst>
                <a:tab pos="278765" algn="l"/>
                <a:tab pos="279400" algn="l"/>
              </a:tabLst>
            </a:pPr>
            <a:r>
              <a:rPr sz="1200" dirty="0">
                <a:latin typeface="Times New Roman"/>
                <a:cs typeface="Times New Roman"/>
              </a:rPr>
              <a:t>For this reason one or more </a:t>
            </a:r>
            <a:r>
              <a:rPr sz="1200" spc="-5" dirty="0">
                <a:latin typeface="Times New Roman"/>
                <a:cs typeface="Times New Roman"/>
              </a:rPr>
              <a:t>synchronization </a:t>
            </a:r>
            <a:r>
              <a:rPr sz="1200" dirty="0">
                <a:latin typeface="Times New Roman"/>
                <a:cs typeface="Times New Roman"/>
              </a:rPr>
              <a:t>bits are added to the </a:t>
            </a:r>
            <a:r>
              <a:rPr sz="1200" spc="-5" dirty="0">
                <a:latin typeface="Times New Roman"/>
                <a:cs typeface="Times New Roman"/>
              </a:rPr>
              <a:t>beginning </a:t>
            </a:r>
            <a:r>
              <a:rPr sz="1200" dirty="0">
                <a:latin typeface="Times New Roman"/>
                <a:cs typeface="Times New Roman"/>
              </a:rPr>
              <a:t>of each  </a:t>
            </a:r>
            <a:r>
              <a:rPr sz="1200" spc="-5" dirty="0">
                <a:latin typeface="Times New Roman"/>
                <a:cs typeface="Times New Roman"/>
              </a:rPr>
              <a:t>frame</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These bits </a:t>
            </a:r>
            <a:r>
              <a:rPr sz="1200" spc="-5" dirty="0">
                <a:latin typeface="Times New Roman"/>
                <a:cs typeface="Times New Roman"/>
              </a:rPr>
              <a:t>called Framing </a:t>
            </a:r>
            <a:r>
              <a:rPr sz="1200" dirty="0">
                <a:latin typeface="Times New Roman"/>
                <a:cs typeface="Times New Roman"/>
              </a:rPr>
              <a:t>bits </a:t>
            </a:r>
            <a:r>
              <a:rPr sz="1200" spc="-5" dirty="0">
                <a:latin typeface="Times New Roman"/>
                <a:cs typeface="Times New Roman"/>
              </a:rPr>
              <a:t>follow </a:t>
            </a:r>
            <a:r>
              <a:rPr sz="1200" dirty="0">
                <a:latin typeface="Times New Roman"/>
                <a:cs typeface="Times New Roman"/>
              </a:rPr>
              <a:t>a pattern </a:t>
            </a:r>
            <a:r>
              <a:rPr sz="1200" spc="-5" dirty="0">
                <a:latin typeface="Times New Roman"/>
                <a:cs typeface="Times New Roman"/>
              </a:rPr>
              <a:t>frame </a:t>
            </a:r>
            <a:r>
              <a:rPr sz="1200" dirty="0">
                <a:latin typeface="Times New Roman"/>
                <a:cs typeface="Times New Roman"/>
              </a:rPr>
              <a:t>to </a:t>
            </a:r>
            <a:r>
              <a:rPr sz="1200" spc="-5" dirty="0">
                <a:latin typeface="Times New Roman"/>
                <a:cs typeface="Times New Roman"/>
              </a:rPr>
              <a:t>frame </a:t>
            </a:r>
            <a:r>
              <a:rPr sz="1200" dirty="0">
                <a:latin typeface="Times New Roman"/>
                <a:cs typeface="Times New Roman"/>
              </a:rPr>
              <a:t>that </a:t>
            </a:r>
            <a:r>
              <a:rPr sz="1200" spc="-5" dirty="0">
                <a:latin typeface="Times New Roman"/>
                <a:cs typeface="Times New Roman"/>
              </a:rPr>
              <a:t>allows </a:t>
            </a:r>
            <a:r>
              <a:rPr sz="1200" dirty="0">
                <a:latin typeface="Times New Roman"/>
                <a:cs typeface="Times New Roman"/>
              </a:rPr>
              <a:t>a </a:t>
            </a:r>
            <a:r>
              <a:rPr sz="1200" spc="-5" dirty="0">
                <a:latin typeface="Times New Roman"/>
                <a:cs typeface="Times New Roman"/>
              </a:rPr>
              <a:t>DEMUX  </a:t>
            </a:r>
            <a:r>
              <a:rPr sz="1200" dirty="0">
                <a:latin typeface="Times New Roman"/>
                <a:cs typeface="Times New Roman"/>
              </a:rPr>
              <a:t>to </a:t>
            </a:r>
            <a:r>
              <a:rPr sz="1200" spc="-5" dirty="0">
                <a:latin typeface="Times New Roman"/>
                <a:cs typeface="Times New Roman"/>
              </a:rPr>
              <a:t>synchronize </a:t>
            </a:r>
            <a:r>
              <a:rPr sz="1200" dirty="0">
                <a:latin typeface="Times New Roman"/>
                <a:cs typeface="Times New Roman"/>
              </a:rPr>
              <a:t>with </a:t>
            </a:r>
            <a:r>
              <a:rPr sz="1200" spc="-5" dirty="0">
                <a:latin typeface="Times New Roman"/>
                <a:cs typeface="Times New Roman"/>
              </a:rPr>
              <a:t>the incoming </a:t>
            </a:r>
            <a:r>
              <a:rPr sz="1200" dirty="0">
                <a:latin typeface="Times New Roman"/>
                <a:cs typeface="Times New Roman"/>
              </a:rPr>
              <a:t>stream so that it can </a:t>
            </a:r>
            <a:r>
              <a:rPr sz="1200" spc="-5" dirty="0">
                <a:latin typeface="Times New Roman"/>
                <a:cs typeface="Times New Roman"/>
              </a:rPr>
              <a:t>separate time </a:t>
            </a:r>
            <a:r>
              <a:rPr sz="1200" dirty="0">
                <a:latin typeface="Times New Roman"/>
                <a:cs typeface="Times New Roman"/>
              </a:rPr>
              <a:t>slots</a:t>
            </a:r>
            <a:r>
              <a:rPr sz="1200" spc="5" dirty="0">
                <a:latin typeface="Times New Roman"/>
                <a:cs typeface="Times New Roman"/>
              </a:rPr>
              <a:t> </a:t>
            </a:r>
            <a:r>
              <a:rPr sz="1200" dirty="0">
                <a:latin typeface="Times New Roman"/>
                <a:cs typeface="Times New Roman"/>
              </a:rPr>
              <a:t>accurately</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This </a:t>
            </a:r>
            <a:r>
              <a:rPr sz="1200" spc="-5" dirty="0">
                <a:latin typeface="Times New Roman"/>
                <a:cs typeface="Times New Roman"/>
              </a:rPr>
              <a:t>synch </a:t>
            </a:r>
            <a:r>
              <a:rPr sz="1200" dirty="0">
                <a:latin typeface="Times New Roman"/>
                <a:cs typeface="Times New Roman"/>
              </a:rPr>
              <a:t>info consist </a:t>
            </a:r>
            <a:r>
              <a:rPr sz="1200" spc="-5" dirty="0">
                <a:latin typeface="Times New Roman"/>
                <a:cs typeface="Times New Roman"/>
              </a:rPr>
              <a:t>of one bit /frame </a:t>
            </a:r>
            <a:r>
              <a:rPr sz="1200" dirty="0">
                <a:latin typeface="Times New Roman"/>
                <a:cs typeface="Times New Roman"/>
              </a:rPr>
              <a:t>alternating </a:t>
            </a:r>
            <a:r>
              <a:rPr sz="1200" spc="-5" dirty="0">
                <a:latin typeface="Times New Roman"/>
                <a:cs typeface="Times New Roman"/>
              </a:rPr>
              <a:t>b/w </a:t>
            </a:r>
            <a:r>
              <a:rPr sz="1200" dirty="0">
                <a:latin typeface="Times New Roman"/>
                <a:cs typeface="Times New Roman"/>
              </a:rPr>
              <a:t>0 and</a:t>
            </a:r>
            <a:r>
              <a:rPr sz="1200" spc="-65" dirty="0">
                <a:latin typeface="Times New Roman"/>
                <a:cs typeface="Times New Roman"/>
              </a:rPr>
              <a:t> </a:t>
            </a:r>
            <a:r>
              <a:rPr sz="1200" spc="-5" dirty="0">
                <a:latin typeface="Times New Roman"/>
                <a:cs typeface="Times New Roman"/>
              </a:rPr>
              <a:t>1.</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154</a:t>
            </a:fld>
            <a:endParaRPr dirty="0"/>
          </a:p>
        </p:txBody>
      </p:sp>
    </p:spTree>
    <p:extLst>
      <p:ext uri="{BB962C8B-B14F-4D97-AF65-F5344CB8AC3E}">
        <p14:creationId xmlns:p14="http://schemas.microsoft.com/office/powerpoint/2010/main" val="226296966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1" y="2650235"/>
            <a:ext cx="1880235" cy="194945"/>
          </a:xfrm>
          <a:prstGeom prst="rect">
            <a:avLst/>
          </a:prstGeom>
        </p:spPr>
        <p:txBody>
          <a:bodyPr vert="horz" wrap="square" lIns="0" tIns="0" rIns="0" bIns="0" rtlCol="0">
            <a:spAutoFit/>
          </a:bodyPr>
          <a:lstStyle/>
          <a:p>
            <a:pPr marL="12700">
              <a:lnSpc>
                <a:spcPct val="100000"/>
              </a:lnSpc>
            </a:pPr>
            <a:r>
              <a:rPr sz="1200" b="1" spc="-5" dirty="0">
                <a:latin typeface="Times New Roman"/>
                <a:cs typeface="Times New Roman"/>
              </a:rPr>
              <a:t>Synchronous TDM</a:t>
            </a:r>
            <a:r>
              <a:rPr sz="1200" b="1" spc="-80" dirty="0">
                <a:latin typeface="Times New Roman"/>
                <a:cs typeface="Times New Roman"/>
              </a:rPr>
              <a:t> </a:t>
            </a:r>
            <a:r>
              <a:rPr sz="1200" b="1" spc="-5" dirty="0">
                <a:latin typeface="Times New Roman"/>
                <a:cs typeface="Times New Roman"/>
              </a:rPr>
              <a:t>Example</a:t>
            </a:r>
            <a:endParaRPr sz="1200">
              <a:latin typeface="Times New Roman"/>
              <a:cs typeface="Times New Roman"/>
            </a:endParaRPr>
          </a:p>
        </p:txBody>
      </p:sp>
      <p:sp>
        <p:nvSpPr>
          <p:cNvPr id="7" name="object 7"/>
          <p:cNvSpPr/>
          <p:nvPr/>
        </p:nvSpPr>
        <p:spPr>
          <a:xfrm>
            <a:off x="1781555" y="914400"/>
            <a:ext cx="4233392" cy="1396746"/>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482852" y="2836164"/>
            <a:ext cx="4831143" cy="2442972"/>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130300" y="5267705"/>
            <a:ext cx="4931410" cy="1595120"/>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spc="-5" dirty="0">
                <a:latin typeface="Times New Roman"/>
                <a:cs typeface="Times New Roman"/>
              </a:rPr>
              <a:t>Multiplexing</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Frequency division</a:t>
            </a:r>
            <a:r>
              <a:rPr sz="1200" spc="-55" dirty="0">
                <a:latin typeface="Times New Roman"/>
                <a:cs typeface="Times New Roman"/>
              </a:rPr>
              <a:t> </a:t>
            </a:r>
            <a:r>
              <a:rPr sz="1200" spc="-5" dirty="0">
                <a:latin typeface="Times New Roman"/>
                <a:cs typeface="Times New Roman"/>
              </a:rPr>
              <a:t>multiplexing</a:t>
            </a:r>
            <a:endParaRPr sz="1200">
              <a:latin typeface="Times New Roman"/>
              <a:cs typeface="Times New Roman"/>
            </a:endParaRPr>
          </a:p>
          <a:p>
            <a:pPr marL="469900" indent="-228600">
              <a:lnSpc>
                <a:spcPts val="1375"/>
              </a:lnSpc>
              <a:buFont typeface="Meiryo"/>
              <a:buChar char="*"/>
              <a:tabLst>
                <a:tab pos="469265" algn="l"/>
                <a:tab pos="469900" algn="l"/>
              </a:tabLst>
            </a:pPr>
            <a:r>
              <a:rPr sz="1200" spc="-5" dirty="0">
                <a:latin typeface="Times New Roman"/>
                <a:cs typeface="Times New Roman"/>
              </a:rPr>
              <a:t>Wave </a:t>
            </a:r>
            <a:r>
              <a:rPr sz="1200" dirty="0">
                <a:latin typeface="Times New Roman"/>
                <a:cs typeface="Times New Roman"/>
              </a:rPr>
              <a:t>division</a:t>
            </a:r>
            <a:r>
              <a:rPr sz="1200" spc="-50" dirty="0">
                <a:latin typeface="Times New Roman"/>
                <a:cs typeface="Times New Roman"/>
              </a:rPr>
              <a:t> </a:t>
            </a:r>
            <a:r>
              <a:rPr sz="1200" spc="-5" dirty="0">
                <a:latin typeface="Times New Roman"/>
                <a:cs typeface="Times New Roman"/>
              </a:rPr>
              <a:t>multiplexing</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Time </a:t>
            </a:r>
            <a:r>
              <a:rPr sz="1200" dirty="0">
                <a:latin typeface="Times New Roman"/>
                <a:cs typeface="Times New Roman"/>
              </a:rPr>
              <a:t>division</a:t>
            </a:r>
            <a:r>
              <a:rPr sz="1200" spc="-55" dirty="0">
                <a:latin typeface="Times New Roman"/>
                <a:cs typeface="Times New Roman"/>
              </a:rPr>
              <a:t> </a:t>
            </a:r>
            <a:r>
              <a:rPr sz="1200" spc="-5" dirty="0">
                <a:latin typeface="Times New Roman"/>
                <a:cs typeface="Times New Roman"/>
              </a:rPr>
              <a:t>multiplexing</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241300">
              <a:lnSpc>
                <a:spcPts val="1375"/>
              </a:lnSpc>
              <a:tabLst>
                <a:tab pos="469265" algn="l"/>
              </a:tabLst>
            </a:pPr>
            <a:r>
              <a:rPr sz="1200" spc="-55" dirty="0">
                <a:latin typeface="Meiryo"/>
                <a:cs typeface="Meiryo"/>
              </a:rPr>
              <a:t>*	</a:t>
            </a:r>
            <a:r>
              <a:rPr sz="1200" spc="-5" dirty="0">
                <a:latin typeface="Times New Roman"/>
                <a:cs typeface="Times New Roman"/>
              </a:rPr>
              <a:t>Section</a:t>
            </a:r>
            <a:r>
              <a:rPr sz="1200" spc="-95" dirty="0">
                <a:latin typeface="Times New Roman"/>
                <a:cs typeface="Times New Roman"/>
              </a:rPr>
              <a:t> </a:t>
            </a:r>
            <a:r>
              <a:rPr sz="1200" spc="-5" dirty="0">
                <a:latin typeface="Times New Roman"/>
                <a:cs typeface="Times New Roman"/>
              </a:rPr>
              <a:t>8.1,8.2,8.3,8.4</a:t>
            </a:r>
            <a:endParaRPr sz="1200">
              <a:latin typeface="Times New Roman"/>
              <a:cs typeface="Times New Roman"/>
            </a:endParaRPr>
          </a:p>
          <a:p>
            <a:pPr marL="126364">
              <a:lnSpc>
                <a:spcPts val="1410"/>
              </a:lnSpc>
            </a:pP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a:t>
            </a:r>
            <a:r>
              <a:rPr sz="1200" dirty="0">
                <a:latin typeface="Times New Roman"/>
                <a:cs typeface="Times New Roman"/>
              </a:rPr>
              <a:t>4th Edition by </a:t>
            </a:r>
            <a:r>
              <a:rPr sz="1200" spc="-5" dirty="0">
                <a:latin typeface="Times New Roman"/>
                <a:cs typeface="Times New Roman"/>
              </a:rPr>
              <a:t>Behrouz </a:t>
            </a:r>
            <a:r>
              <a:rPr sz="1200" dirty="0">
                <a:latin typeface="Times New Roman"/>
                <a:cs typeface="Times New Roman"/>
              </a:rPr>
              <a:t>A.</a:t>
            </a:r>
            <a:r>
              <a:rPr sz="1200" spc="-80" dirty="0">
                <a:latin typeface="Times New Roman"/>
                <a:cs typeface="Times New Roman"/>
              </a:rPr>
              <a:t> </a:t>
            </a:r>
            <a:r>
              <a:rPr sz="1200" dirty="0">
                <a:latin typeface="Times New Roman"/>
                <a:cs typeface="Times New Roman"/>
              </a:rPr>
              <a:t>Forouzan</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155</a:t>
            </a:fld>
            <a:endParaRPr dirty="0"/>
          </a:p>
        </p:txBody>
      </p:sp>
    </p:spTree>
    <p:extLst>
      <p:ext uri="{BB962C8B-B14F-4D97-AF65-F5344CB8AC3E}">
        <p14:creationId xmlns:p14="http://schemas.microsoft.com/office/powerpoint/2010/main" val="17571212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2120" cy="600646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#30</a:t>
            </a:r>
            <a:endParaRPr sz="2000">
              <a:latin typeface="Arial Black"/>
              <a:cs typeface="Arial Black"/>
            </a:endParaRPr>
          </a:p>
          <a:p>
            <a:pPr marL="12700">
              <a:lnSpc>
                <a:spcPts val="1889"/>
              </a:lnSpc>
              <a:spcBef>
                <a:spcPts val="105"/>
              </a:spcBef>
            </a:pPr>
            <a:r>
              <a:rPr sz="1600" b="1" u="heavy" spc="-5" dirty="0">
                <a:latin typeface="Times New Roman"/>
                <a:cs typeface="Times New Roman"/>
              </a:rPr>
              <a:t>Bit</a:t>
            </a:r>
            <a:r>
              <a:rPr sz="1600" b="1" u="heavy" spc="-90" dirty="0">
                <a:latin typeface="Times New Roman"/>
                <a:cs typeface="Times New Roman"/>
              </a:rPr>
              <a:t> </a:t>
            </a:r>
            <a:r>
              <a:rPr sz="1600" b="1" u="heavy" spc="-5" dirty="0">
                <a:latin typeface="Times New Roman"/>
                <a:cs typeface="Times New Roman"/>
              </a:rPr>
              <a:t>Stuffing</a:t>
            </a:r>
            <a:endParaRPr sz="16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It is possible to connect </a:t>
            </a:r>
            <a:r>
              <a:rPr sz="1200" dirty="0">
                <a:latin typeface="Times New Roman"/>
                <a:cs typeface="Times New Roman"/>
              </a:rPr>
              <a:t>devices of different data </a:t>
            </a:r>
            <a:r>
              <a:rPr sz="1200" spc="-5" dirty="0">
                <a:latin typeface="Times New Roman"/>
                <a:cs typeface="Times New Roman"/>
              </a:rPr>
              <a:t>rates </a:t>
            </a:r>
            <a:r>
              <a:rPr sz="1200" dirty="0">
                <a:latin typeface="Times New Roman"/>
                <a:cs typeface="Times New Roman"/>
              </a:rPr>
              <a:t>to </a:t>
            </a:r>
            <a:r>
              <a:rPr sz="1200" spc="-5" dirty="0">
                <a:latin typeface="Times New Roman"/>
                <a:cs typeface="Times New Roman"/>
              </a:rPr>
              <a:t>synchronous</a:t>
            </a:r>
            <a:r>
              <a:rPr sz="1200" spc="-55" dirty="0">
                <a:latin typeface="Times New Roman"/>
                <a:cs typeface="Times New Roman"/>
              </a:rPr>
              <a:t> </a:t>
            </a:r>
            <a:r>
              <a:rPr sz="1200" spc="-5" dirty="0">
                <a:latin typeface="Times New Roman"/>
                <a:cs typeface="Times New Roman"/>
              </a:rPr>
              <a:t>TDM</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device </a:t>
            </a:r>
            <a:r>
              <a:rPr sz="1200" spc="-5" dirty="0">
                <a:latin typeface="Times New Roman"/>
                <a:cs typeface="Times New Roman"/>
              </a:rPr>
              <a:t>A uses </a:t>
            </a:r>
            <a:r>
              <a:rPr sz="1200" dirty="0">
                <a:latin typeface="Times New Roman"/>
                <a:cs typeface="Times New Roman"/>
              </a:rPr>
              <a:t>one time slot, </a:t>
            </a:r>
            <a:r>
              <a:rPr sz="1200" spc="-5" dirty="0">
                <a:latin typeface="Times New Roman"/>
                <a:cs typeface="Times New Roman"/>
              </a:rPr>
              <a:t>while the faster device </a:t>
            </a:r>
            <a:r>
              <a:rPr sz="1200" dirty="0">
                <a:latin typeface="Times New Roman"/>
                <a:cs typeface="Times New Roman"/>
              </a:rPr>
              <a:t>B </a:t>
            </a:r>
            <a:r>
              <a:rPr sz="1200" spc="-5" dirty="0">
                <a:latin typeface="Times New Roman"/>
                <a:cs typeface="Times New Roman"/>
              </a:rPr>
              <a:t>uses two</a:t>
            </a:r>
            <a:r>
              <a:rPr sz="1200" spc="-45" dirty="0">
                <a:latin typeface="Times New Roman"/>
                <a:cs typeface="Times New Roman"/>
              </a:rPr>
              <a:t> </a:t>
            </a:r>
            <a:r>
              <a:rPr sz="1200" spc="-5" dirty="0">
                <a:latin typeface="Times New Roman"/>
                <a:cs typeface="Times New Roman"/>
              </a:rPr>
              <a:t>slots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Time </a:t>
            </a:r>
            <a:r>
              <a:rPr sz="1200" dirty="0">
                <a:latin typeface="Times New Roman"/>
                <a:cs typeface="Times New Roman"/>
              </a:rPr>
              <a:t>slot </a:t>
            </a:r>
            <a:r>
              <a:rPr sz="1200" spc="-5" dirty="0">
                <a:latin typeface="Times New Roman"/>
                <a:cs typeface="Times New Roman"/>
              </a:rPr>
              <a:t>length </a:t>
            </a:r>
            <a:r>
              <a:rPr sz="1200" dirty="0">
                <a:latin typeface="Times New Roman"/>
                <a:cs typeface="Times New Roman"/>
              </a:rPr>
              <a:t>is</a:t>
            </a:r>
            <a:r>
              <a:rPr sz="1200" spc="-60" dirty="0">
                <a:latin typeface="Times New Roman"/>
                <a:cs typeface="Times New Roman"/>
              </a:rPr>
              <a:t> </a:t>
            </a:r>
            <a:r>
              <a:rPr sz="1200" spc="-5" dirty="0">
                <a:latin typeface="Times New Roman"/>
                <a:cs typeface="Times New Roman"/>
              </a:rPr>
              <a:t>FIXED</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Therefore </a:t>
            </a:r>
            <a:r>
              <a:rPr sz="1200" spc="-5" dirty="0">
                <a:latin typeface="Times New Roman"/>
                <a:cs typeface="Times New Roman"/>
              </a:rPr>
              <a:t>data </a:t>
            </a:r>
            <a:r>
              <a:rPr sz="1200" dirty="0">
                <a:latin typeface="Times New Roman"/>
                <a:cs typeface="Times New Roman"/>
              </a:rPr>
              <a:t>rates </a:t>
            </a:r>
            <a:r>
              <a:rPr sz="1200" spc="-5" dirty="0">
                <a:latin typeface="Times New Roman"/>
                <a:cs typeface="Times New Roman"/>
              </a:rPr>
              <a:t>should </a:t>
            </a:r>
            <a:r>
              <a:rPr sz="1200" dirty="0">
                <a:latin typeface="Times New Roman"/>
                <a:cs typeface="Times New Roman"/>
              </a:rPr>
              <a:t>be </a:t>
            </a:r>
            <a:r>
              <a:rPr sz="1200" spc="-5" dirty="0">
                <a:latin typeface="Times New Roman"/>
                <a:cs typeface="Times New Roman"/>
              </a:rPr>
              <a:t>integer multiples </a:t>
            </a:r>
            <a:r>
              <a:rPr sz="1200" dirty="0">
                <a:latin typeface="Times New Roman"/>
                <a:cs typeface="Times New Roman"/>
              </a:rPr>
              <a:t>of each</a:t>
            </a:r>
            <a:r>
              <a:rPr sz="1200" spc="-30" dirty="0">
                <a:latin typeface="Times New Roman"/>
                <a:cs typeface="Times New Roman"/>
              </a:rPr>
              <a:t> </a:t>
            </a:r>
            <a:r>
              <a:rPr sz="1200" spc="-5" dirty="0">
                <a:latin typeface="Times New Roman"/>
                <a:cs typeface="Times New Roman"/>
              </a:rPr>
              <a:t>other</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dirty="0">
                <a:latin typeface="Times New Roman"/>
                <a:cs typeface="Times New Roman"/>
              </a:rPr>
              <a:t>For </a:t>
            </a:r>
            <a:r>
              <a:rPr sz="1200" spc="-5" dirty="0">
                <a:latin typeface="Times New Roman"/>
                <a:cs typeface="Times New Roman"/>
              </a:rPr>
              <a:t>example, we </a:t>
            </a:r>
            <a:r>
              <a:rPr sz="1200" dirty="0">
                <a:latin typeface="Times New Roman"/>
                <a:cs typeface="Times New Roman"/>
              </a:rPr>
              <a:t>can </a:t>
            </a:r>
            <a:r>
              <a:rPr sz="1200" spc="-5" dirty="0">
                <a:latin typeface="Times New Roman"/>
                <a:cs typeface="Times New Roman"/>
              </a:rPr>
              <a:t>accommodate </a:t>
            </a:r>
            <a:r>
              <a:rPr sz="1200" dirty="0">
                <a:latin typeface="Times New Roman"/>
                <a:cs typeface="Times New Roman"/>
              </a:rPr>
              <a:t>a device that is 5 </a:t>
            </a:r>
            <a:r>
              <a:rPr sz="1200" spc="-5" dirty="0">
                <a:latin typeface="Times New Roman"/>
                <a:cs typeface="Times New Roman"/>
              </a:rPr>
              <a:t>times </a:t>
            </a:r>
            <a:r>
              <a:rPr sz="1200" dirty="0">
                <a:latin typeface="Times New Roman"/>
                <a:cs typeface="Times New Roman"/>
              </a:rPr>
              <a:t>faster </a:t>
            </a:r>
            <a:r>
              <a:rPr sz="1200" spc="-5" dirty="0">
                <a:latin typeface="Times New Roman"/>
                <a:cs typeface="Times New Roman"/>
              </a:rPr>
              <a:t>than </a:t>
            </a:r>
            <a:r>
              <a:rPr sz="1200" dirty="0">
                <a:latin typeface="Times New Roman"/>
                <a:cs typeface="Times New Roman"/>
              </a:rPr>
              <a:t>the other device  by giving it five slots to one for each of the other</a:t>
            </a:r>
            <a:r>
              <a:rPr sz="1200" spc="-165"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241300" marR="6350" indent="-228600">
              <a:lnSpc>
                <a:spcPts val="1380"/>
              </a:lnSpc>
              <a:buFont typeface="Courier New"/>
              <a:buChar char="o"/>
              <a:tabLst>
                <a:tab pos="241300" algn="l"/>
              </a:tabLst>
            </a:pPr>
            <a:r>
              <a:rPr sz="1200" spc="-5" dirty="0">
                <a:latin typeface="Times New Roman"/>
                <a:cs typeface="Times New Roman"/>
              </a:rPr>
              <a:t>We cannot accommodate </a:t>
            </a:r>
            <a:r>
              <a:rPr sz="1200" dirty="0">
                <a:latin typeface="Times New Roman"/>
                <a:cs typeface="Times New Roman"/>
              </a:rPr>
              <a:t>a </a:t>
            </a:r>
            <a:r>
              <a:rPr sz="1200" spc="-5" dirty="0">
                <a:latin typeface="Times New Roman"/>
                <a:cs typeface="Times New Roman"/>
              </a:rPr>
              <a:t>device which is five and </a:t>
            </a:r>
            <a:r>
              <a:rPr sz="1200" dirty="0">
                <a:latin typeface="Times New Roman"/>
                <a:cs typeface="Times New Roman"/>
              </a:rPr>
              <a:t>a </a:t>
            </a:r>
            <a:r>
              <a:rPr sz="1200" spc="-5" dirty="0">
                <a:latin typeface="Times New Roman"/>
                <a:cs typeface="Times New Roman"/>
              </a:rPr>
              <a:t>half times faster using </a:t>
            </a:r>
            <a:r>
              <a:rPr sz="1200" spc="-10" dirty="0">
                <a:latin typeface="Times New Roman"/>
                <a:cs typeface="Times New Roman"/>
              </a:rPr>
              <a:t>this  </a:t>
            </a:r>
            <a:r>
              <a:rPr sz="1200" spc="-5" dirty="0">
                <a:latin typeface="Times New Roman"/>
                <a:cs typeface="Times New Roman"/>
              </a:rPr>
              <a:t>method </a:t>
            </a:r>
            <a:r>
              <a:rPr sz="1200" dirty="0">
                <a:latin typeface="Times New Roman"/>
                <a:cs typeface="Times New Roman"/>
              </a:rPr>
              <a:t>because </a:t>
            </a:r>
            <a:r>
              <a:rPr sz="1200" spc="-5" dirty="0">
                <a:latin typeface="Times New Roman"/>
                <a:cs typeface="Times New Roman"/>
              </a:rPr>
              <a:t>we cannot </a:t>
            </a:r>
            <a:r>
              <a:rPr sz="1200" dirty="0">
                <a:latin typeface="Times New Roman"/>
                <a:cs typeface="Times New Roman"/>
              </a:rPr>
              <a:t>introduce half a </a:t>
            </a:r>
            <a:r>
              <a:rPr sz="1200" spc="-5" dirty="0">
                <a:latin typeface="Times New Roman"/>
                <a:cs typeface="Times New Roman"/>
              </a:rPr>
              <a:t>time </a:t>
            </a:r>
            <a:r>
              <a:rPr sz="1200" dirty="0">
                <a:latin typeface="Times New Roman"/>
                <a:cs typeface="Times New Roman"/>
              </a:rPr>
              <a:t>slot </a:t>
            </a:r>
            <a:r>
              <a:rPr sz="1200" spc="-5" dirty="0">
                <a:latin typeface="Times New Roman"/>
                <a:cs typeface="Times New Roman"/>
              </a:rPr>
              <a:t>into </a:t>
            </a:r>
            <a:r>
              <a:rPr sz="1200" dirty="0">
                <a:latin typeface="Times New Roman"/>
                <a:cs typeface="Times New Roman"/>
              </a:rPr>
              <a:t>a</a:t>
            </a:r>
            <a:r>
              <a:rPr sz="1200" spc="-1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When </a:t>
            </a:r>
            <a:r>
              <a:rPr sz="1200" dirty="0">
                <a:latin typeface="Times New Roman"/>
                <a:cs typeface="Times New Roman"/>
              </a:rPr>
              <a:t>the </a:t>
            </a:r>
            <a:r>
              <a:rPr sz="1200" spc="-5" dirty="0">
                <a:latin typeface="Times New Roman"/>
                <a:cs typeface="Times New Roman"/>
              </a:rPr>
              <a:t>speeds are not integer multiples </a:t>
            </a:r>
            <a:r>
              <a:rPr sz="1200" dirty="0">
                <a:latin typeface="Times New Roman"/>
                <a:cs typeface="Times New Roman"/>
              </a:rPr>
              <a:t>of </a:t>
            </a:r>
            <a:r>
              <a:rPr sz="1200" spc="-5" dirty="0">
                <a:latin typeface="Times New Roman"/>
                <a:cs typeface="Times New Roman"/>
              </a:rPr>
              <a:t>each </a:t>
            </a:r>
            <a:r>
              <a:rPr sz="1200" dirty="0">
                <a:latin typeface="Times New Roman"/>
                <a:cs typeface="Times New Roman"/>
              </a:rPr>
              <a:t>other, </a:t>
            </a:r>
            <a:r>
              <a:rPr sz="1200" spc="-5" dirty="0">
                <a:latin typeface="Times New Roman"/>
                <a:cs typeface="Times New Roman"/>
              </a:rPr>
              <a:t>they </a:t>
            </a:r>
            <a:r>
              <a:rPr sz="1200" dirty="0">
                <a:latin typeface="Times New Roman"/>
                <a:cs typeface="Times New Roman"/>
              </a:rPr>
              <a:t>can be </a:t>
            </a:r>
            <a:r>
              <a:rPr sz="1200" spc="-5" dirty="0">
                <a:latin typeface="Times New Roman"/>
                <a:cs typeface="Times New Roman"/>
              </a:rPr>
              <a:t>made </a:t>
            </a:r>
            <a:r>
              <a:rPr sz="1200" dirty="0">
                <a:latin typeface="Times New Roman"/>
                <a:cs typeface="Times New Roman"/>
              </a:rPr>
              <a:t>to </a:t>
            </a:r>
            <a:r>
              <a:rPr sz="1200" spc="-5" dirty="0">
                <a:latin typeface="Times New Roman"/>
                <a:cs typeface="Times New Roman"/>
              </a:rPr>
              <a:t>behave  </a:t>
            </a:r>
            <a:r>
              <a:rPr sz="1200" dirty="0">
                <a:latin typeface="Times New Roman"/>
                <a:cs typeface="Times New Roman"/>
              </a:rPr>
              <a:t>as if they</a:t>
            </a:r>
            <a:r>
              <a:rPr sz="1200" spc="-95" dirty="0">
                <a:latin typeface="Times New Roman"/>
                <a:cs typeface="Times New Roman"/>
              </a:rPr>
              <a:t> </a:t>
            </a:r>
            <a:r>
              <a:rPr sz="1200" spc="-5" dirty="0">
                <a:latin typeface="Times New Roman"/>
                <a:cs typeface="Times New Roman"/>
              </a:rPr>
              <a:t>were</a:t>
            </a:r>
            <a:endParaRPr sz="1200">
              <a:latin typeface="Times New Roman"/>
              <a:cs typeface="Times New Roman"/>
            </a:endParaRPr>
          </a:p>
          <a:p>
            <a:pPr marL="241300" indent="-228600">
              <a:lnSpc>
                <a:spcPts val="1310"/>
              </a:lnSpc>
              <a:buFont typeface="Courier New"/>
              <a:buChar char="o"/>
              <a:tabLst>
                <a:tab pos="241300" algn="l"/>
              </a:tabLst>
            </a:pPr>
            <a:r>
              <a:rPr sz="1200" spc="-5" dirty="0">
                <a:latin typeface="Times New Roman"/>
                <a:cs typeface="Times New Roman"/>
              </a:rPr>
              <a:t>This is done by </a:t>
            </a:r>
            <a:r>
              <a:rPr sz="1200" dirty="0">
                <a:latin typeface="Times New Roman"/>
                <a:cs typeface="Times New Roman"/>
              </a:rPr>
              <a:t>a </a:t>
            </a:r>
            <a:r>
              <a:rPr sz="1200" spc="-5" dirty="0">
                <a:latin typeface="Times New Roman"/>
                <a:cs typeface="Times New Roman"/>
              </a:rPr>
              <a:t>technique known as BIT</a:t>
            </a:r>
            <a:r>
              <a:rPr sz="1200" spc="-35" dirty="0">
                <a:latin typeface="Times New Roman"/>
                <a:cs typeface="Times New Roman"/>
              </a:rPr>
              <a:t> </a:t>
            </a:r>
            <a:r>
              <a:rPr sz="1200" spc="-10" dirty="0">
                <a:latin typeface="Times New Roman"/>
                <a:cs typeface="Times New Roman"/>
              </a:rPr>
              <a:t>STUFFING</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In bit stuffing, MUX </a:t>
            </a:r>
            <a:r>
              <a:rPr sz="1200" dirty="0">
                <a:latin typeface="Times New Roman"/>
                <a:cs typeface="Times New Roman"/>
              </a:rPr>
              <a:t>adds extra </a:t>
            </a:r>
            <a:r>
              <a:rPr sz="1200" spc="-5" dirty="0">
                <a:latin typeface="Times New Roman"/>
                <a:cs typeface="Times New Roman"/>
              </a:rPr>
              <a:t>bits </a:t>
            </a:r>
            <a:r>
              <a:rPr sz="1200" dirty="0">
                <a:latin typeface="Times New Roman"/>
                <a:cs typeface="Times New Roman"/>
              </a:rPr>
              <a:t>to a</a:t>
            </a:r>
            <a:r>
              <a:rPr sz="1200" spc="-80" dirty="0">
                <a:latin typeface="Times New Roman"/>
                <a:cs typeface="Times New Roman"/>
              </a:rPr>
              <a:t> </a:t>
            </a:r>
            <a:r>
              <a:rPr sz="1200" spc="-5" dirty="0">
                <a:latin typeface="Times New Roman"/>
                <a:cs typeface="Times New Roman"/>
              </a:rPr>
              <a:t>device</a:t>
            </a:r>
            <a:endParaRPr sz="1200">
              <a:latin typeface="Times New Roman"/>
              <a:cs typeface="Times New Roman"/>
            </a:endParaRPr>
          </a:p>
          <a:p>
            <a:pPr marL="241300" marR="7620" indent="-228600">
              <a:lnSpc>
                <a:spcPts val="1380"/>
              </a:lnSpc>
              <a:spcBef>
                <a:spcPts val="65"/>
              </a:spcBef>
              <a:buFont typeface="Courier New"/>
              <a:buChar char="o"/>
              <a:tabLst>
                <a:tab pos="241300" algn="l"/>
              </a:tabLst>
            </a:pPr>
            <a:r>
              <a:rPr sz="1200" spc="-5" dirty="0">
                <a:latin typeface="Times New Roman"/>
                <a:cs typeface="Times New Roman"/>
              </a:rPr>
              <a:t>For Example, </a:t>
            </a:r>
            <a:r>
              <a:rPr sz="1200" dirty="0">
                <a:latin typeface="Times New Roman"/>
                <a:cs typeface="Times New Roman"/>
              </a:rPr>
              <a:t>if </a:t>
            </a:r>
            <a:r>
              <a:rPr sz="1200" spc="-5" dirty="0">
                <a:latin typeface="Times New Roman"/>
                <a:cs typeface="Times New Roman"/>
              </a:rPr>
              <a:t>we have one device with </a:t>
            </a:r>
            <a:r>
              <a:rPr sz="1200" dirty="0">
                <a:latin typeface="Times New Roman"/>
                <a:cs typeface="Times New Roman"/>
              </a:rPr>
              <a:t>a </a:t>
            </a:r>
            <a:r>
              <a:rPr sz="1200" spc="-5" dirty="0">
                <a:latin typeface="Times New Roman"/>
                <a:cs typeface="Times New Roman"/>
              </a:rPr>
              <a:t>bit rate of 2.75 times that of other devices,  we </a:t>
            </a:r>
            <a:r>
              <a:rPr sz="1200" dirty="0">
                <a:latin typeface="Times New Roman"/>
                <a:cs typeface="Times New Roman"/>
              </a:rPr>
              <a:t>can add enough </a:t>
            </a:r>
            <a:r>
              <a:rPr sz="1200" spc="-5" dirty="0">
                <a:latin typeface="Times New Roman"/>
                <a:cs typeface="Times New Roman"/>
              </a:rPr>
              <a:t>bits </a:t>
            </a:r>
            <a:r>
              <a:rPr sz="1200" dirty="0">
                <a:latin typeface="Times New Roman"/>
                <a:cs typeface="Times New Roman"/>
              </a:rPr>
              <a:t>to </a:t>
            </a:r>
            <a:r>
              <a:rPr sz="1200" spc="-5" dirty="0">
                <a:latin typeface="Times New Roman"/>
                <a:cs typeface="Times New Roman"/>
              </a:rPr>
              <a:t>raise </a:t>
            </a:r>
            <a:r>
              <a:rPr sz="1200" dirty="0">
                <a:latin typeface="Times New Roman"/>
                <a:cs typeface="Times New Roman"/>
              </a:rPr>
              <a:t>this rate to 3 times that of</a:t>
            </a:r>
            <a:r>
              <a:rPr sz="1200" spc="-140" dirty="0">
                <a:latin typeface="Times New Roman"/>
                <a:cs typeface="Times New Roman"/>
              </a:rPr>
              <a:t> </a:t>
            </a:r>
            <a:r>
              <a:rPr sz="1200" dirty="0">
                <a:latin typeface="Times New Roman"/>
                <a:cs typeface="Times New Roman"/>
              </a:rPr>
              <a:t>others</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extra </a:t>
            </a:r>
            <a:r>
              <a:rPr sz="1200" spc="-5" dirty="0">
                <a:latin typeface="Times New Roman"/>
                <a:cs typeface="Times New Roman"/>
              </a:rPr>
              <a:t>bits </a:t>
            </a:r>
            <a:r>
              <a:rPr sz="1200" dirty="0">
                <a:latin typeface="Times New Roman"/>
                <a:cs typeface="Times New Roman"/>
              </a:rPr>
              <a:t>are </a:t>
            </a:r>
            <a:r>
              <a:rPr sz="1200" spc="-5" dirty="0">
                <a:latin typeface="Times New Roman"/>
                <a:cs typeface="Times New Roman"/>
              </a:rPr>
              <a:t>then </a:t>
            </a:r>
            <a:r>
              <a:rPr sz="1200" dirty="0">
                <a:latin typeface="Times New Roman"/>
                <a:cs typeface="Times New Roman"/>
              </a:rPr>
              <a:t>discarded by the</a:t>
            </a:r>
            <a:r>
              <a:rPr sz="1200" spc="-35" dirty="0">
                <a:latin typeface="Times New Roman"/>
                <a:cs typeface="Times New Roman"/>
              </a:rPr>
              <a:t> </a:t>
            </a:r>
            <a:r>
              <a:rPr sz="1200" spc="-5" dirty="0">
                <a:latin typeface="Times New Roman"/>
                <a:cs typeface="Times New Roman"/>
              </a:rPr>
              <a:t>Demultiplexer</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12700">
              <a:lnSpc>
                <a:spcPts val="1405"/>
              </a:lnSpc>
              <a:spcBef>
                <a:spcPts val="5"/>
              </a:spcBef>
            </a:pPr>
            <a:r>
              <a:rPr sz="1200" b="1" spc="-5" dirty="0">
                <a:latin typeface="Times New Roman"/>
                <a:cs typeface="Times New Roman"/>
              </a:rPr>
              <a:t>Asynchronous</a:t>
            </a:r>
            <a:r>
              <a:rPr sz="1200" b="1" spc="-100" dirty="0">
                <a:latin typeface="Times New Roman"/>
                <a:cs typeface="Times New Roman"/>
              </a:rPr>
              <a:t> </a:t>
            </a:r>
            <a:r>
              <a:rPr sz="1200" b="1" spc="-5" dirty="0">
                <a:latin typeface="Times New Roman"/>
                <a:cs typeface="Times New Roman"/>
              </a:rPr>
              <a:t>TDM</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Synchronous TDM does not guarantee full </a:t>
            </a:r>
            <a:r>
              <a:rPr sz="1200" dirty="0">
                <a:latin typeface="Times New Roman"/>
                <a:cs typeface="Times New Roman"/>
              </a:rPr>
              <a:t>utilization of the</a:t>
            </a:r>
            <a:r>
              <a:rPr sz="1200" spc="-35" dirty="0">
                <a:latin typeface="Times New Roman"/>
                <a:cs typeface="Times New Roman"/>
              </a:rPr>
              <a:t> </a:t>
            </a:r>
            <a:r>
              <a:rPr sz="1200" spc="-5" dirty="0">
                <a:latin typeface="Times New Roman"/>
                <a:cs typeface="Times New Roman"/>
              </a:rPr>
              <a:t>timeslots</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dirty="0">
                <a:latin typeface="Times New Roman"/>
                <a:cs typeface="Times New Roman"/>
              </a:rPr>
              <a:t>Because </a:t>
            </a:r>
            <a:r>
              <a:rPr sz="1200" spc="-5" dirty="0">
                <a:latin typeface="Times New Roman"/>
                <a:cs typeface="Times New Roman"/>
              </a:rPr>
              <a:t>the time </a:t>
            </a:r>
            <a:r>
              <a:rPr sz="1200" dirty="0">
                <a:latin typeface="Times New Roman"/>
                <a:cs typeface="Times New Roman"/>
              </a:rPr>
              <a:t>slots are </a:t>
            </a:r>
            <a:r>
              <a:rPr sz="1200" spc="-5" dirty="0">
                <a:latin typeface="Times New Roman"/>
                <a:cs typeface="Times New Roman"/>
              </a:rPr>
              <a:t>fixed </a:t>
            </a:r>
            <a:r>
              <a:rPr sz="1200" dirty="0">
                <a:latin typeface="Times New Roman"/>
                <a:cs typeface="Times New Roman"/>
              </a:rPr>
              <a:t>and pre </a:t>
            </a:r>
            <a:r>
              <a:rPr sz="1200" spc="-5" dirty="0">
                <a:latin typeface="Times New Roman"/>
                <a:cs typeface="Times New Roman"/>
              </a:rPr>
              <a:t>assigned, </a:t>
            </a:r>
            <a:r>
              <a:rPr sz="1200" dirty="0">
                <a:latin typeface="Times New Roman"/>
                <a:cs typeface="Times New Roman"/>
              </a:rPr>
              <a:t>whenever a connected device is </a:t>
            </a:r>
            <a:r>
              <a:rPr sz="1200" spc="-5" dirty="0">
                <a:latin typeface="Times New Roman"/>
                <a:cs typeface="Times New Roman"/>
              </a:rPr>
              <a:t>not  transmitting, </a:t>
            </a:r>
            <a:r>
              <a:rPr sz="1200" dirty="0">
                <a:latin typeface="Times New Roman"/>
                <a:cs typeface="Times New Roman"/>
              </a:rPr>
              <a:t>the </a:t>
            </a:r>
            <a:r>
              <a:rPr sz="1200" spc="-5" dirty="0">
                <a:latin typeface="Times New Roman"/>
                <a:cs typeface="Times New Roman"/>
              </a:rPr>
              <a:t>corresponding slot </a:t>
            </a:r>
            <a:r>
              <a:rPr sz="1200" dirty="0">
                <a:latin typeface="Times New Roman"/>
                <a:cs typeface="Times New Roman"/>
              </a:rPr>
              <a:t>is </a:t>
            </a:r>
            <a:r>
              <a:rPr sz="1200" spc="-5" dirty="0">
                <a:latin typeface="Times New Roman"/>
                <a:cs typeface="Times New Roman"/>
              </a:rPr>
              <a:t>empty and much of the channel capacity is  </a:t>
            </a:r>
            <a:r>
              <a:rPr sz="1200" dirty="0">
                <a:latin typeface="Times New Roman"/>
                <a:cs typeface="Times New Roman"/>
              </a:rPr>
              <a:t>wasted</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For </a:t>
            </a:r>
            <a:r>
              <a:rPr sz="1200" spc="-5" dirty="0">
                <a:latin typeface="Times New Roman"/>
                <a:cs typeface="Times New Roman"/>
              </a:rPr>
              <a:t>Example, imagine </a:t>
            </a:r>
            <a:r>
              <a:rPr sz="1200" dirty="0">
                <a:latin typeface="Times New Roman"/>
                <a:cs typeface="Times New Roman"/>
              </a:rPr>
              <a:t>that </a:t>
            </a:r>
            <a:r>
              <a:rPr sz="1200" spc="-5" dirty="0">
                <a:latin typeface="Times New Roman"/>
                <a:cs typeface="Times New Roman"/>
              </a:rPr>
              <a:t>we </a:t>
            </a:r>
            <a:r>
              <a:rPr sz="1200" dirty="0">
                <a:latin typeface="Times New Roman"/>
                <a:cs typeface="Times New Roman"/>
              </a:rPr>
              <a:t>have </a:t>
            </a:r>
            <a:r>
              <a:rPr sz="1200" spc="-5" dirty="0">
                <a:latin typeface="Times New Roman"/>
                <a:cs typeface="Times New Roman"/>
              </a:rPr>
              <a:t>multiplexed </a:t>
            </a:r>
            <a:r>
              <a:rPr sz="1200" dirty="0">
                <a:latin typeface="Times New Roman"/>
                <a:cs typeface="Times New Roman"/>
              </a:rPr>
              <a:t>the o/p of 20 </a:t>
            </a:r>
            <a:r>
              <a:rPr sz="1200" spc="-5" dirty="0">
                <a:latin typeface="Times New Roman"/>
                <a:cs typeface="Times New Roman"/>
              </a:rPr>
              <a:t>identical computers  </a:t>
            </a:r>
            <a:r>
              <a:rPr sz="1200" dirty="0">
                <a:latin typeface="Times New Roman"/>
                <a:cs typeface="Times New Roman"/>
              </a:rPr>
              <a:t>onto a single</a:t>
            </a:r>
            <a:r>
              <a:rPr sz="1200" spc="-100"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Using synchronous </a:t>
            </a:r>
            <a:r>
              <a:rPr sz="1200" spc="-5" dirty="0">
                <a:latin typeface="Times New Roman"/>
                <a:cs typeface="Times New Roman"/>
              </a:rPr>
              <a:t>TDM, </a:t>
            </a:r>
            <a:r>
              <a:rPr sz="1200" dirty="0">
                <a:latin typeface="Times New Roman"/>
                <a:cs typeface="Times New Roman"/>
              </a:rPr>
              <a:t>the speed of that </a:t>
            </a:r>
            <a:r>
              <a:rPr sz="1200" spc="-5" dirty="0">
                <a:latin typeface="Times New Roman"/>
                <a:cs typeface="Times New Roman"/>
              </a:rPr>
              <a:t>line must </a:t>
            </a:r>
            <a:r>
              <a:rPr sz="1200" dirty="0">
                <a:latin typeface="Times New Roman"/>
                <a:cs typeface="Times New Roman"/>
              </a:rPr>
              <a:t>be at least 20 </a:t>
            </a:r>
            <a:r>
              <a:rPr sz="1200" spc="-5" dirty="0">
                <a:latin typeface="Times New Roman"/>
                <a:cs typeface="Times New Roman"/>
              </a:rPr>
              <a:t>times </a:t>
            </a:r>
            <a:r>
              <a:rPr sz="1200" dirty="0">
                <a:latin typeface="Times New Roman"/>
                <a:cs typeface="Times New Roman"/>
              </a:rPr>
              <a:t>the speed of  each i/p</a:t>
            </a:r>
            <a:r>
              <a:rPr sz="1200" spc="-100" dirty="0">
                <a:latin typeface="Times New Roman"/>
                <a:cs typeface="Times New Roman"/>
              </a:rPr>
              <a:t> </a:t>
            </a:r>
            <a:r>
              <a:rPr sz="1200" spc="-5" dirty="0">
                <a:latin typeface="Times New Roman"/>
                <a:cs typeface="Times New Roman"/>
              </a:rPr>
              <a:t>line</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But what if only 10 </a:t>
            </a:r>
            <a:r>
              <a:rPr sz="1200" spc="-5" dirty="0">
                <a:latin typeface="Times New Roman"/>
                <a:cs typeface="Times New Roman"/>
              </a:rPr>
              <a:t>computers </a:t>
            </a:r>
            <a:r>
              <a:rPr sz="1200" dirty="0">
                <a:latin typeface="Times New Roman"/>
                <a:cs typeface="Times New Roman"/>
              </a:rPr>
              <a:t>are in use at a</a:t>
            </a:r>
            <a:r>
              <a:rPr sz="1200" spc="-8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Half of the capacity of the line is</a:t>
            </a:r>
            <a:r>
              <a:rPr sz="1200" spc="-125" dirty="0">
                <a:latin typeface="Times New Roman"/>
                <a:cs typeface="Times New Roman"/>
              </a:rPr>
              <a:t> </a:t>
            </a:r>
            <a:r>
              <a:rPr sz="1200" spc="-5" dirty="0">
                <a:latin typeface="Times New Roman"/>
                <a:cs typeface="Times New Roman"/>
              </a:rPr>
              <a:t>wasted</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Asynchronous </a:t>
            </a:r>
            <a:r>
              <a:rPr sz="1200" spc="-5" dirty="0">
                <a:latin typeface="Times New Roman"/>
                <a:cs typeface="Times New Roman"/>
              </a:rPr>
              <a:t>TDM </a:t>
            </a:r>
            <a:r>
              <a:rPr sz="1200" dirty="0">
                <a:latin typeface="Times New Roman"/>
                <a:cs typeface="Times New Roman"/>
              </a:rPr>
              <a:t>or Statistical </a:t>
            </a:r>
            <a:r>
              <a:rPr sz="1200" spc="-10" dirty="0">
                <a:latin typeface="Times New Roman"/>
                <a:cs typeface="Times New Roman"/>
              </a:rPr>
              <a:t>TDM </a:t>
            </a:r>
            <a:r>
              <a:rPr sz="1200" dirty="0">
                <a:latin typeface="Times New Roman"/>
                <a:cs typeface="Times New Roman"/>
              </a:rPr>
              <a:t>is </a:t>
            </a:r>
            <a:r>
              <a:rPr sz="1200" spc="-5" dirty="0">
                <a:latin typeface="Times New Roman"/>
                <a:cs typeface="Times New Roman"/>
              </a:rPr>
              <a:t>designed to avoid this type of</a:t>
            </a:r>
            <a:r>
              <a:rPr sz="1200" spc="-25" dirty="0">
                <a:latin typeface="Times New Roman"/>
                <a:cs typeface="Times New Roman"/>
              </a:rPr>
              <a:t> </a:t>
            </a:r>
            <a:r>
              <a:rPr sz="1200" spc="-5" dirty="0">
                <a:latin typeface="Times New Roman"/>
                <a:cs typeface="Times New Roman"/>
              </a:rPr>
              <a:t>waste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Asynchronous </a:t>
            </a:r>
            <a:r>
              <a:rPr sz="1200" spc="-5" dirty="0">
                <a:latin typeface="Times New Roman"/>
                <a:cs typeface="Times New Roman"/>
              </a:rPr>
              <a:t>means </a:t>
            </a:r>
            <a:r>
              <a:rPr sz="1200" dirty="0">
                <a:latin typeface="Times New Roman"/>
                <a:cs typeface="Times New Roman"/>
              </a:rPr>
              <a:t>flexible or Not</a:t>
            </a:r>
            <a:r>
              <a:rPr sz="1200" spc="-105" dirty="0">
                <a:latin typeface="Times New Roman"/>
                <a:cs typeface="Times New Roman"/>
              </a:rPr>
              <a:t> </a:t>
            </a:r>
            <a:r>
              <a:rPr sz="1200" dirty="0">
                <a:latin typeface="Times New Roman"/>
                <a:cs typeface="Times New Roman"/>
              </a:rPr>
              <a:t>fixed</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In an asynchronous </a:t>
            </a:r>
            <a:r>
              <a:rPr sz="1200" spc="-5" dirty="0">
                <a:latin typeface="Times New Roman"/>
                <a:cs typeface="Times New Roman"/>
              </a:rPr>
              <a:t>system, </a:t>
            </a:r>
            <a:r>
              <a:rPr sz="1200" dirty="0">
                <a:latin typeface="Times New Roman"/>
                <a:cs typeface="Times New Roman"/>
              </a:rPr>
              <a:t>if </a:t>
            </a:r>
            <a:r>
              <a:rPr sz="1200" spc="-5" dirty="0">
                <a:latin typeface="Times New Roman"/>
                <a:cs typeface="Times New Roman"/>
              </a:rPr>
              <a:t>we </a:t>
            </a:r>
            <a:r>
              <a:rPr sz="1200" dirty="0">
                <a:latin typeface="Times New Roman"/>
                <a:cs typeface="Times New Roman"/>
              </a:rPr>
              <a:t>have </a:t>
            </a:r>
            <a:r>
              <a:rPr sz="1200" spc="-5" dirty="0">
                <a:latin typeface="Times New Roman"/>
                <a:cs typeface="Times New Roman"/>
              </a:rPr>
              <a:t>‘n’ </a:t>
            </a:r>
            <a:r>
              <a:rPr sz="1200" dirty="0">
                <a:latin typeface="Times New Roman"/>
                <a:cs typeface="Times New Roman"/>
              </a:rPr>
              <a:t>input lines, the </a:t>
            </a:r>
            <a:r>
              <a:rPr sz="1200" spc="-5" dirty="0">
                <a:latin typeface="Times New Roman"/>
                <a:cs typeface="Times New Roman"/>
              </a:rPr>
              <a:t>frame </a:t>
            </a:r>
            <a:r>
              <a:rPr sz="1200" dirty="0">
                <a:latin typeface="Times New Roman"/>
                <a:cs typeface="Times New Roman"/>
              </a:rPr>
              <a:t>contains </a:t>
            </a:r>
            <a:r>
              <a:rPr sz="1200" spc="-5" dirty="0">
                <a:latin typeface="Times New Roman"/>
                <a:cs typeface="Times New Roman"/>
              </a:rPr>
              <a:t>no </a:t>
            </a:r>
            <a:r>
              <a:rPr sz="1200" spc="-10" dirty="0">
                <a:latin typeface="Times New Roman"/>
                <a:cs typeface="Times New Roman"/>
              </a:rPr>
              <a:t>more  </a:t>
            </a:r>
            <a:r>
              <a:rPr sz="1200" dirty="0">
                <a:latin typeface="Times New Roman"/>
                <a:cs typeface="Times New Roman"/>
              </a:rPr>
              <a:t>than </a:t>
            </a:r>
            <a:r>
              <a:rPr sz="1200" spc="-5" dirty="0">
                <a:latin typeface="Times New Roman"/>
                <a:cs typeface="Times New Roman"/>
              </a:rPr>
              <a:t>‘m’ </a:t>
            </a:r>
            <a:r>
              <a:rPr sz="1200" dirty="0">
                <a:latin typeface="Times New Roman"/>
                <a:cs typeface="Times New Roman"/>
              </a:rPr>
              <a:t>slots, where m is less than</a:t>
            </a:r>
            <a:r>
              <a:rPr sz="1200" spc="-125" dirty="0">
                <a:latin typeface="Times New Roman"/>
                <a:cs typeface="Times New Roman"/>
              </a:rPr>
              <a:t> </a:t>
            </a:r>
            <a:r>
              <a:rPr sz="1200" dirty="0">
                <a:latin typeface="Times New Roman"/>
                <a:cs typeface="Times New Roman"/>
              </a:rPr>
              <a:t>n</a:t>
            </a:r>
            <a:endParaRPr sz="1200">
              <a:latin typeface="Times New Roman"/>
              <a:cs typeface="Times New Roman"/>
            </a:endParaRPr>
          </a:p>
        </p:txBody>
      </p:sp>
      <p:sp>
        <p:nvSpPr>
          <p:cNvPr id="7" name="object 7"/>
          <p:cNvSpPr txBox="1"/>
          <p:nvPr/>
        </p:nvSpPr>
        <p:spPr>
          <a:xfrm>
            <a:off x="1130300" y="8883395"/>
            <a:ext cx="5530850" cy="883919"/>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In this way asynchronous </a:t>
            </a:r>
            <a:r>
              <a:rPr sz="1200" spc="-5" dirty="0">
                <a:latin typeface="Times New Roman"/>
                <a:cs typeface="Times New Roman"/>
              </a:rPr>
              <a:t>TDM </a:t>
            </a:r>
            <a:r>
              <a:rPr sz="1200" dirty="0">
                <a:latin typeface="Times New Roman"/>
                <a:cs typeface="Times New Roman"/>
              </a:rPr>
              <a:t>supports the same </a:t>
            </a:r>
            <a:r>
              <a:rPr sz="1200" spc="-5" dirty="0">
                <a:latin typeface="Times New Roman"/>
                <a:cs typeface="Times New Roman"/>
              </a:rPr>
              <a:t>number </a:t>
            </a:r>
            <a:r>
              <a:rPr sz="1200" dirty="0">
                <a:latin typeface="Times New Roman"/>
                <a:cs typeface="Times New Roman"/>
              </a:rPr>
              <a:t>of I/p lines as synchronous  </a:t>
            </a:r>
            <a:r>
              <a:rPr sz="1200" spc="-5" dirty="0">
                <a:latin typeface="Times New Roman"/>
                <a:cs typeface="Times New Roman"/>
              </a:rPr>
              <a:t>TDM </a:t>
            </a:r>
            <a:r>
              <a:rPr sz="1200" dirty="0">
                <a:latin typeface="Times New Roman"/>
                <a:cs typeface="Times New Roman"/>
              </a:rPr>
              <a:t>with a lower </a:t>
            </a:r>
            <a:r>
              <a:rPr sz="1200" spc="-5" dirty="0">
                <a:latin typeface="Times New Roman"/>
                <a:cs typeface="Times New Roman"/>
              </a:rPr>
              <a:t>capacity</a:t>
            </a:r>
            <a:r>
              <a:rPr sz="1200" spc="-60"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slot is </a:t>
            </a:r>
            <a:r>
              <a:rPr sz="1200" spc="-5" dirty="0">
                <a:latin typeface="Times New Roman"/>
                <a:cs typeface="Times New Roman"/>
              </a:rPr>
              <a:t>available </a:t>
            </a:r>
            <a:r>
              <a:rPr sz="1200" dirty="0">
                <a:latin typeface="Times New Roman"/>
                <a:cs typeface="Times New Roman"/>
              </a:rPr>
              <a:t>to any device that wants to </a:t>
            </a:r>
            <a:r>
              <a:rPr sz="1200" spc="-5" dirty="0">
                <a:latin typeface="Times New Roman"/>
                <a:cs typeface="Times New Roman"/>
              </a:rPr>
              <a:t>send</a:t>
            </a:r>
            <a:r>
              <a:rPr sz="1200" spc="-10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MUX </a:t>
            </a:r>
            <a:r>
              <a:rPr sz="1200" dirty="0">
                <a:latin typeface="Times New Roman"/>
                <a:cs typeface="Times New Roman"/>
              </a:rPr>
              <a:t>scans I/p </a:t>
            </a:r>
            <a:r>
              <a:rPr sz="1200" spc="-5" dirty="0">
                <a:latin typeface="Times New Roman"/>
                <a:cs typeface="Times New Roman"/>
              </a:rPr>
              <a:t>lines, accepts data </a:t>
            </a:r>
            <a:r>
              <a:rPr sz="1200" dirty="0">
                <a:latin typeface="Times New Roman"/>
                <a:cs typeface="Times New Roman"/>
              </a:rPr>
              <a:t>until a </a:t>
            </a:r>
            <a:r>
              <a:rPr sz="1200" spc="-5" dirty="0">
                <a:latin typeface="Times New Roman"/>
                <a:cs typeface="Times New Roman"/>
              </a:rPr>
              <a:t>frame </a:t>
            </a:r>
            <a:r>
              <a:rPr sz="1200" dirty="0">
                <a:latin typeface="Times New Roman"/>
                <a:cs typeface="Times New Roman"/>
              </a:rPr>
              <a:t>is filled </a:t>
            </a:r>
            <a:r>
              <a:rPr sz="1200" spc="-5" dirty="0">
                <a:latin typeface="Times New Roman"/>
                <a:cs typeface="Times New Roman"/>
              </a:rPr>
              <a:t>and </a:t>
            </a:r>
            <a:r>
              <a:rPr sz="1200" dirty="0">
                <a:latin typeface="Times New Roman"/>
                <a:cs typeface="Times New Roman"/>
              </a:rPr>
              <a:t>then </a:t>
            </a:r>
            <a:r>
              <a:rPr sz="1200" spc="-5" dirty="0">
                <a:latin typeface="Times New Roman"/>
                <a:cs typeface="Times New Roman"/>
              </a:rPr>
              <a:t>sends </a:t>
            </a:r>
            <a:r>
              <a:rPr sz="1200" dirty="0">
                <a:latin typeface="Times New Roman"/>
                <a:cs typeface="Times New Roman"/>
              </a:rPr>
              <a:t>the frame  across the</a:t>
            </a:r>
            <a:r>
              <a:rPr sz="1200" spc="-114" dirty="0">
                <a:latin typeface="Times New Roman"/>
                <a:cs typeface="Times New Roman"/>
              </a:rPr>
              <a:t> </a:t>
            </a:r>
            <a:r>
              <a:rPr sz="1200" dirty="0">
                <a:latin typeface="Times New Roman"/>
                <a:cs typeface="Times New Roman"/>
              </a:rPr>
              <a:t>link</a:t>
            </a:r>
            <a:endParaRPr sz="1200">
              <a:latin typeface="Times New Roman"/>
              <a:cs typeface="Times New Roman"/>
            </a:endParaRPr>
          </a:p>
        </p:txBody>
      </p:sp>
      <p:sp>
        <p:nvSpPr>
          <p:cNvPr id="8" name="object 8"/>
          <p:cNvSpPr/>
          <p:nvPr/>
        </p:nvSpPr>
        <p:spPr>
          <a:xfrm>
            <a:off x="1706879" y="7114031"/>
            <a:ext cx="4380077" cy="1760220"/>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156</a:t>
            </a:fld>
            <a:endParaRPr dirty="0"/>
          </a:p>
        </p:txBody>
      </p:sp>
    </p:spTree>
    <p:extLst>
      <p:ext uri="{BB962C8B-B14F-4D97-AF65-F5344CB8AC3E}">
        <p14:creationId xmlns:p14="http://schemas.microsoft.com/office/powerpoint/2010/main" val="84165511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1078992"/>
            <a:ext cx="4050665" cy="135826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spc="-5" dirty="0">
                <a:latin typeface="Times New Roman"/>
                <a:cs typeface="Times New Roman"/>
              </a:rPr>
              <a:t>Advantages of Asynchronous</a:t>
            </a:r>
            <a:r>
              <a:rPr sz="1200" b="1" spc="-75" dirty="0">
                <a:latin typeface="Times New Roman"/>
                <a:cs typeface="Times New Roman"/>
              </a:rPr>
              <a:t> </a:t>
            </a:r>
            <a:r>
              <a:rPr sz="1200" b="1" spc="-5" dirty="0">
                <a:latin typeface="Times New Roman"/>
                <a:cs typeface="Times New Roman"/>
              </a:rPr>
              <a:t>TDM</a:t>
            </a:r>
            <a:endParaRPr sz="1200">
              <a:latin typeface="Times New Roman"/>
              <a:cs typeface="Times New Roman"/>
            </a:endParaRPr>
          </a:p>
          <a:p>
            <a:pPr>
              <a:lnSpc>
                <a:spcPct val="100000"/>
              </a:lnSpc>
              <a:spcBef>
                <a:spcPts val="15"/>
              </a:spcBef>
            </a:pPr>
            <a:endParaRPr sz="1050">
              <a:latin typeface="Times New Roman"/>
              <a:cs typeface="Times New Roman"/>
            </a:endParaRPr>
          </a:p>
          <a:p>
            <a:pPr marL="469900">
              <a:lnSpc>
                <a:spcPts val="1845"/>
              </a:lnSpc>
            </a:pPr>
            <a:r>
              <a:rPr sz="1600" spc="-20" dirty="0">
                <a:latin typeface="Meiryo"/>
                <a:cs typeface="Meiryo"/>
              </a:rPr>
              <a:t>*</a:t>
            </a:r>
            <a:r>
              <a:rPr sz="1200" spc="-20" dirty="0">
                <a:latin typeface="Times New Roman"/>
                <a:cs typeface="Times New Roman"/>
              </a:rPr>
              <a:t>Two </a:t>
            </a:r>
            <a:r>
              <a:rPr sz="1200" spc="-5" dirty="0">
                <a:latin typeface="Times New Roman"/>
                <a:cs typeface="Times New Roman"/>
              </a:rPr>
              <a:t>major</a:t>
            </a:r>
            <a:r>
              <a:rPr sz="1200" spc="-65" dirty="0">
                <a:latin typeface="Times New Roman"/>
                <a:cs typeface="Times New Roman"/>
              </a:rPr>
              <a:t> </a:t>
            </a:r>
            <a:r>
              <a:rPr sz="1200" dirty="0">
                <a:latin typeface="Times New Roman"/>
                <a:cs typeface="Times New Roman"/>
              </a:rPr>
              <a:t>advantages:</a:t>
            </a:r>
            <a:endParaRPr sz="1200">
              <a:latin typeface="Times New Roman"/>
              <a:cs typeface="Times New Roman"/>
            </a:endParaRPr>
          </a:p>
          <a:p>
            <a:pPr marL="469900">
              <a:lnSpc>
                <a:spcPts val="1660"/>
              </a:lnSpc>
            </a:pPr>
            <a:r>
              <a:rPr sz="1500" dirty="0">
                <a:latin typeface="Arial"/>
                <a:cs typeface="Arial"/>
              </a:rPr>
              <a:t>–</a:t>
            </a:r>
            <a:r>
              <a:rPr sz="1200" dirty="0">
                <a:latin typeface="Times New Roman"/>
                <a:cs typeface="Times New Roman"/>
              </a:rPr>
              <a:t>Ability to allocate </a:t>
            </a:r>
            <a:r>
              <a:rPr sz="1200" spc="-5" dirty="0">
                <a:latin typeface="Times New Roman"/>
                <a:cs typeface="Times New Roman"/>
              </a:rPr>
              <a:t>time </a:t>
            </a:r>
            <a:r>
              <a:rPr sz="1200" dirty="0">
                <a:latin typeface="Times New Roman"/>
                <a:cs typeface="Times New Roman"/>
              </a:rPr>
              <a:t>slots</a:t>
            </a:r>
            <a:r>
              <a:rPr sz="1200" spc="-70" dirty="0">
                <a:latin typeface="Times New Roman"/>
                <a:cs typeface="Times New Roman"/>
              </a:rPr>
              <a:t> </a:t>
            </a:r>
            <a:r>
              <a:rPr sz="1200" spc="-5" dirty="0">
                <a:latin typeface="Times New Roman"/>
                <a:cs typeface="Times New Roman"/>
              </a:rPr>
              <a:t>dynamically</a:t>
            </a:r>
            <a:endParaRPr sz="1200">
              <a:latin typeface="Times New Roman"/>
              <a:cs typeface="Times New Roman"/>
            </a:endParaRPr>
          </a:p>
          <a:p>
            <a:pPr marL="469900">
              <a:lnSpc>
                <a:spcPts val="1735"/>
              </a:lnSpc>
            </a:pPr>
            <a:r>
              <a:rPr sz="1500" dirty="0">
                <a:latin typeface="Arial"/>
                <a:cs typeface="Arial"/>
              </a:rPr>
              <a:t>–</a:t>
            </a:r>
            <a:r>
              <a:rPr sz="1200" dirty="0">
                <a:latin typeface="Times New Roman"/>
                <a:cs typeface="Times New Roman"/>
              </a:rPr>
              <a:t>Lower ration of </a:t>
            </a:r>
            <a:r>
              <a:rPr sz="1200" spc="-5" dirty="0">
                <a:latin typeface="Times New Roman"/>
                <a:cs typeface="Times New Roman"/>
              </a:rPr>
              <a:t>time </a:t>
            </a:r>
            <a:r>
              <a:rPr sz="1200" dirty="0">
                <a:latin typeface="Times New Roman"/>
                <a:cs typeface="Times New Roman"/>
              </a:rPr>
              <a:t>slots to I/p</a:t>
            </a:r>
            <a:r>
              <a:rPr sz="1200" spc="-95" dirty="0">
                <a:latin typeface="Times New Roman"/>
                <a:cs typeface="Times New Roman"/>
              </a:rPr>
              <a:t> </a:t>
            </a:r>
            <a:r>
              <a:rPr sz="1200" dirty="0">
                <a:latin typeface="Times New Roman"/>
                <a:cs typeface="Times New Roman"/>
              </a:rPr>
              <a:t>lines</a:t>
            </a:r>
            <a:endParaRPr sz="1200">
              <a:latin typeface="Times New Roman"/>
              <a:cs typeface="Times New Roman"/>
            </a:endParaRPr>
          </a:p>
          <a:p>
            <a:pPr marL="469265">
              <a:lnSpc>
                <a:spcPct val="100000"/>
              </a:lnSpc>
              <a:spcBef>
                <a:spcPts val="1255"/>
              </a:spcBef>
            </a:pPr>
            <a:r>
              <a:rPr sz="1200" dirty="0">
                <a:latin typeface="Times New Roman"/>
                <a:cs typeface="Times New Roman"/>
              </a:rPr>
              <a:t>Above two factors greatly </a:t>
            </a:r>
            <a:r>
              <a:rPr sz="1200" spc="-5" dirty="0">
                <a:latin typeface="Times New Roman"/>
                <a:cs typeface="Times New Roman"/>
              </a:rPr>
              <a:t>reduce the likelihood of </a:t>
            </a:r>
            <a:r>
              <a:rPr sz="1200" dirty="0">
                <a:latin typeface="Times New Roman"/>
                <a:cs typeface="Times New Roman"/>
              </a:rPr>
              <a:t>a</a:t>
            </a:r>
            <a:r>
              <a:rPr sz="1200" spc="-50" dirty="0">
                <a:latin typeface="Times New Roman"/>
                <a:cs typeface="Times New Roman"/>
              </a:rPr>
              <a:t> </a:t>
            </a:r>
            <a:r>
              <a:rPr sz="1200" spc="-5" dirty="0">
                <a:latin typeface="Times New Roman"/>
                <a:cs typeface="Times New Roman"/>
              </a:rPr>
              <a:t>waste</a:t>
            </a:r>
            <a:endParaRPr sz="1200">
              <a:latin typeface="Times New Roman"/>
              <a:cs typeface="Times New Roman"/>
            </a:endParaRPr>
          </a:p>
        </p:txBody>
      </p:sp>
      <p:sp>
        <p:nvSpPr>
          <p:cNvPr id="7" name="object 7"/>
          <p:cNvSpPr txBox="1"/>
          <p:nvPr/>
        </p:nvSpPr>
        <p:spPr>
          <a:xfrm>
            <a:off x="1130300" y="6629400"/>
            <a:ext cx="5530215" cy="282575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Fig. </a:t>
            </a:r>
            <a:r>
              <a:rPr sz="1200" spc="-5" dirty="0">
                <a:latin typeface="Times New Roman"/>
                <a:cs typeface="Times New Roman"/>
              </a:rPr>
              <a:t>shows </a:t>
            </a:r>
            <a:r>
              <a:rPr sz="1200" dirty="0">
                <a:latin typeface="Times New Roman"/>
                <a:cs typeface="Times New Roman"/>
              </a:rPr>
              <a:t>a system with 5 I/p lines </a:t>
            </a:r>
            <a:r>
              <a:rPr sz="1200" spc="-5" dirty="0">
                <a:latin typeface="Times New Roman"/>
                <a:cs typeface="Times New Roman"/>
              </a:rPr>
              <a:t>sharing </a:t>
            </a:r>
            <a:r>
              <a:rPr sz="1200" dirty="0">
                <a:latin typeface="Times New Roman"/>
                <a:cs typeface="Times New Roman"/>
              </a:rPr>
              <a:t>a link </a:t>
            </a:r>
            <a:r>
              <a:rPr sz="1200" spc="-5" dirty="0">
                <a:latin typeface="Times New Roman"/>
                <a:cs typeface="Times New Roman"/>
              </a:rPr>
              <a:t>using Asynchronous</a:t>
            </a:r>
            <a:r>
              <a:rPr sz="1200" spc="-75" dirty="0">
                <a:latin typeface="Times New Roman"/>
                <a:cs typeface="Times New Roman"/>
              </a:rPr>
              <a:t> </a:t>
            </a:r>
            <a:r>
              <a:rPr sz="1200" spc="-10" dirty="0">
                <a:latin typeface="Times New Roman"/>
                <a:cs typeface="Times New Roman"/>
              </a:rPr>
              <a:t>TDM</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Frame </a:t>
            </a:r>
            <a:r>
              <a:rPr sz="1200" dirty="0">
                <a:latin typeface="Times New Roman"/>
                <a:cs typeface="Times New Roman"/>
              </a:rPr>
              <a:t>size is 3 slots </a:t>
            </a:r>
            <a:r>
              <a:rPr sz="1200" spc="-5" dirty="0">
                <a:latin typeface="Times New Roman"/>
                <a:cs typeface="Times New Roman"/>
              </a:rPr>
              <a:t>per</a:t>
            </a:r>
            <a:r>
              <a:rPr sz="1200" spc="-6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Fig shows how MUX handles </a:t>
            </a:r>
            <a:r>
              <a:rPr sz="1200" dirty="0">
                <a:latin typeface="Times New Roman"/>
                <a:cs typeface="Times New Roman"/>
              </a:rPr>
              <a:t>3 </a:t>
            </a:r>
            <a:r>
              <a:rPr sz="1200" spc="-5" dirty="0">
                <a:latin typeface="Times New Roman"/>
                <a:cs typeface="Times New Roman"/>
              </a:rPr>
              <a:t>levels of</a:t>
            </a:r>
            <a:r>
              <a:rPr sz="1200" spc="-70" dirty="0">
                <a:latin typeface="Times New Roman"/>
                <a:cs typeface="Times New Roman"/>
              </a:rPr>
              <a:t> </a:t>
            </a:r>
            <a:r>
              <a:rPr sz="1200" spc="-5" dirty="0">
                <a:latin typeface="Times New Roman"/>
                <a:cs typeface="Times New Roman"/>
              </a:rPr>
              <a:t>traffic</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In </a:t>
            </a:r>
            <a:r>
              <a:rPr sz="1200" dirty="0">
                <a:latin typeface="Times New Roman"/>
                <a:cs typeface="Times New Roman"/>
              </a:rPr>
              <a:t>the </a:t>
            </a:r>
            <a:r>
              <a:rPr sz="1200" spc="-5" dirty="0">
                <a:latin typeface="Times New Roman"/>
                <a:cs typeface="Times New Roman"/>
              </a:rPr>
              <a:t>first </a:t>
            </a:r>
            <a:r>
              <a:rPr sz="1200" dirty="0">
                <a:latin typeface="Times New Roman"/>
                <a:cs typeface="Times New Roman"/>
              </a:rPr>
              <a:t>case, </a:t>
            </a:r>
            <a:r>
              <a:rPr sz="1200" spc="-5" dirty="0">
                <a:latin typeface="Times New Roman"/>
                <a:cs typeface="Times New Roman"/>
              </a:rPr>
              <a:t>only </a:t>
            </a:r>
            <a:r>
              <a:rPr sz="1200" dirty="0">
                <a:latin typeface="Times New Roman"/>
                <a:cs typeface="Times New Roman"/>
              </a:rPr>
              <a:t>3 </a:t>
            </a:r>
            <a:r>
              <a:rPr sz="1200" spc="-5" dirty="0">
                <a:latin typeface="Times New Roman"/>
                <a:cs typeface="Times New Roman"/>
              </a:rPr>
              <a:t>of </a:t>
            </a:r>
            <a:r>
              <a:rPr sz="1200" dirty="0">
                <a:latin typeface="Times New Roman"/>
                <a:cs typeface="Times New Roman"/>
              </a:rPr>
              <a:t>the 5 </a:t>
            </a:r>
            <a:r>
              <a:rPr sz="1200" spc="-5" dirty="0">
                <a:latin typeface="Times New Roman"/>
                <a:cs typeface="Times New Roman"/>
              </a:rPr>
              <a:t>computers have </a:t>
            </a:r>
            <a:r>
              <a:rPr sz="1200" dirty="0">
                <a:latin typeface="Times New Roman"/>
                <a:cs typeface="Times New Roman"/>
              </a:rPr>
              <a:t>data to</a:t>
            </a:r>
            <a:r>
              <a:rPr sz="1200" spc="-55" dirty="0">
                <a:latin typeface="Times New Roman"/>
                <a:cs typeface="Times New Roman"/>
              </a:rPr>
              <a:t> </a:t>
            </a:r>
            <a:r>
              <a:rPr sz="1200" spc="-5" dirty="0">
                <a:latin typeface="Times New Roman"/>
                <a:cs typeface="Times New Roman"/>
              </a:rPr>
              <a:t>send</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In the </a:t>
            </a:r>
            <a:r>
              <a:rPr sz="1200" spc="-5" dirty="0">
                <a:latin typeface="Times New Roman"/>
                <a:cs typeface="Times New Roman"/>
              </a:rPr>
              <a:t>second </a:t>
            </a:r>
            <a:r>
              <a:rPr sz="1200" dirty="0">
                <a:latin typeface="Times New Roman"/>
                <a:cs typeface="Times New Roman"/>
              </a:rPr>
              <a:t>case, 4 </a:t>
            </a:r>
            <a:r>
              <a:rPr sz="1200" spc="-5" dirty="0">
                <a:latin typeface="Times New Roman"/>
                <a:cs typeface="Times New Roman"/>
              </a:rPr>
              <a:t>lines </a:t>
            </a:r>
            <a:r>
              <a:rPr sz="1200" dirty="0">
                <a:latin typeface="Times New Roman"/>
                <a:cs typeface="Times New Roman"/>
              </a:rPr>
              <a:t>are </a:t>
            </a:r>
            <a:r>
              <a:rPr sz="1200" spc="-5" dirty="0">
                <a:latin typeface="Times New Roman"/>
                <a:cs typeface="Times New Roman"/>
              </a:rPr>
              <a:t>sending</a:t>
            </a:r>
            <a:r>
              <a:rPr sz="1200" spc="-4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In the third case, all </a:t>
            </a:r>
            <a:r>
              <a:rPr sz="1200" spc="-5" dirty="0">
                <a:latin typeface="Times New Roman"/>
                <a:cs typeface="Times New Roman"/>
              </a:rPr>
              <a:t>devices </a:t>
            </a:r>
            <a:r>
              <a:rPr sz="1200" dirty="0">
                <a:latin typeface="Times New Roman"/>
                <a:cs typeface="Times New Roman"/>
              </a:rPr>
              <a:t>are </a:t>
            </a:r>
            <a:r>
              <a:rPr sz="1200" spc="-5" dirty="0">
                <a:latin typeface="Times New Roman"/>
                <a:cs typeface="Times New Roman"/>
              </a:rPr>
              <a:t>sending</a:t>
            </a:r>
            <a:r>
              <a:rPr sz="1200" spc="-8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In each </a:t>
            </a:r>
            <a:r>
              <a:rPr sz="1200" spc="-5" dirty="0">
                <a:latin typeface="Times New Roman"/>
                <a:cs typeface="Times New Roman"/>
              </a:rPr>
              <a:t>case, MUX </a:t>
            </a:r>
            <a:r>
              <a:rPr sz="1200" dirty="0">
                <a:latin typeface="Times New Roman"/>
                <a:cs typeface="Times New Roman"/>
              </a:rPr>
              <a:t>scans the </a:t>
            </a:r>
            <a:r>
              <a:rPr sz="1200" spc="-5" dirty="0">
                <a:latin typeface="Times New Roman"/>
                <a:cs typeface="Times New Roman"/>
              </a:rPr>
              <a:t>devices </a:t>
            </a:r>
            <a:r>
              <a:rPr sz="1200" dirty="0">
                <a:latin typeface="Times New Roman"/>
                <a:cs typeface="Times New Roman"/>
              </a:rPr>
              <a:t>in </a:t>
            </a:r>
            <a:r>
              <a:rPr sz="1200" spc="-5" dirty="0">
                <a:latin typeface="Times New Roman"/>
                <a:cs typeface="Times New Roman"/>
              </a:rPr>
              <a:t>order </a:t>
            </a:r>
            <a:r>
              <a:rPr sz="1200" dirty="0">
                <a:latin typeface="Times New Roman"/>
                <a:cs typeface="Times New Roman"/>
              </a:rPr>
              <a:t>from 1 to 5 filling </a:t>
            </a:r>
            <a:r>
              <a:rPr sz="1200" spc="-5" dirty="0">
                <a:latin typeface="Times New Roman"/>
                <a:cs typeface="Times New Roman"/>
              </a:rPr>
              <a:t>time </a:t>
            </a:r>
            <a:r>
              <a:rPr sz="1200" dirty="0">
                <a:latin typeface="Times New Roman"/>
                <a:cs typeface="Times New Roman"/>
              </a:rPr>
              <a:t>slots as it  encounters </a:t>
            </a:r>
            <a:r>
              <a:rPr sz="1200" spc="-5" dirty="0">
                <a:latin typeface="Times New Roman"/>
                <a:cs typeface="Times New Roman"/>
              </a:rPr>
              <a:t>data </a:t>
            </a:r>
            <a:r>
              <a:rPr sz="1200" dirty="0">
                <a:latin typeface="Times New Roman"/>
                <a:cs typeface="Times New Roman"/>
              </a:rPr>
              <a:t>to </a:t>
            </a:r>
            <a:r>
              <a:rPr sz="1200" spc="-5" dirty="0">
                <a:latin typeface="Times New Roman"/>
                <a:cs typeface="Times New Roman"/>
              </a:rPr>
              <a:t>be</a:t>
            </a:r>
            <a:r>
              <a:rPr sz="1200" spc="-100" dirty="0">
                <a:latin typeface="Times New Roman"/>
                <a:cs typeface="Times New Roman"/>
              </a:rPr>
              <a:t> </a:t>
            </a:r>
            <a:r>
              <a:rPr sz="1200" spc="-5" dirty="0">
                <a:latin typeface="Times New Roman"/>
                <a:cs typeface="Times New Roman"/>
              </a:rPr>
              <a:t>sent</a:t>
            </a:r>
            <a:endParaRPr sz="1200">
              <a:latin typeface="Times New Roman"/>
              <a:cs typeface="Times New Roman"/>
            </a:endParaRPr>
          </a:p>
          <a:p>
            <a:pPr marL="698500" lvl="1" indent="-228600">
              <a:lnSpc>
                <a:spcPts val="1320"/>
              </a:lnSpc>
              <a:buFont typeface="Meiryo"/>
              <a:buChar char="➢"/>
              <a:tabLst>
                <a:tab pos="698500" algn="l"/>
              </a:tabLst>
            </a:pPr>
            <a:r>
              <a:rPr sz="1200" b="1" spc="-5" dirty="0">
                <a:latin typeface="Times New Roman"/>
                <a:cs typeface="Times New Roman"/>
              </a:rPr>
              <a:t>Asynchronous </a:t>
            </a:r>
            <a:r>
              <a:rPr sz="1200" b="1" dirty="0">
                <a:latin typeface="Times New Roman"/>
                <a:cs typeface="Times New Roman"/>
              </a:rPr>
              <a:t>TDM Figure</a:t>
            </a:r>
            <a:r>
              <a:rPr sz="1200" b="1" spc="-40" dirty="0">
                <a:latin typeface="Times New Roman"/>
                <a:cs typeface="Times New Roman"/>
              </a:rPr>
              <a:t> </a:t>
            </a:r>
            <a:r>
              <a:rPr sz="1200" b="1" dirty="0">
                <a:latin typeface="Times New Roman"/>
                <a:cs typeface="Times New Roman"/>
              </a:rPr>
              <a:t>1</a:t>
            </a:r>
            <a:endParaRPr sz="1200">
              <a:latin typeface="Times New Roman"/>
              <a:cs typeface="Times New Roman"/>
            </a:endParaRPr>
          </a:p>
          <a:p>
            <a:pPr marL="469900" indent="-228600">
              <a:lnSpc>
                <a:spcPts val="1375"/>
              </a:lnSpc>
              <a:buFont typeface="Courier New"/>
              <a:buChar char="o"/>
              <a:tabLst>
                <a:tab pos="469900" algn="l"/>
              </a:tabLst>
            </a:pPr>
            <a:r>
              <a:rPr sz="1200" dirty="0">
                <a:latin typeface="Times New Roman"/>
                <a:cs typeface="Times New Roman"/>
              </a:rPr>
              <a:t>In the first case, the 3 active i/p </a:t>
            </a:r>
            <a:r>
              <a:rPr sz="1200" spc="-5" dirty="0">
                <a:latin typeface="Times New Roman"/>
                <a:cs typeface="Times New Roman"/>
              </a:rPr>
              <a:t>lines correspond to the </a:t>
            </a:r>
            <a:r>
              <a:rPr sz="1200" dirty="0">
                <a:latin typeface="Times New Roman"/>
                <a:cs typeface="Times New Roman"/>
              </a:rPr>
              <a:t>3 </a:t>
            </a:r>
            <a:r>
              <a:rPr sz="1200" spc="-5" dirty="0">
                <a:latin typeface="Times New Roman"/>
                <a:cs typeface="Times New Roman"/>
              </a:rPr>
              <a:t>slots in each</a:t>
            </a:r>
            <a:r>
              <a:rPr sz="1200" spc="-11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For the first 4 </a:t>
            </a:r>
            <a:r>
              <a:rPr sz="1200" spc="-5" dirty="0">
                <a:latin typeface="Times New Roman"/>
                <a:cs typeface="Times New Roman"/>
              </a:rPr>
              <a:t>frames, </a:t>
            </a:r>
            <a:r>
              <a:rPr sz="1200" dirty="0">
                <a:latin typeface="Times New Roman"/>
                <a:cs typeface="Times New Roman"/>
              </a:rPr>
              <a:t>the I/p is </a:t>
            </a:r>
            <a:r>
              <a:rPr sz="1200" spc="-5" dirty="0">
                <a:latin typeface="Times New Roman"/>
                <a:cs typeface="Times New Roman"/>
              </a:rPr>
              <a:t>symmetrically </a:t>
            </a:r>
            <a:r>
              <a:rPr sz="1200" dirty="0">
                <a:latin typeface="Times New Roman"/>
                <a:cs typeface="Times New Roman"/>
              </a:rPr>
              <a:t>distributed </a:t>
            </a:r>
            <a:r>
              <a:rPr sz="1200" spc="-5" dirty="0">
                <a:latin typeface="Times New Roman"/>
                <a:cs typeface="Times New Roman"/>
              </a:rPr>
              <a:t>among </a:t>
            </a:r>
            <a:r>
              <a:rPr sz="1200" dirty="0">
                <a:latin typeface="Times New Roman"/>
                <a:cs typeface="Times New Roman"/>
              </a:rPr>
              <a:t>all the</a:t>
            </a:r>
            <a:r>
              <a:rPr sz="1200" spc="-45"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By the </a:t>
            </a:r>
            <a:r>
              <a:rPr sz="1200" spc="-5" dirty="0">
                <a:latin typeface="Times New Roman"/>
                <a:cs typeface="Times New Roman"/>
              </a:rPr>
              <a:t>5</a:t>
            </a:r>
            <a:r>
              <a:rPr sz="1200" spc="-7" baseline="38194" dirty="0">
                <a:latin typeface="Times New Roman"/>
                <a:cs typeface="Times New Roman"/>
              </a:rPr>
              <a:t>th </a:t>
            </a:r>
            <a:r>
              <a:rPr sz="1200" spc="-5" dirty="0">
                <a:latin typeface="Times New Roman"/>
                <a:cs typeface="Times New Roman"/>
              </a:rPr>
              <a:t>frame however, devices </a:t>
            </a:r>
            <a:r>
              <a:rPr sz="1200" dirty="0">
                <a:latin typeface="Times New Roman"/>
                <a:cs typeface="Times New Roman"/>
              </a:rPr>
              <a:t>3 and 5 </a:t>
            </a:r>
            <a:r>
              <a:rPr sz="1200" spc="-5" dirty="0">
                <a:latin typeface="Times New Roman"/>
                <a:cs typeface="Times New Roman"/>
              </a:rPr>
              <a:t>have completed </a:t>
            </a:r>
            <a:r>
              <a:rPr sz="1200" dirty="0">
                <a:latin typeface="Times New Roman"/>
                <a:cs typeface="Times New Roman"/>
              </a:rPr>
              <a:t>their </a:t>
            </a:r>
            <a:r>
              <a:rPr sz="1200" spc="-5" dirty="0">
                <a:latin typeface="Times New Roman"/>
                <a:cs typeface="Times New Roman"/>
              </a:rPr>
              <a:t>transmission but  device </a:t>
            </a:r>
            <a:r>
              <a:rPr sz="1200" dirty="0">
                <a:latin typeface="Times New Roman"/>
                <a:cs typeface="Times New Roman"/>
              </a:rPr>
              <a:t>1 </a:t>
            </a:r>
            <a:r>
              <a:rPr sz="1200" spc="-5" dirty="0">
                <a:latin typeface="Times New Roman"/>
                <a:cs typeface="Times New Roman"/>
              </a:rPr>
              <a:t>still has </a:t>
            </a:r>
            <a:r>
              <a:rPr sz="1200" dirty="0">
                <a:latin typeface="Times New Roman"/>
                <a:cs typeface="Times New Roman"/>
              </a:rPr>
              <a:t>two characters to</a:t>
            </a:r>
            <a:r>
              <a:rPr sz="1200" spc="-110" dirty="0">
                <a:latin typeface="Times New Roman"/>
                <a:cs typeface="Times New Roman"/>
              </a:rPr>
              <a:t> </a:t>
            </a:r>
            <a:r>
              <a:rPr sz="1200" spc="-5" dirty="0">
                <a:latin typeface="Times New Roman"/>
                <a:cs typeface="Times New Roman"/>
              </a:rPr>
              <a:t>go</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ct val="100000"/>
              </a:lnSpc>
              <a:buFont typeface="Meiryo"/>
              <a:buChar char="➢"/>
              <a:tabLst>
                <a:tab pos="469900" algn="l"/>
              </a:tabLst>
            </a:pPr>
            <a:r>
              <a:rPr sz="1200" b="1" spc="-5" dirty="0">
                <a:latin typeface="Times New Roman"/>
                <a:cs typeface="Times New Roman"/>
              </a:rPr>
              <a:t>Asynchronous </a:t>
            </a:r>
            <a:r>
              <a:rPr sz="1200" b="1" dirty="0">
                <a:latin typeface="Times New Roman"/>
                <a:cs typeface="Times New Roman"/>
              </a:rPr>
              <a:t>TDM Figure</a:t>
            </a:r>
            <a:r>
              <a:rPr sz="1200" b="1" spc="-40" dirty="0">
                <a:latin typeface="Times New Roman"/>
                <a:cs typeface="Times New Roman"/>
              </a:rPr>
              <a:t> </a:t>
            </a:r>
            <a:r>
              <a:rPr sz="1200" b="1" dirty="0">
                <a:latin typeface="Times New Roman"/>
                <a:cs typeface="Times New Roman"/>
              </a:rPr>
              <a:t>2</a:t>
            </a:r>
            <a:endParaRPr sz="1200">
              <a:latin typeface="Times New Roman"/>
              <a:cs typeface="Times New Roman"/>
            </a:endParaRPr>
          </a:p>
        </p:txBody>
      </p:sp>
      <p:sp>
        <p:nvSpPr>
          <p:cNvPr id="8" name="object 8"/>
          <p:cNvSpPr/>
          <p:nvPr/>
        </p:nvSpPr>
        <p:spPr>
          <a:xfrm>
            <a:off x="1379982" y="5319521"/>
            <a:ext cx="5030228" cy="114757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482089" y="2430017"/>
            <a:ext cx="4829213" cy="131216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493519" y="3916679"/>
            <a:ext cx="4805832" cy="1403604"/>
          </a:xfrm>
          <a:prstGeom prst="rect">
            <a:avLst/>
          </a:prstGeom>
          <a:blipFill>
            <a:blip r:embed="rId4"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157</a:t>
            </a:fld>
            <a:endParaRPr dirty="0"/>
          </a:p>
        </p:txBody>
      </p:sp>
    </p:spTree>
    <p:extLst>
      <p:ext uri="{BB962C8B-B14F-4D97-AF65-F5344CB8AC3E}">
        <p14:creationId xmlns:p14="http://schemas.microsoft.com/office/powerpoint/2010/main" val="5026087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1485" cy="930846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marR="5080" indent="-228600">
              <a:lnSpc>
                <a:spcPts val="1380"/>
              </a:lnSpc>
              <a:spcBef>
                <a:spcPts val="875"/>
              </a:spcBef>
              <a:buFont typeface="Courier New"/>
              <a:buChar char="o"/>
              <a:tabLst>
                <a:tab pos="241300" algn="l"/>
              </a:tabLst>
            </a:pPr>
            <a:r>
              <a:rPr sz="1200" spc="-5" dirty="0">
                <a:latin typeface="Times New Roman"/>
                <a:cs typeface="Times New Roman"/>
              </a:rPr>
              <a:t>The MUX picks up the A from device 1, scans down the line without finding another  transmission </a:t>
            </a:r>
            <a:r>
              <a:rPr sz="1200" dirty="0">
                <a:latin typeface="Times New Roman"/>
                <a:cs typeface="Times New Roman"/>
              </a:rPr>
              <a:t>and </a:t>
            </a:r>
            <a:r>
              <a:rPr sz="1200" spc="-5" dirty="0">
                <a:latin typeface="Times New Roman"/>
                <a:cs typeface="Times New Roman"/>
              </a:rPr>
              <a:t>returns </a:t>
            </a:r>
            <a:r>
              <a:rPr sz="1200" dirty="0">
                <a:latin typeface="Times New Roman"/>
                <a:cs typeface="Times New Roman"/>
              </a:rPr>
              <a:t>to </a:t>
            </a:r>
            <a:r>
              <a:rPr sz="1200" spc="-5" dirty="0">
                <a:latin typeface="Times New Roman"/>
                <a:cs typeface="Times New Roman"/>
              </a:rPr>
              <a:t>device </a:t>
            </a:r>
            <a:r>
              <a:rPr sz="1200" dirty="0">
                <a:latin typeface="Times New Roman"/>
                <a:cs typeface="Times New Roman"/>
              </a:rPr>
              <a:t>1 </a:t>
            </a:r>
            <a:r>
              <a:rPr sz="1200" spc="-5" dirty="0">
                <a:latin typeface="Times New Roman"/>
                <a:cs typeface="Times New Roman"/>
              </a:rPr>
              <a:t>to pick up the last A</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There being no data to fill </a:t>
            </a:r>
            <a:r>
              <a:rPr sz="1200" spc="-5" dirty="0">
                <a:latin typeface="Times New Roman"/>
                <a:cs typeface="Times New Roman"/>
              </a:rPr>
              <a:t>the final </a:t>
            </a:r>
            <a:r>
              <a:rPr sz="1200" dirty="0">
                <a:latin typeface="Times New Roman"/>
                <a:cs typeface="Times New Roman"/>
              </a:rPr>
              <a:t>slot, the </a:t>
            </a:r>
            <a:r>
              <a:rPr sz="1200" spc="-5" dirty="0">
                <a:latin typeface="Times New Roman"/>
                <a:cs typeface="Times New Roman"/>
              </a:rPr>
              <a:t>MUX </a:t>
            </a:r>
            <a:r>
              <a:rPr sz="1200" dirty="0">
                <a:latin typeface="Times New Roman"/>
                <a:cs typeface="Times New Roman"/>
              </a:rPr>
              <a:t>then </a:t>
            </a:r>
            <a:r>
              <a:rPr sz="1200" spc="-5" dirty="0">
                <a:latin typeface="Times New Roman"/>
                <a:cs typeface="Times New Roman"/>
              </a:rPr>
              <a:t>fills </a:t>
            </a:r>
            <a:r>
              <a:rPr sz="1200" dirty="0">
                <a:latin typeface="Times New Roman"/>
                <a:cs typeface="Times New Roman"/>
              </a:rPr>
              <a:t>the </a:t>
            </a:r>
            <a:r>
              <a:rPr sz="1200" spc="-5" dirty="0">
                <a:latin typeface="Times New Roman"/>
                <a:cs typeface="Times New Roman"/>
              </a:rPr>
              <a:t>5</a:t>
            </a:r>
            <a:r>
              <a:rPr sz="1200" spc="-7" baseline="38194" dirty="0">
                <a:latin typeface="Times New Roman"/>
                <a:cs typeface="Times New Roman"/>
              </a:rPr>
              <a:t>th </a:t>
            </a:r>
            <a:r>
              <a:rPr sz="1200" dirty="0">
                <a:latin typeface="Times New Roman"/>
                <a:cs typeface="Times New Roman"/>
              </a:rPr>
              <a:t>frame with only 2  slots</a:t>
            </a:r>
            <a:r>
              <a:rPr sz="1200" spc="-105" dirty="0">
                <a:latin typeface="Times New Roman"/>
                <a:cs typeface="Times New Roman"/>
              </a:rPr>
              <a:t> </a:t>
            </a:r>
            <a:r>
              <a:rPr sz="1200" dirty="0">
                <a:latin typeface="Times New Roman"/>
                <a:cs typeface="Times New Roman"/>
              </a:rPr>
              <a:t>filled</a:t>
            </a:r>
            <a:endParaRPr sz="1200">
              <a:latin typeface="Times New Roman"/>
              <a:cs typeface="Times New Roman"/>
            </a:endParaRPr>
          </a:p>
          <a:p>
            <a:pPr marL="241300" marR="6350" indent="-228600">
              <a:lnSpc>
                <a:spcPts val="1380"/>
              </a:lnSpc>
              <a:buFont typeface="Courier New"/>
              <a:buChar char="o"/>
              <a:tabLst>
                <a:tab pos="241300" algn="l"/>
              </a:tabLst>
            </a:pPr>
            <a:r>
              <a:rPr sz="1200" spc="-5" dirty="0">
                <a:latin typeface="Times New Roman"/>
                <a:cs typeface="Times New Roman"/>
              </a:rPr>
              <a:t>Compare </a:t>
            </a:r>
            <a:r>
              <a:rPr sz="1200" dirty="0">
                <a:latin typeface="Times New Roman"/>
                <a:cs typeface="Times New Roman"/>
              </a:rPr>
              <a:t>with </a:t>
            </a:r>
            <a:r>
              <a:rPr sz="1200" spc="-5" dirty="0">
                <a:latin typeface="Times New Roman"/>
                <a:cs typeface="Times New Roman"/>
              </a:rPr>
              <a:t>Synchronous </a:t>
            </a:r>
            <a:r>
              <a:rPr sz="1200" dirty="0">
                <a:latin typeface="Times New Roman"/>
                <a:cs typeface="Times New Roman"/>
              </a:rPr>
              <a:t>TX: 6 </a:t>
            </a:r>
            <a:r>
              <a:rPr sz="1200" spc="-5" dirty="0">
                <a:latin typeface="Times New Roman"/>
                <a:cs typeface="Times New Roman"/>
              </a:rPr>
              <a:t>frames </a:t>
            </a:r>
            <a:r>
              <a:rPr sz="1200" dirty="0">
                <a:latin typeface="Times New Roman"/>
                <a:cs typeface="Times New Roman"/>
              </a:rPr>
              <a:t>of 5 slots each </a:t>
            </a:r>
            <a:r>
              <a:rPr sz="1200" spc="-5" dirty="0">
                <a:latin typeface="Times New Roman"/>
                <a:cs typeface="Times New Roman"/>
              </a:rPr>
              <a:t>would </a:t>
            </a:r>
            <a:r>
              <a:rPr sz="1200" dirty="0">
                <a:latin typeface="Times New Roman"/>
                <a:cs typeface="Times New Roman"/>
              </a:rPr>
              <a:t>be </a:t>
            </a:r>
            <a:r>
              <a:rPr sz="1200" spc="-5" dirty="0">
                <a:latin typeface="Times New Roman"/>
                <a:cs typeface="Times New Roman"/>
              </a:rPr>
              <a:t>required=30 slots,  14 slots used</a:t>
            </a:r>
            <a:r>
              <a:rPr sz="1200" spc="-90" dirty="0">
                <a:latin typeface="Times New Roman"/>
                <a:cs typeface="Times New Roman"/>
              </a:rPr>
              <a:t> </a:t>
            </a:r>
            <a:r>
              <a:rPr sz="1200" spc="-5" dirty="0">
                <a:latin typeface="Times New Roman"/>
                <a:cs typeface="Times New Roman"/>
              </a:rPr>
              <a:t>only</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In second case, there is </a:t>
            </a:r>
            <a:r>
              <a:rPr sz="1200" spc="-5" dirty="0">
                <a:latin typeface="Times New Roman"/>
                <a:cs typeface="Times New Roman"/>
              </a:rPr>
              <a:t>one more </a:t>
            </a:r>
            <a:r>
              <a:rPr sz="1200" dirty="0">
                <a:latin typeface="Times New Roman"/>
                <a:cs typeface="Times New Roman"/>
              </a:rPr>
              <a:t>I/p line than there are </a:t>
            </a:r>
            <a:r>
              <a:rPr sz="1200" spc="-5" dirty="0">
                <a:latin typeface="Times New Roman"/>
                <a:cs typeface="Times New Roman"/>
              </a:rPr>
              <a:t>slots </a:t>
            </a:r>
            <a:r>
              <a:rPr sz="1200" dirty="0">
                <a:latin typeface="Times New Roman"/>
                <a:cs typeface="Times New Roman"/>
              </a:rPr>
              <a:t>in each</a:t>
            </a:r>
            <a:r>
              <a:rPr sz="1200" spc="-114" dirty="0">
                <a:latin typeface="Times New Roman"/>
                <a:cs typeface="Times New Roman"/>
              </a:rPr>
              <a:t> </a:t>
            </a:r>
            <a:r>
              <a:rPr sz="1200" dirty="0">
                <a:latin typeface="Times New Roman"/>
                <a:cs typeface="Times New Roman"/>
              </a:rPr>
              <a:t>frame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This </a:t>
            </a:r>
            <a:r>
              <a:rPr sz="1200" spc="-5" dirty="0">
                <a:latin typeface="Times New Roman"/>
                <a:cs typeface="Times New Roman"/>
              </a:rPr>
              <a:t>time MUX </a:t>
            </a:r>
            <a:r>
              <a:rPr sz="1200" dirty="0">
                <a:latin typeface="Times New Roman"/>
                <a:cs typeface="Times New Roman"/>
              </a:rPr>
              <a:t>scans from 1 to 5 and fills up a </a:t>
            </a:r>
            <a:r>
              <a:rPr sz="1200" spc="-5" dirty="0">
                <a:latin typeface="Times New Roman"/>
                <a:cs typeface="Times New Roman"/>
              </a:rPr>
              <a:t>frame </a:t>
            </a:r>
            <a:r>
              <a:rPr sz="1200" dirty="0">
                <a:latin typeface="Times New Roman"/>
                <a:cs typeface="Times New Roman"/>
              </a:rPr>
              <a:t>before each of the lines are  checked</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first frame </a:t>
            </a:r>
            <a:r>
              <a:rPr sz="1200" dirty="0">
                <a:latin typeface="Times New Roman"/>
                <a:cs typeface="Times New Roman"/>
              </a:rPr>
              <a:t>contains </a:t>
            </a:r>
            <a:r>
              <a:rPr sz="1200" spc="-5" dirty="0">
                <a:latin typeface="Times New Roman"/>
                <a:cs typeface="Times New Roman"/>
              </a:rPr>
              <a:t>data from device 1, 3,and</a:t>
            </a:r>
            <a:r>
              <a:rPr sz="1200" spc="-30" dirty="0">
                <a:latin typeface="Times New Roman"/>
                <a:cs typeface="Times New Roman"/>
              </a:rPr>
              <a:t> </a:t>
            </a:r>
            <a:r>
              <a:rPr sz="1200" dirty="0">
                <a:latin typeface="Times New Roman"/>
                <a:cs typeface="Times New Roman"/>
              </a:rPr>
              <a:t>4</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ts val="1405"/>
              </a:lnSpc>
              <a:spcBef>
                <a:spcPts val="5"/>
              </a:spcBef>
              <a:buFont typeface="Meiryo"/>
              <a:buChar char="➢"/>
              <a:tabLst>
                <a:tab pos="241300" algn="l"/>
              </a:tabLst>
            </a:pPr>
            <a:r>
              <a:rPr sz="1200" b="1" spc="-5" dirty="0">
                <a:latin typeface="Times New Roman"/>
                <a:cs typeface="Times New Roman"/>
              </a:rPr>
              <a:t>Asynchronous </a:t>
            </a:r>
            <a:r>
              <a:rPr sz="1200" b="1" dirty="0">
                <a:latin typeface="Times New Roman"/>
                <a:cs typeface="Times New Roman"/>
              </a:rPr>
              <a:t>TDM Figure</a:t>
            </a:r>
            <a:r>
              <a:rPr sz="1200" b="1" spc="-40" dirty="0">
                <a:latin typeface="Times New Roman"/>
                <a:cs typeface="Times New Roman"/>
              </a:rPr>
              <a:t> </a:t>
            </a:r>
            <a:r>
              <a:rPr sz="1200" b="1" dirty="0">
                <a:latin typeface="Times New Roman"/>
                <a:cs typeface="Times New Roman"/>
              </a:rPr>
              <a:t>3</a:t>
            </a:r>
            <a:endParaRPr sz="1200">
              <a:latin typeface="Times New Roman"/>
              <a:cs typeface="Times New Roman"/>
            </a:endParaRPr>
          </a:p>
          <a:p>
            <a:pPr marL="241300" marR="6350" indent="-228600">
              <a:lnSpc>
                <a:spcPts val="1380"/>
              </a:lnSpc>
              <a:spcBef>
                <a:spcPts val="60"/>
              </a:spcBef>
              <a:buFont typeface="Courier New"/>
              <a:buChar char="o"/>
              <a:tabLst>
                <a:tab pos="241300" algn="l"/>
              </a:tabLst>
            </a:pPr>
            <a:r>
              <a:rPr sz="1200" spc="-5" dirty="0">
                <a:latin typeface="Times New Roman"/>
                <a:cs typeface="Times New Roman"/>
              </a:rPr>
              <a:t>MUX </a:t>
            </a:r>
            <a:r>
              <a:rPr sz="1200" dirty="0">
                <a:latin typeface="Times New Roman"/>
                <a:cs typeface="Times New Roman"/>
              </a:rPr>
              <a:t>continues the scan and puts first portion of </a:t>
            </a:r>
            <a:r>
              <a:rPr sz="1200" spc="-5" dirty="0">
                <a:latin typeface="Times New Roman"/>
                <a:cs typeface="Times New Roman"/>
              </a:rPr>
              <a:t>5</a:t>
            </a:r>
            <a:r>
              <a:rPr sz="1200" spc="-7" baseline="38194" dirty="0">
                <a:latin typeface="Times New Roman"/>
                <a:cs typeface="Times New Roman"/>
              </a:rPr>
              <a:t>th </a:t>
            </a:r>
            <a:r>
              <a:rPr sz="1200" dirty="0">
                <a:latin typeface="Times New Roman"/>
                <a:cs typeface="Times New Roman"/>
              </a:rPr>
              <a:t>device into the first slot of next  </a:t>
            </a:r>
            <a:r>
              <a:rPr sz="1200" spc="-5" dirty="0">
                <a:latin typeface="Times New Roman"/>
                <a:cs typeface="Times New Roman"/>
              </a:rPr>
              <a:t>frame </a:t>
            </a:r>
            <a:r>
              <a:rPr sz="1200" dirty="0">
                <a:latin typeface="Times New Roman"/>
                <a:cs typeface="Times New Roman"/>
              </a:rPr>
              <a:t>and so</a:t>
            </a:r>
            <a:r>
              <a:rPr sz="1200" spc="-85" dirty="0">
                <a:latin typeface="Times New Roman"/>
                <a:cs typeface="Times New Roman"/>
              </a:rPr>
              <a:t> </a:t>
            </a:r>
            <a:r>
              <a:rPr sz="1200" dirty="0">
                <a:latin typeface="Times New Roman"/>
                <a:cs typeface="Times New Roman"/>
              </a:rPr>
              <a:t>on</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When the </a:t>
            </a:r>
            <a:r>
              <a:rPr sz="1200" spc="-5" dirty="0">
                <a:latin typeface="Times New Roman"/>
                <a:cs typeface="Times New Roman"/>
              </a:rPr>
              <a:t>number </a:t>
            </a:r>
            <a:r>
              <a:rPr sz="1200" dirty="0">
                <a:latin typeface="Times New Roman"/>
                <a:cs typeface="Times New Roman"/>
              </a:rPr>
              <a:t>of active senders does not </a:t>
            </a:r>
            <a:r>
              <a:rPr sz="1200" spc="-5" dirty="0">
                <a:latin typeface="Times New Roman"/>
                <a:cs typeface="Times New Roman"/>
              </a:rPr>
              <a:t>equal </a:t>
            </a:r>
            <a:r>
              <a:rPr sz="1200" dirty="0">
                <a:latin typeface="Times New Roman"/>
                <a:cs typeface="Times New Roman"/>
              </a:rPr>
              <a:t>the </a:t>
            </a:r>
            <a:r>
              <a:rPr sz="1200" spc="-5" dirty="0">
                <a:latin typeface="Times New Roman"/>
                <a:cs typeface="Times New Roman"/>
              </a:rPr>
              <a:t>number </a:t>
            </a:r>
            <a:r>
              <a:rPr sz="1200" dirty="0">
                <a:latin typeface="Times New Roman"/>
                <a:cs typeface="Times New Roman"/>
              </a:rPr>
              <a:t>of slots in a </a:t>
            </a:r>
            <a:r>
              <a:rPr sz="1200" spc="-5" dirty="0">
                <a:latin typeface="Times New Roman"/>
                <a:cs typeface="Times New Roman"/>
              </a:rPr>
              <a:t>frame, </a:t>
            </a:r>
            <a:r>
              <a:rPr sz="1200" dirty="0">
                <a:latin typeface="Times New Roman"/>
                <a:cs typeface="Times New Roman"/>
              </a:rPr>
              <a:t>the  </a:t>
            </a:r>
            <a:r>
              <a:rPr sz="1200" spc="-5" dirty="0">
                <a:latin typeface="Times New Roman"/>
                <a:cs typeface="Times New Roman"/>
              </a:rPr>
              <a:t>time </a:t>
            </a:r>
            <a:r>
              <a:rPr sz="1200" dirty="0">
                <a:latin typeface="Times New Roman"/>
                <a:cs typeface="Times New Roman"/>
              </a:rPr>
              <a:t>slots are not filled</a:t>
            </a:r>
            <a:r>
              <a:rPr sz="1200" spc="-40" dirty="0">
                <a:latin typeface="Times New Roman"/>
                <a:cs typeface="Times New Roman"/>
              </a:rPr>
              <a:t> </a:t>
            </a:r>
            <a:r>
              <a:rPr sz="1200" spc="-5" dirty="0">
                <a:latin typeface="Times New Roman"/>
                <a:cs typeface="Times New Roman"/>
              </a:rPr>
              <a:t>symmetrically</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Device 1 occupies the first </a:t>
            </a:r>
            <a:r>
              <a:rPr sz="1200" spc="-5" dirty="0">
                <a:latin typeface="Times New Roman"/>
                <a:cs typeface="Times New Roman"/>
              </a:rPr>
              <a:t>slot </a:t>
            </a:r>
            <a:r>
              <a:rPr sz="1200" dirty="0">
                <a:latin typeface="Times New Roman"/>
                <a:cs typeface="Times New Roman"/>
              </a:rPr>
              <a:t>in </a:t>
            </a:r>
            <a:r>
              <a:rPr sz="1200" spc="-5" dirty="0">
                <a:latin typeface="Times New Roman"/>
                <a:cs typeface="Times New Roman"/>
              </a:rPr>
              <a:t>the </a:t>
            </a:r>
            <a:r>
              <a:rPr sz="1200" dirty="0">
                <a:latin typeface="Times New Roman"/>
                <a:cs typeface="Times New Roman"/>
              </a:rPr>
              <a:t>first </a:t>
            </a:r>
            <a:r>
              <a:rPr sz="1200" spc="-5" dirty="0">
                <a:latin typeface="Times New Roman"/>
                <a:cs typeface="Times New Roman"/>
              </a:rPr>
              <a:t>frame </a:t>
            </a:r>
            <a:r>
              <a:rPr sz="1200" dirty="0">
                <a:latin typeface="Times New Roman"/>
                <a:cs typeface="Times New Roman"/>
              </a:rPr>
              <a:t>, </a:t>
            </a:r>
            <a:r>
              <a:rPr sz="1200" spc="-5" dirty="0">
                <a:latin typeface="Times New Roman"/>
                <a:cs typeface="Times New Roman"/>
              </a:rPr>
              <a:t>2</a:t>
            </a:r>
            <a:r>
              <a:rPr sz="1200" spc="-7" baseline="38194" dirty="0">
                <a:latin typeface="Times New Roman"/>
                <a:cs typeface="Times New Roman"/>
              </a:rPr>
              <a:t>nd </a:t>
            </a:r>
            <a:r>
              <a:rPr sz="1200" dirty="0">
                <a:latin typeface="Times New Roman"/>
                <a:cs typeface="Times New Roman"/>
              </a:rPr>
              <a:t>slot in second frame and so</a:t>
            </a:r>
            <a:r>
              <a:rPr sz="1200" spc="-130" dirty="0">
                <a:latin typeface="Times New Roman"/>
                <a:cs typeface="Times New Roman"/>
              </a:rPr>
              <a:t> </a:t>
            </a:r>
            <a:r>
              <a:rPr sz="1200" dirty="0">
                <a:latin typeface="Times New Roman"/>
                <a:cs typeface="Times New Roman"/>
              </a:rPr>
              <a:t>on</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In the third case, </a:t>
            </a:r>
            <a:r>
              <a:rPr sz="1200" spc="-5" dirty="0">
                <a:latin typeface="Times New Roman"/>
                <a:cs typeface="Times New Roman"/>
              </a:rPr>
              <a:t>frames </a:t>
            </a:r>
            <a:r>
              <a:rPr sz="1200" dirty="0">
                <a:latin typeface="Times New Roman"/>
                <a:cs typeface="Times New Roman"/>
              </a:rPr>
              <a:t>are filled as shown</a:t>
            </a:r>
            <a:r>
              <a:rPr sz="1200" spc="-125" dirty="0">
                <a:latin typeface="Times New Roman"/>
                <a:cs typeface="Times New Roman"/>
              </a:rPr>
              <a:t> </a:t>
            </a:r>
            <a:r>
              <a:rPr sz="1200" dirty="0">
                <a:latin typeface="Times New Roman"/>
                <a:cs typeface="Times New Roman"/>
              </a:rPr>
              <a:t>above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All 5 I/p </a:t>
            </a:r>
            <a:r>
              <a:rPr sz="1200" spc="-5" dirty="0">
                <a:latin typeface="Times New Roman"/>
                <a:cs typeface="Times New Roman"/>
              </a:rPr>
              <a:t>lines </a:t>
            </a:r>
            <a:r>
              <a:rPr sz="1200" dirty="0">
                <a:latin typeface="Times New Roman"/>
                <a:cs typeface="Times New Roman"/>
              </a:rPr>
              <a:t>are</a:t>
            </a:r>
            <a:r>
              <a:rPr sz="1200" spc="-110" dirty="0">
                <a:latin typeface="Times New Roman"/>
                <a:cs typeface="Times New Roman"/>
              </a:rPr>
              <a:t> </a:t>
            </a:r>
            <a:r>
              <a:rPr sz="1200" dirty="0">
                <a:latin typeface="Times New Roman"/>
                <a:cs typeface="Times New Roman"/>
              </a:rPr>
              <a:t>active</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dirty="0">
                <a:latin typeface="Times New Roman"/>
                <a:cs typeface="Times New Roman"/>
              </a:rPr>
              <a:t>In this case device 1 occupies the </a:t>
            </a:r>
            <a:r>
              <a:rPr sz="1200" spc="-5" dirty="0">
                <a:latin typeface="Times New Roman"/>
                <a:cs typeface="Times New Roman"/>
              </a:rPr>
              <a:t>1</a:t>
            </a:r>
            <a:r>
              <a:rPr sz="1200" spc="-7" baseline="38194" dirty="0">
                <a:latin typeface="Times New Roman"/>
                <a:cs typeface="Times New Roman"/>
              </a:rPr>
              <a:t>st </a:t>
            </a:r>
            <a:r>
              <a:rPr sz="1200" dirty="0">
                <a:latin typeface="Times New Roman"/>
                <a:cs typeface="Times New Roman"/>
              </a:rPr>
              <a:t>slot in the </a:t>
            </a:r>
            <a:r>
              <a:rPr sz="1200" spc="-5" dirty="0">
                <a:latin typeface="Times New Roman"/>
                <a:cs typeface="Times New Roman"/>
              </a:rPr>
              <a:t>first frame, </a:t>
            </a:r>
            <a:r>
              <a:rPr sz="1200" dirty="0">
                <a:latin typeface="Times New Roman"/>
                <a:cs typeface="Times New Roman"/>
              </a:rPr>
              <a:t>the </a:t>
            </a:r>
            <a:r>
              <a:rPr sz="1200" spc="-10" dirty="0">
                <a:latin typeface="Times New Roman"/>
                <a:cs typeface="Times New Roman"/>
              </a:rPr>
              <a:t>3</a:t>
            </a:r>
            <a:r>
              <a:rPr sz="1200" spc="-15" baseline="38194" dirty="0">
                <a:latin typeface="Times New Roman"/>
                <a:cs typeface="Times New Roman"/>
              </a:rPr>
              <a:t>rd </a:t>
            </a:r>
            <a:r>
              <a:rPr sz="1200" dirty="0">
                <a:latin typeface="Times New Roman"/>
                <a:cs typeface="Times New Roman"/>
              </a:rPr>
              <a:t>slot in the </a:t>
            </a:r>
            <a:r>
              <a:rPr sz="1200" spc="-5" dirty="0">
                <a:latin typeface="Times New Roman"/>
                <a:cs typeface="Times New Roman"/>
              </a:rPr>
              <a:t>second  frame </a:t>
            </a:r>
            <a:r>
              <a:rPr sz="1200" dirty="0">
                <a:latin typeface="Times New Roman"/>
                <a:cs typeface="Times New Roman"/>
              </a:rPr>
              <a:t>and so</a:t>
            </a:r>
            <a:r>
              <a:rPr sz="1200" spc="-85" dirty="0">
                <a:latin typeface="Times New Roman"/>
                <a:cs typeface="Times New Roman"/>
              </a:rPr>
              <a:t> </a:t>
            </a:r>
            <a:r>
              <a:rPr sz="1200" dirty="0">
                <a:latin typeface="Times New Roman"/>
                <a:cs typeface="Times New Roman"/>
              </a:rPr>
              <a:t>on</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nSpc>
                <a:spcPts val="1650"/>
              </a:lnSpc>
            </a:pPr>
            <a:r>
              <a:rPr sz="1400" b="1" spc="-5" dirty="0">
                <a:latin typeface="Times New Roman"/>
                <a:cs typeface="Times New Roman"/>
              </a:rPr>
              <a:t>Aspects of Asynchronous</a:t>
            </a:r>
            <a:r>
              <a:rPr sz="1400" b="1" spc="-10" dirty="0">
                <a:latin typeface="Times New Roman"/>
                <a:cs typeface="Times New Roman"/>
              </a:rPr>
              <a:t> </a:t>
            </a:r>
            <a:r>
              <a:rPr sz="1400" b="1" spc="-5" dirty="0">
                <a:latin typeface="Times New Roman"/>
                <a:cs typeface="Times New Roman"/>
              </a:rPr>
              <a:t>TDM</a:t>
            </a:r>
            <a:endParaRPr sz="1400">
              <a:latin typeface="Times New Roman"/>
              <a:cs typeface="Times New Roman"/>
            </a:endParaRPr>
          </a:p>
          <a:p>
            <a:pPr marL="241300" indent="-228600">
              <a:lnSpc>
                <a:spcPts val="1370"/>
              </a:lnSpc>
              <a:buFont typeface="Meiryo"/>
              <a:buChar char="➢"/>
              <a:tabLst>
                <a:tab pos="241300" algn="l"/>
              </a:tabLst>
            </a:pPr>
            <a:r>
              <a:rPr sz="1200" b="1" spc="-5" dirty="0">
                <a:latin typeface="Times New Roman"/>
                <a:cs typeface="Times New Roman"/>
              </a:rPr>
              <a:t>Addressing and</a:t>
            </a:r>
            <a:r>
              <a:rPr sz="1200" b="1" spc="-35" dirty="0">
                <a:latin typeface="Times New Roman"/>
                <a:cs typeface="Times New Roman"/>
              </a:rPr>
              <a:t> </a:t>
            </a:r>
            <a:r>
              <a:rPr sz="1200" b="1" dirty="0">
                <a:latin typeface="Times New Roman"/>
                <a:cs typeface="Times New Roman"/>
              </a:rPr>
              <a:t>Overhead</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Case </a:t>
            </a:r>
            <a:r>
              <a:rPr sz="1200" dirty="0">
                <a:latin typeface="Times New Roman"/>
                <a:cs typeface="Times New Roman"/>
              </a:rPr>
              <a:t>2 &amp; 3 above </a:t>
            </a:r>
            <a:r>
              <a:rPr sz="1200" spc="-5" dirty="0">
                <a:latin typeface="Times New Roman"/>
                <a:cs typeface="Times New Roman"/>
              </a:rPr>
              <a:t>show </a:t>
            </a:r>
            <a:r>
              <a:rPr sz="1200" dirty="0">
                <a:latin typeface="Times New Roman"/>
                <a:cs typeface="Times New Roman"/>
              </a:rPr>
              <a:t>a </a:t>
            </a:r>
            <a:r>
              <a:rPr sz="1200" spc="-5" dirty="0">
                <a:latin typeface="Times New Roman"/>
                <a:cs typeface="Times New Roman"/>
              </a:rPr>
              <a:t>major weakness of Asynchronous</a:t>
            </a:r>
            <a:r>
              <a:rPr sz="1200" spc="-80" dirty="0">
                <a:latin typeface="Times New Roman"/>
                <a:cs typeface="Times New Roman"/>
              </a:rPr>
              <a:t> </a:t>
            </a:r>
            <a:r>
              <a:rPr sz="1200" spc="-5" dirty="0">
                <a:latin typeface="Times New Roman"/>
                <a:cs typeface="Times New Roman"/>
              </a:rPr>
              <a:t>TDM</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How does the DEMUX know which slot belongs to which output</a:t>
            </a:r>
            <a:r>
              <a:rPr sz="1200" spc="-40" dirty="0">
                <a:latin typeface="Times New Roman"/>
                <a:cs typeface="Times New Roman"/>
              </a:rPr>
              <a:t> </a:t>
            </a:r>
            <a:r>
              <a:rPr sz="1200" spc="-5" dirty="0">
                <a:latin typeface="Times New Roman"/>
                <a:cs typeface="Times New Roman"/>
              </a:rPr>
              <a:t>line?</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As opposed </a:t>
            </a:r>
            <a:r>
              <a:rPr sz="1200" dirty="0">
                <a:latin typeface="Times New Roman"/>
                <a:cs typeface="Times New Roman"/>
              </a:rPr>
              <a:t>to </a:t>
            </a:r>
            <a:r>
              <a:rPr sz="1200" spc="-5" dirty="0">
                <a:latin typeface="Times New Roman"/>
                <a:cs typeface="Times New Roman"/>
              </a:rPr>
              <a:t>Synchronous TDM, </a:t>
            </a:r>
            <a:r>
              <a:rPr sz="1200" dirty="0">
                <a:latin typeface="Times New Roman"/>
                <a:cs typeface="Times New Roman"/>
              </a:rPr>
              <a:t>in this </a:t>
            </a:r>
            <a:r>
              <a:rPr sz="1200" spc="-5" dirty="0">
                <a:latin typeface="Times New Roman"/>
                <a:cs typeface="Times New Roman"/>
              </a:rPr>
              <a:t>case, </a:t>
            </a:r>
            <a:r>
              <a:rPr sz="1200" dirty="0">
                <a:latin typeface="Times New Roman"/>
                <a:cs typeface="Times New Roman"/>
              </a:rPr>
              <a:t>data from a given device </a:t>
            </a:r>
            <a:r>
              <a:rPr sz="1200" spc="-5" dirty="0">
                <a:latin typeface="Times New Roman"/>
                <a:cs typeface="Times New Roman"/>
              </a:rPr>
              <a:t>might </a:t>
            </a:r>
            <a:r>
              <a:rPr sz="1200" dirty="0">
                <a:latin typeface="Times New Roman"/>
                <a:cs typeface="Times New Roman"/>
              </a:rPr>
              <a:t>be in  </a:t>
            </a:r>
            <a:r>
              <a:rPr sz="1200" spc="-5" dirty="0">
                <a:latin typeface="Times New Roman"/>
                <a:cs typeface="Times New Roman"/>
              </a:rPr>
              <a:t>the first slot of one frame </a:t>
            </a:r>
            <a:r>
              <a:rPr sz="1200" dirty="0">
                <a:latin typeface="Times New Roman"/>
                <a:cs typeface="Times New Roman"/>
              </a:rPr>
              <a:t>and in the third of the</a:t>
            </a:r>
            <a:r>
              <a:rPr sz="1200" spc="-85" dirty="0">
                <a:latin typeface="Times New Roman"/>
                <a:cs typeface="Times New Roman"/>
              </a:rPr>
              <a:t> </a:t>
            </a:r>
            <a:r>
              <a:rPr sz="1200" dirty="0">
                <a:latin typeface="Times New Roman"/>
                <a:cs typeface="Times New Roman"/>
              </a:rPr>
              <a:t>next</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Therefore, each </a:t>
            </a:r>
            <a:r>
              <a:rPr sz="1200" spc="-5" dirty="0">
                <a:latin typeface="Times New Roman"/>
                <a:cs typeface="Times New Roman"/>
              </a:rPr>
              <a:t>time </a:t>
            </a:r>
            <a:r>
              <a:rPr sz="1200" dirty="0">
                <a:latin typeface="Times New Roman"/>
                <a:cs typeface="Times New Roman"/>
              </a:rPr>
              <a:t>slot </a:t>
            </a:r>
            <a:r>
              <a:rPr sz="1200" spc="-5" dirty="0">
                <a:latin typeface="Times New Roman"/>
                <a:cs typeface="Times New Roman"/>
              </a:rPr>
              <a:t>must </a:t>
            </a:r>
            <a:r>
              <a:rPr sz="1200" dirty="0">
                <a:latin typeface="Times New Roman"/>
                <a:cs typeface="Times New Roman"/>
              </a:rPr>
              <a:t>carry an address telling </a:t>
            </a:r>
            <a:r>
              <a:rPr sz="1200" spc="-5" dirty="0">
                <a:latin typeface="Times New Roman"/>
                <a:cs typeface="Times New Roman"/>
              </a:rPr>
              <a:t>the </a:t>
            </a:r>
            <a:r>
              <a:rPr sz="1200" spc="-10" dirty="0">
                <a:latin typeface="Times New Roman"/>
                <a:cs typeface="Times New Roman"/>
              </a:rPr>
              <a:t>DEMUX </a:t>
            </a:r>
            <a:r>
              <a:rPr sz="1200" spc="-5" dirty="0">
                <a:latin typeface="Times New Roman"/>
                <a:cs typeface="Times New Roman"/>
              </a:rPr>
              <a:t>how to direct</a:t>
            </a:r>
            <a:r>
              <a:rPr sz="1200" spc="-55" dirty="0">
                <a:latin typeface="Times New Roman"/>
                <a:cs typeface="Times New Roman"/>
              </a:rPr>
              <a:t> </a:t>
            </a:r>
            <a:r>
              <a:rPr sz="1200" spc="-5" dirty="0">
                <a:latin typeface="Times New Roman"/>
                <a:cs typeface="Times New Roman"/>
              </a:rPr>
              <a:t>data</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This </a:t>
            </a:r>
            <a:r>
              <a:rPr sz="1200" spc="-5" dirty="0">
                <a:latin typeface="Times New Roman"/>
                <a:cs typeface="Times New Roman"/>
              </a:rPr>
              <a:t>address </a:t>
            </a:r>
            <a:r>
              <a:rPr sz="1200" dirty="0">
                <a:latin typeface="Times New Roman"/>
                <a:cs typeface="Times New Roman"/>
              </a:rPr>
              <a:t>is </a:t>
            </a:r>
            <a:r>
              <a:rPr sz="1200" spc="-5" dirty="0">
                <a:latin typeface="Times New Roman"/>
                <a:cs typeface="Times New Roman"/>
              </a:rPr>
              <a:t>for local </a:t>
            </a:r>
            <a:r>
              <a:rPr sz="1200" dirty="0">
                <a:latin typeface="Times New Roman"/>
                <a:cs typeface="Times New Roman"/>
              </a:rPr>
              <a:t>use only </a:t>
            </a:r>
            <a:r>
              <a:rPr sz="1200" spc="-5" dirty="0">
                <a:latin typeface="Times New Roman"/>
                <a:cs typeface="Times New Roman"/>
              </a:rPr>
              <a:t>attached by </a:t>
            </a:r>
            <a:r>
              <a:rPr sz="1200" dirty="0">
                <a:latin typeface="Times New Roman"/>
                <a:cs typeface="Times New Roman"/>
              </a:rPr>
              <a:t>the </a:t>
            </a:r>
            <a:r>
              <a:rPr sz="1200" spc="-5" dirty="0">
                <a:latin typeface="Times New Roman"/>
                <a:cs typeface="Times New Roman"/>
              </a:rPr>
              <a:t>MUX </a:t>
            </a:r>
            <a:r>
              <a:rPr sz="1200" dirty="0">
                <a:latin typeface="Times New Roman"/>
                <a:cs typeface="Times New Roman"/>
              </a:rPr>
              <a:t>and </a:t>
            </a:r>
            <a:r>
              <a:rPr sz="1200" spc="-5" dirty="0">
                <a:latin typeface="Times New Roman"/>
                <a:cs typeface="Times New Roman"/>
              </a:rPr>
              <a:t>detached by </a:t>
            </a:r>
            <a:r>
              <a:rPr sz="1200" dirty="0">
                <a:latin typeface="Times New Roman"/>
                <a:cs typeface="Times New Roman"/>
              </a:rPr>
              <a:t>the </a:t>
            </a:r>
            <a:r>
              <a:rPr sz="1200" spc="-10" dirty="0">
                <a:latin typeface="Times New Roman"/>
                <a:cs typeface="Times New Roman"/>
              </a:rPr>
              <a:t>DEMUX</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In </a:t>
            </a:r>
            <a:r>
              <a:rPr sz="1200" dirty="0">
                <a:latin typeface="Times New Roman"/>
                <a:cs typeface="Times New Roman"/>
              </a:rPr>
              <a:t>the </a:t>
            </a:r>
            <a:r>
              <a:rPr sz="1200" spc="-5" dirty="0">
                <a:latin typeface="Times New Roman"/>
                <a:cs typeface="Times New Roman"/>
              </a:rPr>
              <a:t>figure </a:t>
            </a:r>
            <a:r>
              <a:rPr sz="1200" dirty="0">
                <a:latin typeface="Times New Roman"/>
                <a:cs typeface="Times New Roman"/>
              </a:rPr>
              <a:t>above address is </a:t>
            </a:r>
            <a:r>
              <a:rPr sz="1200" spc="-5" dirty="0">
                <a:latin typeface="Times New Roman"/>
                <a:cs typeface="Times New Roman"/>
              </a:rPr>
              <a:t>specified by </a:t>
            </a:r>
            <a:r>
              <a:rPr sz="1200" dirty="0">
                <a:latin typeface="Times New Roman"/>
                <a:cs typeface="Times New Roman"/>
              </a:rPr>
              <a:t>a</a:t>
            </a:r>
            <a:r>
              <a:rPr sz="1200" spc="-95" dirty="0">
                <a:latin typeface="Times New Roman"/>
                <a:cs typeface="Times New Roman"/>
              </a:rPr>
              <a:t> </a:t>
            </a:r>
            <a:r>
              <a:rPr sz="1200" spc="-5" dirty="0">
                <a:latin typeface="Times New Roman"/>
                <a:cs typeface="Times New Roman"/>
              </a:rPr>
              <a:t>digit</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Adding address </a:t>
            </a:r>
            <a:r>
              <a:rPr sz="1200" spc="-5" dirty="0">
                <a:latin typeface="Times New Roman"/>
                <a:cs typeface="Times New Roman"/>
              </a:rPr>
              <a:t>bits </a:t>
            </a:r>
            <a:r>
              <a:rPr sz="1200" dirty="0">
                <a:latin typeface="Times New Roman"/>
                <a:cs typeface="Times New Roman"/>
              </a:rPr>
              <a:t>to each </a:t>
            </a:r>
            <a:r>
              <a:rPr sz="1200" spc="-5" dirty="0">
                <a:latin typeface="Times New Roman"/>
                <a:cs typeface="Times New Roman"/>
              </a:rPr>
              <a:t>time </a:t>
            </a:r>
            <a:r>
              <a:rPr sz="1200" dirty="0">
                <a:latin typeface="Times New Roman"/>
                <a:cs typeface="Times New Roman"/>
              </a:rPr>
              <a:t>slot increase the </a:t>
            </a:r>
            <a:r>
              <a:rPr sz="1200" spc="-5" dirty="0">
                <a:latin typeface="Times New Roman"/>
                <a:cs typeface="Times New Roman"/>
              </a:rPr>
              <a:t>overhead </a:t>
            </a:r>
            <a:r>
              <a:rPr sz="1200" dirty="0">
                <a:latin typeface="Times New Roman"/>
                <a:cs typeface="Times New Roman"/>
              </a:rPr>
              <a:t>of an Asynchronous  system and </a:t>
            </a:r>
            <a:r>
              <a:rPr sz="1200" spc="-5" dirty="0">
                <a:latin typeface="Times New Roman"/>
                <a:cs typeface="Times New Roman"/>
              </a:rPr>
              <a:t>limits </a:t>
            </a:r>
            <a:r>
              <a:rPr sz="1200" dirty="0">
                <a:latin typeface="Times New Roman"/>
                <a:cs typeface="Times New Roman"/>
              </a:rPr>
              <a:t>its</a:t>
            </a:r>
            <a:r>
              <a:rPr sz="1200" spc="-90" dirty="0">
                <a:latin typeface="Times New Roman"/>
                <a:cs typeface="Times New Roman"/>
              </a:rPr>
              <a:t> </a:t>
            </a:r>
            <a:r>
              <a:rPr sz="1200" dirty="0">
                <a:latin typeface="Times New Roman"/>
                <a:cs typeface="Times New Roman"/>
              </a:rPr>
              <a:t>efficiency</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Addresses usually </a:t>
            </a:r>
            <a:r>
              <a:rPr sz="1200" dirty="0">
                <a:latin typeface="Times New Roman"/>
                <a:cs typeface="Times New Roman"/>
              </a:rPr>
              <a:t>consist </a:t>
            </a:r>
            <a:r>
              <a:rPr sz="1200" spc="-5" dirty="0">
                <a:latin typeface="Times New Roman"/>
                <a:cs typeface="Times New Roman"/>
              </a:rPr>
              <a:t>of only </a:t>
            </a:r>
            <a:r>
              <a:rPr sz="1200" dirty="0">
                <a:latin typeface="Times New Roman"/>
                <a:cs typeface="Times New Roman"/>
              </a:rPr>
              <a:t>a </a:t>
            </a:r>
            <a:r>
              <a:rPr sz="1200" spc="-5" dirty="0">
                <a:latin typeface="Times New Roman"/>
                <a:cs typeface="Times New Roman"/>
              </a:rPr>
              <a:t>small number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Need for Addressing makes Asynchronous TDM </a:t>
            </a:r>
            <a:r>
              <a:rPr sz="1200" dirty="0">
                <a:latin typeface="Times New Roman"/>
                <a:cs typeface="Times New Roman"/>
              </a:rPr>
              <a:t>inefficient for bit or byte  </a:t>
            </a:r>
            <a:r>
              <a:rPr sz="1200" spc="-5" dirty="0">
                <a:latin typeface="Times New Roman"/>
                <a:cs typeface="Times New Roman"/>
              </a:rPr>
              <a:t>interleaving</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Imagine </a:t>
            </a:r>
            <a:r>
              <a:rPr sz="1200" dirty="0">
                <a:latin typeface="Times New Roman"/>
                <a:cs typeface="Times New Roman"/>
              </a:rPr>
              <a:t>bit interleaving with each </a:t>
            </a:r>
            <a:r>
              <a:rPr sz="1200" spc="-5" dirty="0">
                <a:latin typeface="Times New Roman"/>
                <a:cs typeface="Times New Roman"/>
              </a:rPr>
              <a:t>bit </a:t>
            </a:r>
            <a:r>
              <a:rPr sz="1200" dirty="0">
                <a:latin typeface="Times New Roman"/>
                <a:cs typeface="Times New Roman"/>
              </a:rPr>
              <a:t>carrying an</a:t>
            </a:r>
            <a:r>
              <a:rPr sz="1200" spc="-90" dirty="0">
                <a:latin typeface="Times New Roman"/>
                <a:cs typeface="Times New Roman"/>
              </a:rPr>
              <a:t> </a:t>
            </a:r>
            <a:r>
              <a:rPr sz="1200" dirty="0">
                <a:latin typeface="Times New Roman"/>
                <a:cs typeface="Times New Roman"/>
              </a:rPr>
              <a:t>address</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One bit of data plus </a:t>
            </a:r>
            <a:r>
              <a:rPr sz="1200" dirty="0">
                <a:latin typeface="Times New Roman"/>
                <a:cs typeface="Times New Roman"/>
              </a:rPr>
              <a:t>3 </a:t>
            </a:r>
            <a:r>
              <a:rPr sz="1200" spc="-5" dirty="0">
                <a:latin typeface="Times New Roman"/>
                <a:cs typeface="Times New Roman"/>
              </a:rPr>
              <a:t>bits of</a:t>
            </a:r>
            <a:r>
              <a:rPr sz="1200" spc="-60" dirty="0">
                <a:latin typeface="Times New Roman"/>
                <a:cs typeface="Times New Roman"/>
              </a:rPr>
              <a:t> </a:t>
            </a:r>
            <a:r>
              <a:rPr sz="1200" dirty="0">
                <a:latin typeface="Times New Roman"/>
                <a:cs typeface="Times New Roman"/>
              </a:rPr>
              <a:t>address</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Asynchronous TDM </a:t>
            </a:r>
            <a:r>
              <a:rPr sz="1200" dirty="0">
                <a:latin typeface="Times New Roman"/>
                <a:cs typeface="Times New Roman"/>
              </a:rPr>
              <a:t>is </a:t>
            </a:r>
            <a:r>
              <a:rPr sz="1200" spc="-5" dirty="0">
                <a:latin typeface="Times New Roman"/>
                <a:cs typeface="Times New Roman"/>
              </a:rPr>
              <a:t>efficient only when </a:t>
            </a:r>
            <a:r>
              <a:rPr sz="1200" dirty="0">
                <a:latin typeface="Times New Roman"/>
                <a:cs typeface="Times New Roman"/>
              </a:rPr>
              <a:t>the </a:t>
            </a:r>
            <a:r>
              <a:rPr sz="1200" spc="-5" dirty="0">
                <a:latin typeface="Times New Roman"/>
                <a:cs typeface="Times New Roman"/>
              </a:rPr>
              <a:t>size of the time slot is kept relatively  </a:t>
            </a:r>
            <a:r>
              <a:rPr sz="1200" dirty="0">
                <a:latin typeface="Times New Roman"/>
                <a:cs typeface="Times New Roman"/>
              </a:rPr>
              <a:t>large</a:t>
            </a:r>
            <a:endParaRPr sz="1200">
              <a:latin typeface="Times New Roman"/>
              <a:cs typeface="Times New Roman"/>
            </a:endParaRPr>
          </a:p>
          <a:p>
            <a:pPr marL="12700">
              <a:lnSpc>
                <a:spcPts val="1550"/>
              </a:lnSpc>
            </a:pPr>
            <a:r>
              <a:rPr sz="1400" b="1" spc="-5" dirty="0">
                <a:latin typeface="Times New Roman"/>
                <a:cs typeface="Times New Roman"/>
              </a:rPr>
              <a:t>Inverse</a:t>
            </a:r>
            <a:r>
              <a:rPr sz="1400" b="1" spc="-30" dirty="0">
                <a:latin typeface="Times New Roman"/>
                <a:cs typeface="Times New Roman"/>
              </a:rPr>
              <a:t> </a:t>
            </a:r>
            <a:r>
              <a:rPr sz="1400" b="1" spc="-5" dirty="0">
                <a:latin typeface="Times New Roman"/>
                <a:cs typeface="Times New Roman"/>
              </a:rPr>
              <a:t>Multiplexing</a:t>
            </a:r>
            <a:endParaRPr sz="1400">
              <a:latin typeface="Times New Roman"/>
              <a:cs typeface="Times New Roman"/>
            </a:endParaRPr>
          </a:p>
          <a:p>
            <a:pPr marL="241300" indent="-228600">
              <a:lnSpc>
                <a:spcPts val="1370"/>
              </a:lnSpc>
              <a:buFont typeface="Courier New"/>
              <a:buChar char="o"/>
              <a:tabLst>
                <a:tab pos="241300" algn="l"/>
              </a:tabLst>
            </a:pPr>
            <a:r>
              <a:rPr sz="1200" dirty="0">
                <a:latin typeface="Times New Roman"/>
                <a:cs typeface="Times New Roman"/>
              </a:rPr>
              <a:t>Opposite of</a:t>
            </a:r>
            <a:r>
              <a:rPr sz="1200" spc="-70" dirty="0">
                <a:latin typeface="Times New Roman"/>
                <a:cs typeface="Times New Roman"/>
              </a:rPr>
              <a:t> </a:t>
            </a:r>
            <a:r>
              <a:rPr sz="1200" spc="-5" dirty="0">
                <a:latin typeface="Times New Roman"/>
                <a:cs typeface="Times New Roman"/>
              </a:rPr>
              <a:t>Multiplexing</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dirty="0">
                <a:latin typeface="Times New Roman"/>
                <a:cs typeface="Times New Roman"/>
              </a:rPr>
              <a:t>Takes data </a:t>
            </a:r>
            <a:r>
              <a:rPr sz="1200" spc="-5" dirty="0">
                <a:latin typeface="Times New Roman"/>
                <a:cs typeface="Times New Roman"/>
              </a:rPr>
              <a:t>from </a:t>
            </a:r>
            <a:r>
              <a:rPr sz="1200" dirty="0">
                <a:latin typeface="Times New Roman"/>
                <a:cs typeface="Times New Roman"/>
              </a:rPr>
              <a:t>one high speed line and breaks it into </a:t>
            </a:r>
            <a:r>
              <a:rPr sz="1200" spc="-5" dirty="0">
                <a:latin typeface="Times New Roman"/>
                <a:cs typeface="Times New Roman"/>
              </a:rPr>
              <a:t>portions </a:t>
            </a:r>
            <a:r>
              <a:rPr sz="1200" dirty="0">
                <a:latin typeface="Times New Roman"/>
                <a:cs typeface="Times New Roman"/>
              </a:rPr>
              <a:t>that can </a:t>
            </a:r>
            <a:r>
              <a:rPr sz="1200" spc="-5" dirty="0">
                <a:latin typeface="Times New Roman"/>
                <a:cs typeface="Times New Roman"/>
              </a:rPr>
              <a:t>be sent over  </a:t>
            </a:r>
            <a:r>
              <a:rPr sz="1200" dirty="0">
                <a:latin typeface="Times New Roman"/>
                <a:cs typeface="Times New Roman"/>
              </a:rPr>
              <a:t>several lower speed lines</a:t>
            </a:r>
            <a:r>
              <a:rPr sz="1200" spc="-60" dirty="0">
                <a:latin typeface="Times New Roman"/>
                <a:cs typeface="Times New Roman"/>
              </a:rPr>
              <a:t> </a:t>
            </a:r>
            <a:r>
              <a:rPr sz="1200" spc="-5" dirty="0">
                <a:latin typeface="Times New Roman"/>
                <a:cs typeface="Times New Roman"/>
              </a:rPr>
              <a:t>simultaneously</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469900">
              <a:lnSpc>
                <a:spcPts val="1405"/>
              </a:lnSpc>
            </a:pPr>
            <a:r>
              <a:rPr sz="1200" b="1" dirty="0">
                <a:latin typeface="Times New Roman"/>
                <a:cs typeface="Times New Roman"/>
              </a:rPr>
              <a:t>Why do </a:t>
            </a:r>
            <a:r>
              <a:rPr sz="1200" b="1" spc="-10" dirty="0">
                <a:latin typeface="Times New Roman"/>
                <a:cs typeface="Times New Roman"/>
              </a:rPr>
              <a:t>we </a:t>
            </a:r>
            <a:r>
              <a:rPr sz="1200" b="1" dirty="0">
                <a:latin typeface="Times New Roman"/>
                <a:cs typeface="Times New Roman"/>
              </a:rPr>
              <a:t>need </a:t>
            </a:r>
            <a:r>
              <a:rPr sz="1200" b="1" spc="-5" dirty="0">
                <a:latin typeface="Times New Roman"/>
                <a:cs typeface="Times New Roman"/>
              </a:rPr>
              <a:t>Inverse</a:t>
            </a:r>
            <a:r>
              <a:rPr sz="1200" b="1" spc="-10" dirty="0">
                <a:latin typeface="Times New Roman"/>
                <a:cs typeface="Times New Roman"/>
              </a:rPr>
              <a:t> </a:t>
            </a:r>
            <a:r>
              <a:rPr sz="1200" b="1" spc="-5" dirty="0">
                <a:latin typeface="Times New Roman"/>
                <a:cs typeface="Times New Roman"/>
              </a:rPr>
              <a:t>Multiplexing?</a:t>
            </a:r>
            <a:endParaRPr sz="1200">
              <a:latin typeface="Times New Roman"/>
              <a:cs typeface="Times New Roman"/>
            </a:endParaRPr>
          </a:p>
          <a:p>
            <a:pPr marL="698500" marR="6350" lvl="1" indent="-228600">
              <a:lnSpc>
                <a:spcPts val="1380"/>
              </a:lnSpc>
              <a:spcBef>
                <a:spcPts val="60"/>
              </a:spcBef>
              <a:buFont typeface="Courier New"/>
              <a:buChar char="o"/>
              <a:tabLst>
                <a:tab pos="698500" algn="l"/>
              </a:tabLst>
            </a:pPr>
            <a:r>
              <a:rPr sz="1200" spc="-5" dirty="0">
                <a:latin typeface="Times New Roman"/>
                <a:cs typeface="Times New Roman"/>
              </a:rPr>
              <a:t>An organization wants to send data, voice and video each of which requires </a:t>
            </a:r>
            <a:r>
              <a:rPr sz="1200" dirty="0">
                <a:latin typeface="Times New Roman"/>
                <a:cs typeface="Times New Roman"/>
              </a:rPr>
              <a:t>a  different data</a:t>
            </a:r>
            <a:r>
              <a:rPr sz="1200" spc="-100" dirty="0">
                <a:latin typeface="Times New Roman"/>
                <a:cs typeface="Times New Roman"/>
              </a:rPr>
              <a:t> </a:t>
            </a:r>
            <a:r>
              <a:rPr sz="1200" dirty="0">
                <a:latin typeface="Times New Roman"/>
                <a:cs typeface="Times New Roman"/>
              </a:rPr>
              <a:t>rate</a:t>
            </a:r>
            <a:endParaRPr sz="1200">
              <a:latin typeface="Times New Roman"/>
              <a:cs typeface="Times New Roman"/>
            </a:endParaRPr>
          </a:p>
          <a:p>
            <a:pPr marL="698500" lvl="1" indent="-228600">
              <a:lnSpc>
                <a:spcPts val="1315"/>
              </a:lnSpc>
              <a:buFont typeface="Courier New"/>
              <a:buChar char="o"/>
              <a:tabLst>
                <a:tab pos="698500" algn="l"/>
              </a:tabLst>
            </a:pPr>
            <a:r>
              <a:rPr sz="1200" dirty="0">
                <a:latin typeface="Times New Roman"/>
                <a:cs typeface="Times New Roman"/>
              </a:rPr>
              <a:t>To </a:t>
            </a:r>
            <a:r>
              <a:rPr sz="1200" spc="-5" dirty="0">
                <a:latin typeface="Times New Roman"/>
                <a:cs typeface="Times New Roman"/>
              </a:rPr>
              <a:t>send voice </a:t>
            </a:r>
            <a:r>
              <a:rPr sz="1200" dirty="0">
                <a:latin typeface="Times New Roman"/>
                <a:cs typeface="Times New Roman"/>
              </a:rPr>
              <a:t>it </a:t>
            </a:r>
            <a:r>
              <a:rPr sz="1200" spc="-5" dirty="0">
                <a:latin typeface="Times New Roman"/>
                <a:cs typeface="Times New Roman"/>
              </a:rPr>
              <a:t>needs</a:t>
            </a:r>
            <a:r>
              <a:rPr sz="1200" spc="-70" dirty="0">
                <a:latin typeface="Times New Roman"/>
                <a:cs typeface="Times New Roman"/>
              </a:rPr>
              <a:t> </a:t>
            </a:r>
            <a:r>
              <a:rPr sz="1200" spc="-5" dirty="0">
                <a:latin typeface="Times New Roman"/>
                <a:cs typeface="Times New Roman"/>
              </a:rPr>
              <a:t>64Kbps,</a:t>
            </a:r>
            <a:endParaRPr sz="1200">
              <a:latin typeface="Times New Roman"/>
              <a:cs typeface="Times New Roman"/>
            </a:endParaRPr>
          </a:p>
          <a:p>
            <a:pPr marL="698500" lvl="1" indent="-228600">
              <a:lnSpc>
                <a:spcPts val="1410"/>
              </a:lnSpc>
              <a:buFont typeface="Courier New"/>
              <a:buChar char="o"/>
              <a:tabLst>
                <a:tab pos="698500" algn="l"/>
              </a:tabLst>
            </a:pPr>
            <a:r>
              <a:rPr sz="1200" spc="-5" dirty="0">
                <a:latin typeface="Times New Roman"/>
                <a:cs typeface="Times New Roman"/>
              </a:rPr>
              <a:t>To send data, it needs 128 Kbps</a:t>
            </a:r>
            <a:r>
              <a:rPr sz="1200" spc="-70" dirty="0">
                <a:latin typeface="Times New Roman"/>
                <a:cs typeface="Times New Roman"/>
              </a:rPr>
              <a:t> </a:t>
            </a:r>
            <a:r>
              <a:rPr sz="1200" spc="-5" dirty="0">
                <a:latin typeface="Times New Roman"/>
                <a:cs typeface="Times New Roman"/>
              </a:rPr>
              <a:t>link</a:t>
            </a:r>
            <a:endParaRPr sz="1200">
              <a:latin typeface="Times New Roman"/>
              <a:cs typeface="Times New Roman"/>
            </a:endParaRPr>
          </a:p>
        </p:txBody>
      </p:sp>
      <p:sp>
        <p:nvSpPr>
          <p:cNvPr id="5" name="object 5"/>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158</a:t>
            </a:fld>
            <a:endParaRPr dirty="0"/>
          </a:p>
        </p:txBody>
      </p:sp>
    </p:spTree>
    <p:extLst>
      <p:ext uri="{BB962C8B-B14F-4D97-AF65-F5344CB8AC3E}">
        <p14:creationId xmlns:p14="http://schemas.microsoft.com/office/powerpoint/2010/main" val="25343791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02207"/>
            <a:ext cx="5073650" cy="124650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To send video it </a:t>
            </a:r>
            <a:r>
              <a:rPr sz="1200" spc="-5" dirty="0">
                <a:latin typeface="Times New Roman"/>
                <a:cs typeface="Times New Roman"/>
              </a:rPr>
              <a:t>may </a:t>
            </a:r>
            <a:r>
              <a:rPr sz="1200" dirty="0">
                <a:latin typeface="Times New Roman"/>
                <a:cs typeface="Times New Roman"/>
              </a:rPr>
              <a:t>need 1.544 Mbps</a:t>
            </a:r>
            <a:r>
              <a:rPr sz="1200" spc="-9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It can lease a 1.544 </a:t>
            </a:r>
            <a:r>
              <a:rPr sz="1200" spc="-5" dirty="0">
                <a:latin typeface="Times New Roman"/>
                <a:cs typeface="Times New Roman"/>
              </a:rPr>
              <a:t>Mbps </a:t>
            </a:r>
            <a:r>
              <a:rPr sz="1200" dirty="0">
                <a:latin typeface="Times New Roman"/>
                <a:cs typeface="Times New Roman"/>
              </a:rPr>
              <a:t>line from a </a:t>
            </a:r>
            <a:r>
              <a:rPr sz="1200" spc="-5" dirty="0">
                <a:latin typeface="Times New Roman"/>
                <a:cs typeface="Times New Roman"/>
              </a:rPr>
              <a:t>common carrier and only use it fully for  sometime</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Or </a:t>
            </a:r>
            <a:r>
              <a:rPr sz="1200" dirty="0">
                <a:latin typeface="Times New Roman"/>
                <a:cs typeface="Times New Roman"/>
              </a:rPr>
              <a:t>it can </a:t>
            </a:r>
            <a:r>
              <a:rPr sz="1200" spc="-5" dirty="0">
                <a:latin typeface="Times New Roman"/>
                <a:cs typeface="Times New Roman"/>
              </a:rPr>
              <a:t>lease several separate channels </a:t>
            </a:r>
            <a:r>
              <a:rPr sz="1200" dirty="0">
                <a:latin typeface="Times New Roman"/>
                <a:cs typeface="Times New Roman"/>
              </a:rPr>
              <a:t>of lower data</a:t>
            </a:r>
            <a:r>
              <a:rPr sz="1200" spc="10" dirty="0">
                <a:latin typeface="Times New Roman"/>
                <a:cs typeface="Times New Roman"/>
              </a:rPr>
              <a:t> </a:t>
            </a:r>
            <a:r>
              <a:rPr sz="1200" spc="-5" dirty="0">
                <a:latin typeface="Times New Roman"/>
                <a:cs typeface="Times New Roman"/>
              </a:rPr>
              <a:t>rates</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Voice </a:t>
            </a:r>
            <a:r>
              <a:rPr sz="1200" dirty="0">
                <a:latin typeface="Times New Roman"/>
                <a:cs typeface="Times New Roman"/>
              </a:rPr>
              <a:t>can </a:t>
            </a:r>
            <a:r>
              <a:rPr sz="1200" spc="-5" dirty="0">
                <a:latin typeface="Times New Roman"/>
                <a:cs typeface="Times New Roman"/>
              </a:rPr>
              <a:t>be sent over </a:t>
            </a:r>
            <a:r>
              <a:rPr sz="1200" dirty="0">
                <a:latin typeface="Times New Roman"/>
                <a:cs typeface="Times New Roman"/>
              </a:rPr>
              <a:t>any </a:t>
            </a:r>
            <a:r>
              <a:rPr sz="1200" spc="-5" dirty="0">
                <a:latin typeface="Times New Roman"/>
                <a:cs typeface="Times New Roman"/>
              </a:rPr>
              <a:t>of </a:t>
            </a:r>
            <a:r>
              <a:rPr sz="1200" dirty="0">
                <a:latin typeface="Times New Roman"/>
                <a:cs typeface="Times New Roman"/>
              </a:rPr>
              <a:t>these</a:t>
            </a:r>
            <a:r>
              <a:rPr sz="1200" spc="-70" dirty="0">
                <a:latin typeface="Times New Roman"/>
                <a:cs typeface="Times New Roman"/>
              </a:rPr>
              <a:t> </a:t>
            </a:r>
            <a:r>
              <a:rPr sz="1200" dirty="0">
                <a:latin typeface="Times New Roman"/>
                <a:cs typeface="Times New Roman"/>
              </a:rPr>
              <a:t>channels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Data </a:t>
            </a:r>
            <a:r>
              <a:rPr sz="1200" dirty="0">
                <a:latin typeface="Times New Roman"/>
                <a:cs typeface="Times New Roman"/>
              </a:rPr>
              <a:t>&amp; </a:t>
            </a:r>
            <a:r>
              <a:rPr sz="1200" spc="-5" dirty="0">
                <a:latin typeface="Times New Roman"/>
                <a:cs typeface="Times New Roman"/>
              </a:rPr>
              <a:t>Video can be broken into smaller </a:t>
            </a:r>
            <a:r>
              <a:rPr sz="1200" dirty="0">
                <a:latin typeface="Times New Roman"/>
                <a:cs typeface="Times New Roman"/>
              </a:rPr>
              <a:t>portions using Inverse Multiplexing  </a:t>
            </a:r>
            <a:r>
              <a:rPr sz="1200" spc="-5" dirty="0">
                <a:latin typeface="Times New Roman"/>
                <a:cs typeface="Times New Roman"/>
              </a:rPr>
              <a:t>and</a:t>
            </a:r>
            <a:r>
              <a:rPr sz="1200" spc="-95" dirty="0">
                <a:latin typeface="Times New Roman"/>
                <a:cs typeface="Times New Roman"/>
              </a:rPr>
              <a:t> </a:t>
            </a:r>
            <a:r>
              <a:rPr sz="1200" spc="-10" dirty="0">
                <a:latin typeface="Times New Roman"/>
                <a:cs typeface="Times New Roman"/>
              </a:rPr>
              <a:t>TX</a:t>
            </a:r>
            <a:endParaRPr sz="1200">
              <a:latin typeface="Times New Roman"/>
              <a:cs typeface="Times New Roman"/>
            </a:endParaRPr>
          </a:p>
        </p:txBody>
      </p:sp>
      <p:sp>
        <p:nvSpPr>
          <p:cNvPr id="7" name="object 7"/>
          <p:cNvSpPr/>
          <p:nvPr/>
        </p:nvSpPr>
        <p:spPr>
          <a:xfrm>
            <a:off x="1600200" y="2316479"/>
            <a:ext cx="4343400" cy="1965198"/>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4445508"/>
            <a:ext cx="5073650" cy="1256030"/>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spc="-5" dirty="0">
                <a:latin typeface="Times New Roman"/>
                <a:cs typeface="Times New Roman"/>
              </a:rPr>
              <a:t>Multiplexing</a:t>
            </a:r>
            <a:r>
              <a:rPr sz="1200" b="1" spc="-55" dirty="0">
                <a:latin typeface="Times New Roman"/>
                <a:cs typeface="Times New Roman"/>
              </a:rPr>
              <a:t> </a:t>
            </a:r>
            <a:r>
              <a:rPr sz="1200" b="1" dirty="0">
                <a:latin typeface="Times New Roman"/>
                <a:cs typeface="Times New Roman"/>
              </a:rPr>
              <a:t>Application</a:t>
            </a:r>
            <a:endParaRPr sz="1200">
              <a:latin typeface="Times New Roman"/>
              <a:cs typeface="Times New Roman"/>
            </a:endParaRPr>
          </a:p>
          <a:p>
            <a:pPr>
              <a:lnSpc>
                <a:spcPct val="100000"/>
              </a:lnSpc>
              <a:spcBef>
                <a:spcPts val="55"/>
              </a:spcBef>
            </a:pPr>
            <a:endParaRPr sz="1100">
              <a:latin typeface="Times New Roman"/>
              <a:cs typeface="Times New Roman"/>
            </a:endParaRPr>
          </a:p>
          <a:p>
            <a:pPr marL="241300">
              <a:lnSpc>
                <a:spcPts val="1405"/>
              </a:lnSpc>
            </a:pPr>
            <a:r>
              <a:rPr sz="1200" b="1" spc="-5" dirty="0">
                <a:latin typeface="Times New Roman"/>
                <a:cs typeface="Times New Roman"/>
              </a:rPr>
              <a:t>THE TELEPHONE</a:t>
            </a:r>
            <a:r>
              <a:rPr sz="1200" b="1" spc="-90" dirty="0">
                <a:latin typeface="Times New Roman"/>
                <a:cs typeface="Times New Roman"/>
              </a:rPr>
              <a:t> </a:t>
            </a:r>
            <a:r>
              <a:rPr sz="1200" b="1" spc="-5" dirty="0">
                <a:latin typeface="Times New Roman"/>
                <a:cs typeface="Times New Roman"/>
              </a:rPr>
              <a:t>SYSTEM</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Multiplexing </a:t>
            </a:r>
            <a:r>
              <a:rPr sz="1200" dirty="0">
                <a:latin typeface="Times New Roman"/>
                <a:cs typeface="Times New Roman"/>
              </a:rPr>
              <a:t>has long </a:t>
            </a:r>
            <a:r>
              <a:rPr sz="1200" spc="-5" dirty="0">
                <a:latin typeface="Times New Roman"/>
                <a:cs typeface="Times New Roman"/>
              </a:rPr>
              <a:t>been </a:t>
            </a:r>
            <a:r>
              <a:rPr sz="1200" dirty="0">
                <a:latin typeface="Times New Roman"/>
                <a:cs typeface="Times New Roman"/>
              </a:rPr>
              <a:t>used as an essential tool in the </a:t>
            </a:r>
            <a:r>
              <a:rPr sz="1200" spc="-5" dirty="0">
                <a:latin typeface="Times New Roman"/>
                <a:cs typeface="Times New Roman"/>
              </a:rPr>
              <a:t>Telephone</a:t>
            </a:r>
            <a:r>
              <a:rPr sz="1200" spc="-45" dirty="0">
                <a:latin typeface="Times New Roman"/>
                <a:cs typeface="Times New Roman"/>
              </a:rPr>
              <a:t> </a:t>
            </a:r>
            <a:r>
              <a:rPr sz="1200" spc="-5" dirty="0">
                <a:latin typeface="Times New Roman"/>
                <a:cs typeface="Times New Roman"/>
              </a:rPr>
              <a:t>industry</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A </a:t>
            </a:r>
            <a:r>
              <a:rPr sz="1200" dirty="0">
                <a:latin typeface="Times New Roman"/>
                <a:cs typeface="Times New Roman"/>
              </a:rPr>
              <a:t>country’s telephone system </a:t>
            </a:r>
            <a:r>
              <a:rPr sz="1200" spc="-5" dirty="0">
                <a:latin typeface="Times New Roman"/>
                <a:cs typeface="Times New Roman"/>
              </a:rPr>
              <a:t>may </a:t>
            </a:r>
            <a:r>
              <a:rPr sz="1200" dirty="0">
                <a:latin typeface="Times New Roman"/>
                <a:cs typeface="Times New Roman"/>
              </a:rPr>
              <a:t>include </a:t>
            </a:r>
            <a:r>
              <a:rPr sz="1200" spc="-5" dirty="0">
                <a:latin typeface="Times New Roman"/>
                <a:cs typeface="Times New Roman"/>
              </a:rPr>
              <a:t>various carriers that offer local and  </a:t>
            </a:r>
            <a:r>
              <a:rPr sz="1200" dirty="0">
                <a:latin typeface="Times New Roman"/>
                <a:cs typeface="Times New Roman"/>
              </a:rPr>
              <a:t>long-distance</a:t>
            </a:r>
            <a:r>
              <a:rPr sz="1200" spc="-105" dirty="0">
                <a:latin typeface="Times New Roman"/>
                <a:cs typeface="Times New Roman"/>
              </a:rPr>
              <a:t> </a:t>
            </a:r>
            <a:r>
              <a:rPr sz="1200" dirty="0">
                <a:latin typeface="Times New Roman"/>
                <a:cs typeface="Times New Roman"/>
              </a:rPr>
              <a:t>service</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These </a:t>
            </a:r>
            <a:r>
              <a:rPr sz="1200" spc="-5" dirty="0">
                <a:latin typeface="Times New Roman"/>
                <a:cs typeface="Times New Roman"/>
              </a:rPr>
              <a:t>various carriers form </a:t>
            </a:r>
            <a:r>
              <a:rPr sz="1200" dirty="0">
                <a:latin typeface="Times New Roman"/>
                <a:cs typeface="Times New Roman"/>
              </a:rPr>
              <a:t>a Telephone </a:t>
            </a:r>
            <a:r>
              <a:rPr sz="1200" spc="-5" dirty="0">
                <a:latin typeface="Times New Roman"/>
                <a:cs typeface="Times New Roman"/>
              </a:rPr>
              <a:t>Network I.e.</a:t>
            </a:r>
            <a:r>
              <a:rPr sz="1200" spc="-35" dirty="0">
                <a:latin typeface="Times New Roman"/>
                <a:cs typeface="Times New Roman"/>
              </a:rPr>
              <a:t> </a:t>
            </a:r>
            <a:r>
              <a:rPr sz="1200" spc="-5" dirty="0">
                <a:latin typeface="Times New Roman"/>
                <a:cs typeface="Times New Roman"/>
              </a:rPr>
              <a:t>PTCL</a:t>
            </a:r>
            <a:endParaRPr sz="1200">
              <a:latin typeface="Times New Roman"/>
              <a:cs typeface="Times New Roman"/>
            </a:endParaRPr>
          </a:p>
        </p:txBody>
      </p:sp>
      <p:sp>
        <p:nvSpPr>
          <p:cNvPr id="9" name="object 9"/>
          <p:cNvSpPr/>
          <p:nvPr/>
        </p:nvSpPr>
        <p:spPr>
          <a:xfrm>
            <a:off x="2057400" y="5682996"/>
            <a:ext cx="3432048" cy="171450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130300" y="7726933"/>
            <a:ext cx="5530215" cy="1882139"/>
          </a:xfrm>
          <a:prstGeom prst="rect">
            <a:avLst/>
          </a:prstGeom>
        </p:spPr>
        <p:txBody>
          <a:bodyPr vert="horz" wrap="square" lIns="0" tIns="0" rIns="0" bIns="0" rtlCol="0">
            <a:spAutoFit/>
          </a:bodyPr>
          <a:lstStyle/>
          <a:p>
            <a:pPr marL="12700">
              <a:lnSpc>
                <a:spcPts val="1850"/>
              </a:lnSpc>
            </a:pPr>
            <a:r>
              <a:rPr sz="1600" spc="-15" dirty="0">
                <a:latin typeface="Meiryo"/>
                <a:cs typeface="Meiryo"/>
              </a:rPr>
              <a:t>*</a:t>
            </a:r>
            <a:r>
              <a:rPr sz="1200" spc="-15" dirty="0">
                <a:latin typeface="Times New Roman"/>
                <a:cs typeface="Times New Roman"/>
              </a:rPr>
              <a:t>Each </a:t>
            </a:r>
            <a:r>
              <a:rPr sz="1200" spc="-5" dirty="0">
                <a:latin typeface="Times New Roman"/>
                <a:cs typeface="Times New Roman"/>
              </a:rPr>
              <a:t>subscriber </a:t>
            </a:r>
            <a:r>
              <a:rPr sz="1200" dirty="0">
                <a:latin typeface="Times New Roman"/>
                <a:cs typeface="Times New Roman"/>
              </a:rPr>
              <a:t>is connected to </a:t>
            </a:r>
            <a:r>
              <a:rPr sz="1200" spc="-5" dirty="0">
                <a:latin typeface="Times New Roman"/>
                <a:cs typeface="Times New Roman"/>
              </a:rPr>
              <a:t>the </a:t>
            </a:r>
            <a:r>
              <a:rPr sz="1200" dirty="0">
                <a:latin typeface="Times New Roman"/>
                <a:cs typeface="Times New Roman"/>
              </a:rPr>
              <a:t>telephone network as a service</a:t>
            </a:r>
            <a:r>
              <a:rPr sz="1200" spc="-110"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12700">
              <a:lnSpc>
                <a:spcPts val="1575"/>
              </a:lnSpc>
            </a:pPr>
            <a:r>
              <a:rPr sz="1400" b="1" spc="-5" dirty="0">
                <a:latin typeface="Times New Roman"/>
                <a:cs typeface="Times New Roman"/>
              </a:rPr>
              <a:t>Summary</a:t>
            </a:r>
            <a:endParaRPr sz="1400">
              <a:latin typeface="Times New Roman"/>
              <a:cs typeface="Times New Roman"/>
            </a:endParaRPr>
          </a:p>
          <a:p>
            <a:pPr marL="469900" indent="-228600">
              <a:lnSpc>
                <a:spcPts val="1375"/>
              </a:lnSpc>
              <a:buFont typeface="Meiryo"/>
              <a:buChar char="*"/>
              <a:tabLst>
                <a:tab pos="469265" algn="l"/>
                <a:tab pos="469900" algn="l"/>
              </a:tabLst>
            </a:pPr>
            <a:r>
              <a:rPr sz="1200" spc="-5" dirty="0">
                <a:latin typeface="Times New Roman"/>
                <a:cs typeface="Times New Roman"/>
              </a:rPr>
              <a:t>Time </a:t>
            </a:r>
            <a:r>
              <a:rPr sz="1200" dirty="0">
                <a:latin typeface="Times New Roman"/>
                <a:cs typeface="Times New Roman"/>
              </a:rPr>
              <a:t>Division</a:t>
            </a:r>
            <a:r>
              <a:rPr sz="1200" spc="-40" dirty="0">
                <a:latin typeface="Times New Roman"/>
                <a:cs typeface="Times New Roman"/>
              </a:rPr>
              <a:t> </a:t>
            </a:r>
            <a:r>
              <a:rPr sz="1200" spc="-5" dirty="0">
                <a:latin typeface="Times New Roman"/>
                <a:cs typeface="Times New Roman"/>
              </a:rPr>
              <a:t>Multiplexing</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Asynchronous</a:t>
            </a:r>
            <a:r>
              <a:rPr sz="1200" spc="-90" dirty="0">
                <a:latin typeface="Times New Roman"/>
                <a:cs typeface="Times New Roman"/>
              </a:rPr>
              <a:t> </a:t>
            </a:r>
            <a:r>
              <a:rPr sz="1200" spc="-5" dirty="0">
                <a:latin typeface="Times New Roman"/>
                <a:cs typeface="Times New Roman"/>
              </a:rPr>
              <a:t>TDM</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Inverse</a:t>
            </a:r>
            <a:r>
              <a:rPr sz="1200" spc="-110" dirty="0">
                <a:latin typeface="Times New Roman"/>
                <a:cs typeface="Times New Roman"/>
              </a:rPr>
              <a:t> </a:t>
            </a:r>
            <a:r>
              <a:rPr sz="1200" dirty="0">
                <a:latin typeface="Times New Roman"/>
                <a:cs typeface="Times New Roman"/>
              </a:rPr>
              <a:t>Multiplexing</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The Telephone</a:t>
            </a:r>
            <a:r>
              <a:rPr sz="1200" spc="-105" dirty="0">
                <a:latin typeface="Times New Roman"/>
                <a:cs typeface="Times New Roman"/>
              </a:rPr>
              <a:t> </a:t>
            </a:r>
            <a:r>
              <a:rPr sz="1200" dirty="0">
                <a:latin typeface="Times New Roman"/>
                <a:cs typeface="Times New Roman"/>
              </a:rPr>
              <a:t>System</a:t>
            </a:r>
            <a:endParaRPr sz="1200">
              <a:latin typeface="Times New Roman"/>
              <a:cs typeface="Times New Roman"/>
            </a:endParaRPr>
          </a:p>
          <a:p>
            <a:pPr>
              <a:lnSpc>
                <a:spcPct val="100000"/>
              </a:lnSpc>
              <a:buFont typeface="Meiryo"/>
              <a:buChar char="*"/>
            </a:pPr>
            <a:endParaRPr sz="1150">
              <a:latin typeface="Times New Roman"/>
              <a:cs typeface="Times New Roman"/>
            </a:endParaRPr>
          </a:p>
          <a:p>
            <a:pPr marL="12700">
              <a:lnSpc>
                <a:spcPts val="1639"/>
              </a:lnSpc>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marL="469900" indent="-228600">
              <a:lnSpc>
                <a:spcPts val="1370"/>
              </a:lnSpc>
              <a:buFont typeface="Meiryo"/>
              <a:buChar char="*"/>
              <a:tabLst>
                <a:tab pos="469265" algn="l"/>
                <a:tab pos="469900" algn="l"/>
              </a:tabLst>
            </a:pPr>
            <a:r>
              <a:rPr sz="1200" spc="-5" dirty="0">
                <a:latin typeface="Times New Roman"/>
                <a:cs typeface="Times New Roman"/>
              </a:rPr>
              <a:t>Section 8.4,8.5 “Data Communications and Networking” 4th </a:t>
            </a:r>
            <a:r>
              <a:rPr sz="1200" dirty="0">
                <a:latin typeface="Times New Roman"/>
                <a:cs typeface="Times New Roman"/>
              </a:rPr>
              <a:t>Edition </a:t>
            </a:r>
            <a:r>
              <a:rPr sz="1200" spc="-5" dirty="0">
                <a:latin typeface="Times New Roman"/>
                <a:cs typeface="Times New Roman"/>
              </a:rPr>
              <a:t>by  </a:t>
            </a:r>
            <a:r>
              <a:rPr sz="1200" spc="240" dirty="0">
                <a:latin typeface="Times New Roman"/>
                <a:cs typeface="Times New Roman"/>
              </a:rPr>
              <a:t> </a:t>
            </a:r>
            <a:r>
              <a:rPr sz="1200" spc="-5" dirty="0">
                <a:latin typeface="Times New Roman"/>
                <a:cs typeface="Times New Roman"/>
              </a:rPr>
              <a:t>Behrouz</a:t>
            </a:r>
            <a:endParaRPr sz="1200">
              <a:latin typeface="Times New Roman"/>
              <a:cs typeface="Times New Roman"/>
            </a:endParaRPr>
          </a:p>
          <a:p>
            <a:pPr marL="655955" lvl="1" indent="-186055">
              <a:lnSpc>
                <a:spcPts val="1410"/>
              </a:lnSpc>
              <a:buAutoNum type="alphaUcPeriod"/>
              <a:tabLst>
                <a:tab pos="656590" algn="l"/>
              </a:tabLst>
            </a:pPr>
            <a:r>
              <a:rPr sz="1200" spc="-5" dirty="0">
                <a:latin typeface="Times New Roman"/>
                <a:cs typeface="Times New Roman"/>
              </a:rPr>
              <a:t>Forouzan</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159</a:t>
            </a:fld>
            <a:endParaRPr dirty="0"/>
          </a:p>
        </p:txBody>
      </p:sp>
    </p:spTree>
    <p:extLst>
      <p:ext uri="{BB962C8B-B14F-4D97-AF65-F5344CB8AC3E}">
        <p14:creationId xmlns:p14="http://schemas.microsoft.com/office/powerpoint/2010/main" val="3799187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077468"/>
            <a:ext cx="5530850" cy="5219065"/>
          </a:xfrm>
          <a:prstGeom prst="rect">
            <a:avLst/>
          </a:prstGeom>
        </p:spPr>
        <p:txBody>
          <a:bodyPr vert="horz" wrap="square" lIns="0" tIns="0" rIns="0" bIns="0" rtlCol="0">
            <a:spAutoFit/>
          </a:bodyPr>
          <a:lstStyle/>
          <a:p>
            <a:pPr marL="698500" indent="-228600">
              <a:lnSpc>
                <a:spcPts val="1410"/>
              </a:lnSpc>
              <a:buFont typeface="Courier New"/>
              <a:buChar char="o"/>
              <a:tabLst>
                <a:tab pos="698500" algn="l"/>
              </a:tabLst>
            </a:pPr>
            <a:r>
              <a:rPr sz="1200" spc="-5" dirty="0">
                <a:latin typeface="Times New Roman"/>
                <a:cs typeface="Times New Roman"/>
              </a:rPr>
              <a:t>Computer </a:t>
            </a:r>
            <a:r>
              <a:rPr sz="1200" dirty="0">
                <a:latin typeface="Times New Roman"/>
                <a:cs typeface="Times New Roman"/>
              </a:rPr>
              <a:t>Aided</a:t>
            </a:r>
            <a:r>
              <a:rPr sz="1200" spc="-70" dirty="0">
                <a:latin typeface="Times New Roman"/>
                <a:cs typeface="Times New Roman"/>
              </a:rPr>
              <a:t> </a:t>
            </a:r>
            <a:r>
              <a:rPr sz="1200" dirty="0">
                <a:latin typeface="Times New Roman"/>
                <a:cs typeface="Times New Roman"/>
              </a:rPr>
              <a:t>Design</a:t>
            </a:r>
            <a:endParaRPr sz="1200">
              <a:latin typeface="Times New Roman"/>
              <a:cs typeface="Times New Roman"/>
            </a:endParaRPr>
          </a:p>
          <a:p>
            <a:pPr marL="698500" indent="-228600">
              <a:lnSpc>
                <a:spcPts val="1380"/>
              </a:lnSpc>
              <a:buFont typeface="Courier New"/>
              <a:buChar char="o"/>
              <a:tabLst>
                <a:tab pos="698500" algn="l"/>
              </a:tabLst>
            </a:pPr>
            <a:r>
              <a:rPr sz="1200" spc="-5" dirty="0">
                <a:latin typeface="Times New Roman"/>
                <a:cs typeface="Times New Roman"/>
              </a:rPr>
              <a:t>Computer </a:t>
            </a:r>
            <a:r>
              <a:rPr sz="1200" dirty="0">
                <a:latin typeface="Times New Roman"/>
                <a:cs typeface="Times New Roman"/>
              </a:rPr>
              <a:t>Assisted</a:t>
            </a:r>
            <a:r>
              <a:rPr sz="1200" spc="-70" dirty="0">
                <a:latin typeface="Times New Roman"/>
                <a:cs typeface="Times New Roman"/>
              </a:rPr>
              <a:t> </a:t>
            </a:r>
            <a:r>
              <a:rPr sz="1200" dirty="0">
                <a:latin typeface="Times New Roman"/>
                <a:cs typeface="Times New Roman"/>
              </a:rPr>
              <a:t>Manufacturing</a:t>
            </a:r>
            <a:endParaRPr sz="1200">
              <a:latin typeface="Times New Roman"/>
              <a:cs typeface="Times New Roman"/>
            </a:endParaRPr>
          </a:p>
          <a:p>
            <a:pPr marL="698500" indent="-228600">
              <a:lnSpc>
                <a:spcPts val="1410"/>
              </a:lnSpc>
              <a:buFont typeface="Courier New"/>
              <a:buChar char="o"/>
              <a:tabLst>
                <a:tab pos="698500" algn="l"/>
              </a:tabLst>
            </a:pPr>
            <a:r>
              <a:rPr sz="1200" dirty="0">
                <a:latin typeface="Times New Roman"/>
                <a:cs typeface="Times New Roman"/>
              </a:rPr>
              <a:t>Network</a:t>
            </a:r>
            <a:r>
              <a:rPr sz="1200" spc="-100" dirty="0">
                <a:latin typeface="Times New Roman"/>
                <a:cs typeface="Times New Roman"/>
              </a:rPr>
              <a:t> </a:t>
            </a:r>
            <a:r>
              <a:rPr sz="1200" dirty="0">
                <a:latin typeface="Times New Roman"/>
                <a:cs typeface="Times New Roman"/>
              </a:rPr>
              <a:t>Applications</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u="heavy" dirty="0">
                <a:latin typeface="Times New Roman"/>
                <a:cs typeface="Times New Roman"/>
              </a:rPr>
              <a:t>Electronic</a:t>
            </a:r>
            <a:r>
              <a:rPr sz="1200" b="1" u="heavy" spc="-110" dirty="0">
                <a:latin typeface="Times New Roman"/>
                <a:cs typeface="Times New Roman"/>
              </a:rPr>
              <a:t> </a:t>
            </a:r>
            <a:r>
              <a:rPr sz="1200" b="1" u="heavy" dirty="0">
                <a:latin typeface="Times New Roman"/>
                <a:cs typeface="Times New Roman"/>
              </a:rPr>
              <a:t>Messaging</a:t>
            </a:r>
            <a:endParaRPr sz="1200">
              <a:latin typeface="Times New Roman"/>
              <a:cs typeface="Times New Roman"/>
            </a:endParaRPr>
          </a:p>
          <a:p>
            <a:pPr>
              <a:lnSpc>
                <a:spcPct val="100000"/>
              </a:lnSpc>
              <a:spcBef>
                <a:spcPts val="55"/>
              </a:spcBef>
              <a:buFont typeface="Meiryo"/>
              <a:buChar char="❖"/>
            </a:pPr>
            <a:endParaRPr sz="1100">
              <a:latin typeface="Times New Roman"/>
              <a:cs typeface="Times New Roman"/>
            </a:endParaRPr>
          </a:p>
          <a:p>
            <a:pPr marL="469900" indent="-228600">
              <a:lnSpc>
                <a:spcPct val="100000"/>
              </a:lnSpc>
              <a:buFont typeface="Meiryo"/>
              <a:buChar char="❖"/>
              <a:tabLst>
                <a:tab pos="469900" algn="l"/>
              </a:tabLst>
            </a:pPr>
            <a:r>
              <a:rPr sz="1200" b="1" u="heavy" spc="-5" dirty="0">
                <a:latin typeface="Times New Roman"/>
                <a:cs typeface="Times New Roman"/>
              </a:rPr>
              <a:t>Teleconferencing</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Courier New"/>
              <a:buChar char="o"/>
              <a:tabLst>
                <a:tab pos="698500" algn="l"/>
              </a:tabLst>
            </a:pPr>
            <a:r>
              <a:rPr sz="1200" dirty="0">
                <a:latin typeface="Times New Roman"/>
                <a:cs typeface="Times New Roman"/>
              </a:rPr>
              <a:t>Conferences to occur w/o </a:t>
            </a:r>
            <a:r>
              <a:rPr sz="1200" spc="-5" dirty="0">
                <a:latin typeface="Times New Roman"/>
                <a:cs typeface="Times New Roman"/>
              </a:rPr>
              <a:t>participants </a:t>
            </a:r>
            <a:r>
              <a:rPr sz="1200" dirty="0">
                <a:latin typeface="Times New Roman"/>
                <a:cs typeface="Times New Roman"/>
              </a:rPr>
              <a:t>at </a:t>
            </a:r>
            <a:r>
              <a:rPr sz="1200" spc="-5" dirty="0">
                <a:latin typeface="Times New Roman"/>
                <a:cs typeface="Times New Roman"/>
              </a:rPr>
              <a:t>the </a:t>
            </a:r>
            <a:r>
              <a:rPr sz="1200" dirty="0">
                <a:latin typeface="Times New Roman"/>
                <a:cs typeface="Times New Roman"/>
              </a:rPr>
              <a:t>same</a:t>
            </a:r>
            <a:r>
              <a:rPr sz="1200" spc="-40" dirty="0">
                <a:latin typeface="Times New Roman"/>
                <a:cs typeface="Times New Roman"/>
              </a:rPr>
              <a:t> </a:t>
            </a:r>
            <a:r>
              <a:rPr sz="1200" dirty="0">
                <a:latin typeface="Times New Roman"/>
                <a:cs typeface="Times New Roman"/>
              </a:rPr>
              <a:t>place</a:t>
            </a:r>
            <a:endParaRPr sz="1200">
              <a:latin typeface="Times New Roman"/>
              <a:cs typeface="Times New Roman"/>
            </a:endParaRPr>
          </a:p>
          <a:p>
            <a:pPr marL="698500" lvl="1" indent="-228600">
              <a:lnSpc>
                <a:spcPts val="1380"/>
              </a:lnSpc>
              <a:buFont typeface="Courier New"/>
              <a:buChar char="o"/>
              <a:tabLst>
                <a:tab pos="698500" algn="l"/>
              </a:tabLst>
            </a:pPr>
            <a:r>
              <a:rPr sz="1200" dirty="0">
                <a:latin typeface="Times New Roman"/>
                <a:cs typeface="Times New Roman"/>
              </a:rPr>
              <a:t>Chat</a:t>
            </a:r>
            <a:endParaRPr sz="1200">
              <a:latin typeface="Times New Roman"/>
              <a:cs typeface="Times New Roman"/>
            </a:endParaRPr>
          </a:p>
          <a:p>
            <a:pPr marL="698500" lvl="1" indent="-228600">
              <a:lnSpc>
                <a:spcPts val="1380"/>
              </a:lnSpc>
              <a:buFont typeface="Courier New"/>
              <a:buChar char="o"/>
              <a:tabLst>
                <a:tab pos="698500" algn="l"/>
              </a:tabLst>
            </a:pPr>
            <a:r>
              <a:rPr sz="1200" dirty="0">
                <a:latin typeface="Times New Roman"/>
                <a:cs typeface="Times New Roman"/>
              </a:rPr>
              <a:t>Voice</a:t>
            </a:r>
            <a:r>
              <a:rPr sz="1200" spc="-105" dirty="0">
                <a:latin typeface="Times New Roman"/>
                <a:cs typeface="Times New Roman"/>
              </a:rPr>
              <a:t> </a:t>
            </a:r>
            <a:r>
              <a:rPr sz="1200" dirty="0">
                <a:latin typeface="Times New Roman"/>
                <a:cs typeface="Times New Roman"/>
              </a:rPr>
              <a:t>Conferencing</a:t>
            </a:r>
            <a:endParaRPr sz="1200">
              <a:latin typeface="Times New Roman"/>
              <a:cs typeface="Times New Roman"/>
            </a:endParaRPr>
          </a:p>
          <a:p>
            <a:pPr marL="698500" lvl="1" indent="-228600">
              <a:lnSpc>
                <a:spcPts val="1410"/>
              </a:lnSpc>
              <a:buFont typeface="Courier New"/>
              <a:buChar char="o"/>
              <a:tabLst>
                <a:tab pos="698500" algn="l"/>
              </a:tabLst>
            </a:pPr>
            <a:r>
              <a:rPr sz="1200" dirty="0">
                <a:latin typeface="Times New Roman"/>
                <a:cs typeface="Times New Roman"/>
              </a:rPr>
              <a:t>Video</a:t>
            </a:r>
            <a:r>
              <a:rPr sz="1200" spc="-100" dirty="0">
                <a:latin typeface="Times New Roman"/>
                <a:cs typeface="Times New Roman"/>
              </a:rPr>
              <a:t> </a:t>
            </a:r>
            <a:r>
              <a:rPr sz="1200" dirty="0">
                <a:latin typeface="Times New Roman"/>
                <a:cs typeface="Times New Roman"/>
              </a:rPr>
              <a:t>Conferencing</a:t>
            </a:r>
            <a:endParaRPr sz="1200">
              <a:latin typeface="Times New Roman"/>
              <a:cs typeface="Times New Roman"/>
            </a:endParaRPr>
          </a:p>
          <a:p>
            <a:pPr lvl="1">
              <a:lnSpc>
                <a:spcPct val="100000"/>
              </a:lnSpc>
              <a:spcBef>
                <a:spcPts val="5"/>
              </a:spcBef>
              <a:buFont typeface="Courier New"/>
              <a:buChar char="o"/>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u="heavy" dirty="0">
                <a:latin typeface="Times New Roman"/>
                <a:cs typeface="Times New Roman"/>
              </a:rPr>
              <a:t>Cable</a:t>
            </a:r>
            <a:r>
              <a:rPr sz="1200" b="1" u="heavy" spc="-105" dirty="0">
                <a:latin typeface="Times New Roman"/>
                <a:cs typeface="Times New Roman"/>
              </a:rPr>
              <a:t> </a:t>
            </a:r>
            <a:r>
              <a:rPr sz="1200" b="1" u="heavy" dirty="0">
                <a:latin typeface="Times New Roman"/>
                <a:cs typeface="Times New Roman"/>
              </a:rPr>
              <a:t>Television</a:t>
            </a:r>
            <a:endParaRPr sz="1200">
              <a:latin typeface="Times New Roman"/>
              <a:cs typeface="Times New Roman"/>
            </a:endParaRPr>
          </a:p>
          <a:p>
            <a:pPr>
              <a:lnSpc>
                <a:spcPct val="100000"/>
              </a:lnSpc>
              <a:spcBef>
                <a:spcPts val="45"/>
              </a:spcBef>
            </a:pPr>
            <a:endParaRPr sz="1100">
              <a:latin typeface="Times New Roman"/>
              <a:cs typeface="Times New Roman"/>
            </a:endParaRPr>
          </a:p>
          <a:p>
            <a:pPr marL="12700">
              <a:lnSpc>
                <a:spcPct val="100000"/>
              </a:lnSpc>
            </a:pPr>
            <a:r>
              <a:rPr sz="1400" b="1" spc="-5" dirty="0">
                <a:latin typeface="Times New Roman"/>
                <a:cs typeface="Times New Roman"/>
              </a:rPr>
              <a:t>Summary</a:t>
            </a:r>
            <a:endParaRPr sz="1400">
              <a:latin typeface="Times New Roman"/>
              <a:cs typeface="Times New Roman"/>
            </a:endParaRPr>
          </a:p>
          <a:p>
            <a:pPr>
              <a:lnSpc>
                <a:spcPct val="100000"/>
              </a:lnSpc>
              <a:spcBef>
                <a:spcPts val="35"/>
              </a:spcBef>
            </a:pPr>
            <a:endParaRPr sz="1100">
              <a:latin typeface="Times New Roman"/>
              <a:cs typeface="Times New Roman"/>
            </a:endParaRPr>
          </a:p>
          <a:p>
            <a:pPr marL="469900" indent="-228600">
              <a:lnSpc>
                <a:spcPts val="1410"/>
              </a:lnSpc>
              <a:spcBef>
                <a:spcPts val="5"/>
              </a:spcBef>
              <a:buFont typeface="Meiryo"/>
              <a:buChar char="*"/>
              <a:tabLst>
                <a:tab pos="469265" algn="l"/>
                <a:tab pos="469900" algn="l"/>
              </a:tabLst>
            </a:pPr>
            <a:r>
              <a:rPr sz="1200" dirty="0">
                <a:latin typeface="Times New Roman"/>
                <a:cs typeface="Times New Roman"/>
              </a:rPr>
              <a:t>Key Data </a:t>
            </a:r>
            <a:r>
              <a:rPr sz="1200" spc="-5" dirty="0">
                <a:latin typeface="Times New Roman"/>
                <a:cs typeface="Times New Roman"/>
              </a:rPr>
              <a:t>Communication Terminology</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Networks and why </a:t>
            </a:r>
            <a:r>
              <a:rPr sz="1200" spc="-5" dirty="0">
                <a:latin typeface="Times New Roman"/>
                <a:cs typeface="Times New Roman"/>
              </a:rPr>
              <a:t>we </a:t>
            </a:r>
            <a:r>
              <a:rPr sz="1200" dirty="0">
                <a:latin typeface="Times New Roman"/>
                <a:cs typeface="Times New Roman"/>
              </a:rPr>
              <a:t>need</a:t>
            </a:r>
            <a:r>
              <a:rPr sz="1200" spc="-75" dirty="0">
                <a:latin typeface="Times New Roman"/>
                <a:cs typeface="Times New Roman"/>
              </a:rPr>
              <a:t> </a:t>
            </a:r>
            <a:r>
              <a:rPr sz="1200" spc="-5" dirty="0">
                <a:latin typeface="Times New Roman"/>
                <a:cs typeface="Times New Roman"/>
              </a:rPr>
              <a:t>them?</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Distributed</a:t>
            </a:r>
            <a:r>
              <a:rPr sz="1200" spc="-110" dirty="0">
                <a:latin typeface="Times New Roman"/>
                <a:cs typeface="Times New Roman"/>
              </a:rPr>
              <a:t> </a:t>
            </a:r>
            <a:r>
              <a:rPr sz="1200" dirty="0">
                <a:latin typeface="Times New Roman"/>
                <a:cs typeface="Times New Roman"/>
              </a:rPr>
              <a:t>Processing</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Network</a:t>
            </a:r>
            <a:r>
              <a:rPr sz="1200" spc="-100" dirty="0">
                <a:latin typeface="Times New Roman"/>
                <a:cs typeface="Times New Roman"/>
              </a:rPr>
              <a:t> </a:t>
            </a:r>
            <a:r>
              <a:rPr sz="1200" dirty="0">
                <a:latin typeface="Times New Roman"/>
                <a:cs typeface="Times New Roman"/>
              </a:rPr>
              <a:t>Criteria</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Network</a:t>
            </a:r>
            <a:r>
              <a:rPr sz="1200" spc="-105" dirty="0">
                <a:latin typeface="Times New Roman"/>
                <a:cs typeface="Times New Roman"/>
              </a:rPr>
              <a:t> </a:t>
            </a:r>
            <a:r>
              <a:rPr sz="1200" dirty="0">
                <a:latin typeface="Times New Roman"/>
                <a:cs typeface="Times New Roman"/>
              </a:rPr>
              <a:t>Applications</a:t>
            </a:r>
            <a:endParaRPr sz="1200">
              <a:latin typeface="Times New Roman"/>
              <a:cs typeface="Times New Roman"/>
            </a:endParaRPr>
          </a:p>
          <a:p>
            <a:pPr>
              <a:lnSpc>
                <a:spcPct val="100000"/>
              </a:lnSpc>
              <a:spcBef>
                <a:spcPts val="55"/>
              </a:spcBef>
              <a:buFont typeface="Meiryo"/>
              <a:buChar char="*"/>
            </a:pPr>
            <a:endParaRPr sz="1300">
              <a:latin typeface="Times New Roman"/>
              <a:cs typeface="Times New Roman"/>
            </a:endParaRPr>
          </a:p>
          <a:p>
            <a:pPr marL="12700">
              <a:lnSpc>
                <a:spcPct val="100000"/>
              </a:lnSpc>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a:lnSpc>
                <a:spcPct val="100000"/>
              </a:lnSpc>
              <a:spcBef>
                <a:spcPts val="20"/>
              </a:spcBef>
            </a:pPr>
            <a:endParaRPr sz="1400">
              <a:latin typeface="Times New Roman"/>
              <a:cs typeface="Times New Roman"/>
            </a:endParaRPr>
          </a:p>
          <a:p>
            <a:pPr marL="469900" marR="5080" indent="-228600">
              <a:lnSpc>
                <a:spcPts val="1380"/>
              </a:lnSpc>
              <a:spcBef>
                <a:spcPts val="5"/>
              </a:spcBef>
              <a:buFont typeface="Meiryo"/>
              <a:buChar char="*"/>
              <a:tabLst>
                <a:tab pos="469265" algn="l"/>
                <a:tab pos="469900" algn="l"/>
              </a:tabLst>
            </a:pPr>
            <a:r>
              <a:rPr sz="1200" dirty="0">
                <a:latin typeface="Times New Roman"/>
                <a:cs typeface="Times New Roman"/>
              </a:rPr>
              <a:t>Section 1.3, “Data Communications and Networking” 4th </a:t>
            </a:r>
            <a:r>
              <a:rPr sz="1200" spc="-5" dirty="0">
                <a:latin typeface="Times New Roman"/>
                <a:cs typeface="Times New Roman"/>
              </a:rPr>
              <a:t>Edition </a:t>
            </a:r>
            <a:r>
              <a:rPr sz="1200" dirty="0">
                <a:latin typeface="Times New Roman"/>
                <a:cs typeface="Times New Roman"/>
              </a:rPr>
              <a:t>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a:p>
            <a:pPr marL="469900" marR="5080" indent="-228600">
              <a:lnSpc>
                <a:spcPts val="1380"/>
              </a:lnSpc>
              <a:buFont typeface="Meiryo"/>
              <a:buChar char="*"/>
              <a:tabLst>
                <a:tab pos="469265" algn="l"/>
                <a:tab pos="469900" algn="l"/>
              </a:tabLst>
            </a:pPr>
            <a:r>
              <a:rPr sz="1200" dirty="0">
                <a:latin typeface="Times New Roman"/>
                <a:cs typeface="Times New Roman"/>
              </a:rPr>
              <a:t>Sections </a:t>
            </a:r>
            <a:r>
              <a:rPr sz="1200" spc="-5" dirty="0">
                <a:latin typeface="Times New Roman"/>
                <a:cs typeface="Times New Roman"/>
              </a:rPr>
              <a:t>1.3, </a:t>
            </a:r>
            <a:r>
              <a:rPr sz="1200" dirty="0">
                <a:latin typeface="Times New Roman"/>
                <a:cs typeface="Times New Roman"/>
              </a:rPr>
              <a:t>“Data </a:t>
            </a:r>
            <a:r>
              <a:rPr sz="1200" spc="-5" dirty="0">
                <a:latin typeface="Times New Roman"/>
                <a:cs typeface="Times New Roman"/>
              </a:rPr>
              <a:t>and Computer </a:t>
            </a:r>
            <a:r>
              <a:rPr sz="1200" dirty="0">
                <a:latin typeface="Times New Roman"/>
                <a:cs typeface="Times New Roman"/>
              </a:rPr>
              <a:t>Communication” </a:t>
            </a:r>
            <a:r>
              <a:rPr sz="1200" spc="-5" dirty="0">
                <a:latin typeface="Times New Roman"/>
                <a:cs typeface="Times New Roman"/>
              </a:rPr>
              <a:t>6th </a:t>
            </a:r>
            <a:r>
              <a:rPr sz="1200" dirty="0">
                <a:latin typeface="Times New Roman"/>
                <a:cs typeface="Times New Roman"/>
              </a:rPr>
              <a:t>Edition by </a:t>
            </a:r>
            <a:r>
              <a:rPr sz="1200" spc="-5" dirty="0">
                <a:latin typeface="Times New Roman"/>
                <a:cs typeface="Times New Roman"/>
              </a:rPr>
              <a:t>William  </a:t>
            </a:r>
            <a:r>
              <a:rPr sz="1200" dirty="0">
                <a:latin typeface="Times New Roman"/>
                <a:cs typeface="Times New Roman"/>
              </a:rPr>
              <a:t>Stallings</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16</a:t>
            </a:fld>
            <a:endParaRPr dirty="0"/>
          </a:p>
        </p:txBody>
      </p:sp>
    </p:spTree>
    <p:extLst>
      <p:ext uri="{BB962C8B-B14F-4D97-AF65-F5344CB8AC3E}">
        <p14:creationId xmlns:p14="http://schemas.microsoft.com/office/powerpoint/2010/main" val="317522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3736340" cy="93218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#31</a:t>
            </a:r>
            <a:endParaRPr sz="2000">
              <a:latin typeface="Arial Black"/>
              <a:cs typeface="Arial Black"/>
            </a:endParaRPr>
          </a:p>
          <a:p>
            <a:pPr>
              <a:lnSpc>
                <a:spcPct val="100000"/>
              </a:lnSpc>
              <a:spcBef>
                <a:spcPts val="50"/>
              </a:spcBef>
            </a:pPr>
            <a:endParaRPr sz="2500">
              <a:latin typeface="Times New Roman"/>
              <a:cs typeface="Times New Roman"/>
            </a:endParaRPr>
          </a:p>
          <a:p>
            <a:pPr marL="12700">
              <a:lnSpc>
                <a:spcPct val="100000"/>
              </a:lnSpc>
            </a:pPr>
            <a:r>
              <a:rPr sz="1600" b="1" u="heavy" spc="-5" dirty="0">
                <a:latin typeface="Times New Roman"/>
                <a:cs typeface="Times New Roman"/>
              </a:rPr>
              <a:t>Telephone</a:t>
            </a:r>
            <a:r>
              <a:rPr sz="1600" b="1" u="heavy" spc="-75" dirty="0">
                <a:latin typeface="Times New Roman"/>
                <a:cs typeface="Times New Roman"/>
              </a:rPr>
              <a:t> </a:t>
            </a:r>
            <a:r>
              <a:rPr sz="1600" b="1" u="heavy" spc="-5" dirty="0">
                <a:latin typeface="Times New Roman"/>
                <a:cs typeface="Times New Roman"/>
              </a:rPr>
              <a:t>Services</a:t>
            </a:r>
            <a:endParaRPr sz="1600">
              <a:latin typeface="Times New Roman"/>
              <a:cs typeface="Times New Roman"/>
            </a:endParaRPr>
          </a:p>
        </p:txBody>
      </p:sp>
      <p:sp>
        <p:nvSpPr>
          <p:cNvPr id="7" name="object 7"/>
          <p:cNvSpPr txBox="1"/>
          <p:nvPr/>
        </p:nvSpPr>
        <p:spPr>
          <a:xfrm>
            <a:off x="1996694" y="9208007"/>
            <a:ext cx="116839" cy="205740"/>
          </a:xfrm>
          <a:prstGeom prst="rect">
            <a:avLst/>
          </a:prstGeom>
        </p:spPr>
        <p:txBody>
          <a:bodyPr vert="horz" wrap="square" lIns="0" tIns="0" rIns="0" bIns="0" rtlCol="0">
            <a:spAutoFit/>
          </a:bodyPr>
          <a:lstStyle/>
          <a:p>
            <a:pPr marL="12700">
              <a:lnSpc>
                <a:spcPct val="100000"/>
              </a:lnSpc>
            </a:pPr>
            <a:r>
              <a:rPr sz="1200" spc="-5" dirty="0">
                <a:latin typeface="Courier New"/>
                <a:cs typeface="Courier New"/>
              </a:rPr>
              <a:t>o</a:t>
            </a:r>
            <a:endParaRPr sz="1200">
              <a:latin typeface="Courier New"/>
              <a:cs typeface="Courier New"/>
            </a:endParaRPr>
          </a:p>
        </p:txBody>
      </p:sp>
      <p:sp>
        <p:nvSpPr>
          <p:cNvPr id="8" name="object 8"/>
          <p:cNvSpPr txBox="1"/>
          <p:nvPr/>
        </p:nvSpPr>
        <p:spPr>
          <a:xfrm>
            <a:off x="1130300" y="4101084"/>
            <a:ext cx="5372100" cy="3606800"/>
          </a:xfrm>
          <a:prstGeom prst="rect">
            <a:avLst/>
          </a:prstGeom>
        </p:spPr>
        <p:txBody>
          <a:bodyPr vert="horz" wrap="square" lIns="0" tIns="0" rIns="0" bIns="0" rtlCol="0">
            <a:spAutoFit/>
          </a:bodyPr>
          <a:lstStyle/>
          <a:p>
            <a:pPr marL="469900" indent="-228600">
              <a:lnSpc>
                <a:spcPct val="100000"/>
              </a:lnSpc>
              <a:buFont typeface="Meiryo"/>
              <a:buChar char="❖"/>
              <a:tabLst>
                <a:tab pos="469900" algn="l"/>
              </a:tabLst>
            </a:pPr>
            <a:r>
              <a:rPr sz="1200" b="1" dirty="0">
                <a:latin typeface="Times New Roman"/>
                <a:cs typeface="Times New Roman"/>
              </a:rPr>
              <a:t>Common carrier Services &amp;</a:t>
            </a:r>
            <a:r>
              <a:rPr sz="1200" b="1" spc="-60" dirty="0">
                <a:latin typeface="Times New Roman"/>
                <a:cs typeface="Times New Roman"/>
              </a:rPr>
              <a:t> </a:t>
            </a:r>
            <a:r>
              <a:rPr sz="1200" b="1" spc="-5" dirty="0">
                <a:latin typeface="Times New Roman"/>
                <a:cs typeface="Times New Roman"/>
              </a:rPr>
              <a:t>Hierarchies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marR="5080" indent="-228600">
              <a:lnSpc>
                <a:spcPts val="1380"/>
              </a:lnSpc>
              <a:spcBef>
                <a:spcPts val="5"/>
              </a:spcBef>
              <a:buFont typeface="Courier New"/>
              <a:buChar char="o"/>
              <a:tabLst>
                <a:tab pos="241300" algn="l"/>
              </a:tabLst>
            </a:pPr>
            <a:r>
              <a:rPr sz="1200" spc="-5" dirty="0">
                <a:latin typeface="Times New Roman"/>
                <a:cs typeface="Times New Roman"/>
              </a:rPr>
              <a:t>Telephone companies began by providing their subscribers </a:t>
            </a:r>
            <a:r>
              <a:rPr sz="1200" dirty="0">
                <a:latin typeface="Times New Roman"/>
                <a:cs typeface="Times New Roman"/>
              </a:rPr>
              <a:t>with </a:t>
            </a:r>
            <a:r>
              <a:rPr sz="1200" spc="-5" dirty="0">
                <a:latin typeface="Times New Roman"/>
                <a:cs typeface="Times New Roman"/>
              </a:rPr>
              <a:t>ANALOG services  using ANALOG</a:t>
            </a:r>
            <a:r>
              <a:rPr sz="1200" spc="-95" dirty="0">
                <a:latin typeface="Times New Roman"/>
                <a:cs typeface="Times New Roman"/>
              </a:rPr>
              <a:t> </a:t>
            </a:r>
            <a:r>
              <a:rPr sz="1200" spc="-5" dirty="0">
                <a:latin typeface="Times New Roman"/>
                <a:cs typeface="Times New Roman"/>
              </a:rPr>
              <a:t>networks</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Later </a:t>
            </a:r>
            <a:r>
              <a:rPr sz="1200" spc="-5" dirty="0">
                <a:latin typeface="Times New Roman"/>
                <a:cs typeface="Times New Roman"/>
              </a:rPr>
              <a:t>digital services were</a:t>
            </a:r>
            <a:r>
              <a:rPr sz="1200" spc="-80" dirty="0">
                <a:latin typeface="Times New Roman"/>
                <a:cs typeface="Times New Roman"/>
              </a:rPr>
              <a:t> </a:t>
            </a:r>
            <a:r>
              <a:rPr sz="1200" dirty="0">
                <a:latin typeface="Times New Roman"/>
                <a:cs typeface="Times New Roman"/>
              </a:rPr>
              <a:t>introduced</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Nowadays carriers are </a:t>
            </a:r>
            <a:r>
              <a:rPr sz="1200" dirty="0">
                <a:latin typeface="Times New Roman"/>
                <a:cs typeface="Times New Roman"/>
              </a:rPr>
              <a:t>even </a:t>
            </a:r>
            <a:r>
              <a:rPr sz="1200" spc="-5" dirty="0">
                <a:latin typeface="Times New Roman"/>
                <a:cs typeface="Times New Roman"/>
              </a:rPr>
              <a:t>thinking about </a:t>
            </a:r>
            <a:r>
              <a:rPr sz="1200" dirty="0">
                <a:latin typeface="Times New Roman"/>
                <a:cs typeface="Times New Roman"/>
              </a:rPr>
              <a:t>changing their </a:t>
            </a:r>
            <a:r>
              <a:rPr sz="1200" spc="-5" dirty="0">
                <a:latin typeface="Times New Roman"/>
                <a:cs typeface="Times New Roman"/>
              </a:rPr>
              <a:t>service </a:t>
            </a:r>
            <a:r>
              <a:rPr sz="1200" dirty="0">
                <a:latin typeface="Times New Roman"/>
                <a:cs typeface="Times New Roman"/>
              </a:rPr>
              <a:t>lines </a:t>
            </a:r>
            <a:r>
              <a:rPr sz="1200" spc="-5" dirty="0">
                <a:latin typeface="Times New Roman"/>
                <a:cs typeface="Times New Roman"/>
              </a:rPr>
              <a:t>digital</a:t>
            </a:r>
            <a:r>
              <a:rPr sz="1200" spc="10" dirty="0">
                <a:latin typeface="Times New Roman"/>
                <a:cs typeface="Times New Roman"/>
              </a:rPr>
              <a:t> </a:t>
            </a:r>
            <a:r>
              <a:rPr sz="1200" dirty="0">
                <a:latin typeface="Times New Roman"/>
                <a:cs typeface="Times New Roman"/>
              </a:rPr>
              <a:t>too</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Soon the entire </a:t>
            </a:r>
            <a:r>
              <a:rPr sz="1200" spc="-5" dirty="0">
                <a:latin typeface="Times New Roman"/>
                <a:cs typeface="Times New Roman"/>
              </a:rPr>
              <a:t>n/w </a:t>
            </a:r>
            <a:r>
              <a:rPr sz="1200" dirty="0">
                <a:latin typeface="Times New Roman"/>
                <a:cs typeface="Times New Roman"/>
              </a:rPr>
              <a:t>will be</a:t>
            </a:r>
            <a:r>
              <a:rPr sz="1200" spc="-120" dirty="0">
                <a:latin typeface="Times New Roman"/>
                <a:cs typeface="Times New Roman"/>
              </a:rPr>
              <a:t> </a:t>
            </a:r>
            <a:r>
              <a:rPr sz="1200" dirty="0">
                <a:latin typeface="Times New Roman"/>
                <a:cs typeface="Times New Roman"/>
              </a:rPr>
              <a:t>digital</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For now both types of </a:t>
            </a:r>
            <a:r>
              <a:rPr sz="1200" spc="-5" dirty="0">
                <a:latin typeface="Times New Roman"/>
                <a:cs typeface="Times New Roman"/>
              </a:rPr>
              <a:t>services </a:t>
            </a:r>
            <a:r>
              <a:rPr sz="1200" dirty="0">
                <a:latin typeface="Times New Roman"/>
                <a:cs typeface="Times New Roman"/>
              </a:rPr>
              <a:t>are </a:t>
            </a:r>
            <a:r>
              <a:rPr sz="1200" spc="-5" dirty="0">
                <a:latin typeface="Times New Roman"/>
                <a:cs typeface="Times New Roman"/>
              </a:rPr>
              <a:t>available </a:t>
            </a:r>
            <a:r>
              <a:rPr sz="1200" dirty="0">
                <a:latin typeface="Times New Roman"/>
                <a:cs typeface="Times New Roman"/>
              </a:rPr>
              <a:t>and </a:t>
            </a:r>
            <a:r>
              <a:rPr sz="1200" spc="-5" dirty="0">
                <a:latin typeface="Times New Roman"/>
                <a:cs typeface="Times New Roman"/>
              </a:rPr>
              <a:t>both FDM </a:t>
            </a:r>
            <a:r>
              <a:rPr sz="1200" dirty="0">
                <a:latin typeface="Times New Roman"/>
                <a:cs typeface="Times New Roman"/>
              </a:rPr>
              <a:t>and </a:t>
            </a:r>
            <a:r>
              <a:rPr sz="1200" spc="-5" dirty="0">
                <a:latin typeface="Times New Roman"/>
                <a:cs typeface="Times New Roman"/>
              </a:rPr>
              <a:t>TDM </a:t>
            </a:r>
            <a:r>
              <a:rPr sz="1200" dirty="0">
                <a:latin typeface="Times New Roman"/>
                <a:cs typeface="Times New Roman"/>
              </a:rPr>
              <a:t>are in</a:t>
            </a:r>
            <a:r>
              <a:rPr sz="1200" spc="-40" dirty="0">
                <a:latin typeface="Times New Roman"/>
                <a:cs typeface="Times New Roman"/>
              </a:rPr>
              <a:t> </a:t>
            </a:r>
            <a:r>
              <a:rPr sz="1200" dirty="0">
                <a:latin typeface="Times New Roman"/>
                <a:cs typeface="Times New Roman"/>
              </a:rPr>
              <a:t>use</a:t>
            </a:r>
            <a:endParaRPr sz="1200">
              <a:latin typeface="Times New Roman"/>
              <a:cs typeface="Times New Roman"/>
            </a:endParaRPr>
          </a:p>
          <a:p>
            <a:pPr>
              <a:lnSpc>
                <a:spcPct val="100000"/>
              </a:lnSpc>
              <a:buFont typeface="Courier New"/>
              <a:buChar char="o"/>
            </a:pPr>
            <a:endParaRPr sz="1300">
              <a:latin typeface="Times New Roman"/>
              <a:cs typeface="Times New Roman"/>
            </a:endParaRPr>
          </a:p>
          <a:p>
            <a:pPr>
              <a:lnSpc>
                <a:spcPct val="100000"/>
              </a:lnSpc>
              <a:spcBef>
                <a:spcPts val="5"/>
              </a:spcBef>
              <a:buFont typeface="Courier New"/>
              <a:buChar char="o"/>
            </a:pPr>
            <a:endParaRPr sz="1050">
              <a:latin typeface="Times New Roman"/>
              <a:cs typeface="Times New Roman"/>
            </a:endParaRPr>
          </a:p>
          <a:p>
            <a:pPr marL="698500" lvl="1" indent="-228600">
              <a:lnSpc>
                <a:spcPts val="1405"/>
              </a:lnSpc>
              <a:spcBef>
                <a:spcPts val="5"/>
              </a:spcBef>
              <a:buFont typeface="Meiryo"/>
              <a:buChar char="❖"/>
              <a:tabLst>
                <a:tab pos="698500" algn="l"/>
              </a:tabLst>
            </a:pPr>
            <a:r>
              <a:rPr sz="1200" b="1" dirty="0">
                <a:latin typeface="Times New Roman"/>
                <a:cs typeface="Times New Roman"/>
              </a:rPr>
              <a:t>Analog</a:t>
            </a:r>
            <a:r>
              <a:rPr sz="1200" b="1" spc="-105" dirty="0">
                <a:latin typeface="Times New Roman"/>
                <a:cs typeface="Times New Roman"/>
              </a:rPr>
              <a:t> </a:t>
            </a:r>
            <a:r>
              <a:rPr sz="1200" b="1" dirty="0">
                <a:latin typeface="Times New Roman"/>
                <a:cs typeface="Times New Roman"/>
              </a:rPr>
              <a:t>Services</a:t>
            </a:r>
            <a:endParaRPr sz="1200">
              <a:latin typeface="Times New Roman"/>
              <a:cs typeface="Times New Roman"/>
            </a:endParaRPr>
          </a:p>
          <a:p>
            <a:pPr marL="241300" marR="374015" indent="-228600">
              <a:lnSpc>
                <a:spcPts val="1380"/>
              </a:lnSpc>
              <a:spcBef>
                <a:spcPts val="60"/>
              </a:spcBef>
              <a:buFont typeface="Courier New"/>
              <a:buChar char="o"/>
              <a:tabLst>
                <a:tab pos="241300" algn="l"/>
              </a:tabLst>
            </a:pP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many </a:t>
            </a:r>
            <a:r>
              <a:rPr sz="1200" dirty="0">
                <a:latin typeface="Times New Roman"/>
                <a:cs typeface="Times New Roman"/>
              </a:rPr>
              <a:t>analog services </a:t>
            </a:r>
            <a:r>
              <a:rPr sz="1200" spc="-5" dirty="0">
                <a:latin typeface="Times New Roman"/>
                <a:cs typeface="Times New Roman"/>
              </a:rPr>
              <a:t>available </a:t>
            </a:r>
            <a:r>
              <a:rPr sz="1200" dirty="0">
                <a:latin typeface="Times New Roman"/>
                <a:cs typeface="Times New Roman"/>
              </a:rPr>
              <a:t>to </a:t>
            </a:r>
            <a:r>
              <a:rPr sz="1200" spc="-5" dirty="0">
                <a:latin typeface="Times New Roman"/>
                <a:cs typeface="Times New Roman"/>
              </a:rPr>
              <a:t>telephone subscribers, </a:t>
            </a:r>
            <a:r>
              <a:rPr sz="1200" dirty="0">
                <a:latin typeface="Times New Roman"/>
                <a:cs typeface="Times New Roman"/>
              </a:rPr>
              <a:t>two are </a:t>
            </a:r>
            <a:r>
              <a:rPr sz="1200" spc="-5" dirty="0">
                <a:latin typeface="Times New Roman"/>
                <a:cs typeface="Times New Roman"/>
              </a:rPr>
              <a:t>really  important:</a:t>
            </a:r>
            <a:endParaRPr sz="1200">
              <a:latin typeface="Times New Roman"/>
              <a:cs typeface="Times New Roman"/>
            </a:endParaRPr>
          </a:p>
          <a:p>
            <a:pPr marL="927100">
              <a:lnSpc>
                <a:spcPts val="1625"/>
              </a:lnSpc>
            </a:pPr>
            <a:r>
              <a:rPr sz="1500" spc="-5" dirty="0">
                <a:latin typeface="Arial"/>
                <a:cs typeface="Arial"/>
              </a:rPr>
              <a:t>–</a:t>
            </a:r>
            <a:r>
              <a:rPr sz="1200" spc="-5" dirty="0">
                <a:latin typeface="Times New Roman"/>
                <a:cs typeface="Times New Roman"/>
              </a:rPr>
              <a:t>Switched Analog</a:t>
            </a:r>
            <a:r>
              <a:rPr sz="1200" spc="-85" dirty="0">
                <a:latin typeface="Times New Roman"/>
                <a:cs typeface="Times New Roman"/>
              </a:rPr>
              <a:t> </a:t>
            </a:r>
            <a:r>
              <a:rPr sz="1200" spc="-5" dirty="0">
                <a:latin typeface="Times New Roman"/>
                <a:cs typeface="Times New Roman"/>
              </a:rPr>
              <a:t>Services</a:t>
            </a:r>
            <a:endParaRPr sz="1200">
              <a:latin typeface="Times New Roman"/>
              <a:cs typeface="Times New Roman"/>
            </a:endParaRPr>
          </a:p>
          <a:p>
            <a:pPr marL="927100">
              <a:lnSpc>
                <a:spcPts val="1670"/>
              </a:lnSpc>
            </a:pPr>
            <a:r>
              <a:rPr sz="1500" dirty="0">
                <a:latin typeface="Arial"/>
                <a:cs typeface="Arial"/>
              </a:rPr>
              <a:t>–</a:t>
            </a:r>
            <a:r>
              <a:rPr sz="1200" dirty="0">
                <a:latin typeface="Times New Roman"/>
                <a:cs typeface="Times New Roman"/>
              </a:rPr>
              <a:t>Leased Analog</a:t>
            </a:r>
            <a:r>
              <a:rPr sz="1200" spc="-110" dirty="0">
                <a:latin typeface="Times New Roman"/>
                <a:cs typeface="Times New Roman"/>
              </a:rPr>
              <a:t> </a:t>
            </a:r>
            <a:r>
              <a:rPr sz="1200" dirty="0">
                <a:latin typeface="Times New Roman"/>
                <a:cs typeface="Times New Roman"/>
              </a:rPr>
              <a:t>Services</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Familiar dial </a:t>
            </a:r>
            <a:r>
              <a:rPr sz="1200" dirty="0">
                <a:latin typeface="Times New Roman"/>
                <a:cs typeface="Times New Roman"/>
              </a:rPr>
              <a:t>up </a:t>
            </a:r>
            <a:r>
              <a:rPr sz="1200" spc="-5" dirty="0">
                <a:latin typeface="Times New Roman"/>
                <a:cs typeface="Times New Roman"/>
              </a:rPr>
              <a:t>service </a:t>
            </a:r>
            <a:r>
              <a:rPr sz="1200" dirty="0">
                <a:latin typeface="Times New Roman"/>
                <a:cs typeface="Times New Roman"/>
              </a:rPr>
              <a:t>most often </a:t>
            </a:r>
            <a:r>
              <a:rPr sz="1200" spc="-5" dirty="0">
                <a:latin typeface="Times New Roman"/>
                <a:cs typeface="Times New Roman"/>
              </a:rPr>
              <a:t>encountered </a:t>
            </a:r>
            <a:r>
              <a:rPr sz="1200" dirty="0">
                <a:latin typeface="Times New Roman"/>
                <a:cs typeface="Times New Roman"/>
              </a:rPr>
              <a:t>when using a </a:t>
            </a:r>
            <a:r>
              <a:rPr sz="1200" spc="-5" dirty="0">
                <a:latin typeface="Times New Roman"/>
                <a:cs typeface="Times New Roman"/>
              </a:rPr>
              <a:t>home</a:t>
            </a:r>
            <a:r>
              <a:rPr sz="1200" spc="-10" dirty="0">
                <a:latin typeface="Times New Roman"/>
                <a:cs typeface="Times New Roman"/>
              </a:rPr>
              <a:t> </a:t>
            </a:r>
            <a:r>
              <a:rPr sz="1200" dirty="0">
                <a:latin typeface="Times New Roman"/>
                <a:cs typeface="Times New Roman"/>
              </a:rPr>
              <a:t>telephone</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Uses </a:t>
            </a:r>
            <a:r>
              <a:rPr sz="1200" dirty="0">
                <a:latin typeface="Times New Roman"/>
                <a:cs typeface="Times New Roman"/>
              </a:rPr>
              <a:t>twisted </a:t>
            </a:r>
            <a:r>
              <a:rPr sz="1200" spc="-5" dirty="0">
                <a:latin typeface="Times New Roman"/>
                <a:cs typeface="Times New Roman"/>
              </a:rPr>
              <a:t>pair </a:t>
            </a:r>
            <a:r>
              <a:rPr sz="1200" dirty="0">
                <a:latin typeface="Times New Roman"/>
                <a:cs typeface="Times New Roman"/>
              </a:rPr>
              <a:t>cable to connect </a:t>
            </a:r>
            <a:r>
              <a:rPr sz="1200" spc="-5" dirty="0">
                <a:latin typeface="Times New Roman"/>
                <a:cs typeface="Times New Roman"/>
              </a:rPr>
              <a:t>subscriber’s </a:t>
            </a:r>
            <a:r>
              <a:rPr sz="1200" dirty="0">
                <a:latin typeface="Times New Roman"/>
                <a:cs typeface="Times New Roman"/>
              </a:rPr>
              <a:t>phone to the network via</a:t>
            </a:r>
            <a:r>
              <a:rPr sz="1200" spc="-100" dirty="0">
                <a:latin typeface="Times New Roman"/>
                <a:cs typeface="Times New Roman"/>
              </a:rPr>
              <a:t> </a:t>
            </a:r>
            <a:r>
              <a:rPr sz="1200" dirty="0">
                <a:latin typeface="Times New Roman"/>
                <a:cs typeface="Times New Roman"/>
              </a:rPr>
              <a:t>exchange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This connection is </a:t>
            </a:r>
            <a:r>
              <a:rPr sz="1200" spc="-5" dirty="0">
                <a:latin typeface="Times New Roman"/>
                <a:cs typeface="Times New Roman"/>
              </a:rPr>
              <a:t>called LOCAL</a:t>
            </a:r>
            <a:r>
              <a:rPr sz="1200" spc="-95" dirty="0">
                <a:latin typeface="Times New Roman"/>
                <a:cs typeface="Times New Roman"/>
              </a:rPr>
              <a:t> </a:t>
            </a:r>
            <a:r>
              <a:rPr sz="1200" spc="-10" dirty="0">
                <a:latin typeface="Times New Roman"/>
                <a:cs typeface="Times New Roman"/>
              </a:rPr>
              <a:t>LOOP</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n/w </a:t>
            </a:r>
            <a:r>
              <a:rPr sz="1200" dirty="0">
                <a:latin typeface="Times New Roman"/>
                <a:cs typeface="Times New Roman"/>
              </a:rPr>
              <a:t>it joins is </a:t>
            </a:r>
            <a:r>
              <a:rPr sz="1200" spc="-5" dirty="0">
                <a:latin typeface="Times New Roman"/>
                <a:cs typeface="Times New Roman"/>
              </a:rPr>
              <a:t>called</a:t>
            </a:r>
            <a:r>
              <a:rPr sz="1200" spc="-85" dirty="0">
                <a:latin typeface="Times New Roman"/>
                <a:cs typeface="Times New Roman"/>
              </a:rPr>
              <a:t> </a:t>
            </a:r>
            <a:r>
              <a:rPr sz="1200" spc="-10" dirty="0">
                <a:latin typeface="Times New Roman"/>
                <a:cs typeface="Times New Roman"/>
              </a:rPr>
              <a:t>PSTN</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Signal on a local loop is Analog and </a:t>
            </a:r>
            <a:r>
              <a:rPr sz="1200" spc="-5" dirty="0">
                <a:latin typeface="Times New Roman"/>
                <a:cs typeface="Times New Roman"/>
              </a:rPr>
              <a:t>BW </a:t>
            </a:r>
            <a:r>
              <a:rPr sz="1200" dirty="0">
                <a:latin typeface="Times New Roman"/>
                <a:cs typeface="Times New Roman"/>
              </a:rPr>
              <a:t>is </a:t>
            </a:r>
            <a:r>
              <a:rPr sz="1200" spc="-5" dirty="0">
                <a:latin typeface="Times New Roman"/>
                <a:cs typeface="Times New Roman"/>
              </a:rPr>
              <a:t>usually b/w </a:t>
            </a:r>
            <a:r>
              <a:rPr sz="1200" dirty="0">
                <a:latin typeface="Times New Roman"/>
                <a:cs typeface="Times New Roman"/>
              </a:rPr>
              <a:t>0 </a:t>
            </a:r>
            <a:r>
              <a:rPr sz="1200" spc="-5" dirty="0">
                <a:latin typeface="Times New Roman"/>
                <a:cs typeface="Times New Roman"/>
              </a:rPr>
              <a:t>and 4000</a:t>
            </a:r>
            <a:r>
              <a:rPr sz="1200" spc="-114" dirty="0">
                <a:latin typeface="Times New Roman"/>
                <a:cs typeface="Times New Roman"/>
              </a:rPr>
              <a:t> </a:t>
            </a:r>
            <a:r>
              <a:rPr sz="1200" spc="-5" dirty="0">
                <a:latin typeface="Times New Roman"/>
                <a:cs typeface="Times New Roman"/>
              </a:rPr>
              <a:t>Hz</a:t>
            </a:r>
            <a:endParaRPr sz="1200">
              <a:latin typeface="Times New Roman"/>
              <a:cs typeface="Times New Roman"/>
            </a:endParaRPr>
          </a:p>
        </p:txBody>
      </p:sp>
      <p:sp>
        <p:nvSpPr>
          <p:cNvPr id="9" name="object 9"/>
          <p:cNvSpPr/>
          <p:nvPr/>
        </p:nvSpPr>
        <p:spPr>
          <a:xfrm>
            <a:off x="2238755" y="7690104"/>
            <a:ext cx="3548722" cy="1671827"/>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054732" y="2098548"/>
            <a:ext cx="3680460" cy="1659635"/>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160</a:t>
            </a:r>
            <a:endParaRPr sz="1200">
              <a:latin typeface="Times New Roman"/>
              <a:cs typeface="Times New Roman"/>
            </a:endParaRPr>
          </a:p>
        </p:txBody>
      </p:sp>
    </p:spTree>
    <p:extLst>
      <p:ext uri="{BB962C8B-B14F-4D97-AF65-F5344CB8AC3E}">
        <p14:creationId xmlns:p14="http://schemas.microsoft.com/office/powerpoint/2010/main" val="27442706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1078992"/>
            <a:ext cx="4584065" cy="894715"/>
          </a:xfrm>
          <a:prstGeom prst="rect">
            <a:avLst/>
          </a:prstGeom>
        </p:spPr>
        <p:txBody>
          <a:bodyPr vert="horz" wrap="square" lIns="0" tIns="0" rIns="0" bIns="0" rtlCol="0">
            <a:spAutoFit/>
          </a:bodyPr>
          <a:lstStyle/>
          <a:p>
            <a:pPr marL="12700">
              <a:lnSpc>
                <a:spcPct val="100000"/>
              </a:lnSpc>
            </a:pPr>
            <a:r>
              <a:rPr sz="1200" b="1" u="heavy" spc="-5" dirty="0">
                <a:latin typeface="Times New Roman"/>
                <a:cs typeface="Times New Roman"/>
              </a:rPr>
              <a:t>Switched </a:t>
            </a:r>
            <a:r>
              <a:rPr sz="1200" b="1" u="heavy" dirty="0">
                <a:latin typeface="Times New Roman"/>
                <a:cs typeface="Times New Roman"/>
              </a:rPr>
              <a:t>Analog</a:t>
            </a:r>
            <a:r>
              <a:rPr sz="1200" b="1" u="heavy" spc="-70" dirty="0">
                <a:latin typeface="Times New Roman"/>
                <a:cs typeface="Times New Roman"/>
              </a:rPr>
              <a:t> </a:t>
            </a:r>
            <a:r>
              <a:rPr sz="1200" b="1" u="heavy" dirty="0">
                <a:latin typeface="Times New Roman"/>
                <a:cs typeface="Times New Roman"/>
              </a:rPr>
              <a:t>Services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469900" marR="5080">
              <a:lnSpc>
                <a:spcPts val="1380"/>
              </a:lnSpc>
              <a:spcBef>
                <a:spcPts val="5"/>
              </a:spcBef>
            </a:pPr>
            <a:r>
              <a:rPr sz="1200" spc="-5" dirty="0">
                <a:latin typeface="Times New Roman"/>
                <a:cs typeface="Times New Roman"/>
              </a:rPr>
              <a:t>With </a:t>
            </a:r>
            <a:r>
              <a:rPr sz="1200" dirty="0">
                <a:latin typeface="Times New Roman"/>
                <a:cs typeface="Times New Roman"/>
              </a:rPr>
              <a:t>switched lines, caller dials a </a:t>
            </a:r>
            <a:r>
              <a:rPr sz="1200" spc="-5" dirty="0">
                <a:latin typeface="Times New Roman"/>
                <a:cs typeface="Times New Roman"/>
              </a:rPr>
              <a:t>number </a:t>
            </a:r>
            <a:r>
              <a:rPr sz="1200" dirty="0">
                <a:latin typeface="Times New Roman"/>
                <a:cs typeface="Times New Roman"/>
              </a:rPr>
              <a:t>and call is conveyed to</a:t>
            </a:r>
            <a:r>
              <a:rPr sz="1200" spc="-120" dirty="0">
                <a:latin typeface="Times New Roman"/>
                <a:cs typeface="Times New Roman"/>
              </a:rPr>
              <a:t> </a:t>
            </a:r>
            <a:r>
              <a:rPr sz="1200" dirty="0">
                <a:latin typeface="Times New Roman"/>
                <a:cs typeface="Times New Roman"/>
              </a:rPr>
              <a:t>a  series of switches at the</a:t>
            </a:r>
            <a:r>
              <a:rPr sz="1200" spc="-130" dirty="0">
                <a:latin typeface="Times New Roman"/>
                <a:cs typeface="Times New Roman"/>
              </a:rPr>
              <a:t> </a:t>
            </a:r>
            <a:r>
              <a:rPr sz="1200" dirty="0">
                <a:latin typeface="Times New Roman"/>
                <a:cs typeface="Times New Roman"/>
              </a:rPr>
              <a:t>exchange</a:t>
            </a:r>
            <a:endParaRPr sz="1200">
              <a:latin typeface="Times New Roman"/>
              <a:cs typeface="Times New Roman"/>
            </a:endParaRPr>
          </a:p>
          <a:p>
            <a:pPr marL="469900">
              <a:lnSpc>
                <a:spcPts val="1345"/>
              </a:lnSpc>
            </a:pPr>
            <a:r>
              <a:rPr sz="1200" dirty="0">
                <a:latin typeface="Times New Roman"/>
                <a:cs typeface="Times New Roman"/>
              </a:rPr>
              <a:t>The switch </a:t>
            </a:r>
            <a:r>
              <a:rPr sz="1200" spc="-5" dirty="0">
                <a:latin typeface="Times New Roman"/>
                <a:cs typeface="Times New Roman"/>
              </a:rPr>
              <a:t>connects </a:t>
            </a:r>
            <a:r>
              <a:rPr sz="1200" dirty="0">
                <a:latin typeface="Times New Roman"/>
                <a:cs typeface="Times New Roman"/>
              </a:rPr>
              <a:t>two lines for the duration of the</a:t>
            </a:r>
            <a:r>
              <a:rPr sz="1200" spc="-114" dirty="0">
                <a:latin typeface="Times New Roman"/>
                <a:cs typeface="Times New Roman"/>
              </a:rPr>
              <a:t> </a:t>
            </a:r>
            <a:r>
              <a:rPr sz="1200" dirty="0">
                <a:latin typeface="Times New Roman"/>
                <a:cs typeface="Times New Roman"/>
              </a:rPr>
              <a:t>call</a:t>
            </a:r>
            <a:endParaRPr sz="1200">
              <a:latin typeface="Times New Roman"/>
              <a:cs typeface="Times New Roman"/>
            </a:endParaRPr>
          </a:p>
        </p:txBody>
      </p:sp>
      <p:sp>
        <p:nvSpPr>
          <p:cNvPr id="7" name="object 7"/>
          <p:cNvSpPr txBox="1"/>
          <p:nvPr/>
        </p:nvSpPr>
        <p:spPr>
          <a:xfrm>
            <a:off x="2044700" y="4129278"/>
            <a:ext cx="4608195" cy="1595755"/>
          </a:xfrm>
          <a:prstGeom prst="rect">
            <a:avLst/>
          </a:prstGeom>
        </p:spPr>
        <p:txBody>
          <a:bodyPr vert="horz" wrap="square" lIns="0" tIns="0" rIns="0" bIns="0" rtlCol="0">
            <a:spAutoFit/>
          </a:bodyPr>
          <a:lstStyle/>
          <a:p>
            <a:pPr marL="12700">
              <a:lnSpc>
                <a:spcPct val="100000"/>
              </a:lnSpc>
            </a:pPr>
            <a:r>
              <a:rPr sz="1200" b="1" u="heavy" dirty="0">
                <a:latin typeface="Times New Roman"/>
                <a:cs typeface="Times New Roman"/>
              </a:rPr>
              <a:t>Analog Leased</a:t>
            </a:r>
            <a:r>
              <a:rPr sz="1200" b="1" u="heavy" spc="-105" dirty="0">
                <a:latin typeface="Times New Roman"/>
                <a:cs typeface="Times New Roman"/>
              </a:rPr>
              <a:t> </a:t>
            </a:r>
            <a:r>
              <a:rPr sz="1200" b="1" u="heavy" dirty="0">
                <a:latin typeface="Times New Roman"/>
                <a:cs typeface="Times New Roman"/>
              </a:rPr>
              <a:t>Service</a:t>
            </a:r>
            <a:endParaRPr sz="1200">
              <a:latin typeface="Times New Roman"/>
              <a:cs typeface="Times New Roman"/>
            </a:endParaRPr>
          </a:p>
          <a:p>
            <a:pPr>
              <a:lnSpc>
                <a:spcPct val="100000"/>
              </a:lnSpc>
              <a:spcBef>
                <a:spcPts val="20"/>
              </a:spcBef>
            </a:pPr>
            <a:endParaRPr sz="1200">
              <a:latin typeface="Times New Roman"/>
              <a:cs typeface="Times New Roman"/>
            </a:endParaRPr>
          </a:p>
          <a:p>
            <a:pPr marL="469900" marR="5080">
              <a:lnSpc>
                <a:spcPts val="1380"/>
              </a:lnSpc>
              <a:spcBef>
                <a:spcPts val="5"/>
              </a:spcBef>
            </a:pPr>
            <a:r>
              <a:rPr sz="1200" dirty="0">
                <a:latin typeface="Times New Roman"/>
                <a:cs typeface="Times New Roman"/>
              </a:rPr>
              <a:t>Offers </a:t>
            </a:r>
            <a:r>
              <a:rPr sz="1200" spc="-5" dirty="0">
                <a:latin typeface="Times New Roman"/>
                <a:cs typeface="Times New Roman"/>
              </a:rPr>
              <a:t>customers </a:t>
            </a:r>
            <a:r>
              <a:rPr sz="1200" dirty="0">
                <a:latin typeface="Times New Roman"/>
                <a:cs typeface="Times New Roman"/>
              </a:rPr>
              <a:t>the opportunity to lease a line, </a:t>
            </a:r>
            <a:r>
              <a:rPr sz="1200" spc="-5" dirty="0">
                <a:latin typeface="Times New Roman"/>
                <a:cs typeface="Times New Roman"/>
              </a:rPr>
              <a:t>sometimes </a:t>
            </a:r>
            <a:r>
              <a:rPr sz="1200" dirty="0">
                <a:latin typeface="Times New Roman"/>
                <a:cs typeface="Times New Roman"/>
              </a:rPr>
              <a:t>called</a:t>
            </a:r>
            <a:r>
              <a:rPr sz="1200" spc="-55" dirty="0">
                <a:latin typeface="Times New Roman"/>
                <a:cs typeface="Times New Roman"/>
              </a:rPr>
              <a:t> </a:t>
            </a:r>
            <a:r>
              <a:rPr sz="1200" dirty="0">
                <a:latin typeface="Times New Roman"/>
                <a:cs typeface="Times New Roman"/>
              </a:rPr>
              <a:t>a  Dedicated</a:t>
            </a:r>
            <a:r>
              <a:rPr sz="1200" spc="-90" dirty="0">
                <a:latin typeface="Times New Roman"/>
                <a:cs typeface="Times New Roman"/>
              </a:rPr>
              <a:t> </a:t>
            </a:r>
            <a:r>
              <a:rPr sz="1200" spc="-5" dirty="0">
                <a:latin typeface="Times New Roman"/>
                <a:cs typeface="Times New Roman"/>
              </a:rPr>
              <a:t>Line</a:t>
            </a:r>
            <a:endParaRPr sz="1200">
              <a:latin typeface="Times New Roman"/>
              <a:cs typeface="Times New Roman"/>
            </a:endParaRPr>
          </a:p>
          <a:p>
            <a:pPr marL="469900" marR="320675">
              <a:lnSpc>
                <a:spcPts val="1380"/>
              </a:lnSpc>
            </a:pPr>
            <a:r>
              <a:rPr sz="1200" dirty="0">
                <a:latin typeface="Times New Roman"/>
                <a:cs typeface="Times New Roman"/>
              </a:rPr>
              <a:t>Dedicated line is </a:t>
            </a:r>
            <a:r>
              <a:rPr sz="1200" spc="-5" dirty="0">
                <a:latin typeface="Times New Roman"/>
                <a:cs typeface="Times New Roman"/>
              </a:rPr>
              <a:t>permanently connected </a:t>
            </a:r>
            <a:r>
              <a:rPr sz="1200" dirty="0">
                <a:latin typeface="Times New Roman"/>
                <a:cs typeface="Times New Roman"/>
              </a:rPr>
              <a:t>to the other </a:t>
            </a:r>
            <a:r>
              <a:rPr sz="1200" spc="-5" dirty="0">
                <a:latin typeface="Times New Roman"/>
                <a:cs typeface="Times New Roman"/>
              </a:rPr>
              <a:t>customer  Although </a:t>
            </a:r>
            <a:r>
              <a:rPr sz="1200" dirty="0">
                <a:latin typeface="Times New Roman"/>
                <a:cs typeface="Times New Roman"/>
              </a:rPr>
              <a:t>the </a:t>
            </a:r>
            <a:r>
              <a:rPr sz="1200" spc="-5" dirty="0">
                <a:latin typeface="Times New Roman"/>
                <a:cs typeface="Times New Roman"/>
              </a:rPr>
              <a:t>connection </a:t>
            </a:r>
            <a:r>
              <a:rPr sz="1200" dirty="0">
                <a:latin typeface="Times New Roman"/>
                <a:cs typeface="Times New Roman"/>
              </a:rPr>
              <a:t>still </a:t>
            </a:r>
            <a:r>
              <a:rPr sz="1200" spc="-5" dirty="0">
                <a:latin typeface="Times New Roman"/>
                <a:cs typeface="Times New Roman"/>
              </a:rPr>
              <a:t>passes </a:t>
            </a:r>
            <a:r>
              <a:rPr sz="1200" dirty="0">
                <a:latin typeface="Times New Roman"/>
                <a:cs typeface="Times New Roman"/>
              </a:rPr>
              <a:t>through </a:t>
            </a:r>
            <a:r>
              <a:rPr sz="1200" spc="-5" dirty="0">
                <a:latin typeface="Times New Roman"/>
                <a:cs typeface="Times New Roman"/>
              </a:rPr>
              <a:t>switches </a:t>
            </a:r>
            <a:r>
              <a:rPr sz="1200" dirty="0">
                <a:latin typeface="Times New Roman"/>
                <a:cs typeface="Times New Roman"/>
              </a:rPr>
              <a:t>in the  exchange, </a:t>
            </a:r>
            <a:r>
              <a:rPr sz="1200" spc="-5" dirty="0">
                <a:latin typeface="Times New Roman"/>
                <a:cs typeface="Times New Roman"/>
              </a:rPr>
              <a:t>the customer experiences </a:t>
            </a:r>
            <a:r>
              <a:rPr sz="1200" dirty="0">
                <a:latin typeface="Times New Roman"/>
                <a:cs typeface="Times New Roman"/>
              </a:rPr>
              <a:t>it as a </a:t>
            </a:r>
            <a:r>
              <a:rPr sz="1200" spc="-5" dirty="0">
                <a:latin typeface="Times New Roman"/>
                <a:cs typeface="Times New Roman"/>
              </a:rPr>
              <a:t>single </a:t>
            </a:r>
            <a:r>
              <a:rPr sz="1200" dirty="0">
                <a:latin typeface="Times New Roman"/>
                <a:cs typeface="Times New Roman"/>
              </a:rPr>
              <a:t>line </a:t>
            </a:r>
            <a:r>
              <a:rPr sz="1200" spc="-5" dirty="0">
                <a:latin typeface="Times New Roman"/>
                <a:cs typeface="Times New Roman"/>
              </a:rPr>
              <a:t>because  switch </a:t>
            </a:r>
            <a:r>
              <a:rPr sz="1200" dirty="0">
                <a:latin typeface="Times New Roman"/>
                <a:cs typeface="Times New Roman"/>
              </a:rPr>
              <a:t>is always</a:t>
            </a:r>
            <a:r>
              <a:rPr sz="1200" spc="-85" dirty="0">
                <a:latin typeface="Times New Roman"/>
                <a:cs typeface="Times New Roman"/>
              </a:rPr>
              <a:t> </a:t>
            </a:r>
            <a:r>
              <a:rPr sz="1200" dirty="0">
                <a:latin typeface="Times New Roman"/>
                <a:cs typeface="Times New Roman"/>
              </a:rPr>
              <a:t>closed</a:t>
            </a:r>
            <a:endParaRPr sz="1200">
              <a:latin typeface="Times New Roman"/>
              <a:cs typeface="Times New Roman"/>
            </a:endParaRPr>
          </a:p>
          <a:p>
            <a:pPr marL="469900">
              <a:lnSpc>
                <a:spcPts val="1345"/>
              </a:lnSpc>
            </a:pPr>
            <a:r>
              <a:rPr sz="1200" spc="-5" dirty="0">
                <a:latin typeface="Times New Roman"/>
                <a:cs typeface="Times New Roman"/>
              </a:rPr>
              <a:t>No </a:t>
            </a:r>
            <a:r>
              <a:rPr sz="1200" dirty="0">
                <a:latin typeface="Times New Roman"/>
                <a:cs typeface="Times New Roman"/>
              </a:rPr>
              <a:t>dialing is</a:t>
            </a:r>
            <a:r>
              <a:rPr sz="1200" spc="-105" dirty="0">
                <a:latin typeface="Times New Roman"/>
                <a:cs typeface="Times New Roman"/>
              </a:rPr>
              <a:t> </a:t>
            </a:r>
            <a:r>
              <a:rPr sz="1200" dirty="0">
                <a:latin typeface="Times New Roman"/>
                <a:cs typeface="Times New Roman"/>
              </a:rPr>
              <a:t>needed</a:t>
            </a:r>
            <a:endParaRPr sz="1200">
              <a:latin typeface="Times New Roman"/>
              <a:cs typeface="Times New Roman"/>
            </a:endParaRPr>
          </a:p>
        </p:txBody>
      </p:sp>
      <p:sp>
        <p:nvSpPr>
          <p:cNvPr id="8" name="object 8"/>
          <p:cNvSpPr txBox="1"/>
          <p:nvPr/>
        </p:nvSpPr>
        <p:spPr>
          <a:xfrm>
            <a:off x="1130300" y="7111745"/>
            <a:ext cx="5422900" cy="2481580"/>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Conditioned</a:t>
            </a:r>
            <a:r>
              <a:rPr sz="1200" b="1" spc="-105" dirty="0">
                <a:latin typeface="Times New Roman"/>
                <a:cs typeface="Times New Roman"/>
              </a:rPr>
              <a:t> </a:t>
            </a:r>
            <a:r>
              <a:rPr sz="1200" b="1" dirty="0">
                <a:latin typeface="Times New Roman"/>
                <a:cs typeface="Times New Roman"/>
              </a:rPr>
              <a:t>Lines</a:t>
            </a:r>
            <a:endParaRPr sz="1200">
              <a:latin typeface="Times New Roman"/>
              <a:cs typeface="Times New Roman"/>
            </a:endParaRPr>
          </a:p>
          <a:p>
            <a:pPr>
              <a:lnSpc>
                <a:spcPct val="100000"/>
              </a:lnSpc>
              <a:spcBef>
                <a:spcPts val="35"/>
              </a:spcBef>
            </a:pPr>
            <a:endParaRPr sz="11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Another service offered by the</a:t>
            </a:r>
            <a:r>
              <a:rPr sz="1200" spc="-130" dirty="0">
                <a:latin typeface="Times New Roman"/>
                <a:cs typeface="Times New Roman"/>
              </a:rPr>
              <a:t> </a:t>
            </a:r>
            <a:r>
              <a:rPr sz="1200" dirty="0">
                <a:latin typeface="Times New Roman"/>
                <a:cs typeface="Times New Roman"/>
              </a:rPr>
              <a:t>carriers</a:t>
            </a:r>
            <a:endParaRPr sz="1200">
              <a:latin typeface="Times New Roman"/>
              <a:cs typeface="Times New Roman"/>
            </a:endParaRPr>
          </a:p>
          <a:p>
            <a:pPr marL="241300" marR="92710" indent="-228600">
              <a:lnSpc>
                <a:spcPts val="1380"/>
              </a:lnSpc>
              <a:spcBef>
                <a:spcPts val="65"/>
              </a:spcBef>
              <a:buFont typeface="Courier New"/>
              <a:buChar char="o"/>
              <a:tabLst>
                <a:tab pos="241300" algn="l"/>
              </a:tabLst>
            </a:pPr>
            <a:r>
              <a:rPr sz="1200" dirty="0">
                <a:latin typeface="Times New Roman"/>
                <a:cs typeface="Times New Roman"/>
              </a:rPr>
              <a:t>Conditioning </a:t>
            </a:r>
            <a:r>
              <a:rPr sz="1200" spc="-5" dirty="0">
                <a:latin typeface="Times New Roman"/>
                <a:cs typeface="Times New Roman"/>
              </a:rPr>
              <a:t>means improving </a:t>
            </a:r>
            <a:r>
              <a:rPr sz="1200" dirty="0">
                <a:latin typeface="Times New Roman"/>
                <a:cs typeface="Times New Roman"/>
              </a:rPr>
              <a:t>the quality of a line by lessening attenuation,</a:t>
            </a:r>
            <a:r>
              <a:rPr sz="1200" spc="-60" dirty="0">
                <a:latin typeface="Times New Roman"/>
                <a:cs typeface="Times New Roman"/>
              </a:rPr>
              <a:t> </a:t>
            </a:r>
            <a:r>
              <a:rPr sz="1200" dirty="0">
                <a:latin typeface="Times New Roman"/>
                <a:cs typeface="Times New Roman"/>
              </a:rPr>
              <a:t>signal  </a:t>
            </a:r>
            <a:r>
              <a:rPr sz="1200" spc="-5" dirty="0">
                <a:latin typeface="Times New Roman"/>
                <a:cs typeface="Times New Roman"/>
              </a:rPr>
              <a:t>distortion or delay</a:t>
            </a:r>
            <a:r>
              <a:rPr sz="1200" spc="-80" dirty="0">
                <a:latin typeface="Times New Roman"/>
                <a:cs typeface="Times New Roman"/>
              </a:rPr>
              <a:t> </a:t>
            </a:r>
            <a:r>
              <a:rPr sz="1200" spc="-5" dirty="0">
                <a:latin typeface="Times New Roman"/>
                <a:cs typeface="Times New Roman"/>
              </a:rPr>
              <a:t>distortion</a:t>
            </a:r>
            <a:endParaRPr sz="1200">
              <a:latin typeface="Times New Roman"/>
              <a:cs typeface="Times New Roman"/>
            </a:endParaRPr>
          </a:p>
          <a:p>
            <a:pPr marL="241300" marR="186690" indent="-228600">
              <a:lnSpc>
                <a:spcPts val="1380"/>
              </a:lnSpc>
              <a:buFont typeface="Courier New"/>
              <a:buChar char="o"/>
              <a:tabLst>
                <a:tab pos="241300" algn="l"/>
              </a:tabLst>
            </a:pPr>
            <a:r>
              <a:rPr sz="1200" dirty="0">
                <a:latin typeface="Times New Roman"/>
                <a:cs typeface="Times New Roman"/>
              </a:rPr>
              <a:t>Conditional lines are Analog but their quality </a:t>
            </a:r>
            <a:r>
              <a:rPr sz="1200" spc="-5" dirty="0">
                <a:latin typeface="Times New Roman"/>
                <a:cs typeface="Times New Roman"/>
              </a:rPr>
              <a:t>makes </a:t>
            </a:r>
            <a:r>
              <a:rPr sz="1200" dirty="0">
                <a:latin typeface="Times New Roman"/>
                <a:cs typeface="Times New Roman"/>
              </a:rPr>
              <a:t>them suitable </a:t>
            </a:r>
            <a:r>
              <a:rPr sz="1200" spc="-5" dirty="0">
                <a:latin typeface="Times New Roman"/>
                <a:cs typeface="Times New Roman"/>
              </a:rPr>
              <a:t>for digital </a:t>
            </a:r>
            <a:r>
              <a:rPr sz="1200" dirty="0">
                <a:latin typeface="Times New Roman"/>
                <a:cs typeface="Times New Roman"/>
              </a:rPr>
              <a:t>data  communication when connected to</a:t>
            </a:r>
            <a:r>
              <a:rPr sz="1200" spc="-10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12700">
              <a:lnSpc>
                <a:spcPts val="1405"/>
              </a:lnSpc>
            </a:pPr>
            <a:r>
              <a:rPr sz="1200" b="1" dirty="0">
                <a:latin typeface="Times New Roman"/>
                <a:cs typeface="Times New Roman"/>
              </a:rPr>
              <a:t>Analog</a:t>
            </a:r>
            <a:r>
              <a:rPr sz="1200" b="1" spc="-105" dirty="0">
                <a:latin typeface="Times New Roman"/>
                <a:cs typeface="Times New Roman"/>
              </a:rPr>
              <a:t> </a:t>
            </a:r>
            <a:r>
              <a:rPr sz="1200" b="1" dirty="0">
                <a:latin typeface="Times New Roman"/>
                <a:cs typeface="Times New Roman"/>
              </a:rPr>
              <a:t>Hierarchy</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To </a:t>
            </a:r>
            <a:r>
              <a:rPr sz="1200" spc="-5" dirty="0">
                <a:latin typeface="Times New Roman"/>
                <a:cs typeface="Times New Roman"/>
              </a:rPr>
              <a:t>maximize </a:t>
            </a:r>
            <a:r>
              <a:rPr sz="1200" dirty="0">
                <a:latin typeface="Times New Roman"/>
                <a:cs typeface="Times New Roman"/>
              </a:rPr>
              <a:t>efficiency, </a:t>
            </a:r>
            <a:r>
              <a:rPr sz="1200" spc="-5" dirty="0">
                <a:latin typeface="Times New Roman"/>
                <a:cs typeface="Times New Roman"/>
              </a:rPr>
              <a:t>telephone companies multiplex signal </a:t>
            </a:r>
            <a:r>
              <a:rPr sz="1200" dirty="0">
                <a:latin typeface="Times New Roman"/>
                <a:cs typeface="Times New Roman"/>
              </a:rPr>
              <a:t>from lower BW lines  onto higher BW</a:t>
            </a:r>
            <a:r>
              <a:rPr sz="1200" spc="-125" dirty="0">
                <a:latin typeface="Times New Roman"/>
                <a:cs typeface="Times New Roman"/>
              </a:rPr>
              <a:t> </a:t>
            </a:r>
            <a:r>
              <a:rPr sz="1200" dirty="0">
                <a:latin typeface="Times New Roman"/>
                <a:cs typeface="Times New Roman"/>
              </a:rPr>
              <a:t>lines</a:t>
            </a:r>
            <a:endParaRPr sz="1200">
              <a:latin typeface="Times New Roman"/>
              <a:cs typeface="Times New Roman"/>
            </a:endParaRPr>
          </a:p>
          <a:p>
            <a:pPr marL="241300" marR="240029" indent="-228600">
              <a:lnSpc>
                <a:spcPts val="1380"/>
              </a:lnSpc>
              <a:buFont typeface="Courier New"/>
              <a:buChar char="o"/>
              <a:tabLst>
                <a:tab pos="241300" algn="l"/>
              </a:tabLst>
            </a:pPr>
            <a:r>
              <a:rPr sz="1200" dirty="0">
                <a:latin typeface="Times New Roman"/>
                <a:cs typeface="Times New Roman"/>
              </a:rPr>
              <a:t>In this way </a:t>
            </a:r>
            <a:r>
              <a:rPr sz="1200" spc="-5" dirty="0">
                <a:latin typeface="Times New Roman"/>
                <a:cs typeface="Times New Roman"/>
              </a:rPr>
              <a:t>many switched </a:t>
            </a:r>
            <a:r>
              <a:rPr sz="1200" dirty="0">
                <a:latin typeface="Times New Roman"/>
                <a:cs typeface="Times New Roman"/>
              </a:rPr>
              <a:t>or </a:t>
            </a:r>
            <a:r>
              <a:rPr sz="1200" spc="-5" dirty="0">
                <a:latin typeface="Times New Roman"/>
                <a:cs typeface="Times New Roman"/>
              </a:rPr>
              <a:t>leased </a:t>
            </a:r>
            <a:r>
              <a:rPr sz="1200" dirty="0">
                <a:latin typeface="Times New Roman"/>
                <a:cs typeface="Times New Roman"/>
              </a:rPr>
              <a:t>lines can be </a:t>
            </a:r>
            <a:r>
              <a:rPr sz="1200" spc="-5" dirty="0">
                <a:latin typeface="Times New Roman"/>
                <a:cs typeface="Times New Roman"/>
              </a:rPr>
              <a:t>combined </a:t>
            </a:r>
            <a:r>
              <a:rPr sz="1200" dirty="0">
                <a:latin typeface="Times New Roman"/>
                <a:cs typeface="Times New Roman"/>
              </a:rPr>
              <a:t>into fewer but bigger  channels</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FDM </a:t>
            </a:r>
            <a:r>
              <a:rPr sz="1200" dirty="0">
                <a:latin typeface="Times New Roman"/>
                <a:cs typeface="Times New Roman"/>
              </a:rPr>
              <a:t>is used for analog</a:t>
            </a:r>
            <a:r>
              <a:rPr sz="1200" spc="-110" dirty="0">
                <a:latin typeface="Times New Roman"/>
                <a:cs typeface="Times New Roman"/>
              </a:rPr>
              <a:t> </a:t>
            </a:r>
            <a:r>
              <a:rPr sz="1200" dirty="0">
                <a:latin typeface="Times New Roman"/>
                <a:cs typeface="Times New Roman"/>
              </a:rPr>
              <a:t>lines</a:t>
            </a:r>
            <a:endParaRPr sz="1200">
              <a:latin typeface="Times New Roman"/>
              <a:cs typeface="Times New Roman"/>
            </a:endParaRPr>
          </a:p>
        </p:txBody>
      </p:sp>
      <p:sp>
        <p:nvSpPr>
          <p:cNvPr id="9" name="object 9"/>
          <p:cNvSpPr/>
          <p:nvPr/>
        </p:nvSpPr>
        <p:spPr>
          <a:xfrm>
            <a:off x="2514600" y="5718047"/>
            <a:ext cx="3339846" cy="1404365"/>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514600" y="1965960"/>
            <a:ext cx="3891026" cy="1999488"/>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161</a:t>
            </a:fld>
            <a:endParaRPr dirty="0"/>
          </a:p>
        </p:txBody>
      </p:sp>
    </p:spTree>
    <p:extLst>
      <p:ext uri="{BB962C8B-B14F-4D97-AF65-F5344CB8AC3E}">
        <p14:creationId xmlns:p14="http://schemas.microsoft.com/office/powerpoint/2010/main" val="39470202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3080257" y="6224778"/>
            <a:ext cx="1630680"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Types of Digital</a:t>
            </a:r>
            <a:r>
              <a:rPr sz="1200" b="1" spc="-105" dirty="0">
                <a:latin typeface="Times New Roman"/>
                <a:cs typeface="Times New Roman"/>
              </a:rPr>
              <a:t> </a:t>
            </a:r>
            <a:r>
              <a:rPr sz="1200" b="1" dirty="0">
                <a:latin typeface="Times New Roman"/>
                <a:cs typeface="Times New Roman"/>
              </a:rPr>
              <a:t>Services</a:t>
            </a:r>
            <a:endParaRPr sz="1200">
              <a:latin typeface="Times New Roman"/>
              <a:cs typeface="Times New Roman"/>
            </a:endParaRPr>
          </a:p>
        </p:txBody>
      </p:sp>
      <p:sp>
        <p:nvSpPr>
          <p:cNvPr id="7" name="object 7"/>
          <p:cNvSpPr txBox="1"/>
          <p:nvPr/>
        </p:nvSpPr>
        <p:spPr>
          <a:xfrm>
            <a:off x="1130300" y="4296917"/>
            <a:ext cx="5468620" cy="1256030"/>
          </a:xfrm>
          <a:prstGeom prst="rect">
            <a:avLst/>
          </a:prstGeom>
        </p:spPr>
        <p:txBody>
          <a:bodyPr vert="horz" wrap="square" lIns="0" tIns="0" rIns="0" bIns="0" rtlCol="0">
            <a:spAutoFit/>
          </a:bodyPr>
          <a:lstStyle/>
          <a:p>
            <a:pPr marL="469900" indent="-228600">
              <a:lnSpc>
                <a:spcPts val="1405"/>
              </a:lnSpc>
              <a:buFont typeface="Meiryo"/>
              <a:buChar char="❖"/>
              <a:tabLst>
                <a:tab pos="469900" algn="l"/>
              </a:tabLst>
            </a:pPr>
            <a:r>
              <a:rPr sz="1200" b="1" dirty="0">
                <a:latin typeface="Times New Roman"/>
                <a:cs typeface="Times New Roman"/>
              </a:rPr>
              <a:t>Digital</a:t>
            </a:r>
            <a:r>
              <a:rPr sz="1200" b="1" spc="-75" dirty="0">
                <a:latin typeface="Times New Roman"/>
                <a:cs typeface="Times New Roman"/>
              </a:rPr>
              <a:t> </a:t>
            </a:r>
            <a:r>
              <a:rPr sz="1200" b="1" spc="-5" dirty="0">
                <a:latin typeface="Times New Roman"/>
                <a:cs typeface="Times New Roman"/>
              </a:rPr>
              <a:t>Services</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Digital </a:t>
            </a:r>
            <a:r>
              <a:rPr sz="1200" spc="-5" dirty="0">
                <a:latin typeface="Times New Roman"/>
                <a:cs typeface="Times New Roman"/>
              </a:rPr>
              <a:t>services </a:t>
            </a:r>
            <a:r>
              <a:rPr sz="1200" dirty="0">
                <a:latin typeface="Times New Roman"/>
                <a:cs typeface="Times New Roman"/>
              </a:rPr>
              <a:t>are largely offered</a:t>
            </a:r>
            <a:r>
              <a:rPr sz="1200" spc="-75" dirty="0">
                <a:latin typeface="Times New Roman"/>
                <a:cs typeface="Times New Roman"/>
              </a:rPr>
              <a:t> </a:t>
            </a:r>
            <a:r>
              <a:rPr sz="1200" dirty="0">
                <a:latin typeface="Times New Roman"/>
                <a:cs typeface="Times New Roman"/>
              </a:rPr>
              <a:t>nowadays</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Digital services are less </a:t>
            </a:r>
            <a:r>
              <a:rPr sz="1200" dirty="0">
                <a:latin typeface="Times New Roman"/>
                <a:cs typeface="Times New Roman"/>
              </a:rPr>
              <a:t>sensitive </a:t>
            </a:r>
            <a:r>
              <a:rPr sz="1200" spc="-5" dirty="0">
                <a:latin typeface="Times New Roman"/>
                <a:cs typeface="Times New Roman"/>
              </a:rPr>
              <a:t>than </a:t>
            </a:r>
            <a:r>
              <a:rPr sz="1200" dirty="0">
                <a:latin typeface="Times New Roman"/>
                <a:cs typeface="Times New Roman"/>
              </a:rPr>
              <a:t>analog </a:t>
            </a:r>
            <a:r>
              <a:rPr sz="1200" spc="-5" dirty="0">
                <a:latin typeface="Times New Roman"/>
                <a:cs typeface="Times New Roman"/>
              </a:rPr>
              <a:t>ones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Telephone line acts as an antenna and </a:t>
            </a:r>
            <a:r>
              <a:rPr sz="1200" spc="-5" dirty="0">
                <a:latin typeface="Times New Roman"/>
                <a:cs typeface="Times New Roman"/>
              </a:rPr>
              <a:t>pick up noise both in case of </a:t>
            </a:r>
            <a:r>
              <a:rPr sz="1200" dirty="0">
                <a:latin typeface="Times New Roman"/>
                <a:cs typeface="Times New Roman"/>
              </a:rPr>
              <a:t>analog and digital  </a:t>
            </a:r>
            <a:r>
              <a:rPr sz="1200" spc="-5" dirty="0">
                <a:latin typeface="Times New Roman"/>
                <a:cs typeface="Times New Roman"/>
              </a:rPr>
              <a:t>TX</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In analog, </a:t>
            </a:r>
            <a:r>
              <a:rPr sz="1200" spc="-5" dirty="0">
                <a:latin typeface="Times New Roman"/>
                <a:cs typeface="Times New Roman"/>
              </a:rPr>
              <a:t>both </a:t>
            </a:r>
            <a:r>
              <a:rPr sz="1200" dirty="0">
                <a:latin typeface="Times New Roman"/>
                <a:cs typeface="Times New Roman"/>
              </a:rPr>
              <a:t>noise </a:t>
            </a:r>
            <a:r>
              <a:rPr sz="1200" spc="-5" dirty="0">
                <a:latin typeface="Times New Roman"/>
                <a:cs typeface="Times New Roman"/>
              </a:rPr>
              <a:t>and </a:t>
            </a:r>
            <a:r>
              <a:rPr sz="1200" dirty="0">
                <a:latin typeface="Times New Roman"/>
                <a:cs typeface="Times New Roman"/>
              </a:rPr>
              <a:t>signal are</a:t>
            </a:r>
            <a:r>
              <a:rPr sz="1200" spc="-114" dirty="0">
                <a:latin typeface="Times New Roman"/>
                <a:cs typeface="Times New Roman"/>
              </a:rPr>
              <a:t> </a:t>
            </a:r>
            <a:r>
              <a:rPr sz="1200" dirty="0">
                <a:latin typeface="Times New Roman"/>
                <a:cs typeface="Times New Roman"/>
              </a:rPr>
              <a:t>analog</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In digital, signal </a:t>
            </a:r>
            <a:r>
              <a:rPr sz="1200" dirty="0">
                <a:latin typeface="Times New Roman"/>
                <a:cs typeface="Times New Roman"/>
              </a:rPr>
              <a:t>can easily </a:t>
            </a:r>
            <a:r>
              <a:rPr sz="1200" spc="-5" dirty="0">
                <a:latin typeface="Times New Roman"/>
                <a:cs typeface="Times New Roman"/>
              </a:rPr>
              <a:t>be</a:t>
            </a:r>
            <a:r>
              <a:rPr sz="1200" spc="-95" dirty="0">
                <a:latin typeface="Times New Roman"/>
                <a:cs typeface="Times New Roman"/>
              </a:rPr>
              <a:t> </a:t>
            </a:r>
            <a:r>
              <a:rPr sz="1200" spc="-5" dirty="0">
                <a:latin typeface="Times New Roman"/>
                <a:cs typeface="Times New Roman"/>
              </a:rPr>
              <a:t>separated</a:t>
            </a:r>
            <a:endParaRPr sz="1200">
              <a:latin typeface="Times New Roman"/>
              <a:cs typeface="Times New Roman"/>
            </a:endParaRPr>
          </a:p>
        </p:txBody>
      </p:sp>
      <p:sp>
        <p:nvSpPr>
          <p:cNvPr id="8" name="object 8"/>
          <p:cNvSpPr txBox="1"/>
          <p:nvPr/>
        </p:nvSpPr>
        <p:spPr>
          <a:xfrm>
            <a:off x="2044700" y="8681453"/>
            <a:ext cx="4404995" cy="1069975"/>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Switched </a:t>
            </a:r>
            <a:r>
              <a:rPr sz="1200" b="1" dirty="0">
                <a:latin typeface="Times New Roman"/>
                <a:cs typeface="Times New Roman"/>
              </a:rPr>
              <a:t>/ 56</a:t>
            </a:r>
            <a:r>
              <a:rPr sz="1200" b="1" spc="-85" dirty="0">
                <a:latin typeface="Times New Roman"/>
                <a:cs typeface="Times New Roman"/>
              </a:rPr>
              <a:t> </a:t>
            </a:r>
            <a:r>
              <a:rPr sz="1200" b="1" dirty="0">
                <a:latin typeface="Times New Roman"/>
                <a:cs typeface="Times New Roman"/>
              </a:rPr>
              <a:t>Service</a:t>
            </a:r>
            <a:endParaRPr sz="1200">
              <a:latin typeface="Times New Roman"/>
              <a:cs typeface="Times New Roman"/>
            </a:endParaRPr>
          </a:p>
          <a:p>
            <a:pPr marL="12700" marR="1737360">
              <a:lnSpc>
                <a:spcPts val="1380"/>
              </a:lnSpc>
              <a:spcBef>
                <a:spcPts val="60"/>
              </a:spcBef>
            </a:pPr>
            <a:r>
              <a:rPr sz="1200" dirty="0">
                <a:latin typeface="Times New Roman"/>
                <a:cs typeface="Times New Roman"/>
              </a:rPr>
              <a:t>It is </a:t>
            </a:r>
            <a:r>
              <a:rPr sz="1200" spc="-5" dirty="0">
                <a:latin typeface="Times New Roman"/>
                <a:cs typeface="Times New Roman"/>
              </a:rPr>
              <a:t>digital version </a:t>
            </a:r>
            <a:r>
              <a:rPr sz="1200" dirty="0">
                <a:latin typeface="Times New Roman"/>
                <a:cs typeface="Times New Roman"/>
              </a:rPr>
              <a:t>of Analog </a:t>
            </a:r>
            <a:r>
              <a:rPr sz="1200" spc="-5" dirty="0">
                <a:latin typeface="Times New Roman"/>
                <a:cs typeface="Times New Roman"/>
              </a:rPr>
              <a:t>switched </a:t>
            </a:r>
            <a:r>
              <a:rPr sz="1200" dirty="0">
                <a:latin typeface="Times New Roman"/>
                <a:cs typeface="Times New Roman"/>
              </a:rPr>
              <a:t>line  </a:t>
            </a:r>
            <a:r>
              <a:rPr sz="1200" spc="-5" dirty="0">
                <a:latin typeface="Times New Roman"/>
                <a:cs typeface="Times New Roman"/>
              </a:rPr>
              <a:t>Allows data rates of up </a:t>
            </a:r>
            <a:r>
              <a:rPr sz="1200" dirty="0">
                <a:latin typeface="Times New Roman"/>
                <a:cs typeface="Times New Roman"/>
              </a:rPr>
              <a:t>to </a:t>
            </a:r>
            <a:r>
              <a:rPr sz="1200" spc="-5" dirty="0">
                <a:latin typeface="Times New Roman"/>
                <a:cs typeface="Times New Roman"/>
              </a:rPr>
              <a:t>56</a:t>
            </a:r>
            <a:r>
              <a:rPr sz="1200" spc="-85" dirty="0">
                <a:latin typeface="Times New Roman"/>
                <a:cs typeface="Times New Roman"/>
              </a:rPr>
              <a:t> </a:t>
            </a:r>
            <a:r>
              <a:rPr sz="1200" spc="-5" dirty="0">
                <a:latin typeface="Times New Roman"/>
                <a:cs typeface="Times New Roman"/>
              </a:rPr>
              <a:t>Kbps</a:t>
            </a:r>
            <a:endParaRPr sz="1200">
              <a:latin typeface="Times New Roman"/>
              <a:cs typeface="Times New Roman"/>
            </a:endParaRPr>
          </a:p>
          <a:p>
            <a:pPr marL="12700">
              <a:lnSpc>
                <a:spcPts val="1315"/>
              </a:lnSpc>
            </a:pPr>
            <a:r>
              <a:rPr sz="1200" dirty="0">
                <a:latin typeface="Times New Roman"/>
                <a:cs typeface="Times New Roman"/>
              </a:rPr>
              <a:t>Both parties </a:t>
            </a:r>
            <a:r>
              <a:rPr sz="1200" spc="-5" dirty="0">
                <a:latin typeface="Times New Roman"/>
                <a:cs typeface="Times New Roman"/>
              </a:rPr>
              <a:t>must </a:t>
            </a:r>
            <a:r>
              <a:rPr sz="1200" dirty="0">
                <a:latin typeface="Times New Roman"/>
                <a:cs typeface="Times New Roman"/>
              </a:rPr>
              <a:t>subscribe to the</a:t>
            </a:r>
            <a:r>
              <a:rPr sz="1200" spc="-95" dirty="0">
                <a:latin typeface="Times New Roman"/>
                <a:cs typeface="Times New Roman"/>
              </a:rPr>
              <a:t> </a:t>
            </a:r>
            <a:r>
              <a:rPr sz="1200" spc="-5" dirty="0">
                <a:latin typeface="Times New Roman"/>
                <a:cs typeface="Times New Roman"/>
              </a:rPr>
              <a:t>service</a:t>
            </a:r>
            <a:endParaRPr sz="1200">
              <a:latin typeface="Times New Roman"/>
              <a:cs typeface="Times New Roman"/>
            </a:endParaRPr>
          </a:p>
          <a:p>
            <a:pPr marL="12700" marR="5080">
              <a:lnSpc>
                <a:spcPts val="1380"/>
              </a:lnSpc>
              <a:spcBef>
                <a:spcPts val="65"/>
              </a:spcBef>
            </a:pPr>
            <a:r>
              <a:rPr sz="1200" spc="-5" dirty="0">
                <a:latin typeface="Times New Roman"/>
                <a:cs typeface="Times New Roman"/>
              </a:rPr>
              <a:t>A </a:t>
            </a:r>
            <a:r>
              <a:rPr sz="1200" dirty="0">
                <a:latin typeface="Times New Roman"/>
                <a:cs typeface="Times New Roman"/>
              </a:rPr>
              <a:t>caller </a:t>
            </a:r>
            <a:r>
              <a:rPr sz="1200" spc="-5" dirty="0">
                <a:latin typeface="Times New Roman"/>
                <a:cs typeface="Times New Roman"/>
              </a:rPr>
              <a:t>with normal telephone service </a:t>
            </a:r>
            <a:r>
              <a:rPr sz="1200" dirty="0">
                <a:latin typeface="Times New Roman"/>
                <a:cs typeface="Times New Roman"/>
              </a:rPr>
              <a:t>cannot connect to a telephone or  </a:t>
            </a:r>
            <a:r>
              <a:rPr sz="1200" spc="-5" dirty="0">
                <a:latin typeface="Times New Roman"/>
                <a:cs typeface="Times New Roman"/>
              </a:rPr>
              <a:t>computer </a:t>
            </a:r>
            <a:r>
              <a:rPr sz="1200" dirty="0">
                <a:latin typeface="Times New Roman"/>
                <a:cs typeface="Times New Roman"/>
              </a:rPr>
              <a:t>with this </a:t>
            </a:r>
            <a:r>
              <a:rPr sz="1200" spc="-5" dirty="0">
                <a:latin typeface="Times New Roman"/>
                <a:cs typeface="Times New Roman"/>
              </a:rPr>
              <a:t>service </a:t>
            </a:r>
            <a:r>
              <a:rPr sz="1200" dirty="0">
                <a:latin typeface="Times New Roman"/>
                <a:cs typeface="Times New Roman"/>
              </a:rPr>
              <a:t>even with a</a:t>
            </a:r>
            <a:r>
              <a:rPr sz="1200" spc="-80" dirty="0">
                <a:latin typeface="Times New Roman"/>
                <a:cs typeface="Times New Roman"/>
              </a:rPr>
              <a:t> </a:t>
            </a:r>
            <a:r>
              <a:rPr sz="1200" dirty="0">
                <a:latin typeface="Times New Roman"/>
                <a:cs typeface="Times New Roman"/>
              </a:rPr>
              <a:t>Modem</a:t>
            </a:r>
            <a:endParaRPr sz="1200">
              <a:latin typeface="Times New Roman"/>
              <a:cs typeface="Times New Roman"/>
            </a:endParaRPr>
          </a:p>
        </p:txBody>
      </p:sp>
      <p:sp>
        <p:nvSpPr>
          <p:cNvPr id="9" name="object 9"/>
          <p:cNvSpPr/>
          <p:nvPr/>
        </p:nvSpPr>
        <p:spPr>
          <a:xfrm>
            <a:off x="1668779" y="6761226"/>
            <a:ext cx="4456290" cy="1755648"/>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135761" y="1089660"/>
            <a:ext cx="4815078" cy="2865881"/>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162</a:t>
            </a:fld>
            <a:endParaRPr dirty="0"/>
          </a:p>
        </p:txBody>
      </p:sp>
    </p:spTree>
    <p:extLst>
      <p:ext uri="{BB962C8B-B14F-4D97-AF65-F5344CB8AC3E}">
        <p14:creationId xmlns:p14="http://schemas.microsoft.com/office/powerpoint/2010/main" val="41760219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914399"/>
            <a:ext cx="4494530" cy="708660"/>
          </a:xfrm>
          <a:prstGeom prst="rect">
            <a:avLst/>
          </a:prstGeom>
        </p:spPr>
        <p:txBody>
          <a:bodyPr vert="horz" wrap="square" lIns="0" tIns="0" rIns="0" bIns="0" rtlCol="0">
            <a:spAutoFit/>
          </a:bodyPr>
          <a:lstStyle/>
          <a:p>
            <a:pPr marL="12700" marR="119380">
              <a:lnSpc>
                <a:spcPts val="1380"/>
              </a:lnSpc>
            </a:pPr>
            <a:r>
              <a:rPr sz="1200" dirty="0">
                <a:latin typeface="Times New Roman"/>
                <a:cs typeface="Times New Roman"/>
              </a:rPr>
              <a:t>Because </a:t>
            </a:r>
            <a:r>
              <a:rPr sz="1200" spc="-5" dirty="0">
                <a:latin typeface="Times New Roman"/>
                <a:cs typeface="Times New Roman"/>
              </a:rPr>
              <a:t>this </a:t>
            </a:r>
            <a:r>
              <a:rPr sz="1200" dirty="0">
                <a:latin typeface="Times New Roman"/>
                <a:cs typeface="Times New Roman"/>
              </a:rPr>
              <a:t>service is already </a:t>
            </a:r>
            <a:r>
              <a:rPr sz="1200" spc="-5" dirty="0">
                <a:latin typeface="Times New Roman"/>
                <a:cs typeface="Times New Roman"/>
              </a:rPr>
              <a:t>digital, subscribers </a:t>
            </a:r>
            <a:r>
              <a:rPr sz="1200" dirty="0">
                <a:latin typeface="Times New Roman"/>
                <a:cs typeface="Times New Roman"/>
              </a:rPr>
              <a:t>do not need </a:t>
            </a:r>
            <a:r>
              <a:rPr sz="1200" spc="-5" dirty="0">
                <a:latin typeface="Times New Roman"/>
                <a:cs typeface="Times New Roman"/>
              </a:rPr>
              <a:t>modems  </a:t>
            </a:r>
            <a:r>
              <a:rPr sz="1200" dirty="0">
                <a:latin typeface="Times New Roman"/>
                <a:cs typeface="Times New Roman"/>
              </a:rPr>
              <a:t>They need </a:t>
            </a:r>
            <a:r>
              <a:rPr sz="1200" spc="-5" dirty="0">
                <a:latin typeface="Times New Roman"/>
                <a:cs typeface="Times New Roman"/>
              </a:rPr>
              <a:t>DSU </a:t>
            </a:r>
            <a:r>
              <a:rPr sz="1200" dirty="0">
                <a:latin typeface="Times New Roman"/>
                <a:cs typeface="Times New Roman"/>
              </a:rPr>
              <a:t>(Digital </a:t>
            </a:r>
            <a:r>
              <a:rPr sz="1200" spc="-5" dirty="0">
                <a:latin typeface="Times New Roman"/>
                <a:cs typeface="Times New Roman"/>
              </a:rPr>
              <a:t>service</a:t>
            </a:r>
            <a:r>
              <a:rPr sz="1200" spc="-65" dirty="0">
                <a:latin typeface="Times New Roman"/>
                <a:cs typeface="Times New Roman"/>
              </a:rPr>
              <a:t> </a:t>
            </a:r>
            <a:r>
              <a:rPr sz="1200" spc="-5" dirty="0">
                <a:latin typeface="Times New Roman"/>
                <a:cs typeface="Times New Roman"/>
              </a:rPr>
              <a:t>unit)</a:t>
            </a:r>
            <a:endParaRPr sz="1200">
              <a:latin typeface="Times New Roman"/>
              <a:cs typeface="Times New Roman"/>
            </a:endParaRPr>
          </a:p>
          <a:p>
            <a:pPr marL="12700" marR="5080">
              <a:lnSpc>
                <a:spcPts val="1380"/>
              </a:lnSpc>
            </a:pPr>
            <a:r>
              <a:rPr sz="1200" spc="-5" dirty="0">
                <a:latin typeface="Times New Roman"/>
                <a:cs typeface="Times New Roman"/>
              </a:rPr>
              <a:t>DSU changes the rate of digital data </a:t>
            </a:r>
            <a:r>
              <a:rPr sz="1200" dirty="0">
                <a:latin typeface="Times New Roman"/>
                <a:cs typeface="Times New Roman"/>
              </a:rPr>
              <a:t>created by the subscriber’s </a:t>
            </a:r>
            <a:r>
              <a:rPr sz="1200" spc="-5" dirty="0">
                <a:latin typeface="Times New Roman"/>
                <a:cs typeface="Times New Roman"/>
              </a:rPr>
              <a:t>device </a:t>
            </a:r>
            <a:r>
              <a:rPr sz="1200" dirty="0">
                <a:latin typeface="Times New Roman"/>
                <a:cs typeface="Times New Roman"/>
              </a:rPr>
              <a:t>to  56 Kbps and encodes it in the </a:t>
            </a:r>
            <a:r>
              <a:rPr sz="1200" spc="-5" dirty="0">
                <a:latin typeface="Times New Roman"/>
                <a:cs typeface="Times New Roman"/>
              </a:rPr>
              <a:t>format </a:t>
            </a:r>
            <a:r>
              <a:rPr sz="1200" dirty="0">
                <a:latin typeface="Times New Roman"/>
                <a:cs typeface="Times New Roman"/>
              </a:rPr>
              <a:t>used by service</a:t>
            </a:r>
            <a:r>
              <a:rPr sz="1200" spc="-90" dirty="0">
                <a:latin typeface="Times New Roman"/>
                <a:cs typeface="Times New Roman"/>
              </a:rPr>
              <a:t> </a:t>
            </a:r>
            <a:r>
              <a:rPr sz="1200" dirty="0">
                <a:latin typeface="Times New Roman"/>
                <a:cs typeface="Times New Roman"/>
              </a:rPr>
              <a:t>provider</a:t>
            </a:r>
            <a:endParaRPr sz="1200">
              <a:latin typeface="Times New Roman"/>
              <a:cs typeface="Times New Roman"/>
            </a:endParaRPr>
          </a:p>
        </p:txBody>
      </p:sp>
      <p:sp>
        <p:nvSpPr>
          <p:cNvPr id="7" name="object 7"/>
          <p:cNvSpPr txBox="1"/>
          <p:nvPr/>
        </p:nvSpPr>
        <p:spPr>
          <a:xfrm>
            <a:off x="2044687" y="3720096"/>
            <a:ext cx="4573905" cy="3337560"/>
          </a:xfrm>
          <a:prstGeom prst="rect">
            <a:avLst/>
          </a:prstGeom>
        </p:spPr>
        <p:txBody>
          <a:bodyPr vert="horz" wrap="square" lIns="0" tIns="0" rIns="0" bIns="0" rtlCol="0">
            <a:spAutoFit/>
          </a:bodyPr>
          <a:lstStyle/>
          <a:p>
            <a:pPr marL="12700" marR="2081530">
              <a:lnSpc>
                <a:spcPts val="1380"/>
              </a:lnSpc>
            </a:pPr>
            <a:r>
              <a:rPr sz="1200" spc="-5" dirty="0">
                <a:latin typeface="Times New Roman"/>
                <a:cs typeface="Times New Roman"/>
              </a:rPr>
              <a:t>DSU </a:t>
            </a:r>
            <a:r>
              <a:rPr sz="1200" dirty="0">
                <a:latin typeface="Times New Roman"/>
                <a:cs typeface="Times New Roman"/>
              </a:rPr>
              <a:t>is </a:t>
            </a:r>
            <a:r>
              <a:rPr sz="1200" spc="-5" dirty="0">
                <a:latin typeface="Times New Roman"/>
                <a:cs typeface="Times New Roman"/>
              </a:rPr>
              <a:t>often </a:t>
            </a:r>
            <a:r>
              <a:rPr sz="1200" dirty="0">
                <a:latin typeface="Times New Roman"/>
                <a:cs typeface="Times New Roman"/>
              </a:rPr>
              <a:t>included in </a:t>
            </a:r>
            <a:r>
              <a:rPr sz="1200" spc="-5" dirty="0">
                <a:latin typeface="Times New Roman"/>
                <a:cs typeface="Times New Roman"/>
              </a:rPr>
              <a:t>dialing process  DSU </a:t>
            </a:r>
            <a:r>
              <a:rPr sz="1200" dirty="0">
                <a:latin typeface="Times New Roman"/>
                <a:cs typeface="Times New Roman"/>
              </a:rPr>
              <a:t>is </a:t>
            </a:r>
            <a:r>
              <a:rPr sz="1200" spc="-5" dirty="0">
                <a:latin typeface="Times New Roman"/>
                <a:cs typeface="Times New Roman"/>
              </a:rPr>
              <a:t>more </a:t>
            </a:r>
            <a:r>
              <a:rPr sz="1200" dirty="0">
                <a:latin typeface="Times New Roman"/>
                <a:cs typeface="Times New Roman"/>
              </a:rPr>
              <a:t>expensive than</a:t>
            </a:r>
            <a:r>
              <a:rPr sz="1200" spc="-100" dirty="0">
                <a:latin typeface="Times New Roman"/>
                <a:cs typeface="Times New Roman"/>
              </a:rPr>
              <a:t> </a:t>
            </a:r>
            <a:r>
              <a:rPr sz="1200" spc="-5" dirty="0">
                <a:latin typeface="Times New Roman"/>
                <a:cs typeface="Times New Roman"/>
              </a:rPr>
              <a:t>Modem</a:t>
            </a:r>
            <a:endParaRPr sz="1200">
              <a:latin typeface="Times New Roman"/>
              <a:cs typeface="Times New Roman"/>
            </a:endParaRPr>
          </a:p>
          <a:p>
            <a:pPr marL="12700" marR="78105">
              <a:lnSpc>
                <a:spcPts val="1380"/>
              </a:lnSpc>
            </a:pPr>
            <a:r>
              <a:rPr sz="1200" spc="-5" dirty="0">
                <a:latin typeface="Times New Roman"/>
                <a:cs typeface="Times New Roman"/>
              </a:rPr>
              <a:t>So why would </a:t>
            </a:r>
            <a:r>
              <a:rPr sz="1200" dirty="0">
                <a:latin typeface="Times New Roman"/>
                <a:cs typeface="Times New Roman"/>
              </a:rPr>
              <a:t>a </a:t>
            </a:r>
            <a:r>
              <a:rPr sz="1200" spc="-5" dirty="0">
                <a:latin typeface="Times New Roman"/>
                <a:cs typeface="Times New Roman"/>
              </a:rPr>
              <a:t>subscriber pay for switched/56 service </a:t>
            </a:r>
            <a:r>
              <a:rPr sz="1200" dirty="0">
                <a:latin typeface="Times New Roman"/>
                <a:cs typeface="Times New Roman"/>
              </a:rPr>
              <a:t>and </a:t>
            </a:r>
            <a:r>
              <a:rPr sz="1200" spc="-10" dirty="0">
                <a:latin typeface="Times New Roman"/>
                <a:cs typeface="Times New Roman"/>
              </a:rPr>
              <a:t>DSU?  </a:t>
            </a:r>
            <a:r>
              <a:rPr sz="1200" dirty="0">
                <a:latin typeface="Times New Roman"/>
                <a:cs typeface="Times New Roman"/>
              </a:rPr>
              <a:t>Because </a:t>
            </a:r>
            <a:r>
              <a:rPr sz="1200" spc="-5" dirty="0">
                <a:latin typeface="Times New Roman"/>
                <a:cs typeface="Times New Roman"/>
              </a:rPr>
              <a:t>digital line </a:t>
            </a:r>
            <a:r>
              <a:rPr sz="1200" dirty="0">
                <a:latin typeface="Times New Roman"/>
                <a:cs typeface="Times New Roman"/>
              </a:rPr>
              <a:t>has better speed, </a:t>
            </a:r>
            <a:r>
              <a:rPr sz="1200" spc="-5" dirty="0">
                <a:latin typeface="Times New Roman"/>
                <a:cs typeface="Times New Roman"/>
              </a:rPr>
              <a:t>better </a:t>
            </a:r>
            <a:r>
              <a:rPr sz="1200" dirty="0">
                <a:latin typeface="Times New Roman"/>
                <a:cs typeface="Times New Roman"/>
              </a:rPr>
              <a:t>quality and </a:t>
            </a:r>
            <a:r>
              <a:rPr sz="1200" spc="-5" dirty="0">
                <a:latin typeface="Times New Roman"/>
                <a:cs typeface="Times New Roman"/>
              </a:rPr>
              <a:t>less susceptibility  </a:t>
            </a:r>
            <a:r>
              <a:rPr sz="1200" dirty="0">
                <a:latin typeface="Times New Roman"/>
                <a:cs typeface="Times New Roman"/>
              </a:rPr>
              <a:t>to</a:t>
            </a:r>
            <a:r>
              <a:rPr sz="1200" spc="-100" dirty="0">
                <a:latin typeface="Times New Roman"/>
                <a:cs typeface="Times New Roman"/>
              </a:rPr>
              <a:t> </a:t>
            </a:r>
            <a:r>
              <a:rPr sz="1200" dirty="0">
                <a:latin typeface="Times New Roman"/>
                <a:cs typeface="Times New Roman"/>
              </a:rPr>
              <a:t>noise</a:t>
            </a:r>
            <a:endParaRPr sz="1200">
              <a:latin typeface="Times New Roman"/>
              <a:cs typeface="Times New Roman"/>
            </a:endParaRPr>
          </a:p>
          <a:p>
            <a:pPr marL="12700">
              <a:lnSpc>
                <a:spcPts val="1345"/>
              </a:lnSpc>
            </a:pPr>
            <a:r>
              <a:rPr sz="1200" spc="-5" dirty="0">
                <a:latin typeface="Times New Roman"/>
                <a:cs typeface="Times New Roman"/>
              </a:rPr>
              <a:t>Bandwidth on</a:t>
            </a:r>
            <a:r>
              <a:rPr sz="1200" spc="-90" dirty="0">
                <a:latin typeface="Times New Roman"/>
                <a:cs typeface="Times New Roman"/>
              </a:rPr>
              <a:t> </a:t>
            </a:r>
            <a:r>
              <a:rPr sz="1200" spc="-5" dirty="0">
                <a:latin typeface="Times New Roman"/>
                <a:cs typeface="Times New Roman"/>
              </a:rPr>
              <a:t>Demand</a:t>
            </a:r>
            <a:endParaRPr sz="1200">
              <a:latin typeface="Times New Roman"/>
              <a:cs typeface="Times New Roman"/>
            </a:endParaRPr>
          </a:p>
          <a:p>
            <a:pPr>
              <a:lnSpc>
                <a:spcPct val="100000"/>
              </a:lnSpc>
              <a:spcBef>
                <a:spcPts val="15"/>
              </a:spcBef>
            </a:pPr>
            <a:endParaRPr sz="1200">
              <a:latin typeface="Times New Roman"/>
              <a:cs typeface="Times New Roman"/>
            </a:endParaRPr>
          </a:p>
          <a:p>
            <a:pPr marL="12700" marR="2347595">
              <a:lnSpc>
                <a:spcPct val="95400"/>
              </a:lnSpc>
            </a:pPr>
            <a:r>
              <a:rPr sz="1200" b="1" dirty="0">
                <a:latin typeface="Times New Roman"/>
                <a:cs typeface="Times New Roman"/>
              </a:rPr>
              <a:t>Digital Data Service </a:t>
            </a:r>
            <a:r>
              <a:rPr sz="1200" b="1" spc="-5" dirty="0">
                <a:latin typeface="Times New Roman"/>
                <a:cs typeface="Times New Roman"/>
              </a:rPr>
              <a:t>(DDS)  </a:t>
            </a:r>
            <a:r>
              <a:rPr sz="1200" spc="-5" dirty="0">
                <a:latin typeface="Times New Roman"/>
                <a:cs typeface="Times New Roman"/>
              </a:rPr>
              <a:t>Digital version of </a:t>
            </a:r>
            <a:r>
              <a:rPr sz="1200" dirty="0">
                <a:latin typeface="Times New Roman"/>
                <a:cs typeface="Times New Roman"/>
              </a:rPr>
              <a:t>analog leased line  </a:t>
            </a:r>
            <a:r>
              <a:rPr sz="1200" spc="-5" dirty="0">
                <a:latin typeface="Times New Roman"/>
                <a:cs typeface="Times New Roman"/>
              </a:rPr>
              <a:t>Max. data rate of 64</a:t>
            </a:r>
            <a:r>
              <a:rPr sz="1200" spc="-80" dirty="0">
                <a:latin typeface="Times New Roman"/>
                <a:cs typeface="Times New Roman"/>
              </a:rPr>
              <a:t> </a:t>
            </a:r>
            <a:r>
              <a:rPr sz="1200" spc="-5" dirty="0">
                <a:latin typeface="Times New Roman"/>
                <a:cs typeface="Times New Roman"/>
              </a:rPr>
              <a:t>Kbps</a:t>
            </a:r>
            <a:endParaRPr sz="1200">
              <a:latin typeface="Times New Roman"/>
              <a:cs typeface="Times New Roman"/>
            </a:endParaRPr>
          </a:p>
          <a:p>
            <a:pPr marL="12700">
              <a:lnSpc>
                <a:spcPts val="1350"/>
              </a:lnSpc>
            </a:pPr>
            <a:r>
              <a:rPr sz="1200" spc="-5" dirty="0">
                <a:latin typeface="Times New Roman"/>
                <a:cs typeface="Times New Roman"/>
              </a:rPr>
              <a:t>Like switched/56, DDS requires </a:t>
            </a:r>
            <a:r>
              <a:rPr sz="1200" dirty="0">
                <a:latin typeface="Times New Roman"/>
                <a:cs typeface="Times New Roman"/>
              </a:rPr>
              <a:t>a</a:t>
            </a:r>
            <a:r>
              <a:rPr sz="1200" spc="-25" dirty="0">
                <a:latin typeface="Times New Roman"/>
                <a:cs typeface="Times New Roman"/>
              </a:rPr>
              <a:t> </a:t>
            </a:r>
            <a:r>
              <a:rPr sz="1200" spc="-10" dirty="0">
                <a:latin typeface="Times New Roman"/>
                <a:cs typeface="Times New Roman"/>
              </a:rPr>
              <a:t>DSU</a:t>
            </a:r>
            <a:endParaRPr sz="1200">
              <a:latin typeface="Times New Roman"/>
              <a:cs typeface="Times New Roman"/>
            </a:endParaRPr>
          </a:p>
          <a:p>
            <a:pPr marL="12700" marR="5080">
              <a:lnSpc>
                <a:spcPts val="1380"/>
              </a:lnSpc>
              <a:spcBef>
                <a:spcPts val="65"/>
              </a:spcBef>
            </a:pPr>
            <a:r>
              <a:rPr sz="1200" spc="-5" dirty="0">
                <a:latin typeface="Times New Roman"/>
                <a:cs typeface="Times New Roman"/>
              </a:rPr>
              <a:t>DSU </a:t>
            </a:r>
            <a:r>
              <a:rPr sz="1200" dirty="0">
                <a:latin typeface="Times New Roman"/>
                <a:cs typeface="Times New Roman"/>
              </a:rPr>
              <a:t>for this service is cheaper than switched /56 </a:t>
            </a:r>
            <a:r>
              <a:rPr sz="1200" spc="-5" dirty="0">
                <a:latin typeface="Times New Roman"/>
                <a:cs typeface="Times New Roman"/>
              </a:rPr>
              <a:t>DSU </a:t>
            </a:r>
            <a:r>
              <a:rPr sz="1200" dirty="0">
                <a:latin typeface="Times New Roman"/>
                <a:cs typeface="Times New Roman"/>
              </a:rPr>
              <a:t>because it </a:t>
            </a:r>
            <a:r>
              <a:rPr sz="1200" spc="-5" dirty="0">
                <a:latin typeface="Times New Roman"/>
                <a:cs typeface="Times New Roman"/>
              </a:rPr>
              <a:t>does</a:t>
            </a:r>
            <a:r>
              <a:rPr sz="1200" spc="-125" dirty="0">
                <a:latin typeface="Times New Roman"/>
                <a:cs typeface="Times New Roman"/>
              </a:rPr>
              <a:t> </a:t>
            </a:r>
            <a:r>
              <a:rPr sz="1200" spc="-5" dirty="0">
                <a:latin typeface="Times New Roman"/>
                <a:cs typeface="Times New Roman"/>
              </a:rPr>
              <a:t>not  </a:t>
            </a:r>
            <a:r>
              <a:rPr sz="1200" dirty="0">
                <a:latin typeface="Times New Roman"/>
                <a:cs typeface="Times New Roman"/>
              </a:rPr>
              <a:t>need a dial</a:t>
            </a:r>
            <a:r>
              <a:rPr sz="1200" spc="-95" dirty="0">
                <a:latin typeface="Times New Roman"/>
                <a:cs typeface="Times New Roman"/>
              </a:rPr>
              <a:t> </a:t>
            </a:r>
            <a:r>
              <a:rPr sz="1200" spc="-5" dirty="0">
                <a:latin typeface="Times New Roman"/>
                <a:cs typeface="Times New Roman"/>
              </a:rPr>
              <a:t>pad</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a:lnSpc>
                <a:spcPts val="1405"/>
              </a:lnSpc>
            </a:pPr>
            <a:r>
              <a:rPr sz="1200" b="1" dirty="0">
                <a:latin typeface="Times New Roman"/>
                <a:cs typeface="Times New Roman"/>
              </a:rPr>
              <a:t>Digital Signal (DS)</a:t>
            </a:r>
            <a:r>
              <a:rPr sz="1200" b="1" spc="-105" dirty="0">
                <a:latin typeface="Times New Roman"/>
                <a:cs typeface="Times New Roman"/>
              </a:rPr>
              <a:t> </a:t>
            </a:r>
            <a:r>
              <a:rPr sz="1200" b="1" dirty="0">
                <a:latin typeface="Times New Roman"/>
                <a:cs typeface="Times New Roman"/>
              </a:rPr>
              <a:t>Service</a:t>
            </a:r>
            <a:endParaRPr sz="1200">
              <a:latin typeface="Times New Roman"/>
              <a:cs typeface="Times New Roman"/>
            </a:endParaRPr>
          </a:p>
          <a:p>
            <a:pPr marL="12700" marR="404495">
              <a:lnSpc>
                <a:spcPts val="1380"/>
              </a:lnSpc>
              <a:spcBef>
                <a:spcPts val="60"/>
              </a:spcBef>
            </a:pPr>
            <a:r>
              <a:rPr sz="1200" dirty="0">
                <a:latin typeface="Times New Roman"/>
                <a:cs typeface="Times New Roman"/>
              </a:rPr>
              <a:t>Telephone </a:t>
            </a:r>
            <a:r>
              <a:rPr sz="1200" spc="-5" dirty="0">
                <a:latin typeface="Times New Roman"/>
                <a:cs typeface="Times New Roman"/>
              </a:rPr>
              <a:t>companies saw </a:t>
            </a:r>
            <a:r>
              <a:rPr sz="1200" dirty="0">
                <a:latin typeface="Times New Roman"/>
                <a:cs typeface="Times New Roman"/>
              </a:rPr>
              <a:t>the </a:t>
            </a:r>
            <a:r>
              <a:rPr sz="1200" spc="-5" dirty="0">
                <a:latin typeface="Times New Roman"/>
                <a:cs typeface="Times New Roman"/>
              </a:rPr>
              <a:t>need </a:t>
            </a:r>
            <a:r>
              <a:rPr sz="1200" dirty="0">
                <a:latin typeface="Times New Roman"/>
                <a:cs typeface="Times New Roman"/>
              </a:rPr>
              <a:t>to develop a hierarchy of digital  services </a:t>
            </a:r>
            <a:r>
              <a:rPr sz="1200" spc="-5" dirty="0">
                <a:latin typeface="Times New Roman"/>
                <a:cs typeface="Times New Roman"/>
              </a:rPr>
              <a:t>much </a:t>
            </a:r>
            <a:r>
              <a:rPr sz="1200" dirty="0">
                <a:latin typeface="Times New Roman"/>
                <a:cs typeface="Times New Roman"/>
              </a:rPr>
              <a:t>like those used for Analog</a:t>
            </a:r>
            <a:r>
              <a:rPr sz="1200" spc="-85" dirty="0">
                <a:latin typeface="Times New Roman"/>
                <a:cs typeface="Times New Roman"/>
              </a:rPr>
              <a:t> </a:t>
            </a:r>
            <a:r>
              <a:rPr sz="1200" spc="-5" dirty="0">
                <a:latin typeface="Times New Roman"/>
                <a:cs typeface="Times New Roman"/>
              </a:rPr>
              <a:t>services</a:t>
            </a:r>
            <a:endParaRPr sz="1200">
              <a:latin typeface="Times New Roman"/>
              <a:cs typeface="Times New Roman"/>
            </a:endParaRPr>
          </a:p>
          <a:p>
            <a:pPr marL="12700">
              <a:lnSpc>
                <a:spcPts val="1315"/>
              </a:lnSpc>
            </a:pPr>
            <a:r>
              <a:rPr sz="1200" dirty="0">
                <a:latin typeface="Times New Roman"/>
                <a:cs typeface="Times New Roman"/>
              </a:rPr>
              <a:t>The next step </a:t>
            </a:r>
            <a:r>
              <a:rPr sz="1200" spc="-5" dirty="0">
                <a:latin typeface="Times New Roman"/>
                <a:cs typeface="Times New Roman"/>
              </a:rPr>
              <a:t>was DS</a:t>
            </a:r>
            <a:r>
              <a:rPr sz="1200" spc="-75" dirty="0">
                <a:latin typeface="Times New Roman"/>
                <a:cs typeface="Times New Roman"/>
              </a:rPr>
              <a:t> </a:t>
            </a:r>
            <a:r>
              <a:rPr sz="1200" spc="-5" dirty="0">
                <a:latin typeface="Times New Roman"/>
                <a:cs typeface="Times New Roman"/>
              </a:rPr>
              <a:t>service</a:t>
            </a:r>
            <a:endParaRPr sz="1200">
              <a:latin typeface="Times New Roman"/>
              <a:cs typeface="Times New Roman"/>
            </a:endParaRPr>
          </a:p>
          <a:p>
            <a:pPr marL="12700">
              <a:lnSpc>
                <a:spcPts val="1410"/>
              </a:lnSpc>
            </a:pPr>
            <a:r>
              <a:rPr sz="1200" spc="-5" dirty="0">
                <a:latin typeface="Times New Roman"/>
                <a:cs typeface="Times New Roman"/>
              </a:rPr>
              <a:t>DS </a:t>
            </a:r>
            <a:r>
              <a:rPr sz="1200" dirty="0">
                <a:latin typeface="Times New Roman"/>
                <a:cs typeface="Times New Roman"/>
              </a:rPr>
              <a:t>is a hierarchy of digital</a:t>
            </a:r>
            <a:r>
              <a:rPr sz="1200" spc="-95" dirty="0">
                <a:latin typeface="Times New Roman"/>
                <a:cs typeface="Times New Roman"/>
              </a:rPr>
              <a:t> </a:t>
            </a:r>
            <a:r>
              <a:rPr sz="1200" dirty="0">
                <a:latin typeface="Times New Roman"/>
                <a:cs typeface="Times New Roman"/>
              </a:rPr>
              <a:t>signals</a:t>
            </a:r>
            <a:endParaRPr sz="1200">
              <a:latin typeface="Times New Roman"/>
              <a:cs typeface="Times New Roman"/>
            </a:endParaRPr>
          </a:p>
        </p:txBody>
      </p:sp>
      <p:sp>
        <p:nvSpPr>
          <p:cNvPr id="8" name="object 8"/>
          <p:cNvSpPr/>
          <p:nvPr/>
        </p:nvSpPr>
        <p:spPr>
          <a:xfrm>
            <a:off x="2057400" y="7225283"/>
            <a:ext cx="4231106" cy="220293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002535" y="1615439"/>
            <a:ext cx="3787127" cy="192938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163</a:t>
            </a:fld>
            <a:endParaRPr dirty="0"/>
          </a:p>
        </p:txBody>
      </p:sp>
    </p:spTree>
    <p:extLst>
      <p:ext uri="{BB962C8B-B14F-4D97-AF65-F5344CB8AC3E}">
        <p14:creationId xmlns:p14="http://schemas.microsoft.com/office/powerpoint/2010/main" val="10516654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687" y="1077468"/>
            <a:ext cx="3986529" cy="895985"/>
          </a:xfrm>
          <a:prstGeom prst="rect">
            <a:avLst/>
          </a:prstGeom>
        </p:spPr>
        <p:txBody>
          <a:bodyPr vert="horz" wrap="square" lIns="0" tIns="0" rIns="0" bIns="0" rtlCol="0">
            <a:spAutoFit/>
          </a:bodyPr>
          <a:lstStyle/>
          <a:p>
            <a:pPr marL="12700">
              <a:lnSpc>
                <a:spcPts val="1410"/>
              </a:lnSpc>
            </a:pPr>
            <a:r>
              <a:rPr sz="1200" dirty="0">
                <a:latin typeface="Times New Roman"/>
                <a:cs typeface="Times New Roman"/>
              </a:rPr>
              <a:t>DS-0 </a:t>
            </a:r>
            <a:r>
              <a:rPr sz="1200" spc="-5" dirty="0">
                <a:latin typeface="Times New Roman"/>
                <a:cs typeface="Times New Roman"/>
              </a:rPr>
              <a:t>resembles DDS. </a:t>
            </a:r>
            <a:r>
              <a:rPr sz="1200" dirty="0">
                <a:latin typeface="Times New Roman"/>
                <a:cs typeface="Times New Roman"/>
              </a:rPr>
              <a:t>It is </a:t>
            </a:r>
            <a:r>
              <a:rPr sz="1200" spc="-5" dirty="0">
                <a:latin typeface="Times New Roman"/>
                <a:cs typeface="Times New Roman"/>
              </a:rPr>
              <a:t>single digital channel of 64</a:t>
            </a:r>
            <a:r>
              <a:rPr sz="1200" spc="30" dirty="0">
                <a:latin typeface="Times New Roman"/>
                <a:cs typeface="Times New Roman"/>
              </a:rPr>
              <a:t> </a:t>
            </a:r>
            <a:r>
              <a:rPr sz="1200" spc="-5" dirty="0">
                <a:latin typeface="Times New Roman"/>
                <a:cs typeface="Times New Roman"/>
              </a:rPr>
              <a:t>Kbps</a:t>
            </a:r>
            <a:endParaRPr sz="1200">
              <a:latin typeface="Times New Roman"/>
              <a:cs typeface="Times New Roman"/>
            </a:endParaRPr>
          </a:p>
          <a:p>
            <a:pPr marL="12700" marR="5080">
              <a:lnSpc>
                <a:spcPts val="1380"/>
              </a:lnSpc>
              <a:spcBef>
                <a:spcPts val="65"/>
              </a:spcBef>
            </a:pPr>
            <a:r>
              <a:rPr sz="1200" spc="-5" dirty="0">
                <a:latin typeface="Times New Roman"/>
                <a:cs typeface="Times New Roman"/>
              </a:rPr>
              <a:t>DS-1 </a:t>
            </a:r>
            <a:r>
              <a:rPr sz="1200" dirty="0">
                <a:latin typeface="Times New Roman"/>
                <a:cs typeface="Times New Roman"/>
              </a:rPr>
              <a:t>is </a:t>
            </a:r>
            <a:r>
              <a:rPr sz="1200" spc="-5" dirty="0">
                <a:latin typeface="Times New Roman"/>
                <a:cs typeface="Times New Roman"/>
              </a:rPr>
              <a:t>1.544 Mbps service </a:t>
            </a:r>
            <a:r>
              <a:rPr sz="1200" dirty="0">
                <a:latin typeface="Times New Roman"/>
                <a:cs typeface="Times New Roman"/>
              </a:rPr>
              <a:t>= </a:t>
            </a:r>
            <a:r>
              <a:rPr sz="1200" spc="-5" dirty="0">
                <a:latin typeface="Times New Roman"/>
                <a:cs typeface="Times New Roman"/>
              </a:rPr>
              <a:t>24 </a:t>
            </a:r>
            <a:r>
              <a:rPr sz="1200" dirty="0">
                <a:latin typeface="Times New Roman"/>
                <a:cs typeface="Times New Roman"/>
              </a:rPr>
              <a:t>* </a:t>
            </a:r>
            <a:r>
              <a:rPr sz="1200" spc="-5" dirty="0">
                <a:latin typeface="Times New Roman"/>
                <a:cs typeface="Times New Roman"/>
              </a:rPr>
              <a:t>64 Kbps+8 Kbps of overhead  DS-2 </a:t>
            </a:r>
            <a:r>
              <a:rPr sz="1200" spc="65" dirty="0">
                <a:latin typeface="Meiryo"/>
                <a:cs typeface="Meiryo"/>
              </a:rPr>
              <a:t>€</a:t>
            </a:r>
            <a:r>
              <a:rPr sz="1200" spc="65" dirty="0">
                <a:latin typeface="Times New Roman"/>
                <a:cs typeface="Times New Roman"/>
              </a:rPr>
              <a:t>6.312 </a:t>
            </a:r>
            <a:r>
              <a:rPr sz="1200" spc="-5" dirty="0">
                <a:latin typeface="Times New Roman"/>
                <a:cs typeface="Times New Roman"/>
              </a:rPr>
              <a:t>Mbps=96*64 Kbps </a:t>
            </a:r>
            <a:r>
              <a:rPr sz="1200" dirty="0">
                <a:latin typeface="Times New Roman"/>
                <a:cs typeface="Times New Roman"/>
              </a:rPr>
              <a:t>+</a:t>
            </a:r>
            <a:r>
              <a:rPr sz="1200" spc="-145" dirty="0">
                <a:latin typeface="Times New Roman"/>
                <a:cs typeface="Times New Roman"/>
              </a:rPr>
              <a:t> </a:t>
            </a:r>
            <a:r>
              <a:rPr sz="1200" spc="-5" dirty="0">
                <a:latin typeface="Times New Roman"/>
                <a:cs typeface="Times New Roman"/>
              </a:rPr>
              <a:t>168Kbps</a:t>
            </a:r>
            <a:endParaRPr sz="1200">
              <a:latin typeface="Times New Roman"/>
              <a:cs typeface="Times New Roman"/>
            </a:endParaRPr>
          </a:p>
          <a:p>
            <a:pPr marL="12700" marR="158115">
              <a:lnSpc>
                <a:spcPts val="1380"/>
              </a:lnSpc>
            </a:pPr>
            <a:r>
              <a:rPr sz="1200" spc="-5" dirty="0">
                <a:latin typeface="Times New Roman"/>
                <a:cs typeface="Times New Roman"/>
              </a:rPr>
              <a:t>DS-3 </a:t>
            </a:r>
            <a:r>
              <a:rPr sz="1200" spc="55" dirty="0">
                <a:latin typeface="Meiryo"/>
                <a:cs typeface="Meiryo"/>
              </a:rPr>
              <a:t>€</a:t>
            </a:r>
            <a:r>
              <a:rPr sz="1200" spc="55" dirty="0">
                <a:latin typeface="Times New Roman"/>
                <a:cs typeface="Times New Roman"/>
              </a:rPr>
              <a:t>44.376 </a:t>
            </a:r>
            <a:r>
              <a:rPr sz="1200" spc="-5" dirty="0">
                <a:latin typeface="Times New Roman"/>
                <a:cs typeface="Times New Roman"/>
              </a:rPr>
              <a:t>Mbps=672*64Kbps +1.368 Mbps of overhead  DS-4 </a:t>
            </a:r>
            <a:r>
              <a:rPr sz="1200" spc="20" dirty="0">
                <a:latin typeface="Meiryo"/>
                <a:cs typeface="Meiryo"/>
              </a:rPr>
              <a:t>€</a:t>
            </a:r>
            <a:r>
              <a:rPr sz="1200" spc="20" dirty="0">
                <a:latin typeface="Times New Roman"/>
                <a:cs typeface="Times New Roman"/>
              </a:rPr>
              <a:t>274.176Mbps4032 </a:t>
            </a:r>
            <a:r>
              <a:rPr sz="1200" dirty="0">
                <a:latin typeface="Times New Roman"/>
                <a:cs typeface="Times New Roman"/>
              </a:rPr>
              <a:t>* </a:t>
            </a:r>
            <a:r>
              <a:rPr sz="1200" spc="-5" dirty="0">
                <a:latin typeface="Times New Roman"/>
                <a:cs typeface="Times New Roman"/>
              </a:rPr>
              <a:t>64 Kbps+ 16.128Mbps</a:t>
            </a:r>
            <a:r>
              <a:rPr sz="1200" spc="-80" dirty="0">
                <a:latin typeface="Times New Roman"/>
                <a:cs typeface="Times New Roman"/>
              </a:rPr>
              <a:t> </a:t>
            </a:r>
            <a:r>
              <a:rPr sz="1200" spc="-5" dirty="0">
                <a:latin typeface="Times New Roman"/>
                <a:cs typeface="Times New Roman"/>
              </a:rPr>
              <a:t>overhead</a:t>
            </a:r>
            <a:endParaRPr sz="1200">
              <a:latin typeface="Times New Roman"/>
              <a:cs typeface="Times New Roman"/>
            </a:endParaRPr>
          </a:p>
        </p:txBody>
      </p:sp>
      <p:sp>
        <p:nvSpPr>
          <p:cNvPr id="7" name="object 7"/>
          <p:cNvSpPr txBox="1"/>
          <p:nvPr/>
        </p:nvSpPr>
        <p:spPr>
          <a:xfrm>
            <a:off x="1130300" y="5116576"/>
            <a:ext cx="4935220" cy="760095"/>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T</a:t>
            </a:r>
            <a:r>
              <a:rPr sz="1400" b="1" spc="-80" dirty="0">
                <a:latin typeface="Times New Roman"/>
                <a:cs typeface="Times New Roman"/>
              </a:rPr>
              <a:t> </a:t>
            </a:r>
            <a:r>
              <a:rPr sz="1400" b="1" spc="-10" dirty="0">
                <a:latin typeface="Times New Roman"/>
                <a:cs typeface="Times New Roman"/>
              </a:rPr>
              <a:t>Lines</a:t>
            </a:r>
            <a:endParaRPr sz="1400">
              <a:latin typeface="Times New Roman"/>
              <a:cs typeface="Times New Roman"/>
            </a:endParaRPr>
          </a:p>
          <a:p>
            <a:pPr marL="241300" indent="-228600">
              <a:lnSpc>
                <a:spcPts val="1370"/>
              </a:lnSpc>
              <a:buFont typeface="Courier New"/>
              <a:buChar char="o"/>
              <a:tabLst>
                <a:tab pos="241300" algn="l"/>
              </a:tabLst>
            </a:pPr>
            <a:r>
              <a:rPr sz="1200" dirty="0">
                <a:latin typeface="Times New Roman"/>
                <a:cs typeface="Times New Roman"/>
              </a:rPr>
              <a:t>DS-0 </a:t>
            </a:r>
            <a:r>
              <a:rPr sz="1200" spc="-5" dirty="0">
                <a:latin typeface="Times New Roman"/>
                <a:cs typeface="Times New Roman"/>
              </a:rPr>
              <a:t>DS1 </a:t>
            </a:r>
            <a:r>
              <a:rPr sz="1200" dirty="0">
                <a:latin typeface="Times New Roman"/>
                <a:cs typeface="Times New Roman"/>
              </a:rPr>
              <a:t>are the </a:t>
            </a:r>
            <a:r>
              <a:rPr sz="1200" spc="-5" dirty="0">
                <a:latin typeface="Times New Roman"/>
                <a:cs typeface="Times New Roman"/>
              </a:rPr>
              <a:t>names </a:t>
            </a:r>
            <a:r>
              <a:rPr sz="1200" dirty="0">
                <a:latin typeface="Times New Roman"/>
                <a:cs typeface="Times New Roman"/>
              </a:rPr>
              <a:t>of the</a:t>
            </a:r>
            <a:r>
              <a:rPr sz="1200" spc="-75" dirty="0">
                <a:latin typeface="Times New Roman"/>
                <a:cs typeface="Times New Roman"/>
              </a:rPr>
              <a:t> </a:t>
            </a:r>
            <a:r>
              <a:rPr sz="1200" dirty="0">
                <a:latin typeface="Times New Roman"/>
                <a:cs typeface="Times New Roman"/>
              </a:rPr>
              <a:t>Services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To </a:t>
            </a:r>
            <a:r>
              <a:rPr sz="1200" spc="-5" dirty="0">
                <a:latin typeface="Times New Roman"/>
                <a:cs typeface="Times New Roman"/>
              </a:rPr>
              <a:t>implement </a:t>
            </a:r>
            <a:r>
              <a:rPr sz="1200" dirty="0">
                <a:latin typeface="Times New Roman"/>
                <a:cs typeface="Times New Roman"/>
              </a:rPr>
              <a:t>those services, telephone </a:t>
            </a:r>
            <a:r>
              <a:rPr sz="1200" spc="-5" dirty="0">
                <a:latin typeface="Times New Roman"/>
                <a:cs typeface="Times New Roman"/>
              </a:rPr>
              <a:t>companies </a:t>
            </a:r>
            <a:r>
              <a:rPr sz="1200" dirty="0">
                <a:latin typeface="Times New Roman"/>
                <a:cs typeface="Times New Roman"/>
              </a:rPr>
              <a:t>use</a:t>
            </a:r>
            <a:r>
              <a:rPr sz="1200" spc="-60" dirty="0">
                <a:latin typeface="Times New Roman"/>
                <a:cs typeface="Times New Roman"/>
              </a:rPr>
              <a:t> </a:t>
            </a:r>
            <a:r>
              <a:rPr sz="1200" dirty="0">
                <a:latin typeface="Times New Roman"/>
                <a:cs typeface="Times New Roman"/>
              </a:rPr>
              <a:t>T-lines</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These are </a:t>
            </a:r>
            <a:r>
              <a:rPr sz="1200" spc="-5" dirty="0">
                <a:latin typeface="Times New Roman"/>
                <a:cs typeface="Times New Roman"/>
              </a:rPr>
              <a:t>the </a:t>
            </a:r>
            <a:r>
              <a:rPr sz="1200" dirty="0">
                <a:latin typeface="Times New Roman"/>
                <a:cs typeface="Times New Roman"/>
              </a:rPr>
              <a:t>lines with </a:t>
            </a:r>
            <a:r>
              <a:rPr sz="1200" spc="-5" dirty="0">
                <a:latin typeface="Times New Roman"/>
                <a:cs typeface="Times New Roman"/>
              </a:rPr>
              <a:t>capacities matched </a:t>
            </a:r>
            <a:r>
              <a:rPr sz="1200" dirty="0">
                <a:latin typeface="Times New Roman"/>
                <a:cs typeface="Times New Roman"/>
              </a:rPr>
              <a:t>to the data </a:t>
            </a:r>
            <a:r>
              <a:rPr sz="1200" spc="-5" dirty="0">
                <a:latin typeface="Times New Roman"/>
                <a:cs typeface="Times New Roman"/>
              </a:rPr>
              <a:t>rates of </a:t>
            </a:r>
            <a:r>
              <a:rPr sz="1200" dirty="0">
                <a:latin typeface="Times New Roman"/>
                <a:cs typeface="Times New Roman"/>
              </a:rPr>
              <a:t>DS-0 to</a:t>
            </a:r>
            <a:r>
              <a:rPr sz="1200" spc="-35" dirty="0">
                <a:latin typeface="Times New Roman"/>
                <a:cs typeface="Times New Roman"/>
              </a:rPr>
              <a:t> </a:t>
            </a:r>
            <a:r>
              <a:rPr sz="1200" dirty="0">
                <a:latin typeface="Times New Roman"/>
                <a:cs typeface="Times New Roman"/>
              </a:rPr>
              <a:t>DS-4</a:t>
            </a:r>
            <a:endParaRPr sz="1200">
              <a:latin typeface="Times New Roman"/>
              <a:cs typeface="Times New Roman"/>
            </a:endParaRPr>
          </a:p>
        </p:txBody>
      </p:sp>
      <p:sp>
        <p:nvSpPr>
          <p:cNvPr id="8" name="object 8"/>
          <p:cNvSpPr txBox="1"/>
          <p:nvPr/>
        </p:nvSpPr>
        <p:spPr>
          <a:xfrm>
            <a:off x="2044700" y="6197358"/>
            <a:ext cx="754380" cy="194945"/>
          </a:xfrm>
          <a:prstGeom prst="rect">
            <a:avLst/>
          </a:prstGeom>
        </p:spPr>
        <p:txBody>
          <a:bodyPr vert="horz" wrap="square" lIns="0" tIns="0" rIns="0" bIns="0" rtlCol="0">
            <a:spAutoFit/>
          </a:bodyPr>
          <a:lstStyle/>
          <a:p>
            <a:pPr marL="12700">
              <a:lnSpc>
                <a:spcPct val="100000"/>
              </a:lnSpc>
            </a:pPr>
            <a:r>
              <a:rPr sz="1200" i="1" dirty="0">
                <a:latin typeface="Times New Roman"/>
                <a:cs typeface="Times New Roman"/>
              </a:rPr>
              <a:t>ServiceLine</a:t>
            </a:r>
            <a:endParaRPr sz="1200">
              <a:latin typeface="Times New Roman"/>
              <a:cs typeface="Times New Roman"/>
            </a:endParaRPr>
          </a:p>
        </p:txBody>
      </p:sp>
      <p:sp>
        <p:nvSpPr>
          <p:cNvPr id="9" name="object 9"/>
          <p:cNvSpPr txBox="1"/>
          <p:nvPr/>
        </p:nvSpPr>
        <p:spPr>
          <a:xfrm>
            <a:off x="3035713" y="6197358"/>
            <a:ext cx="1790700" cy="194945"/>
          </a:xfrm>
          <a:prstGeom prst="rect">
            <a:avLst/>
          </a:prstGeom>
        </p:spPr>
        <p:txBody>
          <a:bodyPr vert="horz" wrap="square" lIns="0" tIns="0" rIns="0" bIns="0" rtlCol="0">
            <a:spAutoFit/>
          </a:bodyPr>
          <a:lstStyle/>
          <a:p>
            <a:pPr marL="12700">
              <a:lnSpc>
                <a:spcPct val="100000"/>
              </a:lnSpc>
            </a:pPr>
            <a:r>
              <a:rPr sz="1200" i="1" dirty="0">
                <a:latin typeface="Times New Roman"/>
                <a:cs typeface="Times New Roman"/>
              </a:rPr>
              <a:t>Rate(Mbps)   Voice</a:t>
            </a:r>
            <a:r>
              <a:rPr sz="1200" i="1" spc="-85" dirty="0">
                <a:latin typeface="Times New Roman"/>
                <a:cs typeface="Times New Roman"/>
              </a:rPr>
              <a:t> </a:t>
            </a:r>
            <a:r>
              <a:rPr sz="1200" i="1" dirty="0">
                <a:latin typeface="Times New Roman"/>
                <a:cs typeface="Times New Roman"/>
              </a:rPr>
              <a:t>channels</a:t>
            </a:r>
            <a:endParaRPr sz="1200">
              <a:latin typeface="Times New Roman"/>
              <a:cs typeface="Times New Roman"/>
            </a:endParaRPr>
          </a:p>
        </p:txBody>
      </p:sp>
      <p:sp>
        <p:nvSpPr>
          <p:cNvPr id="10" name="object 10"/>
          <p:cNvSpPr txBox="1"/>
          <p:nvPr/>
        </p:nvSpPr>
        <p:spPr>
          <a:xfrm>
            <a:off x="2044700" y="6371869"/>
            <a:ext cx="2868930"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a:t>
            </a:r>
            <a:endParaRPr sz="1200">
              <a:latin typeface="Times New Roman"/>
              <a:cs typeface="Times New Roman"/>
            </a:endParaRPr>
          </a:p>
        </p:txBody>
      </p:sp>
      <p:sp>
        <p:nvSpPr>
          <p:cNvPr id="11" name="object 11"/>
          <p:cNvSpPr txBox="1"/>
          <p:nvPr/>
        </p:nvSpPr>
        <p:spPr>
          <a:xfrm>
            <a:off x="2044700" y="6559321"/>
            <a:ext cx="347345" cy="708660"/>
          </a:xfrm>
          <a:prstGeom prst="rect">
            <a:avLst/>
          </a:prstGeom>
        </p:spPr>
        <p:txBody>
          <a:bodyPr vert="horz" wrap="square" lIns="0" tIns="0" rIns="0" bIns="0" rtlCol="0">
            <a:spAutoFit/>
          </a:bodyPr>
          <a:lstStyle/>
          <a:p>
            <a:pPr marL="12700" marR="5080" algn="just">
              <a:lnSpc>
                <a:spcPts val="1380"/>
              </a:lnSpc>
            </a:pPr>
            <a:r>
              <a:rPr sz="1200" spc="-5" dirty="0">
                <a:latin typeface="Times New Roman"/>
                <a:cs typeface="Times New Roman"/>
              </a:rPr>
              <a:t>DS-1  DS-2  DS-3  DS-4</a:t>
            </a:r>
            <a:endParaRPr sz="1200">
              <a:latin typeface="Times New Roman"/>
              <a:cs typeface="Times New Roman"/>
            </a:endParaRPr>
          </a:p>
        </p:txBody>
      </p:sp>
      <p:sp>
        <p:nvSpPr>
          <p:cNvPr id="12" name="object 12"/>
          <p:cNvSpPr txBox="1"/>
          <p:nvPr/>
        </p:nvSpPr>
        <p:spPr>
          <a:xfrm>
            <a:off x="2540159" y="6547129"/>
            <a:ext cx="1054100" cy="720725"/>
          </a:xfrm>
          <a:prstGeom prst="rect">
            <a:avLst/>
          </a:prstGeom>
        </p:spPr>
        <p:txBody>
          <a:bodyPr vert="horz" wrap="square" lIns="0" tIns="12065" rIns="0" bIns="0" rtlCol="0">
            <a:spAutoFit/>
          </a:bodyPr>
          <a:lstStyle/>
          <a:p>
            <a:pPr marL="12700" marR="81280" indent="92710">
              <a:lnSpc>
                <a:spcPts val="1380"/>
              </a:lnSpc>
              <a:spcBef>
                <a:spcPts val="95"/>
              </a:spcBef>
              <a:tabLst>
                <a:tab pos="553720" algn="l"/>
                <a:tab pos="621665" algn="l"/>
              </a:tabLst>
            </a:pPr>
            <a:r>
              <a:rPr sz="1200" spc="-5" dirty="0">
                <a:latin typeface="Times New Roman"/>
                <a:cs typeface="Times New Roman"/>
              </a:rPr>
              <a:t>T-1	1.544  T-2</a:t>
            </a:r>
            <a:r>
              <a:rPr sz="1200" dirty="0">
                <a:latin typeface="Times New Roman"/>
                <a:cs typeface="Times New Roman"/>
              </a:rPr>
              <a:t> 		</a:t>
            </a:r>
            <a:r>
              <a:rPr sz="1200" spc="-5" dirty="0">
                <a:latin typeface="Times New Roman"/>
                <a:cs typeface="Times New Roman"/>
              </a:rPr>
              <a:t>6.312</a:t>
            </a:r>
            <a:endParaRPr sz="1200">
              <a:latin typeface="Times New Roman"/>
              <a:cs typeface="Times New Roman"/>
            </a:endParaRPr>
          </a:p>
          <a:p>
            <a:pPr marL="105410" marR="5080" indent="-93345">
              <a:lnSpc>
                <a:spcPts val="1380"/>
              </a:lnSpc>
              <a:tabLst>
                <a:tab pos="515620" algn="l"/>
                <a:tab pos="621665" algn="l"/>
              </a:tabLst>
            </a:pPr>
            <a:r>
              <a:rPr sz="1200" spc="-5" dirty="0">
                <a:latin typeface="Times New Roman"/>
                <a:cs typeface="Times New Roman"/>
              </a:rPr>
              <a:t>T-3</a:t>
            </a:r>
            <a:r>
              <a:rPr sz="1200" dirty="0">
                <a:latin typeface="Times New Roman"/>
                <a:cs typeface="Times New Roman"/>
              </a:rPr>
              <a:t> 		</a:t>
            </a:r>
            <a:r>
              <a:rPr sz="1200" spc="-5" dirty="0">
                <a:latin typeface="Times New Roman"/>
                <a:cs typeface="Times New Roman"/>
              </a:rPr>
              <a:t>44.736  T-4	274.176</a:t>
            </a:r>
            <a:endParaRPr sz="1200">
              <a:latin typeface="Times New Roman"/>
              <a:cs typeface="Times New Roman"/>
            </a:endParaRPr>
          </a:p>
        </p:txBody>
      </p:sp>
      <p:sp>
        <p:nvSpPr>
          <p:cNvPr id="13" name="object 13"/>
          <p:cNvSpPr txBox="1"/>
          <p:nvPr/>
        </p:nvSpPr>
        <p:spPr>
          <a:xfrm>
            <a:off x="4292482" y="6547129"/>
            <a:ext cx="330200" cy="720725"/>
          </a:xfrm>
          <a:prstGeom prst="rect">
            <a:avLst/>
          </a:prstGeom>
        </p:spPr>
        <p:txBody>
          <a:bodyPr vert="horz" wrap="square" lIns="0" tIns="0" rIns="0" bIns="0" rtlCol="0">
            <a:spAutoFit/>
          </a:bodyPr>
          <a:lstStyle/>
          <a:p>
            <a:pPr algn="ctr">
              <a:lnSpc>
                <a:spcPts val="1410"/>
              </a:lnSpc>
            </a:pPr>
            <a:r>
              <a:rPr sz="1200" spc="-5" dirty="0">
                <a:latin typeface="Times New Roman"/>
                <a:cs typeface="Times New Roman"/>
              </a:rPr>
              <a:t>24</a:t>
            </a:r>
            <a:endParaRPr sz="1200">
              <a:latin typeface="Times New Roman"/>
              <a:cs typeface="Times New Roman"/>
            </a:endParaRPr>
          </a:p>
          <a:p>
            <a:pPr marL="76200" algn="ctr">
              <a:lnSpc>
                <a:spcPts val="1380"/>
              </a:lnSpc>
            </a:pPr>
            <a:r>
              <a:rPr sz="1200" spc="-5" dirty="0">
                <a:latin typeface="Times New Roman"/>
                <a:cs typeface="Times New Roman"/>
              </a:rPr>
              <a:t>96</a:t>
            </a:r>
            <a:endParaRPr sz="1200">
              <a:latin typeface="Times New Roman"/>
              <a:cs typeface="Times New Roman"/>
            </a:endParaRPr>
          </a:p>
          <a:p>
            <a:pPr algn="ctr">
              <a:lnSpc>
                <a:spcPts val="1380"/>
              </a:lnSpc>
            </a:pPr>
            <a:r>
              <a:rPr sz="1200" spc="-5" dirty="0">
                <a:latin typeface="Times New Roman"/>
                <a:cs typeface="Times New Roman"/>
              </a:rPr>
              <a:t>672</a:t>
            </a:r>
            <a:endParaRPr sz="1200">
              <a:latin typeface="Times New Roman"/>
              <a:cs typeface="Times New Roman"/>
            </a:endParaRPr>
          </a:p>
          <a:p>
            <a:pPr algn="ctr">
              <a:lnSpc>
                <a:spcPts val="1410"/>
              </a:lnSpc>
            </a:pPr>
            <a:r>
              <a:rPr sz="1200" spc="-5" dirty="0">
                <a:latin typeface="Times New Roman"/>
                <a:cs typeface="Times New Roman"/>
              </a:rPr>
              <a:t>4032</a:t>
            </a:r>
            <a:endParaRPr sz="1200">
              <a:latin typeface="Times New Roman"/>
              <a:cs typeface="Times New Roman"/>
            </a:endParaRPr>
          </a:p>
        </p:txBody>
      </p:sp>
      <p:sp>
        <p:nvSpPr>
          <p:cNvPr id="14" name="object 14"/>
          <p:cNvSpPr txBox="1"/>
          <p:nvPr/>
        </p:nvSpPr>
        <p:spPr>
          <a:xfrm>
            <a:off x="1130300" y="7424928"/>
            <a:ext cx="5423535" cy="1771014"/>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The Telephone</a:t>
            </a:r>
            <a:r>
              <a:rPr sz="1200" spc="-105" dirty="0">
                <a:latin typeface="Times New Roman"/>
                <a:cs typeface="Times New Roman"/>
              </a:rPr>
              <a:t> </a:t>
            </a:r>
            <a:r>
              <a:rPr sz="1200" dirty="0">
                <a:latin typeface="Times New Roman"/>
                <a:cs typeface="Times New Roman"/>
              </a:rPr>
              <a:t>System</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Analog</a:t>
            </a:r>
            <a:r>
              <a:rPr sz="1200" spc="-75" dirty="0">
                <a:latin typeface="Times New Roman"/>
                <a:cs typeface="Times New Roman"/>
              </a:rPr>
              <a:t> </a:t>
            </a:r>
            <a:r>
              <a:rPr sz="1200" spc="-5" dirty="0">
                <a:latin typeface="Times New Roman"/>
                <a:cs typeface="Times New Roman"/>
              </a:rPr>
              <a:t>Services</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Digital</a:t>
            </a:r>
            <a:r>
              <a:rPr sz="1200" spc="-45" dirty="0">
                <a:latin typeface="Times New Roman"/>
                <a:cs typeface="Times New Roman"/>
              </a:rPr>
              <a:t> </a:t>
            </a:r>
            <a:r>
              <a:rPr sz="1200" spc="-5" dirty="0">
                <a:latin typeface="Times New Roman"/>
                <a:cs typeface="Times New Roman"/>
              </a:rPr>
              <a:t>Services</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Fiber To </a:t>
            </a:r>
            <a:r>
              <a:rPr sz="1200" spc="-5" dirty="0">
                <a:latin typeface="Times New Roman"/>
                <a:cs typeface="Times New Roman"/>
              </a:rPr>
              <a:t>The </a:t>
            </a:r>
            <a:r>
              <a:rPr sz="1200" dirty="0">
                <a:latin typeface="Times New Roman"/>
                <a:cs typeface="Times New Roman"/>
              </a:rPr>
              <a:t>Curb</a:t>
            </a:r>
            <a:r>
              <a:rPr sz="1200" spc="-90" dirty="0">
                <a:latin typeface="Times New Roman"/>
                <a:cs typeface="Times New Roman"/>
              </a:rPr>
              <a:t> </a:t>
            </a:r>
            <a:r>
              <a:rPr sz="1200" dirty="0">
                <a:latin typeface="Times New Roman"/>
                <a:cs typeface="Times New Roman"/>
              </a:rPr>
              <a:t>(FTTC)</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469900" marR="5080" indent="-228600">
              <a:lnSpc>
                <a:spcPts val="1380"/>
              </a:lnSpc>
              <a:spcBef>
                <a:spcPts val="5"/>
              </a:spcBef>
              <a:buFont typeface="Meiryo"/>
              <a:buChar char="*"/>
              <a:tabLst>
                <a:tab pos="469265" algn="l"/>
                <a:tab pos="469900" algn="l"/>
              </a:tabLst>
            </a:pPr>
            <a:r>
              <a:rPr sz="1200" spc="-5" dirty="0">
                <a:latin typeface="Times New Roman"/>
                <a:cs typeface="Times New Roman"/>
              </a:rPr>
              <a:t>Section 8.5, “Data Communications and Networking” 4th Edition by Behrouz A.  </a:t>
            </a:r>
            <a:r>
              <a:rPr sz="1200" dirty="0">
                <a:latin typeface="Times New Roman"/>
                <a:cs typeface="Times New Roman"/>
              </a:rPr>
              <a:t>Forouzan</a:t>
            </a:r>
            <a:endParaRPr sz="1200">
              <a:latin typeface="Times New Roman"/>
              <a:cs typeface="Times New Roman"/>
            </a:endParaRPr>
          </a:p>
        </p:txBody>
      </p:sp>
      <p:sp>
        <p:nvSpPr>
          <p:cNvPr id="15" name="object 15"/>
          <p:cNvSpPr/>
          <p:nvPr/>
        </p:nvSpPr>
        <p:spPr>
          <a:xfrm>
            <a:off x="1952244" y="2667000"/>
            <a:ext cx="3891457" cy="2286000"/>
          </a:xfrm>
          <a:prstGeom prst="rect">
            <a:avLst/>
          </a:prstGeom>
          <a:blipFill>
            <a:blip r:embed="rId2" cstate="print"/>
            <a:stretch>
              <a:fillRect/>
            </a:stretch>
          </a:blipFill>
        </p:spPr>
        <p:txBody>
          <a:bodyPr wrap="square" lIns="0" tIns="0" rIns="0" bIns="0" rtlCol="0"/>
          <a:lstStyle/>
          <a:p>
            <a:endParaRPr/>
          </a:p>
        </p:txBody>
      </p:sp>
      <p:sp>
        <p:nvSpPr>
          <p:cNvPr id="16" name="object 16"/>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7" name="object 17"/>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164</a:t>
            </a:fld>
            <a:endParaRPr dirty="0"/>
          </a:p>
        </p:txBody>
      </p:sp>
    </p:spTree>
    <p:extLst>
      <p:ext uri="{BB962C8B-B14F-4D97-AF65-F5344CB8AC3E}">
        <p14:creationId xmlns:p14="http://schemas.microsoft.com/office/powerpoint/2010/main" val="37937481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3736340" cy="72136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#32</a:t>
            </a:r>
            <a:endParaRPr sz="2000">
              <a:latin typeface="Arial Black"/>
              <a:cs typeface="Arial Black"/>
            </a:endParaRPr>
          </a:p>
          <a:p>
            <a:pPr marL="12700">
              <a:lnSpc>
                <a:spcPct val="100000"/>
              </a:lnSpc>
              <a:spcBef>
                <a:spcPts val="1505"/>
              </a:spcBef>
            </a:pPr>
            <a:r>
              <a:rPr sz="1400" b="1" u="heavy" spc="-5" dirty="0">
                <a:latin typeface="Times New Roman"/>
                <a:cs typeface="Times New Roman"/>
              </a:rPr>
              <a:t>T</a:t>
            </a:r>
            <a:r>
              <a:rPr sz="1400" b="1" u="heavy" spc="-100" dirty="0">
                <a:latin typeface="Times New Roman"/>
                <a:cs typeface="Times New Roman"/>
              </a:rPr>
              <a:t> </a:t>
            </a:r>
            <a:r>
              <a:rPr sz="1400" b="1" u="heavy" spc="-5" dirty="0">
                <a:latin typeface="Times New Roman"/>
                <a:cs typeface="Times New Roman"/>
              </a:rPr>
              <a:t>Lines</a:t>
            </a:r>
            <a:endParaRPr sz="1400">
              <a:latin typeface="Times New Roman"/>
              <a:cs typeface="Times New Roman"/>
            </a:endParaRPr>
          </a:p>
        </p:txBody>
      </p:sp>
      <p:sp>
        <p:nvSpPr>
          <p:cNvPr id="7" name="object 7"/>
          <p:cNvSpPr txBox="1"/>
          <p:nvPr/>
        </p:nvSpPr>
        <p:spPr>
          <a:xfrm>
            <a:off x="5941694" y="1990343"/>
            <a:ext cx="720090"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(Telephone</a:t>
            </a:r>
            <a:endParaRPr sz="1200">
              <a:latin typeface="Times New Roman"/>
              <a:cs typeface="Times New Roman"/>
            </a:endParaRPr>
          </a:p>
        </p:txBody>
      </p:sp>
      <p:sp>
        <p:nvSpPr>
          <p:cNvPr id="8" name="object 8"/>
          <p:cNvSpPr txBox="1"/>
          <p:nvPr/>
        </p:nvSpPr>
        <p:spPr>
          <a:xfrm>
            <a:off x="1358900" y="5731751"/>
            <a:ext cx="5302885" cy="142049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T 1 Frame</a:t>
            </a:r>
            <a:r>
              <a:rPr sz="1200" b="1" spc="-100" dirty="0">
                <a:latin typeface="Times New Roman"/>
                <a:cs typeface="Times New Roman"/>
              </a:rPr>
              <a:t> </a:t>
            </a:r>
            <a:r>
              <a:rPr sz="1200" b="1" dirty="0">
                <a:latin typeface="Times New Roman"/>
                <a:cs typeface="Times New Roman"/>
              </a:rPr>
              <a:t>(Figure)</a:t>
            </a:r>
            <a:endParaRPr sz="1200">
              <a:latin typeface="Times New Roman"/>
              <a:cs typeface="Times New Roman"/>
            </a:endParaRPr>
          </a:p>
          <a:p>
            <a:pPr marL="469900" lvl="1" indent="-228600">
              <a:lnSpc>
                <a:spcPts val="1375"/>
              </a:lnSpc>
              <a:buFont typeface="Courier New"/>
              <a:buChar char="o"/>
              <a:tabLst>
                <a:tab pos="469900" algn="l"/>
              </a:tabLst>
            </a:pPr>
            <a:r>
              <a:rPr sz="1200" spc="-5" dirty="0">
                <a:latin typeface="Times New Roman"/>
                <a:cs typeface="Times New Roman"/>
              </a:rPr>
              <a:t>DS-1 requires </a:t>
            </a:r>
            <a:r>
              <a:rPr sz="1200" dirty="0">
                <a:latin typeface="Times New Roman"/>
                <a:cs typeface="Times New Roman"/>
              </a:rPr>
              <a:t>8 </a:t>
            </a:r>
            <a:r>
              <a:rPr sz="1200" spc="-5" dirty="0">
                <a:latin typeface="Times New Roman"/>
                <a:cs typeface="Times New Roman"/>
              </a:rPr>
              <a:t>Kbps of</a:t>
            </a:r>
            <a:r>
              <a:rPr sz="1200" spc="-90" dirty="0">
                <a:latin typeface="Times New Roman"/>
                <a:cs typeface="Times New Roman"/>
              </a:rPr>
              <a:t> </a:t>
            </a:r>
            <a:r>
              <a:rPr sz="1200" spc="-5" dirty="0">
                <a:latin typeface="Times New Roman"/>
                <a:cs typeface="Times New Roman"/>
              </a:rPr>
              <a:t>overhead</a:t>
            </a:r>
            <a:endParaRPr sz="1200">
              <a:latin typeface="Times New Roman"/>
              <a:cs typeface="Times New Roman"/>
            </a:endParaRPr>
          </a:p>
          <a:p>
            <a:pPr marL="469900" lvl="1" indent="-228600">
              <a:lnSpc>
                <a:spcPts val="1380"/>
              </a:lnSpc>
              <a:buFont typeface="Courier New"/>
              <a:buChar char="o"/>
              <a:tabLst>
                <a:tab pos="469900" algn="l"/>
              </a:tabLst>
            </a:pPr>
            <a:r>
              <a:rPr sz="1200" dirty="0">
                <a:latin typeface="Times New Roman"/>
                <a:cs typeface="Times New Roman"/>
              </a:rPr>
              <a:t>To </a:t>
            </a:r>
            <a:r>
              <a:rPr sz="1200" spc="-5" dirty="0">
                <a:latin typeface="Times New Roman"/>
                <a:cs typeface="Times New Roman"/>
              </a:rPr>
              <a:t>understand </a:t>
            </a:r>
            <a:r>
              <a:rPr sz="1200" dirty="0">
                <a:latin typeface="Times New Roman"/>
                <a:cs typeface="Times New Roman"/>
              </a:rPr>
              <a:t>this </a:t>
            </a:r>
            <a:r>
              <a:rPr sz="1200" spc="-5" dirty="0">
                <a:latin typeface="Times New Roman"/>
                <a:cs typeface="Times New Roman"/>
              </a:rPr>
              <a:t>overhead, </a:t>
            </a:r>
            <a:r>
              <a:rPr sz="1200" dirty="0">
                <a:latin typeface="Times New Roman"/>
                <a:cs typeface="Times New Roman"/>
              </a:rPr>
              <a:t>lets </a:t>
            </a:r>
            <a:r>
              <a:rPr sz="1200" spc="-5" dirty="0">
                <a:latin typeface="Times New Roman"/>
                <a:cs typeface="Times New Roman"/>
              </a:rPr>
              <a:t>examine </a:t>
            </a:r>
            <a:r>
              <a:rPr sz="1200" dirty="0">
                <a:latin typeface="Times New Roman"/>
                <a:cs typeface="Times New Roman"/>
              </a:rPr>
              <a:t>format of a 24-voice channel</a:t>
            </a:r>
            <a:r>
              <a:rPr sz="1200" spc="-6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Frame </a:t>
            </a:r>
            <a:r>
              <a:rPr sz="1200" dirty="0">
                <a:latin typeface="Times New Roman"/>
                <a:cs typeface="Times New Roman"/>
              </a:rPr>
              <a:t>used on T-1 </a:t>
            </a:r>
            <a:r>
              <a:rPr sz="1200" spc="-5" dirty="0">
                <a:latin typeface="Times New Roman"/>
                <a:cs typeface="Times New Roman"/>
              </a:rPr>
              <a:t>line </a:t>
            </a:r>
            <a:r>
              <a:rPr sz="1200" dirty="0">
                <a:latin typeface="Times New Roman"/>
                <a:cs typeface="Times New Roman"/>
              </a:rPr>
              <a:t>is usually </a:t>
            </a:r>
            <a:r>
              <a:rPr sz="1200" spc="-5" dirty="0">
                <a:latin typeface="Times New Roman"/>
                <a:cs typeface="Times New Roman"/>
              </a:rPr>
              <a:t>193 </a:t>
            </a:r>
            <a:r>
              <a:rPr sz="1200" dirty="0">
                <a:latin typeface="Times New Roman"/>
                <a:cs typeface="Times New Roman"/>
              </a:rPr>
              <a:t>bits </a:t>
            </a:r>
            <a:r>
              <a:rPr sz="1200" spc="-5" dirty="0">
                <a:latin typeface="Times New Roman"/>
                <a:cs typeface="Times New Roman"/>
              </a:rPr>
              <a:t>divided </a:t>
            </a:r>
            <a:r>
              <a:rPr sz="1200" dirty="0">
                <a:latin typeface="Times New Roman"/>
                <a:cs typeface="Times New Roman"/>
              </a:rPr>
              <a:t>into 24 slots of 8  </a:t>
            </a:r>
            <a:r>
              <a:rPr sz="1200" spc="260" dirty="0">
                <a:latin typeface="Times New Roman"/>
                <a:cs typeface="Times New Roman"/>
              </a:rPr>
              <a:t> </a:t>
            </a:r>
            <a:r>
              <a:rPr sz="1200" dirty="0">
                <a:latin typeface="Times New Roman"/>
                <a:cs typeface="Times New Roman"/>
              </a:rPr>
              <a:t>bits each</a:t>
            </a:r>
            <a:endParaRPr sz="1200">
              <a:latin typeface="Times New Roman"/>
              <a:cs typeface="Times New Roman"/>
            </a:endParaRPr>
          </a:p>
          <a:p>
            <a:pPr marL="469900">
              <a:lnSpc>
                <a:spcPts val="1380"/>
              </a:lnSpc>
            </a:pPr>
            <a:r>
              <a:rPr sz="1200" dirty="0">
                <a:latin typeface="Times New Roman"/>
                <a:cs typeface="Times New Roman"/>
              </a:rPr>
              <a:t>+ 1 </a:t>
            </a:r>
            <a:r>
              <a:rPr sz="1200" spc="-5" dirty="0">
                <a:latin typeface="Times New Roman"/>
                <a:cs typeface="Times New Roman"/>
              </a:rPr>
              <a:t>bit for synchronization</a:t>
            </a:r>
            <a:r>
              <a:rPr sz="1200" spc="-90" dirty="0">
                <a:latin typeface="Times New Roman"/>
                <a:cs typeface="Times New Roman"/>
              </a:rPr>
              <a:t> </a:t>
            </a:r>
            <a:r>
              <a:rPr sz="1200" spc="-5" dirty="0">
                <a:latin typeface="Times New Roman"/>
                <a:cs typeface="Times New Roman"/>
              </a:rPr>
              <a:t>(24*8+1=193)</a:t>
            </a:r>
            <a:endParaRPr sz="1200">
              <a:latin typeface="Times New Roman"/>
              <a:cs typeface="Times New Roman"/>
            </a:endParaRPr>
          </a:p>
          <a:p>
            <a:pPr marL="469900" lvl="1" indent="-228600">
              <a:lnSpc>
                <a:spcPts val="1380"/>
              </a:lnSpc>
              <a:buFont typeface="Courier New"/>
              <a:buChar char="o"/>
              <a:tabLst>
                <a:tab pos="469900" algn="l"/>
              </a:tabLst>
            </a:pPr>
            <a:r>
              <a:rPr sz="1200" dirty="0">
                <a:latin typeface="Times New Roman"/>
                <a:cs typeface="Times New Roman"/>
              </a:rPr>
              <a:t>24 </a:t>
            </a:r>
            <a:r>
              <a:rPr sz="1200" spc="-5" dirty="0">
                <a:latin typeface="Times New Roman"/>
                <a:cs typeface="Times New Roman"/>
              </a:rPr>
              <a:t>segments </a:t>
            </a:r>
            <a:r>
              <a:rPr sz="1200" dirty="0">
                <a:latin typeface="Times New Roman"/>
                <a:cs typeface="Times New Roman"/>
              </a:rPr>
              <a:t>are interleaved in one</a:t>
            </a:r>
            <a:r>
              <a:rPr sz="1200" spc="-6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469900" marR="5080" lvl="1" indent="-228600">
              <a:lnSpc>
                <a:spcPts val="1380"/>
              </a:lnSpc>
              <a:spcBef>
                <a:spcPts val="65"/>
              </a:spcBef>
              <a:buFont typeface="Courier New"/>
              <a:buChar char="o"/>
              <a:tabLst>
                <a:tab pos="469900" algn="l"/>
              </a:tabLst>
            </a:pPr>
            <a:r>
              <a:rPr sz="1200" dirty="0">
                <a:latin typeface="Times New Roman"/>
                <a:cs typeface="Times New Roman"/>
              </a:rPr>
              <a:t>If a T-1 carries 8000 </a:t>
            </a:r>
            <a:r>
              <a:rPr sz="1200" spc="-5" dirty="0">
                <a:latin typeface="Times New Roman"/>
                <a:cs typeface="Times New Roman"/>
              </a:rPr>
              <a:t>frames, </a:t>
            </a:r>
            <a:r>
              <a:rPr sz="1200" dirty="0">
                <a:latin typeface="Times New Roman"/>
                <a:cs typeface="Times New Roman"/>
              </a:rPr>
              <a:t>the data rate is 1.544 </a:t>
            </a:r>
            <a:r>
              <a:rPr sz="1200" spc="-5" dirty="0">
                <a:latin typeface="Times New Roman"/>
                <a:cs typeface="Times New Roman"/>
              </a:rPr>
              <a:t>Mbps </a:t>
            </a:r>
            <a:r>
              <a:rPr sz="1200" dirty="0">
                <a:latin typeface="Times New Roman"/>
                <a:cs typeface="Times New Roman"/>
              </a:rPr>
              <a:t>(193 * 8000=1.544  Mbps) </a:t>
            </a:r>
            <a:r>
              <a:rPr sz="1200" spc="-5" dirty="0">
                <a:latin typeface="Times New Roman"/>
                <a:cs typeface="Times New Roman"/>
              </a:rPr>
              <a:t>which </a:t>
            </a:r>
            <a:r>
              <a:rPr sz="1200" dirty="0">
                <a:latin typeface="Times New Roman"/>
                <a:cs typeface="Times New Roman"/>
              </a:rPr>
              <a:t>is </a:t>
            </a:r>
            <a:r>
              <a:rPr sz="1200" spc="-5" dirty="0">
                <a:latin typeface="Times New Roman"/>
                <a:cs typeface="Times New Roman"/>
              </a:rPr>
              <a:t>capacity </a:t>
            </a:r>
            <a:r>
              <a:rPr sz="1200" dirty="0">
                <a:latin typeface="Times New Roman"/>
                <a:cs typeface="Times New Roman"/>
              </a:rPr>
              <a:t>of the</a:t>
            </a:r>
            <a:r>
              <a:rPr sz="1200" spc="-55" dirty="0">
                <a:latin typeface="Times New Roman"/>
                <a:cs typeface="Times New Roman"/>
              </a:rPr>
              <a:t> </a:t>
            </a:r>
            <a:r>
              <a:rPr sz="1200" dirty="0">
                <a:latin typeface="Times New Roman"/>
                <a:cs typeface="Times New Roman"/>
              </a:rPr>
              <a:t>line</a:t>
            </a:r>
            <a:endParaRPr sz="1200">
              <a:latin typeface="Times New Roman"/>
              <a:cs typeface="Times New Roman"/>
            </a:endParaRPr>
          </a:p>
        </p:txBody>
      </p:sp>
      <p:sp>
        <p:nvSpPr>
          <p:cNvPr id="9" name="object 9"/>
          <p:cNvSpPr txBox="1"/>
          <p:nvPr/>
        </p:nvSpPr>
        <p:spPr>
          <a:xfrm>
            <a:off x="1358900" y="1641347"/>
            <a:ext cx="4489450" cy="90551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T Lines for Analog</a:t>
            </a:r>
            <a:r>
              <a:rPr sz="1200" b="1" spc="-105" dirty="0">
                <a:latin typeface="Times New Roman"/>
                <a:cs typeface="Times New Roman"/>
              </a:rPr>
              <a:t> </a:t>
            </a:r>
            <a:r>
              <a:rPr sz="1200" b="1" dirty="0">
                <a:latin typeface="Times New Roman"/>
                <a:cs typeface="Times New Roman"/>
              </a:rPr>
              <a:t>Lines</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T Lines are digital lines </a:t>
            </a:r>
            <a:r>
              <a:rPr sz="1200" spc="-5" dirty="0">
                <a:latin typeface="Times New Roman"/>
                <a:cs typeface="Times New Roman"/>
              </a:rPr>
              <a:t>designed for digital</a:t>
            </a:r>
            <a:r>
              <a:rPr sz="1200" spc="-105" dirty="0">
                <a:latin typeface="Times New Roman"/>
                <a:cs typeface="Times New Roman"/>
              </a:rPr>
              <a:t> </a:t>
            </a:r>
            <a:r>
              <a:rPr sz="1200" spc="-5" dirty="0">
                <a:latin typeface="Times New Roman"/>
                <a:cs typeface="Times New Roman"/>
              </a:rPr>
              <a:t>data</a:t>
            </a:r>
            <a:endParaRPr sz="1200">
              <a:latin typeface="Times New Roman"/>
              <a:cs typeface="Times New Roman"/>
            </a:endParaRPr>
          </a:p>
          <a:p>
            <a:pPr marL="469900" marR="5080" lvl="1" indent="-228600">
              <a:lnSpc>
                <a:spcPts val="1380"/>
              </a:lnSpc>
              <a:spcBef>
                <a:spcPts val="65"/>
              </a:spcBef>
              <a:buFont typeface="Courier New"/>
              <a:buChar char="o"/>
              <a:tabLst>
                <a:tab pos="469900" algn="l"/>
              </a:tabLst>
            </a:pPr>
            <a:r>
              <a:rPr sz="1200" spc="-5" dirty="0">
                <a:latin typeface="Times New Roman"/>
                <a:cs typeface="Times New Roman"/>
              </a:rPr>
              <a:t>However </a:t>
            </a:r>
            <a:r>
              <a:rPr sz="1200" dirty="0">
                <a:latin typeface="Times New Roman"/>
                <a:cs typeface="Times New Roman"/>
              </a:rPr>
              <a:t>they can also </a:t>
            </a:r>
            <a:r>
              <a:rPr sz="1200" spc="-5" dirty="0">
                <a:latin typeface="Times New Roman"/>
                <a:cs typeface="Times New Roman"/>
              </a:rPr>
              <a:t>be used for </a:t>
            </a:r>
            <a:r>
              <a:rPr sz="1200" dirty="0">
                <a:latin typeface="Times New Roman"/>
                <a:cs typeface="Times New Roman"/>
              </a:rPr>
              <a:t>analog </a:t>
            </a:r>
            <a:r>
              <a:rPr sz="1200" spc="-5" dirty="0">
                <a:latin typeface="Times New Roman"/>
                <a:cs typeface="Times New Roman"/>
              </a:rPr>
              <a:t>transmission  connections)</a:t>
            </a:r>
            <a:endParaRPr sz="1200">
              <a:latin typeface="Times New Roman"/>
              <a:cs typeface="Times New Roman"/>
            </a:endParaRPr>
          </a:p>
          <a:p>
            <a:pPr marL="469900" lvl="1" indent="-228600">
              <a:lnSpc>
                <a:spcPts val="1345"/>
              </a:lnSpc>
              <a:buFont typeface="Courier New"/>
              <a:buChar char="o"/>
              <a:tabLst>
                <a:tab pos="469900" algn="l"/>
              </a:tabLst>
            </a:pPr>
            <a:r>
              <a:rPr sz="1200" dirty="0">
                <a:latin typeface="Times New Roman"/>
                <a:cs typeface="Times New Roman"/>
              </a:rPr>
              <a:t>Analog </a:t>
            </a:r>
            <a:r>
              <a:rPr sz="1200" spc="-5" dirty="0">
                <a:latin typeface="Times New Roman"/>
                <a:cs typeface="Times New Roman"/>
              </a:rPr>
              <a:t>signals are first sampled </a:t>
            </a:r>
            <a:r>
              <a:rPr sz="1200" dirty="0">
                <a:latin typeface="Times New Roman"/>
                <a:cs typeface="Times New Roman"/>
              </a:rPr>
              <a:t>and the </a:t>
            </a:r>
            <a:r>
              <a:rPr sz="1200" spc="-5" dirty="0">
                <a:latin typeface="Times New Roman"/>
                <a:cs typeface="Times New Roman"/>
              </a:rPr>
              <a:t>Time</a:t>
            </a:r>
            <a:r>
              <a:rPr sz="1200" spc="25" dirty="0">
                <a:latin typeface="Times New Roman"/>
                <a:cs typeface="Times New Roman"/>
              </a:rPr>
              <a:t> </a:t>
            </a:r>
            <a:r>
              <a:rPr sz="1200" spc="-5" dirty="0">
                <a:latin typeface="Times New Roman"/>
                <a:cs typeface="Times New Roman"/>
              </a:rPr>
              <a:t>Multiplexed</a:t>
            </a:r>
            <a:endParaRPr sz="1200">
              <a:latin typeface="Times New Roman"/>
              <a:cs typeface="Times New Roman"/>
            </a:endParaRPr>
          </a:p>
        </p:txBody>
      </p:sp>
      <p:sp>
        <p:nvSpPr>
          <p:cNvPr id="10" name="object 10"/>
          <p:cNvSpPr/>
          <p:nvPr/>
        </p:nvSpPr>
        <p:spPr>
          <a:xfrm>
            <a:off x="2238755" y="7144511"/>
            <a:ext cx="3772776" cy="2348480"/>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1311402" y="2703576"/>
            <a:ext cx="5171694" cy="2689098"/>
          </a:xfrm>
          <a:prstGeom prst="rect">
            <a:avLst/>
          </a:prstGeom>
          <a:blipFill>
            <a:blip r:embed="rId3" cstate="print"/>
            <a:stretch>
              <a:fillRect/>
            </a:stretch>
          </a:blipFill>
        </p:spPr>
        <p:txBody>
          <a:bodyPr wrap="square" lIns="0" tIns="0" rIns="0" bIns="0" rtlCol="0"/>
          <a:lstStyle/>
          <a:p>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165</a:t>
            </a:fld>
            <a:endParaRPr dirty="0"/>
          </a:p>
        </p:txBody>
      </p:sp>
    </p:spTree>
    <p:extLst>
      <p:ext uri="{BB962C8B-B14F-4D97-AF65-F5344CB8AC3E}">
        <p14:creationId xmlns:p14="http://schemas.microsoft.com/office/powerpoint/2010/main" val="39607740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5" name="object 5"/>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6" name="object 6"/>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7" name="object 7"/>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8" name="object 8"/>
          <p:cNvSpPr txBox="1"/>
          <p:nvPr/>
        </p:nvSpPr>
        <p:spPr>
          <a:xfrm>
            <a:off x="1358900" y="903731"/>
            <a:ext cx="5302250" cy="108077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Fractional T Lines</a:t>
            </a:r>
            <a:r>
              <a:rPr sz="1200" b="1" spc="-120" dirty="0">
                <a:latin typeface="Times New Roman"/>
                <a:cs typeface="Times New Roman"/>
              </a:rPr>
              <a:t> </a:t>
            </a:r>
            <a:r>
              <a:rPr sz="1200" b="1" dirty="0">
                <a:latin typeface="Times New Roman"/>
                <a:cs typeface="Times New Roman"/>
              </a:rPr>
              <a:t>(Figures)</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Many subscribers do not need the </a:t>
            </a:r>
            <a:r>
              <a:rPr sz="1200" spc="-5" dirty="0">
                <a:latin typeface="Times New Roman"/>
                <a:cs typeface="Times New Roman"/>
              </a:rPr>
              <a:t>entire capacity of the </a:t>
            </a:r>
            <a:r>
              <a:rPr sz="1200" dirty="0">
                <a:latin typeface="Times New Roman"/>
                <a:cs typeface="Times New Roman"/>
              </a:rPr>
              <a:t>T</a:t>
            </a:r>
            <a:r>
              <a:rPr sz="1200" spc="-40" dirty="0">
                <a:latin typeface="Times New Roman"/>
                <a:cs typeface="Times New Roman"/>
              </a:rPr>
              <a:t> </a:t>
            </a:r>
            <a:r>
              <a:rPr sz="1200" spc="-5" dirty="0">
                <a:latin typeface="Times New Roman"/>
                <a:cs typeface="Times New Roman"/>
              </a:rPr>
              <a:t>line</a:t>
            </a:r>
            <a:endParaRPr sz="1200">
              <a:latin typeface="Times New Roman"/>
              <a:cs typeface="Times New Roman"/>
            </a:endParaRPr>
          </a:p>
          <a:p>
            <a:pPr marL="469900" marR="5080" lvl="1" indent="-228600">
              <a:lnSpc>
                <a:spcPts val="1380"/>
              </a:lnSpc>
              <a:spcBef>
                <a:spcPts val="65"/>
              </a:spcBef>
              <a:buFont typeface="Courier New"/>
              <a:buChar char="o"/>
              <a:tabLst>
                <a:tab pos="469900" algn="l"/>
              </a:tabLst>
            </a:pPr>
            <a:r>
              <a:rPr sz="1200" spc="-5" dirty="0">
                <a:latin typeface="Times New Roman"/>
                <a:cs typeface="Times New Roman"/>
              </a:rPr>
              <a:t>For example, </a:t>
            </a:r>
            <a:r>
              <a:rPr sz="1200" dirty="0">
                <a:latin typeface="Times New Roman"/>
                <a:cs typeface="Times New Roman"/>
              </a:rPr>
              <a:t>a </a:t>
            </a:r>
            <a:r>
              <a:rPr sz="1200" spc="-5" dirty="0">
                <a:latin typeface="Times New Roman"/>
                <a:cs typeface="Times New Roman"/>
              </a:rPr>
              <a:t>small business may need only one-fourth of the capacity of </a:t>
            </a:r>
            <a:r>
              <a:rPr sz="1200" dirty="0">
                <a:latin typeface="Times New Roman"/>
                <a:cs typeface="Times New Roman"/>
              </a:rPr>
              <a:t>a  T-1</a:t>
            </a:r>
            <a:r>
              <a:rPr sz="1200" spc="-100"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469900" lvl="1" indent="-228600">
              <a:lnSpc>
                <a:spcPts val="1315"/>
              </a:lnSpc>
              <a:buFont typeface="Courier New"/>
              <a:buChar char="o"/>
              <a:tabLst>
                <a:tab pos="469900" algn="l"/>
              </a:tabLst>
            </a:pPr>
            <a:r>
              <a:rPr sz="1200" spc="-5" dirty="0">
                <a:latin typeface="Times New Roman"/>
                <a:cs typeface="Times New Roman"/>
              </a:rPr>
              <a:t>If four business of same </a:t>
            </a:r>
            <a:r>
              <a:rPr sz="1200" dirty="0">
                <a:latin typeface="Times New Roman"/>
                <a:cs typeface="Times New Roman"/>
              </a:rPr>
              <a:t>size lie in </a:t>
            </a:r>
            <a:r>
              <a:rPr sz="1200" spc="-5" dirty="0">
                <a:latin typeface="Times New Roman"/>
                <a:cs typeface="Times New Roman"/>
              </a:rPr>
              <a:t>same </a:t>
            </a:r>
            <a:r>
              <a:rPr sz="1200" dirty="0">
                <a:latin typeface="Times New Roman"/>
                <a:cs typeface="Times New Roman"/>
              </a:rPr>
              <a:t>building, they can </a:t>
            </a:r>
            <a:r>
              <a:rPr sz="1200" spc="-5" dirty="0">
                <a:latin typeface="Times New Roman"/>
                <a:cs typeface="Times New Roman"/>
              </a:rPr>
              <a:t>share </a:t>
            </a:r>
            <a:r>
              <a:rPr sz="1200" dirty="0">
                <a:latin typeface="Times New Roman"/>
                <a:cs typeface="Times New Roman"/>
              </a:rPr>
              <a:t>a T-1</a:t>
            </a:r>
            <a:r>
              <a:rPr sz="1200" spc="-75" dirty="0">
                <a:latin typeface="Times New Roman"/>
                <a:cs typeface="Times New Roman"/>
              </a:rPr>
              <a:t> </a:t>
            </a:r>
            <a:r>
              <a:rPr sz="1200" spc="-5" dirty="0">
                <a:latin typeface="Times New Roman"/>
                <a:cs typeface="Times New Roman"/>
              </a:rPr>
              <a:t>line</a:t>
            </a:r>
            <a:endParaRPr sz="1200">
              <a:latin typeface="Times New Roman"/>
              <a:cs typeface="Times New Roman"/>
            </a:endParaRPr>
          </a:p>
          <a:p>
            <a:pPr marL="469900" lvl="1" indent="-228600">
              <a:lnSpc>
                <a:spcPts val="1410"/>
              </a:lnSpc>
              <a:buFont typeface="Courier New"/>
              <a:buChar char="o"/>
              <a:tabLst>
                <a:tab pos="469900" algn="l"/>
              </a:tabLst>
            </a:pPr>
            <a:r>
              <a:rPr sz="1200" spc="-5" dirty="0">
                <a:latin typeface="Times New Roman"/>
                <a:cs typeface="Times New Roman"/>
              </a:rPr>
              <a:t>DSU/CSU </a:t>
            </a:r>
            <a:r>
              <a:rPr sz="1200" dirty="0">
                <a:latin typeface="Times New Roman"/>
                <a:cs typeface="Times New Roman"/>
              </a:rPr>
              <a:t>allow the </a:t>
            </a:r>
            <a:r>
              <a:rPr sz="1200" spc="-5" dirty="0">
                <a:latin typeface="Times New Roman"/>
                <a:cs typeface="Times New Roman"/>
              </a:rPr>
              <a:t>capacity </a:t>
            </a:r>
            <a:r>
              <a:rPr sz="1200" dirty="0">
                <a:latin typeface="Times New Roman"/>
                <a:cs typeface="Times New Roman"/>
              </a:rPr>
              <a:t>of T-1 line </a:t>
            </a:r>
            <a:r>
              <a:rPr sz="1200" spc="-5" dirty="0">
                <a:latin typeface="Times New Roman"/>
                <a:cs typeface="Times New Roman"/>
              </a:rPr>
              <a:t>to be interleaved into </a:t>
            </a:r>
            <a:r>
              <a:rPr sz="1200" dirty="0">
                <a:latin typeface="Times New Roman"/>
                <a:cs typeface="Times New Roman"/>
              </a:rPr>
              <a:t>4</a:t>
            </a:r>
            <a:r>
              <a:rPr sz="1200" spc="-50" dirty="0">
                <a:latin typeface="Times New Roman"/>
                <a:cs typeface="Times New Roman"/>
              </a:rPr>
              <a:t> </a:t>
            </a:r>
            <a:r>
              <a:rPr sz="1200" spc="-5" dirty="0">
                <a:latin typeface="Times New Roman"/>
                <a:cs typeface="Times New Roman"/>
              </a:rPr>
              <a:t>channels</a:t>
            </a:r>
            <a:endParaRPr sz="1200">
              <a:latin typeface="Times New Roman"/>
              <a:cs typeface="Times New Roman"/>
            </a:endParaRPr>
          </a:p>
        </p:txBody>
      </p:sp>
      <p:sp>
        <p:nvSpPr>
          <p:cNvPr id="9" name="object 9"/>
          <p:cNvSpPr txBox="1"/>
          <p:nvPr/>
        </p:nvSpPr>
        <p:spPr>
          <a:xfrm>
            <a:off x="1130300" y="4638802"/>
            <a:ext cx="3834129" cy="1181735"/>
          </a:xfrm>
          <a:prstGeom prst="rect">
            <a:avLst/>
          </a:prstGeom>
        </p:spPr>
        <p:txBody>
          <a:bodyPr vert="horz" wrap="square" lIns="0" tIns="0" rIns="0" bIns="0" rtlCol="0">
            <a:spAutoFit/>
          </a:bodyPr>
          <a:lstStyle/>
          <a:p>
            <a:pPr marL="12700">
              <a:lnSpc>
                <a:spcPts val="1605"/>
              </a:lnSpc>
            </a:pPr>
            <a:r>
              <a:rPr sz="1400" b="1" spc="-5" dirty="0">
                <a:latin typeface="Times New Roman"/>
                <a:cs typeface="Times New Roman"/>
              </a:rPr>
              <a:t>E-Lines</a:t>
            </a:r>
            <a:endParaRPr sz="1400">
              <a:latin typeface="Times New Roman"/>
              <a:cs typeface="Times New Roman"/>
            </a:endParaRPr>
          </a:p>
          <a:p>
            <a:pPr marL="469900">
              <a:lnSpc>
                <a:spcPts val="1735"/>
              </a:lnSpc>
            </a:pPr>
            <a:r>
              <a:rPr sz="1600" spc="-10" dirty="0">
                <a:latin typeface="Meiryo"/>
                <a:cs typeface="Meiryo"/>
              </a:rPr>
              <a:t>*</a:t>
            </a:r>
            <a:r>
              <a:rPr sz="1200" spc="-10" dirty="0">
                <a:latin typeface="Times New Roman"/>
                <a:cs typeface="Times New Roman"/>
              </a:rPr>
              <a:t>Europeans </a:t>
            </a:r>
            <a:r>
              <a:rPr sz="1200" spc="-5" dirty="0">
                <a:latin typeface="Times New Roman"/>
                <a:cs typeface="Times New Roman"/>
              </a:rPr>
              <a:t>use </a:t>
            </a:r>
            <a:r>
              <a:rPr sz="1200" dirty="0">
                <a:latin typeface="Times New Roman"/>
                <a:cs typeface="Times New Roman"/>
              </a:rPr>
              <a:t>a </a:t>
            </a:r>
            <a:r>
              <a:rPr sz="1200" spc="-5" dirty="0">
                <a:latin typeface="Times New Roman"/>
                <a:cs typeface="Times New Roman"/>
              </a:rPr>
              <a:t>version </a:t>
            </a:r>
            <a:r>
              <a:rPr sz="1200" dirty="0">
                <a:latin typeface="Times New Roman"/>
                <a:cs typeface="Times New Roman"/>
              </a:rPr>
              <a:t>of T-lines called</a:t>
            </a:r>
            <a:r>
              <a:rPr sz="1200" spc="-60" dirty="0">
                <a:latin typeface="Times New Roman"/>
                <a:cs typeface="Times New Roman"/>
              </a:rPr>
              <a:t> </a:t>
            </a:r>
            <a:r>
              <a:rPr sz="1200" dirty="0">
                <a:latin typeface="Times New Roman"/>
                <a:cs typeface="Times New Roman"/>
              </a:rPr>
              <a:t>E-lines</a:t>
            </a:r>
            <a:endParaRPr sz="1200">
              <a:latin typeface="Times New Roman"/>
              <a:cs typeface="Times New Roman"/>
            </a:endParaRPr>
          </a:p>
          <a:p>
            <a:pPr marL="1383665" indent="-914400">
              <a:lnSpc>
                <a:spcPts val="1810"/>
              </a:lnSpc>
            </a:pPr>
            <a:r>
              <a:rPr sz="1600" spc="-20" dirty="0">
                <a:latin typeface="Meiryo"/>
                <a:cs typeface="Meiryo"/>
              </a:rPr>
              <a:t>*</a:t>
            </a:r>
            <a:r>
              <a:rPr sz="1200" spc="-20" dirty="0">
                <a:latin typeface="Times New Roman"/>
                <a:cs typeface="Times New Roman"/>
              </a:rPr>
              <a:t>Two </a:t>
            </a:r>
            <a:r>
              <a:rPr sz="1200" dirty="0">
                <a:latin typeface="Times New Roman"/>
                <a:cs typeface="Times New Roman"/>
              </a:rPr>
              <a:t>are </a:t>
            </a:r>
            <a:r>
              <a:rPr sz="1200" spc="-5" dirty="0">
                <a:latin typeface="Times New Roman"/>
                <a:cs typeface="Times New Roman"/>
              </a:rPr>
              <a:t>conceptually identical </a:t>
            </a:r>
            <a:r>
              <a:rPr sz="1200" dirty="0">
                <a:latin typeface="Times New Roman"/>
                <a:cs typeface="Times New Roman"/>
              </a:rPr>
              <a:t>but </a:t>
            </a:r>
            <a:r>
              <a:rPr sz="1200" spc="-5" dirty="0">
                <a:latin typeface="Times New Roman"/>
                <a:cs typeface="Times New Roman"/>
              </a:rPr>
              <a:t>capacities</a:t>
            </a:r>
            <a:r>
              <a:rPr sz="1200" spc="45" dirty="0">
                <a:latin typeface="Times New Roman"/>
                <a:cs typeface="Times New Roman"/>
              </a:rPr>
              <a:t> </a:t>
            </a:r>
            <a:r>
              <a:rPr sz="1200" spc="-5" dirty="0">
                <a:latin typeface="Times New Roman"/>
                <a:cs typeface="Times New Roman"/>
              </a:rPr>
              <a:t>vary</a:t>
            </a:r>
            <a:endParaRPr sz="1200">
              <a:latin typeface="Times New Roman"/>
              <a:cs typeface="Times New Roman"/>
            </a:endParaRPr>
          </a:p>
          <a:p>
            <a:pPr marL="1383665">
              <a:lnSpc>
                <a:spcPts val="1410"/>
              </a:lnSpc>
              <a:spcBef>
                <a:spcPts val="1240"/>
              </a:spcBef>
              <a:tabLst>
                <a:tab pos="1841500" algn="l"/>
                <a:tab pos="2755900" algn="l"/>
              </a:tabLst>
            </a:pPr>
            <a:r>
              <a:rPr sz="1200" dirty="0">
                <a:latin typeface="Times New Roman"/>
                <a:cs typeface="Times New Roman"/>
              </a:rPr>
              <a:t>Line	</a:t>
            </a:r>
            <a:r>
              <a:rPr sz="1200" spc="-5" dirty="0">
                <a:latin typeface="Times New Roman"/>
                <a:cs typeface="Times New Roman"/>
              </a:rPr>
              <a:t>Rate(Mbps)	Voice</a:t>
            </a:r>
            <a:r>
              <a:rPr sz="1200" spc="-65" dirty="0">
                <a:latin typeface="Times New Roman"/>
                <a:cs typeface="Times New Roman"/>
              </a:rPr>
              <a:t> </a:t>
            </a:r>
            <a:r>
              <a:rPr sz="1200" spc="-5" dirty="0">
                <a:latin typeface="Times New Roman"/>
                <a:cs typeface="Times New Roman"/>
              </a:rPr>
              <a:t>channels</a:t>
            </a:r>
            <a:endParaRPr sz="1200">
              <a:latin typeface="Times New Roman"/>
              <a:cs typeface="Times New Roman"/>
            </a:endParaRPr>
          </a:p>
          <a:p>
            <a:pPr marL="1383665">
              <a:lnSpc>
                <a:spcPts val="1410"/>
              </a:lnSpc>
            </a:pPr>
            <a:r>
              <a:rPr sz="1200" spc="-5" dirty="0">
                <a:latin typeface="Times New Roman"/>
                <a:cs typeface="Times New Roman"/>
              </a:rPr>
              <a:t>------------------------------------------------</a:t>
            </a:r>
            <a:endParaRPr sz="1200">
              <a:latin typeface="Times New Roman"/>
              <a:cs typeface="Times New Roman"/>
            </a:endParaRPr>
          </a:p>
        </p:txBody>
      </p:sp>
      <p:graphicFrame>
        <p:nvGraphicFramePr>
          <p:cNvPr id="10" name="object 10"/>
          <p:cNvGraphicFramePr>
            <a:graphicFrameLocks noGrp="1"/>
          </p:cNvGraphicFramePr>
          <p:nvPr/>
        </p:nvGraphicFramePr>
        <p:xfrm>
          <a:off x="2492349" y="5830058"/>
          <a:ext cx="2445385" cy="741045"/>
        </p:xfrm>
        <a:graphic>
          <a:graphicData uri="http://schemas.openxmlformats.org/drawingml/2006/table">
            <a:tbl>
              <a:tblPr firstRow="1" bandRow="1">
                <a:tableStyleId>{2D5ABB26-0587-4C30-8999-92F81FD0307C}</a:tableStyleId>
              </a:tblPr>
              <a:tblGrid>
                <a:gridCol w="379903">
                  <a:extLst>
                    <a:ext uri="{9D8B030D-6E8A-4147-A177-3AD203B41FA5}">
                      <a16:colId xmlns:a16="http://schemas.microsoft.com/office/drawing/2014/main" val="20000"/>
                    </a:ext>
                  </a:extLst>
                </a:gridCol>
                <a:gridCol w="1185304">
                  <a:extLst>
                    <a:ext uri="{9D8B030D-6E8A-4147-A177-3AD203B41FA5}">
                      <a16:colId xmlns:a16="http://schemas.microsoft.com/office/drawing/2014/main" val="20001"/>
                    </a:ext>
                  </a:extLst>
                </a:gridCol>
                <a:gridCol w="879573">
                  <a:extLst>
                    <a:ext uri="{9D8B030D-6E8A-4147-A177-3AD203B41FA5}">
                      <a16:colId xmlns:a16="http://schemas.microsoft.com/office/drawing/2014/main" val="20002"/>
                    </a:ext>
                  </a:extLst>
                </a:gridCol>
              </a:tblGrid>
              <a:tr h="163497">
                <a:tc>
                  <a:txBody>
                    <a:bodyPr/>
                    <a:lstStyle/>
                    <a:p>
                      <a:pPr marL="22225">
                        <a:lnSpc>
                          <a:spcPts val="1205"/>
                        </a:lnSpc>
                      </a:pPr>
                      <a:r>
                        <a:rPr sz="1200" spc="-5" dirty="0">
                          <a:latin typeface="Times New Roman"/>
                          <a:cs typeface="Times New Roman"/>
                        </a:rPr>
                        <a:t>E-1</a:t>
                      </a:r>
                      <a:endParaRPr sz="1200">
                        <a:latin typeface="Times New Roman"/>
                        <a:cs typeface="Times New Roman"/>
                      </a:endParaRPr>
                    </a:p>
                  </a:txBody>
                  <a:tcPr marL="0" marR="0" marT="0" marB="0"/>
                </a:tc>
                <a:tc>
                  <a:txBody>
                    <a:bodyPr/>
                    <a:lstStyle/>
                    <a:p>
                      <a:pPr marR="553085" algn="r">
                        <a:lnSpc>
                          <a:spcPts val="1205"/>
                        </a:lnSpc>
                      </a:pPr>
                      <a:r>
                        <a:rPr sz="1200" spc="-5" dirty="0">
                          <a:latin typeface="Times New Roman"/>
                          <a:cs typeface="Times New Roman"/>
                        </a:rPr>
                        <a:t>2.04</a:t>
                      </a:r>
                      <a:r>
                        <a:rPr sz="1200" dirty="0">
                          <a:latin typeface="Times New Roman"/>
                          <a:cs typeface="Times New Roman"/>
                        </a:rPr>
                        <a:t>8</a:t>
                      </a:r>
                      <a:endParaRPr sz="1200">
                        <a:latin typeface="Times New Roman"/>
                        <a:cs typeface="Times New Roman"/>
                      </a:endParaRPr>
                    </a:p>
                  </a:txBody>
                  <a:tcPr marL="0" marR="0" marT="0" marB="0"/>
                </a:tc>
                <a:tc>
                  <a:txBody>
                    <a:bodyPr/>
                    <a:lstStyle/>
                    <a:p>
                      <a:pPr marL="551815">
                        <a:lnSpc>
                          <a:spcPts val="1205"/>
                        </a:lnSpc>
                      </a:pPr>
                      <a:r>
                        <a:rPr sz="1200" spc="-5" dirty="0">
                          <a:latin typeface="Times New Roman"/>
                          <a:cs typeface="Times New Roman"/>
                        </a:rPr>
                        <a:t>30</a:t>
                      </a:r>
                      <a:endParaRPr sz="1200">
                        <a:latin typeface="Times New Roman"/>
                        <a:cs typeface="Times New Roman"/>
                      </a:endParaRPr>
                    </a:p>
                  </a:txBody>
                  <a:tcPr marL="0" marR="0" marT="0" marB="0"/>
                </a:tc>
                <a:extLst>
                  <a:ext uri="{0D108BD9-81ED-4DB2-BD59-A6C34878D82A}">
                    <a16:rowId xmlns:a16="http://schemas.microsoft.com/office/drawing/2014/main" val="10000"/>
                  </a:ext>
                </a:extLst>
              </a:tr>
              <a:tr h="174885">
                <a:tc>
                  <a:txBody>
                    <a:bodyPr/>
                    <a:lstStyle/>
                    <a:p>
                      <a:pPr marL="22225">
                        <a:lnSpc>
                          <a:spcPts val="1295"/>
                        </a:lnSpc>
                      </a:pPr>
                      <a:r>
                        <a:rPr sz="1200" dirty="0">
                          <a:latin typeface="Times New Roman"/>
                          <a:cs typeface="Times New Roman"/>
                        </a:rPr>
                        <a:t>E-2</a:t>
                      </a:r>
                      <a:endParaRPr sz="1200">
                        <a:latin typeface="Times New Roman"/>
                        <a:cs typeface="Times New Roman"/>
                      </a:endParaRPr>
                    </a:p>
                  </a:txBody>
                  <a:tcPr marL="0" marR="0" marT="0" marB="0"/>
                </a:tc>
                <a:tc>
                  <a:txBody>
                    <a:bodyPr/>
                    <a:lstStyle/>
                    <a:p>
                      <a:pPr marR="545465" algn="r">
                        <a:lnSpc>
                          <a:spcPts val="1295"/>
                        </a:lnSpc>
                      </a:pPr>
                      <a:r>
                        <a:rPr sz="1200" spc="-5" dirty="0">
                          <a:latin typeface="Times New Roman"/>
                          <a:cs typeface="Times New Roman"/>
                        </a:rPr>
                        <a:t>8.448</a:t>
                      </a:r>
                      <a:endParaRPr sz="1200">
                        <a:latin typeface="Times New Roman"/>
                        <a:cs typeface="Times New Roman"/>
                      </a:endParaRPr>
                    </a:p>
                  </a:txBody>
                  <a:tcPr marL="0" marR="0" marT="0" marB="0"/>
                </a:tc>
                <a:tc>
                  <a:txBody>
                    <a:bodyPr/>
                    <a:lstStyle/>
                    <a:p>
                      <a:pPr marL="551815">
                        <a:lnSpc>
                          <a:spcPts val="1295"/>
                        </a:lnSpc>
                      </a:pPr>
                      <a:r>
                        <a:rPr sz="1200" spc="-5" dirty="0">
                          <a:latin typeface="Times New Roman"/>
                          <a:cs typeface="Times New Roman"/>
                        </a:rPr>
                        <a:t>120</a:t>
                      </a:r>
                      <a:endParaRPr sz="1200">
                        <a:latin typeface="Times New Roman"/>
                        <a:cs typeface="Times New Roman"/>
                      </a:endParaRPr>
                    </a:p>
                  </a:txBody>
                  <a:tcPr marL="0" marR="0" marT="0" marB="0"/>
                </a:tc>
                <a:extLst>
                  <a:ext uri="{0D108BD9-81ED-4DB2-BD59-A6C34878D82A}">
                    <a16:rowId xmlns:a16="http://schemas.microsoft.com/office/drawing/2014/main" val="10001"/>
                  </a:ext>
                </a:extLst>
              </a:tr>
              <a:tr h="175266">
                <a:tc>
                  <a:txBody>
                    <a:bodyPr/>
                    <a:lstStyle/>
                    <a:p>
                      <a:pPr marL="22225">
                        <a:lnSpc>
                          <a:spcPts val="1295"/>
                        </a:lnSpc>
                      </a:pPr>
                      <a:r>
                        <a:rPr sz="1200" dirty="0">
                          <a:latin typeface="Times New Roman"/>
                          <a:cs typeface="Times New Roman"/>
                        </a:rPr>
                        <a:t>E-3</a:t>
                      </a:r>
                      <a:endParaRPr sz="1200">
                        <a:latin typeface="Times New Roman"/>
                        <a:cs typeface="Times New Roman"/>
                      </a:endParaRPr>
                    </a:p>
                  </a:txBody>
                  <a:tcPr marL="0" marR="0" marT="0" marB="0"/>
                </a:tc>
                <a:tc>
                  <a:txBody>
                    <a:bodyPr/>
                    <a:lstStyle/>
                    <a:p>
                      <a:pPr marR="544195" algn="r">
                        <a:lnSpc>
                          <a:spcPts val="1295"/>
                        </a:lnSpc>
                      </a:pPr>
                      <a:r>
                        <a:rPr sz="1200" spc="-5" dirty="0">
                          <a:latin typeface="Times New Roman"/>
                          <a:cs typeface="Times New Roman"/>
                        </a:rPr>
                        <a:t>34.368</a:t>
                      </a:r>
                      <a:endParaRPr sz="1200">
                        <a:latin typeface="Times New Roman"/>
                        <a:cs typeface="Times New Roman"/>
                      </a:endParaRPr>
                    </a:p>
                  </a:txBody>
                  <a:tcPr marL="0" marR="0" marT="0" marB="0"/>
                </a:tc>
                <a:tc>
                  <a:txBody>
                    <a:bodyPr/>
                    <a:lstStyle/>
                    <a:p>
                      <a:pPr marL="551815">
                        <a:lnSpc>
                          <a:spcPts val="1295"/>
                        </a:lnSpc>
                      </a:pPr>
                      <a:r>
                        <a:rPr sz="1200" spc="-5" dirty="0">
                          <a:latin typeface="Times New Roman"/>
                          <a:cs typeface="Times New Roman"/>
                        </a:rPr>
                        <a:t>480</a:t>
                      </a: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7378">
                <a:tc>
                  <a:txBody>
                    <a:bodyPr/>
                    <a:lstStyle/>
                    <a:p>
                      <a:pPr marL="22225">
                        <a:lnSpc>
                          <a:spcPts val="1295"/>
                        </a:lnSpc>
                      </a:pPr>
                      <a:r>
                        <a:rPr sz="1200" dirty="0">
                          <a:latin typeface="Times New Roman"/>
                          <a:cs typeface="Times New Roman"/>
                        </a:rPr>
                        <a:t>E-4</a:t>
                      </a:r>
                      <a:endParaRPr sz="1200">
                        <a:latin typeface="Times New Roman"/>
                        <a:cs typeface="Times New Roman"/>
                      </a:endParaRPr>
                    </a:p>
                  </a:txBody>
                  <a:tcPr marL="0" marR="0" marT="0" marB="0"/>
                </a:tc>
                <a:tc>
                  <a:txBody>
                    <a:bodyPr/>
                    <a:lstStyle/>
                    <a:p>
                      <a:pPr marR="544195" algn="r">
                        <a:lnSpc>
                          <a:spcPts val="1295"/>
                        </a:lnSpc>
                      </a:pPr>
                      <a:r>
                        <a:rPr sz="1200" spc="-5" dirty="0">
                          <a:latin typeface="Times New Roman"/>
                          <a:cs typeface="Times New Roman"/>
                        </a:rPr>
                        <a:t>139.264</a:t>
                      </a:r>
                      <a:endParaRPr sz="1200">
                        <a:latin typeface="Times New Roman"/>
                        <a:cs typeface="Times New Roman"/>
                      </a:endParaRPr>
                    </a:p>
                  </a:txBody>
                  <a:tcPr marL="0" marR="0" marT="0" marB="0"/>
                </a:tc>
                <a:tc>
                  <a:txBody>
                    <a:bodyPr/>
                    <a:lstStyle/>
                    <a:p>
                      <a:pPr marL="552450">
                        <a:lnSpc>
                          <a:spcPts val="1295"/>
                        </a:lnSpc>
                      </a:pPr>
                      <a:r>
                        <a:rPr sz="1200" spc="-5" dirty="0">
                          <a:latin typeface="Times New Roman"/>
                          <a:cs typeface="Times New Roman"/>
                        </a:rPr>
                        <a:t>1920</a:t>
                      </a:r>
                      <a:endParaRPr sz="120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
        <p:nvSpPr>
          <p:cNvPr id="11" name="object 11"/>
          <p:cNvSpPr txBox="1"/>
          <p:nvPr/>
        </p:nvSpPr>
        <p:spPr>
          <a:xfrm>
            <a:off x="1130300" y="6677406"/>
            <a:ext cx="5532120" cy="3097530"/>
          </a:xfrm>
          <a:prstGeom prst="rect">
            <a:avLst/>
          </a:prstGeom>
        </p:spPr>
        <p:txBody>
          <a:bodyPr vert="horz" wrap="square" lIns="0" tIns="0" rIns="0" bIns="0" rtlCol="0">
            <a:spAutoFit/>
          </a:bodyPr>
          <a:lstStyle/>
          <a:p>
            <a:pPr marL="12700">
              <a:lnSpc>
                <a:spcPts val="1365"/>
              </a:lnSpc>
            </a:pPr>
            <a:r>
              <a:rPr sz="1200" b="1" dirty="0">
                <a:latin typeface="Times New Roman"/>
                <a:cs typeface="Times New Roman"/>
              </a:rPr>
              <a:t>Fiber to the </a:t>
            </a:r>
            <a:r>
              <a:rPr sz="1200" b="1" spc="-5" dirty="0">
                <a:latin typeface="Times New Roman"/>
                <a:cs typeface="Times New Roman"/>
              </a:rPr>
              <a:t>Curb</a:t>
            </a:r>
            <a:r>
              <a:rPr sz="1200" b="1" spc="-90" dirty="0">
                <a:latin typeface="Times New Roman"/>
                <a:cs typeface="Times New Roman"/>
              </a:rPr>
              <a:t> </a:t>
            </a:r>
            <a:r>
              <a:rPr sz="1200" b="1" dirty="0">
                <a:latin typeface="Times New Roman"/>
                <a:cs typeface="Times New Roman"/>
              </a:rPr>
              <a:t>(FTTC)</a:t>
            </a:r>
            <a:endParaRPr sz="1200">
              <a:latin typeface="Times New Roman"/>
              <a:cs typeface="Times New Roman"/>
            </a:endParaRPr>
          </a:p>
          <a:p>
            <a:pPr marL="469900">
              <a:lnSpc>
                <a:spcPts val="1764"/>
              </a:lnSpc>
            </a:pPr>
            <a:r>
              <a:rPr sz="1600" spc="-10" dirty="0">
                <a:latin typeface="Meiryo"/>
                <a:cs typeface="Meiryo"/>
              </a:rPr>
              <a:t>*</a:t>
            </a:r>
            <a:r>
              <a:rPr sz="1200" spc="-10" dirty="0">
                <a:latin typeface="Times New Roman"/>
                <a:cs typeface="Times New Roman"/>
              </a:rPr>
              <a:t>Optical </a:t>
            </a:r>
            <a:r>
              <a:rPr sz="1200" spc="-5" dirty="0">
                <a:latin typeface="Times New Roman"/>
                <a:cs typeface="Times New Roman"/>
              </a:rPr>
              <a:t>fiber has many</a:t>
            </a:r>
            <a:r>
              <a:rPr sz="1200" spc="-50" dirty="0">
                <a:latin typeface="Times New Roman"/>
                <a:cs typeface="Times New Roman"/>
              </a:rPr>
              <a:t> </a:t>
            </a:r>
            <a:r>
              <a:rPr sz="1200" spc="-5" dirty="0">
                <a:latin typeface="Times New Roman"/>
                <a:cs typeface="Times New Roman"/>
              </a:rPr>
              <a:t>advantages:</a:t>
            </a:r>
            <a:endParaRPr sz="1200">
              <a:latin typeface="Times New Roman"/>
              <a:cs typeface="Times New Roman"/>
            </a:endParaRPr>
          </a:p>
          <a:p>
            <a:pPr marL="469900">
              <a:lnSpc>
                <a:spcPts val="1660"/>
              </a:lnSpc>
            </a:pPr>
            <a:r>
              <a:rPr sz="1500" spc="-5" dirty="0">
                <a:latin typeface="Arial"/>
                <a:cs typeface="Arial"/>
              </a:rPr>
              <a:t>–</a:t>
            </a:r>
            <a:r>
              <a:rPr sz="1200" spc="-5" dirty="0">
                <a:latin typeface="Times New Roman"/>
                <a:cs typeface="Times New Roman"/>
              </a:rPr>
              <a:t>Noise</a:t>
            </a:r>
            <a:r>
              <a:rPr sz="1200" spc="-75" dirty="0">
                <a:latin typeface="Times New Roman"/>
                <a:cs typeface="Times New Roman"/>
              </a:rPr>
              <a:t> </a:t>
            </a:r>
            <a:r>
              <a:rPr sz="1200" dirty="0">
                <a:latin typeface="Times New Roman"/>
                <a:cs typeface="Times New Roman"/>
              </a:rPr>
              <a:t>Resistance</a:t>
            </a:r>
            <a:endParaRPr sz="1200">
              <a:latin typeface="Times New Roman"/>
              <a:cs typeface="Times New Roman"/>
            </a:endParaRPr>
          </a:p>
          <a:p>
            <a:pPr marL="469900">
              <a:lnSpc>
                <a:spcPts val="1639"/>
              </a:lnSpc>
            </a:pPr>
            <a:r>
              <a:rPr sz="1500" spc="-5" dirty="0">
                <a:latin typeface="Arial"/>
                <a:cs typeface="Arial"/>
              </a:rPr>
              <a:t>–</a:t>
            </a:r>
            <a:r>
              <a:rPr sz="1200" spc="-5" dirty="0">
                <a:latin typeface="Times New Roman"/>
                <a:cs typeface="Times New Roman"/>
              </a:rPr>
              <a:t>High </a:t>
            </a:r>
            <a:r>
              <a:rPr sz="1200" dirty="0">
                <a:latin typeface="Times New Roman"/>
                <a:cs typeface="Times New Roman"/>
              </a:rPr>
              <a:t>BW</a:t>
            </a:r>
            <a:r>
              <a:rPr sz="1200" spc="-55" dirty="0">
                <a:latin typeface="Times New Roman"/>
                <a:cs typeface="Times New Roman"/>
              </a:rPr>
              <a:t> </a:t>
            </a:r>
            <a:r>
              <a:rPr sz="1200" spc="-5" dirty="0">
                <a:latin typeface="Times New Roman"/>
                <a:cs typeface="Times New Roman"/>
              </a:rPr>
              <a:t>Capacity</a:t>
            </a:r>
            <a:endParaRPr sz="1200">
              <a:latin typeface="Times New Roman"/>
              <a:cs typeface="Times New Roman"/>
            </a:endParaRPr>
          </a:p>
          <a:p>
            <a:pPr marL="469900">
              <a:lnSpc>
                <a:spcPts val="1710"/>
              </a:lnSpc>
            </a:pPr>
            <a:r>
              <a:rPr sz="1600" spc="-15" dirty="0">
                <a:latin typeface="Meiryo"/>
                <a:cs typeface="Meiryo"/>
              </a:rPr>
              <a:t>*</a:t>
            </a:r>
            <a:r>
              <a:rPr sz="1200" b="1" spc="-15" dirty="0">
                <a:latin typeface="Times New Roman"/>
                <a:cs typeface="Times New Roman"/>
              </a:rPr>
              <a:t>Very</a:t>
            </a:r>
            <a:r>
              <a:rPr sz="1200" b="1" spc="-100" dirty="0">
                <a:latin typeface="Times New Roman"/>
                <a:cs typeface="Times New Roman"/>
              </a:rPr>
              <a:t> </a:t>
            </a:r>
            <a:r>
              <a:rPr sz="1200" b="1" dirty="0">
                <a:latin typeface="Times New Roman"/>
                <a:cs typeface="Times New Roman"/>
              </a:rPr>
              <a:t>Expensive</a:t>
            </a:r>
            <a:endParaRPr sz="1200">
              <a:latin typeface="Times New Roman"/>
              <a:cs typeface="Times New Roman"/>
            </a:endParaRPr>
          </a:p>
          <a:p>
            <a:pPr marL="469900" marR="5715">
              <a:lnSpc>
                <a:spcPct val="92700"/>
              </a:lnSpc>
              <a:spcBef>
                <a:spcPts val="20"/>
              </a:spcBef>
            </a:pPr>
            <a:r>
              <a:rPr sz="1600" spc="-10" dirty="0">
                <a:latin typeface="Meiryo"/>
                <a:cs typeface="Meiryo"/>
              </a:rPr>
              <a:t>*</a:t>
            </a:r>
            <a:r>
              <a:rPr sz="1200" spc="-10" dirty="0">
                <a:latin typeface="Times New Roman"/>
                <a:cs typeface="Times New Roman"/>
              </a:rPr>
              <a:t>Telephone </a:t>
            </a:r>
            <a:r>
              <a:rPr sz="1200" dirty="0">
                <a:latin typeface="Times New Roman"/>
                <a:cs typeface="Times New Roman"/>
              </a:rPr>
              <a:t>&amp; Cable companies have devise </a:t>
            </a:r>
            <a:r>
              <a:rPr sz="1200" spc="-5" dirty="0">
                <a:latin typeface="Times New Roman"/>
                <a:cs typeface="Times New Roman"/>
              </a:rPr>
              <a:t>FTTC </a:t>
            </a:r>
            <a:r>
              <a:rPr sz="1200" dirty="0">
                <a:latin typeface="Times New Roman"/>
                <a:cs typeface="Times New Roman"/>
              </a:rPr>
              <a:t>to </a:t>
            </a:r>
            <a:r>
              <a:rPr sz="1200" spc="-5" dirty="0">
                <a:latin typeface="Times New Roman"/>
                <a:cs typeface="Times New Roman"/>
              </a:rPr>
              <a:t>employ optical fiber while  keeping </a:t>
            </a:r>
            <a:r>
              <a:rPr sz="1200" dirty="0">
                <a:latin typeface="Times New Roman"/>
                <a:cs typeface="Times New Roman"/>
              </a:rPr>
              <a:t>the expense</a:t>
            </a:r>
            <a:r>
              <a:rPr sz="1200" spc="-105" dirty="0">
                <a:latin typeface="Times New Roman"/>
                <a:cs typeface="Times New Roman"/>
              </a:rPr>
              <a:t> </a:t>
            </a:r>
            <a:r>
              <a:rPr sz="1200" spc="-5" dirty="0">
                <a:latin typeface="Times New Roman"/>
                <a:cs typeface="Times New Roman"/>
              </a:rPr>
              <a:t>down</a:t>
            </a:r>
            <a:endParaRPr sz="1200">
              <a:latin typeface="Times New Roman"/>
              <a:cs typeface="Times New Roman"/>
            </a:endParaRPr>
          </a:p>
          <a:p>
            <a:pPr marL="469900">
              <a:lnSpc>
                <a:spcPts val="1710"/>
              </a:lnSpc>
            </a:pPr>
            <a:r>
              <a:rPr sz="1600" spc="-10" dirty="0">
                <a:latin typeface="Meiryo"/>
                <a:cs typeface="Meiryo"/>
              </a:rPr>
              <a:t>*</a:t>
            </a:r>
            <a:r>
              <a:rPr sz="1200" spc="-10" dirty="0">
                <a:latin typeface="Times New Roman"/>
                <a:cs typeface="Times New Roman"/>
              </a:rPr>
              <a:t>Optical </a:t>
            </a:r>
            <a:r>
              <a:rPr sz="1200" dirty="0">
                <a:latin typeface="Times New Roman"/>
                <a:cs typeface="Times New Roman"/>
              </a:rPr>
              <a:t>Fiber is the </a:t>
            </a:r>
            <a:r>
              <a:rPr sz="1200" spc="-5" dirty="0">
                <a:latin typeface="Times New Roman"/>
                <a:cs typeface="Times New Roman"/>
              </a:rPr>
              <a:t>medium </a:t>
            </a:r>
            <a:r>
              <a:rPr sz="1200" dirty="0">
                <a:latin typeface="Times New Roman"/>
                <a:cs typeface="Times New Roman"/>
              </a:rPr>
              <a:t>from the Central Office of the telephone   </a:t>
            </a:r>
            <a:r>
              <a:rPr sz="1200" spc="10" dirty="0">
                <a:latin typeface="Times New Roman"/>
                <a:cs typeface="Times New Roman"/>
              </a:rPr>
              <a:t> </a:t>
            </a:r>
            <a:r>
              <a:rPr sz="1200" dirty="0">
                <a:latin typeface="Times New Roman"/>
                <a:cs typeface="Times New Roman"/>
              </a:rPr>
              <a:t>company</a:t>
            </a:r>
            <a:endParaRPr sz="1200">
              <a:latin typeface="Times New Roman"/>
              <a:cs typeface="Times New Roman"/>
            </a:endParaRPr>
          </a:p>
          <a:p>
            <a:pPr marL="469900">
              <a:lnSpc>
                <a:spcPts val="1300"/>
              </a:lnSpc>
            </a:pPr>
            <a:r>
              <a:rPr sz="1200" dirty="0">
                <a:latin typeface="Times New Roman"/>
                <a:cs typeface="Times New Roman"/>
              </a:rPr>
              <a:t>or from main office of a cable </a:t>
            </a:r>
            <a:r>
              <a:rPr sz="1200" spc="-5" dirty="0">
                <a:latin typeface="Times New Roman"/>
                <a:cs typeface="Times New Roman"/>
              </a:rPr>
              <a:t>company </a:t>
            </a:r>
            <a:r>
              <a:rPr sz="1200" dirty="0">
                <a:latin typeface="Times New Roman"/>
                <a:cs typeface="Times New Roman"/>
              </a:rPr>
              <a:t>to the</a:t>
            </a:r>
            <a:r>
              <a:rPr sz="1200" spc="-80" dirty="0">
                <a:latin typeface="Times New Roman"/>
                <a:cs typeface="Times New Roman"/>
              </a:rPr>
              <a:t> </a:t>
            </a:r>
            <a:r>
              <a:rPr sz="1200" spc="-5" dirty="0">
                <a:latin typeface="Times New Roman"/>
                <a:cs typeface="Times New Roman"/>
              </a:rPr>
              <a:t>Curb</a:t>
            </a:r>
            <a:endParaRPr sz="1200">
              <a:latin typeface="Times New Roman"/>
              <a:cs typeface="Times New Roman"/>
            </a:endParaRPr>
          </a:p>
          <a:p>
            <a:pPr marL="469900" marR="5080">
              <a:lnSpc>
                <a:spcPct val="92700"/>
              </a:lnSpc>
              <a:spcBef>
                <a:spcPts val="70"/>
              </a:spcBef>
            </a:pPr>
            <a:r>
              <a:rPr sz="1600" spc="-20" dirty="0">
                <a:latin typeface="Meiryo"/>
                <a:cs typeface="Meiryo"/>
              </a:rPr>
              <a:t>*</a:t>
            </a:r>
            <a:r>
              <a:rPr sz="1200" spc="-20" dirty="0">
                <a:latin typeface="Times New Roman"/>
                <a:cs typeface="Times New Roman"/>
              </a:rPr>
              <a:t>The </a:t>
            </a:r>
            <a:r>
              <a:rPr sz="1200" spc="-5" dirty="0">
                <a:latin typeface="Times New Roman"/>
                <a:cs typeface="Times New Roman"/>
              </a:rPr>
              <a:t>medium from </a:t>
            </a:r>
            <a:r>
              <a:rPr sz="1200" dirty="0">
                <a:latin typeface="Times New Roman"/>
                <a:cs typeface="Times New Roman"/>
              </a:rPr>
              <a:t>the Curb to the </a:t>
            </a:r>
            <a:r>
              <a:rPr sz="1200" spc="-5" dirty="0">
                <a:latin typeface="Times New Roman"/>
                <a:cs typeface="Times New Roman"/>
              </a:rPr>
              <a:t>subscriber’s premises </a:t>
            </a:r>
            <a:r>
              <a:rPr sz="1200" dirty="0">
                <a:latin typeface="Times New Roman"/>
                <a:cs typeface="Times New Roman"/>
              </a:rPr>
              <a:t>if the less </a:t>
            </a:r>
            <a:r>
              <a:rPr sz="1200" spc="-5" dirty="0">
                <a:latin typeface="Times New Roman"/>
                <a:cs typeface="Times New Roman"/>
              </a:rPr>
              <a:t>expensive  </a:t>
            </a:r>
            <a:r>
              <a:rPr sz="1200" dirty="0">
                <a:latin typeface="Times New Roman"/>
                <a:cs typeface="Times New Roman"/>
              </a:rPr>
              <a:t>twisted </a:t>
            </a:r>
            <a:r>
              <a:rPr sz="1200" spc="-5" dirty="0">
                <a:latin typeface="Times New Roman"/>
                <a:cs typeface="Times New Roman"/>
              </a:rPr>
              <a:t>pair </a:t>
            </a:r>
            <a:r>
              <a:rPr sz="1200" dirty="0">
                <a:latin typeface="Times New Roman"/>
                <a:cs typeface="Times New Roman"/>
              </a:rPr>
              <a:t>or coaxial</a:t>
            </a:r>
            <a:r>
              <a:rPr sz="1200" spc="-90" dirty="0">
                <a:latin typeface="Times New Roman"/>
                <a:cs typeface="Times New Roman"/>
              </a:rPr>
              <a:t> </a:t>
            </a:r>
            <a:r>
              <a:rPr sz="1200" spc="-5" dirty="0">
                <a:latin typeface="Times New Roman"/>
                <a:cs typeface="Times New Roman"/>
              </a:rPr>
              <a:t>cable</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ts val="1405"/>
              </a:lnSpc>
              <a:spcBef>
                <a:spcPts val="5"/>
              </a:spcBef>
              <a:buFont typeface="Meiryo"/>
              <a:buChar char="➢"/>
              <a:tabLst>
                <a:tab pos="469900" algn="l"/>
              </a:tabLst>
            </a:pPr>
            <a:r>
              <a:rPr sz="1200" b="1" dirty="0">
                <a:latin typeface="Times New Roman"/>
                <a:cs typeface="Times New Roman"/>
              </a:rPr>
              <a:t>FTTC in </a:t>
            </a:r>
            <a:r>
              <a:rPr sz="1200" b="1" spc="-5" dirty="0">
                <a:latin typeface="Times New Roman"/>
                <a:cs typeface="Times New Roman"/>
              </a:rPr>
              <a:t>Telephone</a:t>
            </a:r>
            <a:r>
              <a:rPr sz="1200" b="1" spc="-70" dirty="0">
                <a:latin typeface="Times New Roman"/>
                <a:cs typeface="Times New Roman"/>
              </a:rPr>
              <a:t> </a:t>
            </a:r>
            <a:r>
              <a:rPr sz="1200" b="1" spc="-10" dirty="0">
                <a:latin typeface="Times New Roman"/>
                <a:cs typeface="Times New Roman"/>
              </a:rPr>
              <a:t>Network</a:t>
            </a:r>
            <a:endParaRPr sz="1200">
              <a:latin typeface="Times New Roman"/>
              <a:cs typeface="Times New Roman"/>
            </a:endParaRPr>
          </a:p>
          <a:p>
            <a:pPr marL="698500" lvl="1" indent="-228600">
              <a:lnSpc>
                <a:spcPts val="1375"/>
              </a:lnSpc>
              <a:buFont typeface="Courier New"/>
              <a:buChar char="o"/>
              <a:tabLst>
                <a:tab pos="698500" algn="l"/>
              </a:tabLst>
            </a:pPr>
            <a:r>
              <a:rPr sz="1200" dirty="0">
                <a:latin typeface="Times New Roman"/>
                <a:cs typeface="Times New Roman"/>
              </a:rPr>
              <a:t>Optical </a:t>
            </a:r>
            <a:r>
              <a:rPr sz="1200" spc="-5" dirty="0">
                <a:latin typeface="Times New Roman"/>
                <a:cs typeface="Times New Roman"/>
              </a:rPr>
              <a:t>Fiber </a:t>
            </a:r>
            <a:r>
              <a:rPr sz="1200" dirty="0">
                <a:latin typeface="Times New Roman"/>
                <a:cs typeface="Times New Roman"/>
              </a:rPr>
              <a:t>is used to </a:t>
            </a:r>
            <a:r>
              <a:rPr sz="1200" spc="-5" dirty="0">
                <a:latin typeface="Times New Roman"/>
                <a:cs typeface="Times New Roman"/>
              </a:rPr>
              <a:t>connect </a:t>
            </a:r>
            <a:r>
              <a:rPr sz="1200" dirty="0">
                <a:latin typeface="Times New Roman"/>
                <a:cs typeface="Times New Roman"/>
              </a:rPr>
              <a:t>and </a:t>
            </a:r>
            <a:r>
              <a:rPr sz="1200" spc="-5" dirty="0">
                <a:latin typeface="Times New Roman"/>
                <a:cs typeface="Times New Roman"/>
              </a:rPr>
              <a:t>multiplex different </a:t>
            </a:r>
            <a:r>
              <a:rPr sz="1200" dirty="0">
                <a:latin typeface="Times New Roman"/>
                <a:cs typeface="Times New Roman"/>
              </a:rPr>
              <a:t>voice</a:t>
            </a:r>
            <a:r>
              <a:rPr sz="1200" spc="-30" dirty="0">
                <a:latin typeface="Times New Roman"/>
                <a:cs typeface="Times New Roman"/>
              </a:rPr>
              <a:t> </a:t>
            </a:r>
            <a:r>
              <a:rPr sz="1200" dirty="0">
                <a:latin typeface="Times New Roman"/>
                <a:cs typeface="Times New Roman"/>
              </a:rPr>
              <a:t>channels</a:t>
            </a:r>
            <a:endParaRPr sz="1200">
              <a:latin typeface="Times New Roman"/>
              <a:cs typeface="Times New Roman"/>
            </a:endParaRPr>
          </a:p>
          <a:p>
            <a:pPr marL="698500" marR="6350" lvl="1" indent="-228600">
              <a:lnSpc>
                <a:spcPts val="1380"/>
              </a:lnSpc>
              <a:spcBef>
                <a:spcPts val="65"/>
              </a:spcBef>
              <a:buFont typeface="Courier New"/>
              <a:buChar char="o"/>
              <a:tabLst>
                <a:tab pos="698500" algn="l"/>
              </a:tabLst>
            </a:pPr>
            <a:r>
              <a:rPr sz="1200" dirty="0">
                <a:latin typeface="Times New Roman"/>
                <a:cs typeface="Times New Roman"/>
              </a:rPr>
              <a:t>Copper twisted pair </a:t>
            </a:r>
            <a:r>
              <a:rPr sz="1200" spc="-5" dirty="0">
                <a:latin typeface="Times New Roman"/>
                <a:cs typeface="Times New Roman"/>
              </a:rPr>
              <a:t>coming </a:t>
            </a:r>
            <a:r>
              <a:rPr sz="1200" dirty="0">
                <a:latin typeface="Times New Roman"/>
                <a:cs typeface="Times New Roman"/>
              </a:rPr>
              <a:t>from </a:t>
            </a:r>
            <a:r>
              <a:rPr sz="1200" spc="-5" dirty="0">
                <a:latin typeface="Times New Roman"/>
                <a:cs typeface="Times New Roman"/>
              </a:rPr>
              <a:t>individual premises </a:t>
            </a:r>
            <a:r>
              <a:rPr sz="1200" dirty="0">
                <a:latin typeface="Times New Roman"/>
                <a:cs typeface="Times New Roman"/>
              </a:rPr>
              <a:t>is </a:t>
            </a:r>
            <a:r>
              <a:rPr sz="1200" spc="-5" dirty="0">
                <a:latin typeface="Times New Roman"/>
                <a:cs typeface="Times New Roman"/>
              </a:rPr>
              <a:t>multiplexed </a:t>
            </a:r>
            <a:r>
              <a:rPr sz="1200" dirty="0">
                <a:latin typeface="Times New Roman"/>
                <a:cs typeface="Times New Roman"/>
              </a:rPr>
              <a:t>in  junction   </a:t>
            </a:r>
            <a:r>
              <a:rPr sz="1200" spc="-5" dirty="0">
                <a:latin typeface="Times New Roman"/>
                <a:cs typeface="Times New Roman"/>
              </a:rPr>
              <a:t>boxes   </a:t>
            </a:r>
            <a:r>
              <a:rPr sz="1200" dirty="0">
                <a:latin typeface="Times New Roman"/>
                <a:cs typeface="Times New Roman"/>
              </a:rPr>
              <a:t>and   converted   to   </a:t>
            </a:r>
            <a:r>
              <a:rPr sz="1200" spc="-5" dirty="0">
                <a:latin typeface="Times New Roman"/>
                <a:cs typeface="Times New Roman"/>
              </a:rPr>
              <a:t>optical   signals.   Optical   signals   </a:t>
            </a:r>
            <a:r>
              <a:rPr sz="1200" spc="165" dirty="0">
                <a:latin typeface="Times New Roman"/>
                <a:cs typeface="Times New Roman"/>
              </a:rPr>
              <a:t> </a:t>
            </a:r>
            <a:r>
              <a:rPr sz="1200" dirty="0">
                <a:latin typeface="Times New Roman"/>
                <a:cs typeface="Times New Roman"/>
              </a:rPr>
              <a:t>are</a:t>
            </a:r>
            <a:endParaRPr sz="1200">
              <a:latin typeface="Times New Roman"/>
              <a:cs typeface="Times New Roman"/>
            </a:endParaRPr>
          </a:p>
        </p:txBody>
      </p:sp>
      <p:sp>
        <p:nvSpPr>
          <p:cNvPr id="12" name="object 12"/>
          <p:cNvSpPr/>
          <p:nvPr/>
        </p:nvSpPr>
        <p:spPr>
          <a:xfrm>
            <a:off x="1725167" y="2141220"/>
            <a:ext cx="4344009" cy="2336291"/>
          </a:xfrm>
          <a:prstGeom prst="rect">
            <a:avLst/>
          </a:prstGeom>
          <a:blipFill>
            <a:blip r:embed="rId2" cstate="print"/>
            <a:stretch>
              <a:fillRect/>
            </a:stretch>
          </a:blipFill>
        </p:spPr>
        <p:txBody>
          <a:bodyPr wrap="square" lIns="0" tIns="0" rIns="0" bIns="0" rtlCol="0"/>
          <a:lstStyle/>
          <a:p>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4" name="object 14"/>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166</a:t>
            </a:fld>
            <a:endParaRPr dirty="0"/>
          </a:p>
        </p:txBody>
      </p:sp>
    </p:spTree>
    <p:extLst>
      <p:ext uri="{BB962C8B-B14F-4D97-AF65-F5344CB8AC3E}">
        <p14:creationId xmlns:p14="http://schemas.microsoft.com/office/powerpoint/2010/main" val="25134445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816100" y="902207"/>
            <a:ext cx="4845685"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multiplexed  </a:t>
            </a:r>
            <a:r>
              <a:rPr sz="1200" dirty="0">
                <a:latin typeface="Times New Roman"/>
                <a:cs typeface="Times New Roman"/>
              </a:rPr>
              <a:t>using  </a:t>
            </a:r>
            <a:r>
              <a:rPr sz="1200" spc="-5" dirty="0">
                <a:latin typeface="Times New Roman"/>
                <a:cs typeface="Times New Roman"/>
              </a:rPr>
              <a:t>WDM  </a:t>
            </a:r>
            <a:r>
              <a:rPr sz="1200" dirty="0">
                <a:latin typeface="Times New Roman"/>
                <a:cs typeface="Times New Roman"/>
              </a:rPr>
              <a:t>at  </a:t>
            </a:r>
            <a:r>
              <a:rPr sz="1200" spc="-5" dirty="0">
                <a:latin typeface="Times New Roman"/>
                <a:cs typeface="Times New Roman"/>
              </a:rPr>
              <a:t>switching  office  </a:t>
            </a:r>
            <a:r>
              <a:rPr sz="1200" dirty="0">
                <a:latin typeface="Times New Roman"/>
                <a:cs typeface="Times New Roman"/>
              </a:rPr>
              <a:t>to  </a:t>
            </a:r>
            <a:r>
              <a:rPr sz="1200" spc="-5" dirty="0">
                <a:latin typeface="Times New Roman"/>
                <a:cs typeface="Times New Roman"/>
              </a:rPr>
              <a:t>create  </a:t>
            </a:r>
            <a:r>
              <a:rPr sz="1200" dirty="0">
                <a:latin typeface="Times New Roman"/>
                <a:cs typeface="Times New Roman"/>
              </a:rPr>
              <a:t>wider  BW  </a:t>
            </a:r>
            <a:r>
              <a:rPr sz="1200" spc="235" dirty="0">
                <a:latin typeface="Times New Roman"/>
                <a:cs typeface="Times New Roman"/>
              </a:rPr>
              <a:t> </a:t>
            </a:r>
            <a:r>
              <a:rPr sz="1200" spc="-5" dirty="0">
                <a:latin typeface="Times New Roman"/>
                <a:cs typeface="Times New Roman"/>
              </a:rPr>
              <a:t>optical</a:t>
            </a:r>
            <a:endParaRPr sz="1200">
              <a:latin typeface="Times New Roman"/>
              <a:cs typeface="Times New Roman"/>
            </a:endParaRPr>
          </a:p>
        </p:txBody>
      </p:sp>
      <p:sp>
        <p:nvSpPr>
          <p:cNvPr id="7" name="object 7"/>
          <p:cNvSpPr txBox="1"/>
          <p:nvPr/>
        </p:nvSpPr>
        <p:spPr>
          <a:xfrm>
            <a:off x="1358900" y="2986278"/>
            <a:ext cx="5295265" cy="106997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FTTC in </a:t>
            </a:r>
            <a:r>
              <a:rPr sz="1200" b="1" spc="-5" dirty="0">
                <a:latin typeface="Times New Roman"/>
                <a:cs typeface="Times New Roman"/>
              </a:rPr>
              <a:t>Cable TV</a:t>
            </a:r>
            <a:r>
              <a:rPr sz="1200" b="1" spc="-85" dirty="0">
                <a:latin typeface="Times New Roman"/>
                <a:cs typeface="Times New Roman"/>
              </a:rPr>
              <a:t> </a:t>
            </a:r>
            <a:r>
              <a:rPr sz="1200" b="1" spc="-5" dirty="0">
                <a:latin typeface="Times New Roman"/>
                <a:cs typeface="Times New Roman"/>
              </a:rPr>
              <a:t>Network</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Cable </a:t>
            </a:r>
            <a:r>
              <a:rPr sz="1200" spc="-5" dirty="0">
                <a:latin typeface="Times New Roman"/>
                <a:cs typeface="Times New Roman"/>
              </a:rPr>
              <a:t>TV uses </a:t>
            </a:r>
            <a:r>
              <a:rPr sz="1200" dirty="0">
                <a:latin typeface="Times New Roman"/>
                <a:cs typeface="Times New Roman"/>
              </a:rPr>
              <a:t>optical </a:t>
            </a:r>
            <a:r>
              <a:rPr sz="1200" spc="-5" dirty="0">
                <a:latin typeface="Times New Roman"/>
                <a:cs typeface="Times New Roman"/>
              </a:rPr>
              <a:t>fibers </a:t>
            </a:r>
            <a:r>
              <a:rPr sz="1200" dirty="0">
                <a:latin typeface="Times New Roman"/>
                <a:cs typeface="Times New Roman"/>
              </a:rPr>
              <a:t>to </a:t>
            </a:r>
            <a:r>
              <a:rPr sz="1200" spc="-5" dirty="0">
                <a:latin typeface="Times New Roman"/>
                <a:cs typeface="Times New Roman"/>
              </a:rPr>
              <a:t>connect </a:t>
            </a:r>
            <a:r>
              <a:rPr sz="1200" dirty="0">
                <a:latin typeface="Times New Roman"/>
                <a:cs typeface="Times New Roman"/>
              </a:rPr>
              <a:t>and </a:t>
            </a:r>
            <a:r>
              <a:rPr sz="1200" spc="-5" dirty="0">
                <a:latin typeface="Times New Roman"/>
                <a:cs typeface="Times New Roman"/>
              </a:rPr>
              <a:t>multiplex different </a:t>
            </a:r>
            <a:r>
              <a:rPr sz="1200" dirty="0">
                <a:latin typeface="Times New Roman"/>
                <a:cs typeface="Times New Roman"/>
              </a:rPr>
              <a:t>cable</a:t>
            </a:r>
            <a:r>
              <a:rPr sz="1200" spc="90" dirty="0">
                <a:latin typeface="Times New Roman"/>
                <a:cs typeface="Times New Roman"/>
              </a:rPr>
              <a:t> </a:t>
            </a:r>
            <a:r>
              <a:rPr sz="1200" spc="-5" dirty="0">
                <a:latin typeface="Times New Roman"/>
                <a:cs typeface="Times New Roman"/>
              </a:rPr>
              <a:t>channels</a:t>
            </a:r>
            <a:endParaRPr sz="1200">
              <a:latin typeface="Times New Roman"/>
              <a:cs typeface="Times New Roman"/>
            </a:endParaRPr>
          </a:p>
          <a:p>
            <a:pPr marL="469900" marR="485775" lvl="1" indent="-228600">
              <a:lnSpc>
                <a:spcPts val="1380"/>
              </a:lnSpc>
              <a:spcBef>
                <a:spcPts val="65"/>
              </a:spcBef>
              <a:buFont typeface="Courier New"/>
              <a:buChar char="o"/>
              <a:tabLst>
                <a:tab pos="469900" algn="l"/>
              </a:tabLst>
            </a:pPr>
            <a:r>
              <a:rPr sz="1200" dirty="0">
                <a:latin typeface="Times New Roman"/>
                <a:cs typeface="Times New Roman"/>
              </a:rPr>
              <a:t>Coaxial </a:t>
            </a:r>
            <a:r>
              <a:rPr sz="1200" spc="-5" dirty="0">
                <a:latin typeface="Times New Roman"/>
                <a:cs typeface="Times New Roman"/>
              </a:rPr>
              <a:t>cables coming </a:t>
            </a:r>
            <a:r>
              <a:rPr sz="1200" dirty="0">
                <a:latin typeface="Times New Roman"/>
                <a:cs typeface="Times New Roman"/>
              </a:rPr>
              <a:t>from </a:t>
            </a:r>
            <a:r>
              <a:rPr sz="1200" spc="-5" dirty="0">
                <a:latin typeface="Times New Roman"/>
                <a:cs typeface="Times New Roman"/>
              </a:rPr>
              <a:t>individual premises </a:t>
            </a:r>
            <a:r>
              <a:rPr sz="1200" dirty="0">
                <a:latin typeface="Times New Roman"/>
                <a:cs typeface="Times New Roman"/>
              </a:rPr>
              <a:t>are </a:t>
            </a:r>
            <a:r>
              <a:rPr sz="1200" spc="-5" dirty="0">
                <a:latin typeface="Times New Roman"/>
                <a:cs typeface="Times New Roman"/>
              </a:rPr>
              <a:t>multiplexed </a:t>
            </a:r>
            <a:r>
              <a:rPr sz="1200" dirty="0">
                <a:latin typeface="Times New Roman"/>
                <a:cs typeface="Times New Roman"/>
              </a:rPr>
              <a:t>in the  </a:t>
            </a:r>
            <a:r>
              <a:rPr sz="1200" spc="-5" dirty="0">
                <a:latin typeface="Times New Roman"/>
                <a:cs typeface="Times New Roman"/>
              </a:rPr>
              <a:t>junction box and converted </a:t>
            </a:r>
            <a:r>
              <a:rPr sz="1200" dirty="0">
                <a:latin typeface="Times New Roman"/>
                <a:cs typeface="Times New Roman"/>
              </a:rPr>
              <a:t>to the </a:t>
            </a:r>
            <a:r>
              <a:rPr sz="1200" spc="-5" dirty="0">
                <a:latin typeface="Times New Roman"/>
                <a:cs typeface="Times New Roman"/>
              </a:rPr>
              <a:t>optical</a:t>
            </a:r>
            <a:r>
              <a:rPr sz="1200" spc="-90" dirty="0">
                <a:latin typeface="Times New Roman"/>
                <a:cs typeface="Times New Roman"/>
              </a:rPr>
              <a:t> </a:t>
            </a:r>
            <a:r>
              <a:rPr sz="1200" spc="-5" dirty="0">
                <a:latin typeface="Times New Roman"/>
                <a:cs typeface="Times New Roman"/>
              </a:rPr>
              <a:t>signals</a:t>
            </a:r>
            <a:endParaRPr sz="1200">
              <a:latin typeface="Times New Roman"/>
              <a:cs typeface="Times New Roman"/>
            </a:endParaRPr>
          </a:p>
          <a:p>
            <a:pPr marL="469900" marR="5080" lvl="1" indent="-228600">
              <a:lnSpc>
                <a:spcPts val="1380"/>
              </a:lnSpc>
              <a:buFont typeface="Courier New"/>
              <a:buChar char="o"/>
              <a:tabLst>
                <a:tab pos="469900" algn="l"/>
              </a:tabLst>
            </a:pPr>
            <a:r>
              <a:rPr sz="1200" dirty="0">
                <a:latin typeface="Times New Roman"/>
                <a:cs typeface="Times New Roman"/>
              </a:rPr>
              <a:t>Optical </a:t>
            </a:r>
            <a:r>
              <a:rPr sz="1200" spc="-5" dirty="0">
                <a:latin typeface="Times New Roman"/>
                <a:cs typeface="Times New Roman"/>
              </a:rPr>
              <a:t>signals are multiplexed using </a:t>
            </a:r>
            <a:r>
              <a:rPr sz="1200" spc="-10" dirty="0">
                <a:latin typeface="Times New Roman"/>
                <a:cs typeface="Times New Roman"/>
              </a:rPr>
              <a:t>WDM </a:t>
            </a:r>
            <a:r>
              <a:rPr sz="1200" dirty="0">
                <a:latin typeface="Times New Roman"/>
                <a:cs typeface="Times New Roman"/>
              </a:rPr>
              <a:t>at switching </a:t>
            </a:r>
            <a:r>
              <a:rPr sz="1200" spc="-5" dirty="0">
                <a:latin typeface="Times New Roman"/>
                <a:cs typeface="Times New Roman"/>
              </a:rPr>
              <a:t>office </a:t>
            </a:r>
            <a:r>
              <a:rPr sz="1200" dirty="0">
                <a:latin typeface="Times New Roman"/>
                <a:cs typeface="Times New Roman"/>
              </a:rPr>
              <a:t>to </a:t>
            </a:r>
            <a:r>
              <a:rPr sz="1200" spc="-5" dirty="0">
                <a:latin typeface="Times New Roman"/>
                <a:cs typeface="Times New Roman"/>
              </a:rPr>
              <a:t>create </a:t>
            </a:r>
            <a:r>
              <a:rPr sz="1200" dirty="0">
                <a:latin typeface="Times New Roman"/>
                <a:cs typeface="Times New Roman"/>
              </a:rPr>
              <a:t>wider  BW optical</a:t>
            </a:r>
            <a:r>
              <a:rPr sz="1200" spc="-125" dirty="0">
                <a:latin typeface="Times New Roman"/>
                <a:cs typeface="Times New Roman"/>
              </a:rPr>
              <a:t> </a:t>
            </a:r>
            <a:r>
              <a:rPr sz="1200" dirty="0">
                <a:latin typeface="Times New Roman"/>
                <a:cs typeface="Times New Roman"/>
              </a:rPr>
              <a:t>signals</a:t>
            </a:r>
            <a:endParaRPr sz="1200">
              <a:latin typeface="Times New Roman"/>
              <a:cs typeface="Times New Roman"/>
            </a:endParaRPr>
          </a:p>
        </p:txBody>
      </p:sp>
      <p:sp>
        <p:nvSpPr>
          <p:cNvPr id="8" name="object 8"/>
          <p:cNvSpPr txBox="1"/>
          <p:nvPr/>
        </p:nvSpPr>
        <p:spPr>
          <a:xfrm>
            <a:off x="1130300" y="6176771"/>
            <a:ext cx="5532120" cy="2473325"/>
          </a:xfrm>
          <a:prstGeom prst="rect">
            <a:avLst/>
          </a:prstGeom>
        </p:spPr>
        <p:txBody>
          <a:bodyPr vert="horz" wrap="square" lIns="0" tIns="0" rIns="0" bIns="0" rtlCol="0">
            <a:spAutoFit/>
          </a:bodyPr>
          <a:lstStyle/>
          <a:p>
            <a:pPr marL="12700">
              <a:lnSpc>
                <a:spcPts val="1410"/>
              </a:lnSpc>
            </a:pPr>
            <a:r>
              <a:rPr sz="1200" b="1" spc="-5" dirty="0">
                <a:latin typeface="Times New Roman"/>
                <a:cs typeface="Times New Roman"/>
              </a:rPr>
              <a:t>ERROR DETECTION AND</a:t>
            </a:r>
            <a:r>
              <a:rPr sz="1200" b="1" spc="-65" dirty="0">
                <a:latin typeface="Times New Roman"/>
                <a:cs typeface="Times New Roman"/>
              </a:rPr>
              <a:t> </a:t>
            </a:r>
            <a:r>
              <a:rPr sz="1200" b="1" spc="-5" dirty="0">
                <a:latin typeface="Times New Roman"/>
                <a:cs typeface="Times New Roman"/>
              </a:rPr>
              <a:t>CORRECTION</a:t>
            </a:r>
            <a:endParaRPr sz="1200">
              <a:latin typeface="Times New Roman"/>
              <a:cs typeface="Times New Roman"/>
            </a:endParaRPr>
          </a:p>
          <a:p>
            <a:pPr marL="12700">
              <a:lnSpc>
                <a:spcPts val="1375"/>
              </a:lnSpc>
            </a:pPr>
            <a:r>
              <a:rPr sz="1200" b="1" spc="-5" dirty="0">
                <a:latin typeface="Times New Roman"/>
                <a:cs typeface="Times New Roman"/>
              </a:rPr>
              <a:t>Introduction</a:t>
            </a:r>
            <a:endParaRPr sz="1200">
              <a:latin typeface="Times New Roman"/>
              <a:cs typeface="Times New Roman"/>
            </a:endParaRPr>
          </a:p>
          <a:p>
            <a:pPr marL="241300" marR="6985" indent="-228600">
              <a:lnSpc>
                <a:spcPts val="1380"/>
              </a:lnSpc>
              <a:spcBef>
                <a:spcPts val="60"/>
              </a:spcBef>
              <a:buFont typeface="Courier New"/>
              <a:buChar char="o"/>
              <a:tabLst>
                <a:tab pos="241300" algn="l"/>
              </a:tabLst>
            </a:pPr>
            <a:r>
              <a:rPr sz="1200" dirty="0">
                <a:latin typeface="Times New Roman"/>
                <a:cs typeface="Times New Roman"/>
              </a:rPr>
              <a:t>Networks must be able to transfer data from one device to another </a:t>
            </a:r>
            <a:r>
              <a:rPr sz="1200" spc="-5" dirty="0">
                <a:latin typeface="Times New Roman"/>
                <a:cs typeface="Times New Roman"/>
              </a:rPr>
              <a:t>with complete  </a:t>
            </a:r>
            <a:r>
              <a:rPr sz="1200" dirty="0">
                <a:latin typeface="Times New Roman"/>
                <a:cs typeface="Times New Roman"/>
              </a:rPr>
              <a:t>accuracy</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system that </a:t>
            </a:r>
            <a:r>
              <a:rPr sz="1200" spc="-5" dirty="0">
                <a:latin typeface="Times New Roman"/>
                <a:cs typeface="Times New Roman"/>
              </a:rPr>
              <a:t>cannot guarantee that </a:t>
            </a:r>
            <a:r>
              <a:rPr sz="1200" dirty="0">
                <a:latin typeface="Times New Roman"/>
                <a:cs typeface="Times New Roman"/>
              </a:rPr>
              <a:t>the </a:t>
            </a:r>
            <a:r>
              <a:rPr sz="1200" spc="-5" dirty="0">
                <a:latin typeface="Times New Roman"/>
                <a:cs typeface="Times New Roman"/>
              </a:rPr>
              <a:t>data received </a:t>
            </a:r>
            <a:r>
              <a:rPr sz="1200" dirty="0">
                <a:latin typeface="Times New Roman"/>
                <a:cs typeface="Times New Roman"/>
              </a:rPr>
              <a:t>by </a:t>
            </a:r>
            <a:r>
              <a:rPr sz="1200" spc="-5" dirty="0">
                <a:latin typeface="Times New Roman"/>
                <a:cs typeface="Times New Roman"/>
              </a:rPr>
              <a:t>one </a:t>
            </a:r>
            <a:r>
              <a:rPr sz="1200" dirty="0">
                <a:latin typeface="Times New Roman"/>
                <a:cs typeface="Times New Roman"/>
              </a:rPr>
              <a:t>device is identical to the  data </a:t>
            </a:r>
            <a:r>
              <a:rPr sz="1200" spc="-5" dirty="0">
                <a:latin typeface="Times New Roman"/>
                <a:cs typeface="Times New Roman"/>
              </a:rPr>
              <a:t>transmitted </a:t>
            </a:r>
            <a:r>
              <a:rPr sz="1200" dirty="0">
                <a:latin typeface="Times New Roman"/>
                <a:cs typeface="Times New Roman"/>
              </a:rPr>
              <a:t>by </a:t>
            </a:r>
            <a:r>
              <a:rPr sz="1200" spc="-5" dirty="0">
                <a:latin typeface="Times New Roman"/>
                <a:cs typeface="Times New Roman"/>
              </a:rPr>
              <a:t>another </a:t>
            </a:r>
            <a:r>
              <a:rPr sz="1200" dirty="0">
                <a:latin typeface="Times New Roman"/>
                <a:cs typeface="Times New Roman"/>
              </a:rPr>
              <a:t>device is essentially</a:t>
            </a:r>
            <a:r>
              <a:rPr sz="1200" spc="-65" dirty="0">
                <a:latin typeface="Times New Roman"/>
                <a:cs typeface="Times New Roman"/>
              </a:rPr>
              <a:t> </a:t>
            </a:r>
            <a:r>
              <a:rPr sz="1200" dirty="0">
                <a:latin typeface="Times New Roman"/>
                <a:cs typeface="Times New Roman"/>
              </a:rPr>
              <a:t>useless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Anytime </a:t>
            </a:r>
            <a:r>
              <a:rPr sz="1200" dirty="0">
                <a:latin typeface="Times New Roman"/>
                <a:cs typeface="Times New Roman"/>
              </a:rPr>
              <a:t>the data is </a:t>
            </a:r>
            <a:r>
              <a:rPr sz="1200" spc="-5" dirty="0">
                <a:latin typeface="Times New Roman"/>
                <a:cs typeface="Times New Roman"/>
              </a:rPr>
              <a:t>TX </a:t>
            </a:r>
            <a:r>
              <a:rPr sz="1200" dirty="0">
                <a:latin typeface="Times New Roman"/>
                <a:cs typeface="Times New Roman"/>
              </a:rPr>
              <a:t>from source to </a:t>
            </a:r>
            <a:r>
              <a:rPr sz="1200" spc="-5" dirty="0">
                <a:latin typeface="Times New Roman"/>
                <a:cs typeface="Times New Roman"/>
              </a:rPr>
              <a:t>destination, </a:t>
            </a:r>
            <a:r>
              <a:rPr sz="1200" dirty="0">
                <a:latin typeface="Times New Roman"/>
                <a:cs typeface="Times New Roman"/>
              </a:rPr>
              <a:t>it </a:t>
            </a:r>
            <a:r>
              <a:rPr sz="1200" spc="-5" dirty="0">
                <a:latin typeface="Times New Roman"/>
                <a:cs typeface="Times New Roman"/>
              </a:rPr>
              <a:t>gets corrupted </a:t>
            </a:r>
            <a:r>
              <a:rPr sz="1200" dirty="0">
                <a:latin typeface="Times New Roman"/>
                <a:cs typeface="Times New Roman"/>
              </a:rPr>
              <a:t>on </a:t>
            </a:r>
            <a:r>
              <a:rPr sz="1200" spc="-5" dirty="0">
                <a:latin typeface="Times New Roman"/>
                <a:cs typeface="Times New Roman"/>
              </a:rPr>
              <a:t>the</a:t>
            </a:r>
            <a:r>
              <a:rPr sz="1200" spc="40" dirty="0">
                <a:latin typeface="Times New Roman"/>
                <a:cs typeface="Times New Roman"/>
              </a:rPr>
              <a:t> </a:t>
            </a:r>
            <a:r>
              <a:rPr sz="1200" dirty="0">
                <a:latin typeface="Times New Roman"/>
                <a:cs typeface="Times New Roman"/>
              </a:rPr>
              <a:t>way</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spc="-5" dirty="0">
                <a:latin typeface="Times New Roman"/>
                <a:cs typeface="Times New Roman"/>
              </a:rPr>
              <a:t>Many factors including NOISE can alter or wipe out one or more bits of </a:t>
            </a:r>
            <a:r>
              <a:rPr sz="1200" dirty="0">
                <a:latin typeface="Times New Roman"/>
                <a:cs typeface="Times New Roman"/>
              </a:rPr>
              <a:t>a </a:t>
            </a:r>
            <a:r>
              <a:rPr sz="1200" spc="-5" dirty="0">
                <a:latin typeface="Times New Roman"/>
                <a:cs typeface="Times New Roman"/>
              </a:rPr>
              <a:t>given data  </a:t>
            </a:r>
            <a:r>
              <a:rPr sz="1200" dirty="0">
                <a:latin typeface="Times New Roman"/>
                <a:cs typeface="Times New Roman"/>
              </a:rPr>
              <a:t>unit</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Reliable </a:t>
            </a:r>
            <a:r>
              <a:rPr sz="1200" spc="-5" dirty="0">
                <a:latin typeface="Times New Roman"/>
                <a:cs typeface="Times New Roman"/>
              </a:rPr>
              <a:t>systems must </a:t>
            </a:r>
            <a:r>
              <a:rPr sz="1200" dirty="0">
                <a:latin typeface="Times New Roman"/>
                <a:cs typeface="Times New Roman"/>
              </a:rPr>
              <a:t>have a </a:t>
            </a:r>
            <a:r>
              <a:rPr sz="1200" spc="-5" dirty="0">
                <a:latin typeface="Times New Roman"/>
                <a:cs typeface="Times New Roman"/>
              </a:rPr>
              <a:t>mechanism </a:t>
            </a:r>
            <a:r>
              <a:rPr sz="1200" dirty="0">
                <a:latin typeface="Times New Roman"/>
                <a:cs typeface="Times New Roman"/>
              </a:rPr>
              <a:t>for detecting and correcting such</a:t>
            </a:r>
            <a:r>
              <a:rPr sz="1200" spc="-70" dirty="0">
                <a:latin typeface="Times New Roman"/>
                <a:cs typeface="Times New Roman"/>
              </a:rPr>
              <a:t> </a:t>
            </a:r>
            <a:r>
              <a:rPr sz="1200" dirty="0">
                <a:latin typeface="Times New Roman"/>
                <a:cs typeface="Times New Roman"/>
              </a:rPr>
              <a:t>ERRORS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Error detection and Correction is </a:t>
            </a:r>
            <a:r>
              <a:rPr sz="1200" spc="-5" dirty="0">
                <a:latin typeface="Times New Roman"/>
                <a:cs typeface="Times New Roman"/>
              </a:rPr>
              <a:t>implemented either at the </a:t>
            </a:r>
            <a:r>
              <a:rPr sz="1200" dirty="0">
                <a:latin typeface="Times New Roman"/>
                <a:cs typeface="Times New Roman"/>
              </a:rPr>
              <a:t>data link layer </a:t>
            </a:r>
            <a:r>
              <a:rPr sz="1200" spc="-5" dirty="0">
                <a:latin typeface="Times New Roman"/>
                <a:cs typeface="Times New Roman"/>
              </a:rPr>
              <a:t>or </a:t>
            </a:r>
            <a:r>
              <a:rPr sz="1200" dirty="0">
                <a:latin typeface="Times New Roman"/>
                <a:cs typeface="Times New Roman"/>
              </a:rPr>
              <a:t>at the  Transport</a:t>
            </a:r>
            <a:r>
              <a:rPr sz="1200" spc="-114" dirty="0">
                <a:latin typeface="Times New Roman"/>
                <a:cs typeface="Times New Roman"/>
              </a:rPr>
              <a:t> </a:t>
            </a:r>
            <a:r>
              <a:rPr sz="1200" dirty="0">
                <a:latin typeface="Times New Roman"/>
                <a:cs typeface="Times New Roman"/>
              </a:rPr>
              <a:t>layer</a:t>
            </a:r>
            <a:endParaRPr sz="1200">
              <a:latin typeface="Times New Roman"/>
              <a:cs typeface="Times New Roman"/>
            </a:endParaRPr>
          </a:p>
          <a:p>
            <a:pPr>
              <a:lnSpc>
                <a:spcPct val="100000"/>
              </a:lnSpc>
              <a:spcBef>
                <a:spcPts val="30"/>
              </a:spcBef>
            </a:pPr>
            <a:endParaRPr sz="1100">
              <a:latin typeface="Times New Roman"/>
              <a:cs typeface="Times New Roman"/>
            </a:endParaRPr>
          </a:p>
          <a:p>
            <a:pPr algn="ctr">
              <a:lnSpc>
                <a:spcPct val="100000"/>
              </a:lnSpc>
            </a:pPr>
            <a:r>
              <a:rPr sz="1200" b="1" dirty="0">
                <a:latin typeface="Times New Roman"/>
                <a:cs typeface="Times New Roman"/>
              </a:rPr>
              <a:t>Types of</a:t>
            </a:r>
            <a:r>
              <a:rPr sz="1200" b="1" spc="-105" dirty="0">
                <a:latin typeface="Times New Roman"/>
                <a:cs typeface="Times New Roman"/>
              </a:rPr>
              <a:t> </a:t>
            </a:r>
            <a:r>
              <a:rPr sz="1200" b="1" dirty="0">
                <a:latin typeface="Times New Roman"/>
                <a:cs typeface="Times New Roman"/>
              </a:rPr>
              <a:t>Errors</a:t>
            </a:r>
            <a:endParaRPr sz="1200">
              <a:latin typeface="Times New Roman"/>
              <a:cs typeface="Times New Roman"/>
            </a:endParaRPr>
          </a:p>
        </p:txBody>
      </p:sp>
      <p:sp>
        <p:nvSpPr>
          <p:cNvPr id="9" name="object 9"/>
          <p:cNvSpPr/>
          <p:nvPr/>
        </p:nvSpPr>
        <p:spPr>
          <a:xfrm>
            <a:off x="1143000" y="4048505"/>
            <a:ext cx="5147716" cy="178689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828800" y="1089660"/>
            <a:ext cx="4345012" cy="1908810"/>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167</a:t>
            </a:fld>
            <a:endParaRPr dirty="0"/>
          </a:p>
        </p:txBody>
      </p:sp>
    </p:spTree>
    <p:extLst>
      <p:ext uri="{BB962C8B-B14F-4D97-AF65-F5344CB8AC3E}">
        <p14:creationId xmlns:p14="http://schemas.microsoft.com/office/powerpoint/2010/main" val="3517548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2589275"/>
            <a:ext cx="5530850" cy="2811780"/>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spc="-5" dirty="0">
                <a:latin typeface="Times New Roman"/>
                <a:cs typeface="Times New Roman"/>
              </a:rPr>
              <a:t>Whenever </a:t>
            </a:r>
            <a:r>
              <a:rPr sz="1200" dirty="0">
                <a:latin typeface="Times New Roman"/>
                <a:cs typeface="Times New Roman"/>
              </a:rPr>
              <a:t>an EM </a:t>
            </a:r>
            <a:r>
              <a:rPr sz="1200" spc="-5" dirty="0">
                <a:latin typeface="Times New Roman"/>
                <a:cs typeface="Times New Roman"/>
              </a:rPr>
              <a:t>signal </a:t>
            </a:r>
            <a:r>
              <a:rPr sz="1200" dirty="0">
                <a:latin typeface="Times New Roman"/>
                <a:cs typeface="Times New Roman"/>
              </a:rPr>
              <a:t>flows from one point to the other, it is </a:t>
            </a:r>
            <a:r>
              <a:rPr sz="1200" spc="-5" dirty="0">
                <a:latin typeface="Times New Roman"/>
                <a:cs typeface="Times New Roman"/>
              </a:rPr>
              <a:t>subject </a:t>
            </a:r>
            <a:r>
              <a:rPr sz="1200" dirty="0">
                <a:latin typeface="Times New Roman"/>
                <a:cs typeface="Times New Roman"/>
              </a:rPr>
              <a:t>to  unpredictable interference from heat, </a:t>
            </a:r>
            <a:r>
              <a:rPr sz="1200" spc="-5" dirty="0">
                <a:latin typeface="Times New Roman"/>
                <a:cs typeface="Times New Roman"/>
              </a:rPr>
              <a:t>magnetism </a:t>
            </a:r>
            <a:r>
              <a:rPr sz="1200" dirty="0">
                <a:latin typeface="Times New Roman"/>
                <a:cs typeface="Times New Roman"/>
              </a:rPr>
              <a:t>and other </a:t>
            </a:r>
            <a:r>
              <a:rPr sz="1200" spc="-5" dirty="0">
                <a:latin typeface="Times New Roman"/>
                <a:cs typeface="Times New Roman"/>
              </a:rPr>
              <a:t>forms </a:t>
            </a:r>
            <a:r>
              <a:rPr sz="1200" dirty="0">
                <a:latin typeface="Times New Roman"/>
                <a:cs typeface="Times New Roman"/>
              </a:rPr>
              <a:t>of</a:t>
            </a:r>
            <a:r>
              <a:rPr sz="1200" spc="-70" dirty="0">
                <a:latin typeface="Times New Roman"/>
                <a:cs typeface="Times New Roman"/>
              </a:rPr>
              <a:t> </a:t>
            </a:r>
            <a:r>
              <a:rPr sz="1200" dirty="0">
                <a:latin typeface="Times New Roman"/>
                <a:cs typeface="Times New Roman"/>
              </a:rPr>
              <a:t>electricity</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This interference can </a:t>
            </a:r>
            <a:r>
              <a:rPr sz="1200" spc="-5" dirty="0">
                <a:latin typeface="Times New Roman"/>
                <a:cs typeface="Times New Roman"/>
              </a:rPr>
              <a:t>change the shape or timing of </a:t>
            </a:r>
            <a:r>
              <a:rPr sz="1200" dirty="0">
                <a:latin typeface="Times New Roman"/>
                <a:cs typeface="Times New Roman"/>
              </a:rPr>
              <a:t>the</a:t>
            </a:r>
            <a:r>
              <a:rPr sz="1200" spc="-2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If </a:t>
            </a:r>
            <a:r>
              <a:rPr sz="1200" dirty="0">
                <a:latin typeface="Times New Roman"/>
                <a:cs typeface="Times New Roman"/>
              </a:rPr>
              <a:t>the </a:t>
            </a:r>
            <a:r>
              <a:rPr sz="1200" spc="-5" dirty="0">
                <a:latin typeface="Times New Roman"/>
                <a:cs typeface="Times New Roman"/>
              </a:rPr>
              <a:t>signal </a:t>
            </a:r>
            <a:r>
              <a:rPr sz="1200" dirty="0">
                <a:latin typeface="Times New Roman"/>
                <a:cs typeface="Times New Roman"/>
              </a:rPr>
              <a:t>is carrying encoded </a:t>
            </a:r>
            <a:r>
              <a:rPr sz="1200" spc="-5" dirty="0">
                <a:latin typeface="Times New Roman"/>
                <a:cs typeface="Times New Roman"/>
              </a:rPr>
              <a:t>binary data, such </a:t>
            </a:r>
            <a:r>
              <a:rPr sz="1200" dirty="0">
                <a:latin typeface="Times New Roman"/>
                <a:cs typeface="Times New Roman"/>
              </a:rPr>
              <a:t>changes can alter the </a:t>
            </a:r>
            <a:r>
              <a:rPr sz="1200" spc="-5" dirty="0">
                <a:latin typeface="Times New Roman"/>
                <a:cs typeface="Times New Roman"/>
              </a:rPr>
              <a:t>meaning </a:t>
            </a:r>
            <a:r>
              <a:rPr sz="1200" dirty="0">
                <a:latin typeface="Times New Roman"/>
                <a:cs typeface="Times New Roman"/>
              </a:rPr>
              <a:t>of  the</a:t>
            </a:r>
            <a:r>
              <a:rPr sz="1200" spc="-10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12700">
              <a:lnSpc>
                <a:spcPts val="1320"/>
              </a:lnSpc>
            </a:pPr>
            <a:r>
              <a:rPr sz="1200" b="1" dirty="0">
                <a:latin typeface="Times New Roman"/>
                <a:cs typeface="Times New Roman"/>
              </a:rPr>
              <a:t>Summary</a:t>
            </a:r>
            <a:endParaRPr sz="1200">
              <a:latin typeface="Times New Roman"/>
              <a:cs typeface="Times New Roman"/>
            </a:endParaRPr>
          </a:p>
          <a:p>
            <a:pPr marL="469900" lvl="1" indent="-228600">
              <a:lnSpc>
                <a:spcPts val="1375"/>
              </a:lnSpc>
              <a:buFont typeface="Meiryo"/>
              <a:buChar char="*"/>
              <a:tabLst>
                <a:tab pos="469265" algn="l"/>
                <a:tab pos="469900" algn="l"/>
              </a:tabLst>
            </a:pPr>
            <a:r>
              <a:rPr sz="1200" dirty="0">
                <a:latin typeface="Times New Roman"/>
                <a:cs typeface="Times New Roman"/>
              </a:rPr>
              <a:t>T-Lines in Analog</a:t>
            </a:r>
            <a:r>
              <a:rPr sz="1200" spc="-70"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dirty="0">
                <a:latin typeface="Times New Roman"/>
                <a:cs typeface="Times New Roman"/>
              </a:rPr>
              <a:t>Fractional</a:t>
            </a:r>
            <a:r>
              <a:rPr sz="1200" spc="-75" dirty="0">
                <a:latin typeface="Times New Roman"/>
                <a:cs typeface="Times New Roman"/>
              </a:rPr>
              <a:t> </a:t>
            </a:r>
            <a:r>
              <a:rPr sz="1200" spc="-5" dirty="0">
                <a:latin typeface="Times New Roman"/>
                <a:cs typeface="Times New Roman"/>
              </a:rPr>
              <a:t>T-Lines</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dirty="0">
                <a:latin typeface="Times New Roman"/>
                <a:cs typeface="Times New Roman"/>
              </a:rPr>
              <a:t>E-Lines</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dirty="0">
                <a:latin typeface="Times New Roman"/>
                <a:cs typeface="Times New Roman"/>
              </a:rPr>
              <a:t>Fiber To </a:t>
            </a:r>
            <a:r>
              <a:rPr sz="1200" spc="-5" dirty="0">
                <a:latin typeface="Times New Roman"/>
                <a:cs typeface="Times New Roman"/>
              </a:rPr>
              <a:t>The </a:t>
            </a:r>
            <a:r>
              <a:rPr sz="1200" dirty="0">
                <a:latin typeface="Times New Roman"/>
                <a:cs typeface="Times New Roman"/>
              </a:rPr>
              <a:t>Curb</a:t>
            </a:r>
            <a:r>
              <a:rPr sz="1200" spc="-90" dirty="0">
                <a:latin typeface="Times New Roman"/>
                <a:cs typeface="Times New Roman"/>
              </a:rPr>
              <a:t> </a:t>
            </a:r>
            <a:r>
              <a:rPr sz="1200" dirty="0">
                <a:latin typeface="Times New Roman"/>
                <a:cs typeface="Times New Roman"/>
              </a:rPr>
              <a:t>(FTTC)</a:t>
            </a:r>
            <a:endParaRPr sz="1200">
              <a:latin typeface="Times New Roman"/>
              <a:cs typeface="Times New Roman"/>
            </a:endParaRPr>
          </a:p>
          <a:p>
            <a:pPr marL="469900" lvl="1" indent="-228600">
              <a:lnSpc>
                <a:spcPts val="1410"/>
              </a:lnSpc>
              <a:buFont typeface="Meiryo"/>
              <a:buChar char="*"/>
              <a:tabLst>
                <a:tab pos="469265" algn="l"/>
                <a:tab pos="469900" algn="l"/>
              </a:tabLst>
            </a:pPr>
            <a:r>
              <a:rPr sz="1200" dirty="0">
                <a:latin typeface="Times New Roman"/>
                <a:cs typeface="Times New Roman"/>
              </a:rPr>
              <a:t>Error Detection and</a:t>
            </a:r>
            <a:r>
              <a:rPr sz="1200" spc="-105" dirty="0">
                <a:latin typeface="Times New Roman"/>
                <a:cs typeface="Times New Roman"/>
              </a:rPr>
              <a:t> </a:t>
            </a:r>
            <a:r>
              <a:rPr sz="1200" dirty="0">
                <a:latin typeface="Times New Roman"/>
                <a:cs typeface="Times New Roman"/>
              </a:rPr>
              <a:t>Correction</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0665">
              <a:lnSpc>
                <a:spcPts val="1410"/>
              </a:lnSpc>
            </a:pPr>
            <a:r>
              <a:rPr sz="1200" spc="-5" dirty="0">
                <a:latin typeface="Times New Roman"/>
                <a:cs typeface="Times New Roman"/>
              </a:rPr>
              <a:t>Section 8.5, 8.7,</a:t>
            </a:r>
            <a:r>
              <a:rPr sz="1200" spc="-95" dirty="0">
                <a:latin typeface="Times New Roman"/>
                <a:cs typeface="Times New Roman"/>
              </a:rPr>
              <a:t> </a:t>
            </a:r>
            <a:r>
              <a:rPr sz="1200" spc="-5" dirty="0">
                <a:latin typeface="Times New Roman"/>
                <a:cs typeface="Times New Roman"/>
              </a:rPr>
              <a:t>9.1,</a:t>
            </a:r>
            <a:endParaRPr sz="1200">
              <a:latin typeface="Times New Roman"/>
              <a:cs typeface="Times New Roman"/>
            </a:endParaRPr>
          </a:p>
          <a:p>
            <a:pPr marL="469900">
              <a:lnSpc>
                <a:spcPts val="1410"/>
              </a:lnSpc>
            </a:pP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 Behrouz A.</a:t>
            </a:r>
            <a:r>
              <a:rPr sz="1200" spc="-80"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7" name="object 7"/>
          <p:cNvSpPr/>
          <p:nvPr/>
        </p:nvSpPr>
        <p:spPr>
          <a:xfrm>
            <a:off x="1953005" y="914400"/>
            <a:ext cx="3888460" cy="1498853"/>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168</a:t>
            </a:fld>
            <a:endParaRPr dirty="0"/>
          </a:p>
        </p:txBody>
      </p:sp>
    </p:spTree>
    <p:extLst>
      <p:ext uri="{BB962C8B-B14F-4D97-AF65-F5344CB8AC3E}">
        <p14:creationId xmlns:p14="http://schemas.microsoft.com/office/powerpoint/2010/main" val="37358772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0850" cy="145034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#33</a:t>
            </a:r>
            <a:endParaRPr sz="2000">
              <a:latin typeface="Arial Black"/>
              <a:cs typeface="Arial Black"/>
            </a:endParaRPr>
          </a:p>
          <a:p>
            <a:pPr marL="12700">
              <a:lnSpc>
                <a:spcPts val="1895"/>
              </a:lnSpc>
              <a:spcBef>
                <a:spcPts val="105"/>
              </a:spcBef>
            </a:pPr>
            <a:r>
              <a:rPr sz="1600" b="1" u="heavy" spc="-5" dirty="0">
                <a:latin typeface="Times New Roman"/>
                <a:cs typeface="Times New Roman"/>
              </a:rPr>
              <a:t>Types of</a:t>
            </a:r>
            <a:r>
              <a:rPr sz="1600" b="1" u="heavy" spc="-75" dirty="0">
                <a:latin typeface="Times New Roman"/>
                <a:cs typeface="Times New Roman"/>
              </a:rPr>
              <a:t> </a:t>
            </a:r>
            <a:r>
              <a:rPr sz="1600" b="1" u="heavy" spc="-5" dirty="0">
                <a:latin typeface="Times New Roman"/>
                <a:cs typeface="Times New Roman"/>
              </a:rPr>
              <a:t>Errors</a:t>
            </a:r>
            <a:endParaRPr sz="1600">
              <a:latin typeface="Times New Roman"/>
              <a:cs typeface="Times New Roman"/>
            </a:endParaRPr>
          </a:p>
          <a:p>
            <a:pPr marL="469900" indent="-228600">
              <a:lnSpc>
                <a:spcPts val="1380"/>
              </a:lnSpc>
              <a:buFont typeface="Meiryo"/>
              <a:buChar char="❖"/>
              <a:tabLst>
                <a:tab pos="469900" algn="l"/>
              </a:tabLst>
            </a:pPr>
            <a:r>
              <a:rPr sz="1200" b="1" dirty="0">
                <a:latin typeface="Times New Roman"/>
                <a:cs typeface="Times New Roman"/>
              </a:rPr>
              <a:t>Single Bit &amp;</a:t>
            </a:r>
            <a:r>
              <a:rPr sz="1200" b="1" spc="-120" dirty="0">
                <a:latin typeface="Times New Roman"/>
                <a:cs typeface="Times New Roman"/>
              </a:rPr>
              <a:t> </a:t>
            </a:r>
            <a:r>
              <a:rPr sz="1200" b="1" dirty="0">
                <a:latin typeface="Times New Roman"/>
                <a:cs typeface="Times New Roman"/>
              </a:rPr>
              <a:t>Burst</a:t>
            </a:r>
            <a:endParaRPr sz="1200">
              <a:latin typeface="Times New Roman"/>
              <a:cs typeface="Times New Roman"/>
            </a:endParaRPr>
          </a:p>
          <a:p>
            <a:pPr marL="469900" indent="-228600">
              <a:lnSpc>
                <a:spcPts val="1375"/>
              </a:lnSpc>
              <a:buFont typeface="Courier New"/>
              <a:buChar char="o"/>
              <a:tabLst>
                <a:tab pos="469900" algn="l"/>
              </a:tabLst>
            </a:pPr>
            <a:r>
              <a:rPr sz="1200" dirty="0">
                <a:latin typeface="Times New Roman"/>
                <a:cs typeface="Times New Roman"/>
              </a:rPr>
              <a:t>In a </a:t>
            </a:r>
            <a:r>
              <a:rPr sz="1200" spc="-5" dirty="0">
                <a:latin typeface="Times New Roman"/>
                <a:cs typeface="Times New Roman"/>
              </a:rPr>
              <a:t>single-bit error, </a:t>
            </a:r>
            <a:r>
              <a:rPr sz="1200" dirty="0">
                <a:latin typeface="Times New Roman"/>
                <a:cs typeface="Times New Roman"/>
              </a:rPr>
              <a:t>a 0 is changed to a 1 or a 1 to a</a:t>
            </a:r>
            <a:r>
              <a:rPr sz="1200" spc="-40"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In a </a:t>
            </a:r>
            <a:r>
              <a:rPr sz="1200" spc="-5" dirty="0">
                <a:latin typeface="Times New Roman"/>
                <a:cs typeface="Times New Roman"/>
              </a:rPr>
              <a:t>burst error multiple </a:t>
            </a:r>
            <a:r>
              <a:rPr sz="1200" dirty="0">
                <a:latin typeface="Times New Roman"/>
                <a:cs typeface="Times New Roman"/>
              </a:rPr>
              <a:t>bits </a:t>
            </a:r>
            <a:r>
              <a:rPr sz="1200" spc="-5" dirty="0">
                <a:latin typeface="Times New Roman"/>
                <a:cs typeface="Times New Roman"/>
              </a:rPr>
              <a:t>are</a:t>
            </a:r>
            <a:r>
              <a:rPr sz="1200" spc="10" dirty="0">
                <a:latin typeface="Times New Roman"/>
                <a:cs typeface="Times New Roman"/>
              </a:rPr>
              <a:t> </a:t>
            </a:r>
            <a:r>
              <a:rPr sz="1200" spc="-5" dirty="0">
                <a:latin typeface="Times New Roman"/>
                <a:cs typeface="Times New Roman"/>
              </a:rPr>
              <a:t>changed</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a 0.01 second burst of </a:t>
            </a:r>
            <a:r>
              <a:rPr sz="1200" spc="-5" dirty="0">
                <a:latin typeface="Times New Roman"/>
                <a:cs typeface="Times New Roman"/>
              </a:rPr>
              <a:t>impulse </a:t>
            </a:r>
            <a:r>
              <a:rPr sz="1200" dirty="0">
                <a:latin typeface="Times New Roman"/>
                <a:cs typeface="Times New Roman"/>
              </a:rPr>
              <a:t>noise on a </a:t>
            </a:r>
            <a:r>
              <a:rPr sz="1200" spc="-5" dirty="0">
                <a:latin typeface="Times New Roman"/>
                <a:cs typeface="Times New Roman"/>
              </a:rPr>
              <a:t>TX </a:t>
            </a:r>
            <a:r>
              <a:rPr sz="1200" dirty="0">
                <a:latin typeface="Times New Roman"/>
                <a:cs typeface="Times New Roman"/>
              </a:rPr>
              <a:t>with a data rate of  1200 bps </a:t>
            </a:r>
            <a:r>
              <a:rPr sz="1200" spc="-5" dirty="0">
                <a:latin typeface="Times New Roman"/>
                <a:cs typeface="Times New Roman"/>
              </a:rPr>
              <a:t>might </a:t>
            </a:r>
            <a:r>
              <a:rPr sz="1200" dirty="0">
                <a:latin typeface="Times New Roman"/>
                <a:cs typeface="Times New Roman"/>
              </a:rPr>
              <a:t>change all or </a:t>
            </a:r>
            <a:r>
              <a:rPr sz="1200" spc="-5" dirty="0">
                <a:latin typeface="Times New Roman"/>
                <a:cs typeface="Times New Roman"/>
              </a:rPr>
              <a:t>some </a:t>
            </a:r>
            <a:r>
              <a:rPr sz="1200" dirty="0">
                <a:latin typeface="Times New Roman"/>
                <a:cs typeface="Times New Roman"/>
              </a:rPr>
              <a:t>of 12 bits of</a:t>
            </a:r>
            <a:r>
              <a:rPr sz="1200" spc="-20"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p:txBody>
      </p:sp>
      <p:sp>
        <p:nvSpPr>
          <p:cNvPr id="7" name="object 7"/>
          <p:cNvSpPr txBox="1"/>
          <p:nvPr/>
        </p:nvSpPr>
        <p:spPr>
          <a:xfrm>
            <a:off x="1358900" y="8968740"/>
            <a:ext cx="5301615" cy="72072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the effect of a burst error on a data</a:t>
            </a:r>
            <a:r>
              <a:rPr sz="1200" spc="-120" dirty="0">
                <a:latin typeface="Times New Roman"/>
                <a:cs typeface="Times New Roman"/>
              </a:rPr>
              <a:t> </a:t>
            </a:r>
            <a:r>
              <a:rPr sz="1200" dirty="0">
                <a:latin typeface="Times New Roman"/>
                <a:cs typeface="Times New Roman"/>
              </a:rPr>
              <a:t>unit</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In </a:t>
            </a:r>
            <a:r>
              <a:rPr sz="1200" dirty="0">
                <a:latin typeface="Times New Roman"/>
                <a:cs typeface="Times New Roman"/>
              </a:rPr>
              <a:t>this case </a:t>
            </a:r>
            <a:r>
              <a:rPr sz="1200" spc="-5" dirty="0">
                <a:latin typeface="Times New Roman"/>
                <a:cs typeface="Times New Roman"/>
              </a:rPr>
              <a:t>0100010001000011 was sent but 0101110101000011 was</a:t>
            </a:r>
            <a:r>
              <a:rPr sz="1200" spc="-80" dirty="0">
                <a:latin typeface="Times New Roman"/>
                <a:cs typeface="Times New Roman"/>
              </a:rPr>
              <a:t> </a:t>
            </a:r>
            <a:r>
              <a:rPr sz="1200" spc="-5" dirty="0">
                <a:latin typeface="Times New Roman"/>
                <a:cs typeface="Times New Roman"/>
              </a:rPr>
              <a:t>received</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Note that a burst error does not necessarily </a:t>
            </a:r>
            <a:r>
              <a:rPr sz="1200" spc="-5" dirty="0">
                <a:latin typeface="Times New Roman"/>
                <a:cs typeface="Times New Roman"/>
              </a:rPr>
              <a:t>mean </a:t>
            </a:r>
            <a:r>
              <a:rPr sz="1200" dirty="0">
                <a:latin typeface="Times New Roman"/>
                <a:cs typeface="Times New Roman"/>
              </a:rPr>
              <a:t>that error </a:t>
            </a:r>
            <a:r>
              <a:rPr sz="1200" spc="-5" dirty="0">
                <a:latin typeface="Times New Roman"/>
                <a:cs typeface="Times New Roman"/>
              </a:rPr>
              <a:t>occur </a:t>
            </a:r>
            <a:r>
              <a:rPr sz="1200" dirty="0">
                <a:latin typeface="Times New Roman"/>
                <a:cs typeface="Times New Roman"/>
              </a:rPr>
              <a:t>in </a:t>
            </a:r>
            <a:r>
              <a:rPr sz="1200" spc="-5" dirty="0">
                <a:latin typeface="Times New Roman"/>
                <a:cs typeface="Times New Roman"/>
              </a:rPr>
              <a:t>consecutive  </a:t>
            </a:r>
            <a:r>
              <a:rPr sz="1200" dirty="0">
                <a:latin typeface="Times New Roman"/>
                <a:cs typeface="Times New Roman"/>
              </a:rPr>
              <a:t>bits</a:t>
            </a:r>
            <a:endParaRPr sz="1200">
              <a:latin typeface="Times New Roman"/>
              <a:cs typeface="Times New Roman"/>
            </a:endParaRPr>
          </a:p>
        </p:txBody>
      </p:sp>
      <p:sp>
        <p:nvSpPr>
          <p:cNvPr id="8" name="object 8"/>
          <p:cNvSpPr txBox="1"/>
          <p:nvPr/>
        </p:nvSpPr>
        <p:spPr>
          <a:xfrm>
            <a:off x="1130300" y="4124705"/>
            <a:ext cx="5530850" cy="3202940"/>
          </a:xfrm>
          <a:prstGeom prst="rect">
            <a:avLst/>
          </a:prstGeom>
        </p:spPr>
        <p:txBody>
          <a:bodyPr vert="horz" wrap="square" lIns="0" tIns="0" rIns="0" bIns="0" rtlCol="0">
            <a:spAutoFit/>
          </a:bodyPr>
          <a:lstStyle/>
          <a:p>
            <a:pPr marL="469900" marR="5080" indent="-228600">
              <a:lnSpc>
                <a:spcPts val="1380"/>
              </a:lnSpc>
              <a:buFont typeface="Courier New"/>
              <a:buChar char="o"/>
              <a:tabLst>
                <a:tab pos="469900" algn="l"/>
              </a:tabLst>
            </a:pPr>
            <a:r>
              <a:rPr sz="1200" dirty="0">
                <a:latin typeface="Times New Roman"/>
                <a:cs typeface="Times New Roman"/>
              </a:rPr>
              <a:t>The term single bit </a:t>
            </a:r>
            <a:r>
              <a:rPr sz="1200" spc="-5" dirty="0">
                <a:latin typeface="Times New Roman"/>
                <a:cs typeface="Times New Roman"/>
              </a:rPr>
              <a:t>error means </a:t>
            </a:r>
            <a:r>
              <a:rPr sz="1200" dirty="0">
                <a:latin typeface="Times New Roman"/>
                <a:cs typeface="Times New Roman"/>
              </a:rPr>
              <a:t>that only </a:t>
            </a:r>
            <a:r>
              <a:rPr sz="1200" spc="-5" dirty="0">
                <a:latin typeface="Times New Roman"/>
                <a:cs typeface="Times New Roman"/>
              </a:rPr>
              <a:t>one bit of </a:t>
            </a:r>
            <a:r>
              <a:rPr sz="1200" dirty="0">
                <a:latin typeface="Times New Roman"/>
                <a:cs typeface="Times New Roman"/>
              </a:rPr>
              <a:t>a </a:t>
            </a:r>
            <a:r>
              <a:rPr sz="1200" spc="-5" dirty="0">
                <a:latin typeface="Times New Roman"/>
                <a:cs typeface="Times New Roman"/>
              </a:rPr>
              <a:t>given data unit (such as </a:t>
            </a:r>
            <a:r>
              <a:rPr sz="1200" dirty="0">
                <a:latin typeface="Times New Roman"/>
                <a:cs typeface="Times New Roman"/>
              </a:rPr>
              <a:t>a  byte, character, or a </a:t>
            </a:r>
            <a:r>
              <a:rPr sz="1200" spc="-5" dirty="0">
                <a:latin typeface="Times New Roman"/>
                <a:cs typeface="Times New Roman"/>
              </a:rPr>
              <a:t>packet) </a:t>
            </a:r>
            <a:r>
              <a:rPr sz="1200" dirty="0">
                <a:latin typeface="Times New Roman"/>
                <a:cs typeface="Times New Roman"/>
              </a:rPr>
              <a:t>is </a:t>
            </a:r>
            <a:r>
              <a:rPr sz="1200" spc="-5" dirty="0">
                <a:latin typeface="Times New Roman"/>
                <a:cs typeface="Times New Roman"/>
              </a:rPr>
              <a:t>changed </a:t>
            </a:r>
            <a:r>
              <a:rPr sz="1200" dirty="0">
                <a:latin typeface="Times New Roman"/>
                <a:cs typeface="Times New Roman"/>
              </a:rPr>
              <a:t>from 1 to 0 or from 0 to</a:t>
            </a:r>
            <a:r>
              <a:rPr sz="1200" spc="-90"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the effect of a single </a:t>
            </a:r>
            <a:r>
              <a:rPr sz="1200" spc="-5" dirty="0">
                <a:latin typeface="Times New Roman"/>
                <a:cs typeface="Times New Roman"/>
              </a:rPr>
              <a:t>bit error </a:t>
            </a:r>
            <a:r>
              <a:rPr sz="1200" dirty="0">
                <a:latin typeface="Times New Roman"/>
                <a:cs typeface="Times New Roman"/>
              </a:rPr>
              <a:t>on a data</a:t>
            </a:r>
            <a:r>
              <a:rPr sz="1200" spc="-100" dirty="0">
                <a:latin typeface="Times New Roman"/>
                <a:cs typeface="Times New Roman"/>
              </a:rPr>
              <a:t> </a:t>
            </a:r>
            <a:r>
              <a:rPr sz="1200" dirty="0">
                <a:latin typeface="Times New Roman"/>
                <a:cs typeface="Times New Roman"/>
              </a:rPr>
              <a:t>unit</a:t>
            </a:r>
            <a:endParaRPr sz="1200">
              <a:latin typeface="Times New Roman"/>
              <a:cs typeface="Times New Roman"/>
            </a:endParaRPr>
          </a:p>
          <a:p>
            <a:pPr marL="469900" marR="5715" indent="-228600">
              <a:lnSpc>
                <a:spcPts val="1380"/>
              </a:lnSpc>
              <a:spcBef>
                <a:spcPts val="65"/>
              </a:spcBef>
              <a:buFont typeface="Courier New"/>
              <a:buChar char="o"/>
              <a:tabLst>
                <a:tab pos="469900" algn="l"/>
              </a:tabLst>
            </a:pPr>
            <a:r>
              <a:rPr sz="1200" spc="-5" dirty="0">
                <a:latin typeface="Times New Roman"/>
                <a:cs typeface="Times New Roman"/>
              </a:rPr>
              <a:t>ASCII character 000000010 (ASCII STX) </a:t>
            </a:r>
            <a:r>
              <a:rPr sz="1200" dirty="0">
                <a:latin typeface="Times New Roman"/>
                <a:cs typeface="Times New Roman"/>
              </a:rPr>
              <a:t>is sent but 00001010 (ASCII LF) is  received</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Single bit errors are </a:t>
            </a:r>
            <a:r>
              <a:rPr sz="1200" spc="-5" dirty="0">
                <a:latin typeface="Times New Roman"/>
                <a:cs typeface="Times New Roman"/>
              </a:rPr>
              <a:t>the </a:t>
            </a:r>
            <a:r>
              <a:rPr sz="1200" dirty="0">
                <a:latin typeface="Times New Roman"/>
                <a:cs typeface="Times New Roman"/>
              </a:rPr>
              <a:t>least likely </a:t>
            </a:r>
            <a:r>
              <a:rPr sz="1200" spc="-5" dirty="0">
                <a:latin typeface="Times New Roman"/>
                <a:cs typeface="Times New Roman"/>
              </a:rPr>
              <a:t>type </a:t>
            </a:r>
            <a:r>
              <a:rPr sz="1200" dirty="0">
                <a:latin typeface="Times New Roman"/>
                <a:cs typeface="Times New Roman"/>
              </a:rPr>
              <a:t>of error in </a:t>
            </a:r>
            <a:r>
              <a:rPr sz="1200" spc="-5" dirty="0">
                <a:latin typeface="Times New Roman"/>
                <a:cs typeface="Times New Roman"/>
              </a:rPr>
              <a:t>serial data</a:t>
            </a:r>
            <a:r>
              <a:rPr sz="1200" spc="-90" dirty="0">
                <a:latin typeface="Times New Roman"/>
                <a:cs typeface="Times New Roman"/>
              </a:rPr>
              <a:t> </a:t>
            </a:r>
            <a:r>
              <a:rPr sz="1200" spc="-5" dirty="0">
                <a:latin typeface="Times New Roman"/>
                <a:cs typeface="Times New Roman"/>
              </a:rPr>
              <a:t>TX</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To see </a:t>
            </a:r>
            <a:r>
              <a:rPr sz="1200" spc="-5" dirty="0">
                <a:latin typeface="Times New Roman"/>
                <a:cs typeface="Times New Roman"/>
              </a:rPr>
              <a:t>Why? Imagine </a:t>
            </a:r>
            <a:r>
              <a:rPr sz="1200" dirty="0">
                <a:latin typeface="Times New Roman"/>
                <a:cs typeface="Times New Roman"/>
              </a:rPr>
              <a:t>a sender </a:t>
            </a:r>
            <a:r>
              <a:rPr sz="1200" spc="-5" dirty="0">
                <a:latin typeface="Times New Roman"/>
                <a:cs typeface="Times New Roman"/>
              </a:rPr>
              <a:t>sends </a:t>
            </a:r>
            <a:r>
              <a:rPr sz="1200" dirty="0">
                <a:latin typeface="Times New Roman"/>
                <a:cs typeface="Times New Roman"/>
              </a:rPr>
              <a:t>data at</a:t>
            </a:r>
            <a:r>
              <a:rPr sz="1200" spc="-50" dirty="0">
                <a:latin typeface="Times New Roman"/>
                <a:cs typeface="Times New Roman"/>
              </a:rPr>
              <a:t> </a:t>
            </a:r>
            <a:r>
              <a:rPr sz="1200" spc="-5" dirty="0">
                <a:latin typeface="Times New Roman"/>
                <a:cs typeface="Times New Roman"/>
              </a:rPr>
              <a:t>1Mbps</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This </a:t>
            </a:r>
            <a:r>
              <a:rPr sz="1200" spc="-5" dirty="0">
                <a:latin typeface="Times New Roman"/>
                <a:cs typeface="Times New Roman"/>
              </a:rPr>
              <a:t>means </a:t>
            </a:r>
            <a:r>
              <a:rPr sz="1200" dirty="0">
                <a:latin typeface="Times New Roman"/>
                <a:cs typeface="Times New Roman"/>
              </a:rPr>
              <a:t>that each </a:t>
            </a:r>
            <a:r>
              <a:rPr sz="1200" spc="-5" dirty="0">
                <a:latin typeface="Times New Roman"/>
                <a:cs typeface="Times New Roman"/>
              </a:rPr>
              <a:t>bit </a:t>
            </a:r>
            <a:r>
              <a:rPr sz="1200" dirty="0">
                <a:latin typeface="Times New Roman"/>
                <a:cs typeface="Times New Roman"/>
              </a:rPr>
              <a:t>lasts </a:t>
            </a:r>
            <a:r>
              <a:rPr sz="1200" spc="-5" dirty="0">
                <a:latin typeface="Times New Roman"/>
                <a:cs typeface="Times New Roman"/>
              </a:rPr>
              <a:t>only </a:t>
            </a:r>
            <a:r>
              <a:rPr sz="1200" dirty="0">
                <a:latin typeface="Times New Roman"/>
                <a:cs typeface="Times New Roman"/>
              </a:rPr>
              <a:t>1/1,000,000 seconds or 1</a:t>
            </a:r>
            <a:r>
              <a:rPr sz="1200" spc="-70" dirty="0">
                <a:latin typeface="Times New Roman"/>
                <a:cs typeface="Times New Roman"/>
              </a:rPr>
              <a:t> </a:t>
            </a:r>
            <a:r>
              <a:rPr sz="1200" spc="-5" dirty="0">
                <a:latin typeface="Times New Roman"/>
                <a:cs typeface="Times New Roman"/>
              </a:rPr>
              <a:t>microsecond</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For </a:t>
            </a:r>
            <a:r>
              <a:rPr sz="1200" spc="-5" dirty="0">
                <a:latin typeface="Times New Roman"/>
                <a:cs typeface="Times New Roman"/>
              </a:rPr>
              <a:t>single bit error </a:t>
            </a:r>
            <a:r>
              <a:rPr sz="1200" dirty="0">
                <a:latin typeface="Times New Roman"/>
                <a:cs typeface="Times New Roman"/>
              </a:rPr>
              <a:t>to </a:t>
            </a:r>
            <a:r>
              <a:rPr sz="1200" spc="-5" dirty="0">
                <a:latin typeface="Times New Roman"/>
                <a:cs typeface="Times New Roman"/>
              </a:rPr>
              <a:t>occur, </a:t>
            </a:r>
            <a:r>
              <a:rPr sz="1200" dirty="0">
                <a:latin typeface="Times New Roman"/>
                <a:cs typeface="Times New Roman"/>
              </a:rPr>
              <a:t>the </a:t>
            </a:r>
            <a:r>
              <a:rPr sz="1200" spc="-5" dirty="0">
                <a:latin typeface="Times New Roman"/>
                <a:cs typeface="Times New Roman"/>
              </a:rPr>
              <a:t>noise must have </a:t>
            </a:r>
            <a:r>
              <a:rPr sz="1200" dirty="0">
                <a:latin typeface="Times New Roman"/>
                <a:cs typeface="Times New Roman"/>
              </a:rPr>
              <a:t>a </a:t>
            </a:r>
            <a:r>
              <a:rPr sz="1200" spc="-5" dirty="0">
                <a:latin typeface="Times New Roman"/>
                <a:cs typeface="Times New Roman"/>
              </a:rPr>
              <a:t>duration of </a:t>
            </a:r>
            <a:r>
              <a:rPr sz="1200" dirty="0">
                <a:latin typeface="Times New Roman"/>
                <a:cs typeface="Times New Roman"/>
              </a:rPr>
              <a:t>1 </a:t>
            </a:r>
            <a:r>
              <a:rPr sz="1200" spc="-5" dirty="0">
                <a:latin typeface="Times New Roman"/>
                <a:cs typeface="Times New Roman"/>
              </a:rPr>
              <a:t>microsecond  which </a:t>
            </a:r>
            <a:r>
              <a:rPr sz="1200" dirty="0">
                <a:latin typeface="Times New Roman"/>
                <a:cs typeface="Times New Roman"/>
              </a:rPr>
              <a:t>is </a:t>
            </a:r>
            <a:r>
              <a:rPr sz="1200" spc="-5" dirty="0">
                <a:latin typeface="Times New Roman"/>
                <a:cs typeface="Times New Roman"/>
              </a:rPr>
              <a:t>very rare, noise </a:t>
            </a:r>
            <a:r>
              <a:rPr sz="1200" dirty="0">
                <a:latin typeface="Times New Roman"/>
                <a:cs typeface="Times New Roman"/>
              </a:rPr>
              <a:t>lasts </a:t>
            </a:r>
            <a:r>
              <a:rPr sz="1200" spc="-5" dirty="0">
                <a:latin typeface="Times New Roman"/>
                <a:cs typeface="Times New Roman"/>
              </a:rPr>
              <a:t>much </a:t>
            </a:r>
            <a:r>
              <a:rPr sz="1200" dirty="0">
                <a:latin typeface="Times New Roman"/>
                <a:cs typeface="Times New Roman"/>
              </a:rPr>
              <a:t>longer than</a:t>
            </a:r>
            <a:r>
              <a:rPr sz="1200" spc="-95" dirty="0">
                <a:latin typeface="Times New Roman"/>
                <a:cs typeface="Times New Roman"/>
              </a:rPr>
              <a:t> </a:t>
            </a:r>
            <a:r>
              <a:rPr sz="1200" dirty="0">
                <a:latin typeface="Times New Roman"/>
                <a:cs typeface="Times New Roman"/>
              </a:rPr>
              <a:t>that</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However, single bit </a:t>
            </a:r>
            <a:r>
              <a:rPr sz="1200" spc="-5" dirty="0">
                <a:latin typeface="Times New Roman"/>
                <a:cs typeface="Times New Roman"/>
              </a:rPr>
              <a:t>error </a:t>
            </a:r>
            <a:r>
              <a:rPr sz="1200" dirty="0">
                <a:latin typeface="Times New Roman"/>
                <a:cs typeface="Times New Roman"/>
              </a:rPr>
              <a:t>can </a:t>
            </a:r>
            <a:r>
              <a:rPr sz="1200" spc="-5" dirty="0">
                <a:latin typeface="Times New Roman"/>
                <a:cs typeface="Times New Roman"/>
              </a:rPr>
              <a:t>occur </a:t>
            </a:r>
            <a:r>
              <a:rPr sz="1200" dirty="0">
                <a:latin typeface="Times New Roman"/>
                <a:cs typeface="Times New Roman"/>
              </a:rPr>
              <a:t>if </a:t>
            </a:r>
            <a:r>
              <a:rPr sz="1200" spc="-5" dirty="0">
                <a:latin typeface="Times New Roman"/>
                <a:cs typeface="Times New Roman"/>
              </a:rPr>
              <a:t>we </a:t>
            </a:r>
            <a:r>
              <a:rPr sz="1200" dirty="0">
                <a:latin typeface="Times New Roman"/>
                <a:cs typeface="Times New Roman"/>
              </a:rPr>
              <a:t>are sending data using parallel</a:t>
            </a:r>
            <a:r>
              <a:rPr sz="1200" spc="-55" dirty="0">
                <a:latin typeface="Times New Roman"/>
                <a:cs typeface="Times New Roman"/>
              </a:rPr>
              <a:t> </a:t>
            </a:r>
            <a:r>
              <a:rPr sz="1200" spc="-10" dirty="0">
                <a:latin typeface="Times New Roman"/>
                <a:cs typeface="Times New Roman"/>
              </a:rPr>
              <a:t>TX</a:t>
            </a:r>
            <a:endParaRPr sz="1200">
              <a:latin typeface="Times New Roman"/>
              <a:cs typeface="Times New Roman"/>
            </a:endParaRPr>
          </a:p>
          <a:p>
            <a:pPr marL="469265" marR="5080" indent="-227965">
              <a:lnSpc>
                <a:spcPts val="1380"/>
              </a:lnSpc>
              <a:spcBef>
                <a:spcPts val="65"/>
              </a:spcBef>
              <a:buFont typeface="Courier New"/>
              <a:buChar char="o"/>
              <a:tabLst>
                <a:tab pos="4699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if 8 wires are </a:t>
            </a:r>
            <a:r>
              <a:rPr sz="1200" spc="-5" dirty="0">
                <a:latin typeface="Times New Roman"/>
                <a:cs typeface="Times New Roman"/>
              </a:rPr>
              <a:t>used </a:t>
            </a:r>
            <a:r>
              <a:rPr sz="1200" dirty="0">
                <a:latin typeface="Times New Roman"/>
                <a:cs typeface="Times New Roman"/>
              </a:rPr>
              <a:t>to send </a:t>
            </a:r>
            <a:r>
              <a:rPr sz="1200" spc="-5" dirty="0">
                <a:latin typeface="Times New Roman"/>
                <a:cs typeface="Times New Roman"/>
              </a:rPr>
              <a:t>all of the eight bits of </a:t>
            </a:r>
            <a:r>
              <a:rPr sz="1200" dirty="0">
                <a:latin typeface="Times New Roman"/>
                <a:cs typeface="Times New Roman"/>
              </a:rPr>
              <a:t>a byte at the </a:t>
            </a:r>
            <a:r>
              <a:rPr sz="1200" spc="-5" dirty="0">
                <a:latin typeface="Times New Roman"/>
                <a:cs typeface="Times New Roman"/>
              </a:rPr>
              <a:t>same  time </a:t>
            </a:r>
            <a:r>
              <a:rPr sz="1200" dirty="0">
                <a:latin typeface="Times New Roman"/>
                <a:cs typeface="Times New Roman"/>
              </a:rPr>
              <a:t>and one of the wires is </a:t>
            </a:r>
            <a:r>
              <a:rPr sz="1200" spc="-5" dirty="0">
                <a:latin typeface="Times New Roman"/>
                <a:cs typeface="Times New Roman"/>
              </a:rPr>
              <a:t>noise, one </a:t>
            </a:r>
            <a:r>
              <a:rPr sz="1200" dirty="0">
                <a:latin typeface="Times New Roman"/>
                <a:cs typeface="Times New Roman"/>
              </a:rPr>
              <a:t>bit can be corrupted in each</a:t>
            </a:r>
            <a:r>
              <a:rPr sz="1200" spc="-70" dirty="0">
                <a:latin typeface="Times New Roman"/>
                <a:cs typeface="Times New Roman"/>
              </a:rPr>
              <a:t> </a:t>
            </a:r>
            <a:r>
              <a:rPr sz="1200" dirty="0">
                <a:latin typeface="Times New Roman"/>
                <a:cs typeface="Times New Roman"/>
              </a:rPr>
              <a:t>byte</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ts val="1365"/>
              </a:lnSpc>
              <a:buFont typeface="Meiryo"/>
              <a:buChar char="❖"/>
              <a:tabLst>
                <a:tab pos="469900" algn="l"/>
              </a:tabLst>
            </a:pPr>
            <a:r>
              <a:rPr sz="1200" b="1" dirty="0">
                <a:latin typeface="Times New Roman"/>
                <a:cs typeface="Times New Roman"/>
              </a:rPr>
              <a:t>Burst</a:t>
            </a:r>
            <a:r>
              <a:rPr sz="1200" b="1" spc="-105" dirty="0">
                <a:latin typeface="Times New Roman"/>
                <a:cs typeface="Times New Roman"/>
              </a:rPr>
              <a:t> </a:t>
            </a:r>
            <a:r>
              <a:rPr sz="1200" b="1" dirty="0">
                <a:latin typeface="Times New Roman"/>
                <a:cs typeface="Times New Roman"/>
              </a:rPr>
              <a:t>Errors</a:t>
            </a:r>
            <a:endParaRPr sz="1200">
              <a:latin typeface="Times New Roman"/>
              <a:cs typeface="Times New Roman"/>
            </a:endParaRPr>
          </a:p>
          <a:p>
            <a:pPr marL="12700" marR="5080">
              <a:lnSpc>
                <a:spcPct val="92700"/>
              </a:lnSpc>
              <a:spcBef>
                <a:spcPts val="60"/>
              </a:spcBef>
            </a:pPr>
            <a:r>
              <a:rPr sz="1600" spc="-20" dirty="0">
                <a:latin typeface="Meiryo"/>
                <a:cs typeface="Meiryo"/>
              </a:rPr>
              <a:t>*</a:t>
            </a:r>
            <a:r>
              <a:rPr sz="1200" spc="-20" dirty="0">
                <a:latin typeface="Times New Roman"/>
                <a:cs typeface="Times New Roman"/>
              </a:rPr>
              <a:t>The </a:t>
            </a:r>
            <a:r>
              <a:rPr sz="1200" dirty="0">
                <a:latin typeface="Times New Roman"/>
                <a:cs typeface="Times New Roman"/>
              </a:rPr>
              <a:t>term burst </a:t>
            </a:r>
            <a:r>
              <a:rPr sz="1200" spc="-5" dirty="0">
                <a:latin typeface="Times New Roman"/>
                <a:cs typeface="Times New Roman"/>
              </a:rPr>
              <a:t>error means that </a:t>
            </a:r>
            <a:r>
              <a:rPr sz="1200" dirty="0">
                <a:latin typeface="Times New Roman"/>
                <a:cs typeface="Times New Roman"/>
              </a:rPr>
              <a:t>two or </a:t>
            </a:r>
            <a:r>
              <a:rPr sz="1200" spc="-5" dirty="0">
                <a:latin typeface="Times New Roman"/>
                <a:cs typeface="Times New Roman"/>
              </a:rPr>
              <a:t>more bit sin the data unit have changed from </a:t>
            </a:r>
            <a:r>
              <a:rPr sz="1200" dirty="0">
                <a:latin typeface="Times New Roman"/>
                <a:cs typeface="Times New Roman"/>
              </a:rPr>
              <a:t>1  to 0 or from 0 to</a:t>
            </a:r>
            <a:r>
              <a:rPr sz="1200" spc="-110" dirty="0">
                <a:latin typeface="Times New Roman"/>
                <a:cs typeface="Times New Roman"/>
              </a:rPr>
              <a:t> </a:t>
            </a:r>
            <a:r>
              <a:rPr sz="1200" dirty="0">
                <a:latin typeface="Times New Roman"/>
                <a:cs typeface="Times New Roman"/>
              </a:rPr>
              <a:t>1</a:t>
            </a:r>
            <a:endParaRPr sz="1200">
              <a:latin typeface="Times New Roman"/>
              <a:cs typeface="Times New Roman"/>
            </a:endParaRPr>
          </a:p>
        </p:txBody>
      </p:sp>
      <p:sp>
        <p:nvSpPr>
          <p:cNvPr id="9" name="object 9"/>
          <p:cNvSpPr/>
          <p:nvPr/>
        </p:nvSpPr>
        <p:spPr>
          <a:xfrm>
            <a:off x="1621536" y="7495031"/>
            <a:ext cx="4545495" cy="14859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371600" y="2558033"/>
            <a:ext cx="5276088" cy="1566672"/>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169</a:t>
            </a:fld>
            <a:endParaRPr dirty="0"/>
          </a:p>
        </p:txBody>
      </p:sp>
    </p:spTree>
    <p:extLst>
      <p:ext uri="{BB962C8B-B14F-4D97-AF65-F5344CB8AC3E}">
        <p14:creationId xmlns:p14="http://schemas.microsoft.com/office/powerpoint/2010/main" val="2244529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3007867" y="940054"/>
            <a:ext cx="1774189" cy="322580"/>
          </a:xfrm>
          <a:prstGeom prst="rect">
            <a:avLst/>
          </a:prstGeom>
        </p:spPr>
        <p:txBody>
          <a:bodyPr vert="horz" wrap="square" lIns="0" tIns="0" rIns="0" bIns="0" rtlCol="0">
            <a:spAutoFit/>
          </a:bodyPr>
          <a:lstStyle/>
          <a:p>
            <a:pPr marL="1270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a:t>
            </a:r>
            <a:endParaRPr sz="2000">
              <a:latin typeface="Arial Black"/>
              <a:cs typeface="Arial Black"/>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17</a:t>
            </a:fld>
            <a:endParaRPr dirty="0"/>
          </a:p>
        </p:txBody>
      </p:sp>
      <p:sp>
        <p:nvSpPr>
          <p:cNvPr id="7" name="object 7"/>
          <p:cNvSpPr txBox="1"/>
          <p:nvPr/>
        </p:nvSpPr>
        <p:spPr>
          <a:xfrm>
            <a:off x="1130300" y="1492250"/>
            <a:ext cx="5024755" cy="605790"/>
          </a:xfrm>
          <a:prstGeom prst="rect">
            <a:avLst/>
          </a:prstGeom>
        </p:spPr>
        <p:txBody>
          <a:bodyPr vert="horz" wrap="square" lIns="0" tIns="0" rIns="0" bIns="0" rtlCol="0">
            <a:spAutoFit/>
          </a:bodyPr>
          <a:lstStyle/>
          <a:p>
            <a:pPr marL="12700">
              <a:lnSpc>
                <a:spcPts val="1885"/>
              </a:lnSpc>
            </a:pPr>
            <a:r>
              <a:rPr sz="1600" b="1" u="heavy" spc="-5" dirty="0">
                <a:latin typeface="Times New Roman"/>
                <a:cs typeface="Times New Roman"/>
              </a:rPr>
              <a:t>Communication</a:t>
            </a:r>
            <a:r>
              <a:rPr sz="1600" b="1" u="heavy" spc="-85" dirty="0">
                <a:latin typeface="Times New Roman"/>
                <a:cs typeface="Times New Roman"/>
              </a:rPr>
              <a:t> </a:t>
            </a:r>
            <a:r>
              <a:rPr sz="1600" b="1" u="heavy" spc="-5" dirty="0">
                <a:latin typeface="Times New Roman"/>
                <a:cs typeface="Times New Roman"/>
              </a:rPr>
              <a:t>Tasks</a:t>
            </a:r>
            <a:endParaRPr sz="1600">
              <a:latin typeface="Times New Roman"/>
              <a:cs typeface="Times New Roman"/>
            </a:endParaRPr>
          </a:p>
          <a:p>
            <a:pPr marL="12700" marR="5080">
              <a:lnSpc>
                <a:spcPts val="1380"/>
              </a:lnSpc>
              <a:spcBef>
                <a:spcPts val="60"/>
              </a:spcBef>
            </a:pPr>
            <a:r>
              <a:rPr sz="1200" dirty="0">
                <a:latin typeface="Times New Roman"/>
                <a:cs typeface="Times New Roman"/>
              </a:rPr>
              <a:t>There are </a:t>
            </a:r>
            <a:r>
              <a:rPr sz="1200" spc="-5" dirty="0">
                <a:latin typeface="Times New Roman"/>
                <a:cs typeface="Times New Roman"/>
              </a:rPr>
              <a:t>some </a:t>
            </a:r>
            <a:r>
              <a:rPr sz="1200" dirty="0">
                <a:latin typeface="Times New Roman"/>
                <a:cs typeface="Times New Roman"/>
              </a:rPr>
              <a:t>key tasks that </a:t>
            </a:r>
            <a:r>
              <a:rPr sz="1200" spc="-5" dirty="0">
                <a:latin typeface="Times New Roman"/>
                <a:cs typeface="Times New Roman"/>
              </a:rPr>
              <a:t>must </a:t>
            </a:r>
            <a:r>
              <a:rPr sz="1200" dirty="0">
                <a:latin typeface="Times New Roman"/>
                <a:cs typeface="Times New Roman"/>
              </a:rPr>
              <a:t>be </a:t>
            </a:r>
            <a:r>
              <a:rPr sz="1200" spc="-5" dirty="0">
                <a:latin typeface="Times New Roman"/>
                <a:cs typeface="Times New Roman"/>
              </a:rPr>
              <a:t>performed </a:t>
            </a:r>
            <a:r>
              <a:rPr sz="1200" dirty="0">
                <a:latin typeface="Times New Roman"/>
                <a:cs typeface="Times New Roman"/>
              </a:rPr>
              <a:t>in a data </a:t>
            </a:r>
            <a:r>
              <a:rPr sz="1200" spc="-5" dirty="0">
                <a:latin typeface="Times New Roman"/>
                <a:cs typeface="Times New Roman"/>
              </a:rPr>
              <a:t>communication </a:t>
            </a:r>
            <a:r>
              <a:rPr sz="1200" dirty="0">
                <a:latin typeface="Times New Roman"/>
                <a:cs typeface="Times New Roman"/>
              </a:rPr>
              <a:t>system  </a:t>
            </a:r>
            <a:r>
              <a:rPr sz="1200" spc="-5" dirty="0">
                <a:latin typeface="Times New Roman"/>
                <a:cs typeface="Times New Roman"/>
              </a:rPr>
              <a:t>Elements </a:t>
            </a:r>
            <a:r>
              <a:rPr sz="1200" dirty="0">
                <a:latin typeface="Times New Roman"/>
                <a:cs typeface="Times New Roman"/>
              </a:rPr>
              <a:t>can be added, deleted, or </a:t>
            </a:r>
            <a:r>
              <a:rPr sz="1200" spc="-5" dirty="0">
                <a:latin typeface="Times New Roman"/>
                <a:cs typeface="Times New Roman"/>
              </a:rPr>
              <a:t>merged</a:t>
            </a:r>
            <a:r>
              <a:rPr sz="1200" spc="-80" dirty="0">
                <a:latin typeface="Times New Roman"/>
                <a:cs typeface="Times New Roman"/>
              </a:rPr>
              <a:t> </a:t>
            </a:r>
            <a:r>
              <a:rPr sz="1200" dirty="0">
                <a:latin typeface="Times New Roman"/>
                <a:cs typeface="Times New Roman"/>
              </a:rPr>
              <a:t>together</a:t>
            </a:r>
            <a:endParaRPr sz="1200">
              <a:latin typeface="Times New Roman"/>
              <a:cs typeface="Times New Roman"/>
            </a:endParaRPr>
          </a:p>
        </p:txBody>
      </p:sp>
      <p:graphicFrame>
        <p:nvGraphicFramePr>
          <p:cNvPr id="8" name="object 8"/>
          <p:cNvGraphicFramePr>
            <a:graphicFrameLocks noGrp="1"/>
          </p:cNvGraphicFramePr>
          <p:nvPr/>
        </p:nvGraphicFramePr>
        <p:xfrm>
          <a:off x="1495044" y="2265426"/>
          <a:ext cx="4781549" cy="2724148"/>
        </p:xfrm>
        <a:graphic>
          <a:graphicData uri="http://schemas.openxmlformats.org/drawingml/2006/table">
            <a:tbl>
              <a:tblPr firstRow="1" bandRow="1">
                <a:tableStyleId>{2D5ABB26-0587-4C30-8999-92F81FD0307C}</a:tableStyleId>
              </a:tblPr>
              <a:tblGrid>
                <a:gridCol w="2390394">
                  <a:extLst>
                    <a:ext uri="{9D8B030D-6E8A-4147-A177-3AD203B41FA5}">
                      <a16:colId xmlns:a16="http://schemas.microsoft.com/office/drawing/2014/main" val="20000"/>
                    </a:ext>
                  </a:extLst>
                </a:gridCol>
                <a:gridCol w="2391155">
                  <a:extLst>
                    <a:ext uri="{9D8B030D-6E8A-4147-A177-3AD203B41FA5}">
                      <a16:colId xmlns:a16="http://schemas.microsoft.com/office/drawing/2014/main" val="20001"/>
                    </a:ext>
                  </a:extLst>
                </a:gridCol>
              </a:tblGrid>
              <a:tr h="638174">
                <a:tc>
                  <a:txBody>
                    <a:bodyPr/>
                    <a:lstStyle/>
                    <a:p>
                      <a:pPr>
                        <a:lnSpc>
                          <a:spcPts val="1345"/>
                        </a:lnSpc>
                      </a:pPr>
                      <a:r>
                        <a:rPr sz="1200" spc="-5" dirty="0">
                          <a:latin typeface="Times New Roman"/>
                          <a:cs typeface="Times New Roman"/>
                        </a:rPr>
                        <a:t>Transmission </a:t>
                      </a:r>
                      <a:r>
                        <a:rPr sz="1200" dirty="0">
                          <a:latin typeface="Times New Roman"/>
                          <a:cs typeface="Times New Roman"/>
                        </a:rPr>
                        <a:t>System</a:t>
                      </a:r>
                      <a:r>
                        <a:rPr sz="1200" spc="-10" dirty="0">
                          <a:latin typeface="Times New Roman"/>
                          <a:cs typeface="Times New Roman"/>
                        </a:rPr>
                        <a:t> </a:t>
                      </a:r>
                      <a:r>
                        <a:rPr sz="1200" spc="-5" dirty="0">
                          <a:latin typeface="Times New Roman"/>
                          <a:cs typeface="Times New Roman"/>
                        </a:rPr>
                        <a:t>utilization</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812">
                      <a:solidFill>
                        <a:srgbClr val="000000"/>
                      </a:solidFill>
                      <a:prstDash val="solid"/>
                    </a:lnB>
                  </a:tcPr>
                </a:tc>
                <a:tc>
                  <a:txBody>
                    <a:bodyPr/>
                    <a:lstStyle/>
                    <a:p>
                      <a:pPr>
                        <a:lnSpc>
                          <a:spcPts val="1345"/>
                        </a:lnSpc>
                      </a:pPr>
                      <a:r>
                        <a:rPr sz="1200" spc="-5" dirty="0">
                          <a:latin typeface="Times New Roman"/>
                          <a:cs typeface="Times New Roman"/>
                        </a:rPr>
                        <a:t>Interfacing</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812">
                      <a:solidFill>
                        <a:srgbClr val="000000"/>
                      </a:solidFill>
                      <a:prstDash val="solid"/>
                    </a:lnB>
                  </a:tcPr>
                </a:tc>
                <a:extLst>
                  <a:ext uri="{0D108BD9-81ED-4DB2-BD59-A6C34878D82A}">
                    <a16:rowId xmlns:a16="http://schemas.microsoft.com/office/drawing/2014/main" val="10000"/>
                  </a:ext>
                </a:extLst>
              </a:tr>
              <a:tr h="361950">
                <a:tc>
                  <a:txBody>
                    <a:bodyPr/>
                    <a:lstStyle/>
                    <a:p>
                      <a:pPr>
                        <a:lnSpc>
                          <a:spcPts val="1345"/>
                        </a:lnSpc>
                      </a:pPr>
                      <a:r>
                        <a:rPr sz="1200" dirty="0">
                          <a:latin typeface="Times New Roman"/>
                          <a:cs typeface="Times New Roman"/>
                        </a:rPr>
                        <a:t>Signal</a:t>
                      </a:r>
                      <a:r>
                        <a:rPr sz="1200" spc="-105" dirty="0">
                          <a:latin typeface="Times New Roman"/>
                          <a:cs typeface="Times New Roman"/>
                        </a:rPr>
                        <a:t> </a:t>
                      </a:r>
                      <a:r>
                        <a:rPr sz="1200" dirty="0">
                          <a:latin typeface="Times New Roman"/>
                          <a:cs typeface="Times New Roman"/>
                        </a:rPr>
                        <a:t>Generation</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2">
                      <a:solidFill>
                        <a:srgbClr val="000000"/>
                      </a:solidFill>
                      <a:prstDash val="solid"/>
                    </a:lnB>
                  </a:tcPr>
                </a:tc>
                <a:tc>
                  <a:txBody>
                    <a:bodyPr/>
                    <a:lstStyle/>
                    <a:p>
                      <a:pPr>
                        <a:lnSpc>
                          <a:spcPts val="1345"/>
                        </a:lnSpc>
                      </a:pPr>
                      <a:r>
                        <a:rPr sz="1200" dirty="0">
                          <a:latin typeface="Times New Roman"/>
                          <a:cs typeface="Times New Roman"/>
                        </a:rPr>
                        <a:t>Synchronization</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2">
                      <a:solidFill>
                        <a:srgbClr val="000000"/>
                      </a:solidFill>
                      <a:prstDash val="solid"/>
                    </a:lnB>
                  </a:tcPr>
                </a:tc>
                <a:extLst>
                  <a:ext uri="{0D108BD9-81ED-4DB2-BD59-A6C34878D82A}">
                    <a16:rowId xmlns:a16="http://schemas.microsoft.com/office/drawing/2014/main" val="10001"/>
                  </a:ext>
                </a:extLst>
              </a:tr>
              <a:tr h="638556">
                <a:tc>
                  <a:txBody>
                    <a:bodyPr/>
                    <a:lstStyle/>
                    <a:p>
                      <a:pPr>
                        <a:lnSpc>
                          <a:spcPts val="1345"/>
                        </a:lnSpc>
                      </a:pPr>
                      <a:r>
                        <a:rPr sz="1200" dirty="0">
                          <a:latin typeface="Times New Roman"/>
                          <a:cs typeface="Times New Roman"/>
                        </a:rPr>
                        <a:t>Exchange</a:t>
                      </a:r>
                      <a:r>
                        <a:rPr sz="1200" spc="-60" dirty="0">
                          <a:latin typeface="Times New Roman"/>
                          <a:cs typeface="Times New Roman"/>
                        </a:rPr>
                        <a:t> </a:t>
                      </a:r>
                      <a:r>
                        <a:rPr sz="1200" spc="-5" dirty="0">
                          <a:latin typeface="Times New Roman"/>
                          <a:cs typeface="Times New Roman"/>
                        </a:rPr>
                        <a:t>Management</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1">
                      <a:solidFill>
                        <a:srgbClr val="000000"/>
                      </a:solidFill>
                      <a:prstDash val="solid"/>
                    </a:lnB>
                  </a:tcPr>
                </a:tc>
                <a:tc>
                  <a:txBody>
                    <a:bodyPr/>
                    <a:lstStyle/>
                    <a:p>
                      <a:pPr>
                        <a:lnSpc>
                          <a:spcPts val="1345"/>
                        </a:lnSpc>
                      </a:pPr>
                      <a:r>
                        <a:rPr sz="1200" dirty="0">
                          <a:latin typeface="Times New Roman"/>
                          <a:cs typeface="Times New Roman"/>
                        </a:rPr>
                        <a:t>Error Detection and</a:t>
                      </a:r>
                      <a:r>
                        <a:rPr sz="1200" spc="-105" dirty="0">
                          <a:latin typeface="Times New Roman"/>
                          <a:cs typeface="Times New Roman"/>
                        </a:rPr>
                        <a:t> </a:t>
                      </a:r>
                      <a:r>
                        <a:rPr sz="1200" dirty="0">
                          <a:latin typeface="Times New Roman"/>
                          <a:cs typeface="Times New Roman"/>
                        </a:rPr>
                        <a:t>Correction</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1">
                      <a:solidFill>
                        <a:srgbClr val="000000"/>
                      </a:solidFill>
                      <a:prstDash val="solid"/>
                    </a:lnB>
                  </a:tcPr>
                </a:tc>
                <a:extLst>
                  <a:ext uri="{0D108BD9-81ED-4DB2-BD59-A6C34878D82A}">
                    <a16:rowId xmlns:a16="http://schemas.microsoft.com/office/drawing/2014/main" val="10002"/>
                  </a:ext>
                </a:extLst>
              </a:tr>
              <a:tr h="361949">
                <a:tc>
                  <a:txBody>
                    <a:bodyPr/>
                    <a:lstStyle/>
                    <a:p>
                      <a:pPr>
                        <a:lnSpc>
                          <a:spcPts val="1345"/>
                        </a:lnSpc>
                      </a:pPr>
                      <a:r>
                        <a:rPr sz="1200" dirty="0">
                          <a:latin typeface="Times New Roman"/>
                          <a:cs typeface="Times New Roman"/>
                        </a:rPr>
                        <a:t>Flow</a:t>
                      </a:r>
                      <a:r>
                        <a:rPr sz="1200" spc="-105" dirty="0">
                          <a:latin typeface="Times New Roman"/>
                          <a:cs typeface="Times New Roman"/>
                        </a:rPr>
                        <a:t> </a:t>
                      </a:r>
                      <a:r>
                        <a:rPr sz="1200" dirty="0">
                          <a:latin typeface="Times New Roman"/>
                          <a:cs typeface="Times New Roman"/>
                        </a:rPr>
                        <a:t>Control</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1">
                      <a:solidFill>
                        <a:srgbClr val="000000"/>
                      </a:solidFill>
                      <a:prstDash val="solid"/>
                    </a:lnT>
                    <a:lnB w="19812">
                      <a:solidFill>
                        <a:srgbClr val="000000"/>
                      </a:solidFill>
                      <a:prstDash val="solid"/>
                    </a:lnB>
                  </a:tcPr>
                </a:tc>
                <a:tc>
                  <a:txBody>
                    <a:bodyPr/>
                    <a:lstStyle/>
                    <a:p>
                      <a:pPr>
                        <a:lnSpc>
                          <a:spcPts val="1345"/>
                        </a:lnSpc>
                      </a:pPr>
                      <a:r>
                        <a:rPr sz="1200" dirty="0">
                          <a:latin typeface="Times New Roman"/>
                          <a:cs typeface="Times New Roman"/>
                        </a:rPr>
                        <a:t>Addressing</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1">
                      <a:solidFill>
                        <a:srgbClr val="000000"/>
                      </a:solidFill>
                      <a:prstDash val="solid"/>
                    </a:lnT>
                    <a:lnB w="19812">
                      <a:solidFill>
                        <a:srgbClr val="000000"/>
                      </a:solidFill>
                      <a:prstDash val="solid"/>
                    </a:lnB>
                  </a:tcPr>
                </a:tc>
                <a:extLst>
                  <a:ext uri="{0D108BD9-81ED-4DB2-BD59-A6C34878D82A}">
                    <a16:rowId xmlns:a16="http://schemas.microsoft.com/office/drawing/2014/main" val="10003"/>
                  </a:ext>
                </a:extLst>
              </a:tr>
              <a:tr h="361950">
                <a:tc>
                  <a:txBody>
                    <a:bodyPr/>
                    <a:lstStyle/>
                    <a:p>
                      <a:pPr>
                        <a:lnSpc>
                          <a:spcPts val="1345"/>
                        </a:lnSpc>
                      </a:pPr>
                      <a:r>
                        <a:rPr sz="1200" dirty="0">
                          <a:latin typeface="Times New Roman"/>
                          <a:cs typeface="Times New Roman"/>
                        </a:rPr>
                        <a:t>Routing</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2">
                      <a:solidFill>
                        <a:srgbClr val="000000"/>
                      </a:solidFill>
                      <a:prstDash val="solid"/>
                    </a:lnB>
                  </a:tcPr>
                </a:tc>
                <a:tc>
                  <a:txBody>
                    <a:bodyPr/>
                    <a:lstStyle/>
                    <a:p>
                      <a:pPr>
                        <a:lnSpc>
                          <a:spcPts val="1345"/>
                        </a:lnSpc>
                      </a:pPr>
                      <a:r>
                        <a:rPr sz="1200" dirty="0">
                          <a:latin typeface="Times New Roman"/>
                          <a:cs typeface="Times New Roman"/>
                        </a:rPr>
                        <a:t>Recovery</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2">
                      <a:solidFill>
                        <a:srgbClr val="000000"/>
                      </a:solidFill>
                      <a:prstDash val="solid"/>
                    </a:lnB>
                  </a:tcPr>
                </a:tc>
                <a:extLst>
                  <a:ext uri="{0D108BD9-81ED-4DB2-BD59-A6C34878D82A}">
                    <a16:rowId xmlns:a16="http://schemas.microsoft.com/office/drawing/2014/main" val="10004"/>
                  </a:ext>
                </a:extLst>
              </a:tr>
              <a:tr h="361569">
                <a:tc>
                  <a:txBody>
                    <a:bodyPr/>
                    <a:lstStyle/>
                    <a:p>
                      <a:pPr>
                        <a:lnSpc>
                          <a:spcPts val="1345"/>
                        </a:lnSpc>
                      </a:pPr>
                      <a:r>
                        <a:rPr sz="1200" dirty="0">
                          <a:latin typeface="Times New Roman"/>
                          <a:cs typeface="Times New Roman"/>
                        </a:rPr>
                        <a:t>Security</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050">
                      <a:solidFill>
                        <a:srgbClr val="000000"/>
                      </a:solidFill>
                      <a:prstDash val="solid"/>
                    </a:lnB>
                  </a:tcPr>
                </a:tc>
                <a:tc>
                  <a:txBody>
                    <a:bodyPr/>
                    <a:lstStyle/>
                    <a:p>
                      <a:pPr>
                        <a:lnSpc>
                          <a:spcPts val="1345"/>
                        </a:lnSpc>
                      </a:pPr>
                      <a:r>
                        <a:rPr sz="1200" dirty="0">
                          <a:latin typeface="Times New Roman"/>
                          <a:cs typeface="Times New Roman"/>
                        </a:rPr>
                        <a:t>Network</a:t>
                      </a:r>
                      <a:r>
                        <a:rPr sz="1200" spc="-65" dirty="0">
                          <a:latin typeface="Times New Roman"/>
                          <a:cs typeface="Times New Roman"/>
                        </a:rPr>
                        <a:t> </a:t>
                      </a:r>
                      <a:r>
                        <a:rPr sz="1200" spc="-5" dirty="0">
                          <a:latin typeface="Times New Roman"/>
                          <a:cs typeface="Times New Roman"/>
                        </a:rPr>
                        <a:t>Management</a:t>
                      </a:r>
                      <a:endParaRPr sz="12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bl>
          </a:graphicData>
        </a:graphic>
      </p:graphicFrame>
      <p:sp>
        <p:nvSpPr>
          <p:cNvPr id="9" name="object 9"/>
          <p:cNvSpPr txBox="1"/>
          <p:nvPr/>
        </p:nvSpPr>
        <p:spPr>
          <a:xfrm>
            <a:off x="1358900" y="5173217"/>
            <a:ext cx="5302885" cy="457517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u="heavy" dirty="0">
                <a:latin typeface="Times New Roman"/>
                <a:cs typeface="Times New Roman"/>
              </a:rPr>
              <a:t>Transmission System</a:t>
            </a:r>
            <a:r>
              <a:rPr sz="1200" b="1" u="heavy" spc="-70" dirty="0">
                <a:latin typeface="Times New Roman"/>
                <a:cs typeface="Times New Roman"/>
              </a:rPr>
              <a:t> </a:t>
            </a:r>
            <a:r>
              <a:rPr sz="1200" b="1" u="heavy" spc="-5" dirty="0">
                <a:latin typeface="Times New Roman"/>
                <a:cs typeface="Times New Roman"/>
              </a:rPr>
              <a:t>Utilization</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241300" marR="5080">
              <a:lnSpc>
                <a:spcPts val="1380"/>
              </a:lnSpc>
              <a:spcBef>
                <a:spcPts val="5"/>
              </a:spcBef>
            </a:pPr>
            <a:r>
              <a:rPr sz="1200" dirty="0">
                <a:latin typeface="Times New Roman"/>
                <a:cs typeface="Times New Roman"/>
              </a:rPr>
              <a:t>Need to </a:t>
            </a:r>
            <a:r>
              <a:rPr sz="1200" spc="-5" dirty="0">
                <a:latin typeface="Times New Roman"/>
                <a:cs typeface="Times New Roman"/>
              </a:rPr>
              <a:t>make </a:t>
            </a:r>
            <a:r>
              <a:rPr sz="1200" dirty="0">
                <a:latin typeface="Times New Roman"/>
                <a:cs typeface="Times New Roman"/>
              </a:rPr>
              <a:t>efficient use of </a:t>
            </a:r>
            <a:r>
              <a:rPr sz="1200" spc="-5" dirty="0">
                <a:latin typeface="Times New Roman"/>
                <a:cs typeface="Times New Roman"/>
              </a:rPr>
              <a:t>Transmission </a:t>
            </a:r>
            <a:r>
              <a:rPr sz="1200" dirty="0">
                <a:latin typeface="Times New Roman"/>
                <a:cs typeface="Times New Roman"/>
              </a:rPr>
              <a:t>facilities that are shared among a no.  of </a:t>
            </a:r>
            <a:r>
              <a:rPr sz="1200" spc="-5" dirty="0">
                <a:latin typeface="Times New Roman"/>
                <a:cs typeface="Times New Roman"/>
              </a:rPr>
              <a:t>communicating</a:t>
            </a:r>
            <a:r>
              <a:rPr sz="1200" spc="-45"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a:lnSpc>
                <a:spcPct val="100000"/>
              </a:lnSpc>
              <a:spcBef>
                <a:spcPts val="15"/>
              </a:spcBef>
            </a:pPr>
            <a:endParaRPr sz="1100">
              <a:latin typeface="Times New Roman"/>
              <a:cs typeface="Times New Roman"/>
            </a:endParaRPr>
          </a:p>
          <a:p>
            <a:pPr marL="469900">
              <a:lnSpc>
                <a:spcPts val="1410"/>
              </a:lnSpc>
              <a:spcBef>
                <a:spcPts val="5"/>
              </a:spcBef>
            </a:pPr>
            <a:r>
              <a:rPr sz="1200" dirty="0">
                <a:latin typeface="Times New Roman"/>
                <a:cs typeface="Times New Roman"/>
              </a:rPr>
              <a:t>For</a:t>
            </a:r>
            <a:r>
              <a:rPr sz="1200" spc="-70" dirty="0">
                <a:latin typeface="Times New Roman"/>
                <a:cs typeface="Times New Roman"/>
              </a:rPr>
              <a:t> </a:t>
            </a:r>
            <a:r>
              <a:rPr sz="1200" spc="-5" dirty="0">
                <a:latin typeface="Times New Roman"/>
                <a:cs typeface="Times New Roman"/>
              </a:rPr>
              <a:t>Example:</a:t>
            </a:r>
            <a:endParaRPr sz="1200">
              <a:latin typeface="Times New Roman"/>
              <a:cs typeface="Times New Roman"/>
            </a:endParaRPr>
          </a:p>
          <a:p>
            <a:pPr marL="698500" marR="5715" lvl="1" indent="-228600">
              <a:lnSpc>
                <a:spcPts val="1380"/>
              </a:lnSpc>
              <a:spcBef>
                <a:spcPts val="65"/>
              </a:spcBef>
              <a:buFont typeface="Meiryo"/>
              <a:buChar char="✓"/>
              <a:tabLst>
                <a:tab pos="735965" algn="l"/>
                <a:tab pos="736600" algn="l"/>
              </a:tabLst>
            </a:pPr>
            <a:r>
              <a:rPr sz="1200" spc="-5" dirty="0">
                <a:latin typeface="Times New Roman"/>
                <a:cs typeface="Times New Roman"/>
              </a:rPr>
              <a:t>Techniques like </a:t>
            </a:r>
            <a:r>
              <a:rPr sz="1200" b="1" u="heavy" dirty="0">
                <a:latin typeface="Times New Roman"/>
                <a:cs typeface="Times New Roman"/>
              </a:rPr>
              <a:t>Multiplexing </a:t>
            </a:r>
            <a:r>
              <a:rPr sz="1200" dirty="0">
                <a:latin typeface="Times New Roman"/>
                <a:cs typeface="Times New Roman"/>
              </a:rPr>
              <a:t>to allow </a:t>
            </a:r>
            <a:r>
              <a:rPr sz="1200" spc="-5" dirty="0">
                <a:latin typeface="Times New Roman"/>
                <a:cs typeface="Times New Roman"/>
              </a:rPr>
              <a:t>multiple users </a:t>
            </a:r>
            <a:r>
              <a:rPr sz="1200" dirty="0">
                <a:latin typeface="Times New Roman"/>
                <a:cs typeface="Times New Roman"/>
              </a:rPr>
              <a:t>to share total  capacity of a </a:t>
            </a:r>
            <a:r>
              <a:rPr sz="1200" spc="-5" dirty="0">
                <a:latin typeface="Times New Roman"/>
                <a:cs typeface="Times New Roman"/>
              </a:rPr>
              <a:t>Transmission</a:t>
            </a:r>
            <a:r>
              <a:rPr sz="1200" spc="-55" dirty="0">
                <a:latin typeface="Times New Roman"/>
                <a:cs typeface="Times New Roman"/>
              </a:rPr>
              <a:t> </a:t>
            </a:r>
            <a:r>
              <a:rPr sz="1200" dirty="0">
                <a:latin typeface="Times New Roman"/>
                <a:cs typeface="Times New Roman"/>
              </a:rPr>
              <a:t>Medium</a:t>
            </a:r>
            <a:endParaRPr sz="1200">
              <a:latin typeface="Times New Roman"/>
              <a:cs typeface="Times New Roman"/>
            </a:endParaRPr>
          </a:p>
          <a:p>
            <a:pPr marL="698500" lvl="1" indent="-228600">
              <a:lnSpc>
                <a:spcPts val="1345"/>
              </a:lnSpc>
              <a:buFont typeface="Meiryo"/>
              <a:buChar char="✓"/>
              <a:tabLst>
                <a:tab pos="698500" algn="l"/>
              </a:tabLst>
            </a:pPr>
            <a:r>
              <a:rPr sz="1200" b="1" u="heavy" dirty="0">
                <a:latin typeface="Times New Roman"/>
                <a:cs typeface="Times New Roman"/>
              </a:rPr>
              <a:t>Congestion Control</a:t>
            </a:r>
            <a:r>
              <a:rPr sz="1200" dirty="0">
                <a:latin typeface="Times New Roman"/>
                <a:cs typeface="Times New Roman"/>
              </a:rPr>
              <a:t>: </a:t>
            </a:r>
            <a:r>
              <a:rPr sz="1200" spc="-5" dirty="0">
                <a:latin typeface="Times New Roman"/>
                <a:cs typeface="Times New Roman"/>
              </a:rPr>
              <a:t>TX. </a:t>
            </a:r>
            <a:r>
              <a:rPr sz="1200" dirty="0">
                <a:latin typeface="Times New Roman"/>
                <a:cs typeface="Times New Roman"/>
              </a:rPr>
              <a:t>System should not be overwhelmed by</a:t>
            </a:r>
            <a:r>
              <a:rPr sz="1200" spc="-105" dirty="0">
                <a:latin typeface="Times New Roman"/>
                <a:cs typeface="Times New Roman"/>
              </a:rPr>
              <a:t> </a:t>
            </a:r>
            <a:r>
              <a:rPr sz="1200" dirty="0">
                <a:latin typeface="Times New Roman"/>
                <a:cs typeface="Times New Roman"/>
              </a:rPr>
              <a:t>traffic</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241300" indent="-228600">
              <a:lnSpc>
                <a:spcPts val="1405"/>
              </a:lnSpc>
              <a:spcBef>
                <a:spcPts val="5"/>
              </a:spcBef>
              <a:buFont typeface="Meiryo"/>
              <a:buChar char="❖"/>
              <a:tabLst>
                <a:tab pos="241300" algn="l"/>
              </a:tabLst>
            </a:pPr>
            <a:r>
              <a:rPr sz="1200" b="1" u="heavy" dirty="0">
                <a:latin typeface="Times New Roman"/>
                <a:cs typeface="Times New Roman"/>
              </a:rPr>
              <a:t>Interfacing</a:t>
            </a:r>
            <a:endParaRPr sz="1200">
              <a:latin typeface="Times New Roman"/>
              <a:cs typeface="Times New Roman"/>
            </a:endParaRPr>
          </a:p>
          <a:p>
            <a:pPr marL="241300" marR="5715">
              <a:lnSpc>
                <a:spcPts val="1380"/>
              </a:lnSpc>
              <a:spcBef>
                <a:spcPts val="60"/>
              </a:spcBef>
            </a:pPr>
            <a:r>
              <a:rPr sz="1200" spc="-5" dirty="0">
                <a:latin typeface="Times New Roman"/>
                <a:cs typeface="Times New Roman"/>
              </a:rPr>
              <a:t>A </a:t>
            </a:r>
            <a:r>
              <a:rPr sz="1200" dirty="0">
                <a:latin typeface="Times New Roman"/>
                <a:cs typeface="Times New Roman"/>
              </a:rPr>
              <a:t>device must have an Interface with the </a:t>
            </a:r>
            <a:r>
              <a:rPr sz="1200" spc="-5" dirty="0">
                <a:latin typeface="Times New Roman"/>
                <a:cs typeface="Times New Roman"/>
              </a:rPr>
              <a:t>Transmission System/Transmission  </a:t>
            </a:r>
            <a:r>
              <a:rPr sz="1200" dirty="0">
                <a:latin typeface="Times New Roman"/>
                <a:cs typeface="Times New Roman"/>
              </a:rPr>
              <a:t>Medium</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ct val="100000"/>
              </a:lnSpc>
              <a:buFont typeface="Meiryo"/>
              <a:buChar char="❖"/>
              <a:tabLst>
                <a:tab pos="241300" algn="l"/>
              </a:tabLst>
            </a:pPr>
            <a:r>
              <a:rPr sz="1200" b="1" u="heavy" dirty="0">
                <a:latin typeface="Times New Roman"/>
                <a:cs typeface="Times New Roman"/>
              </a:rPr>
              <a:t>Signal</a:t>
            </a:r>
            <a:r>
              <a:rPr sz="1200" b="1" u="heavy" spc="-65" dirty="0">
                <a:latin typeface="Times New Roman"/>
                <a:cs typeface="Times New Roman"/>
              </a:rPr>
              <a:t> </a:t>
            </a:r>
            <a:r>
              <a:rPr sz="1200" b="1" u="heavy" spc="-5" dirty="0">
                <a:latin typeface="Times New Roman"/>
                <a:cs typeface="Times New Roman"/>
              </a:rPr>
              <a:t>Generation</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marR="5080">
              <a:lnSpc>
                <a:spcPts val="1380"/>
              </a:lnSpc>
              <a:spcBef>
                <a:spcPts val="5"/>
              </a:spcBef>
            </a:pPr>
            <a:r>
              <a:rPr sz="1200" spc="-5" dirty="0">
                <a:latin typeface="Times New Roman"/>
                <a:cs typeface="Times New Roman"/>
              </a:rPr>
              <a:t>Electromagnetic Signals </a:t>
            </a:r>
            <a:r>
              <a:rPr sz="1200" dirty="0">
                <a:latin typeface="Times New Roman"/>
                <a:cs typeface="Times New Roman"/>
              </a:rPr>
              <a:t>travel over </a:t>
            </a:r>
            <a:r>
              <a:rPr sz="1200" spc="-5" dirty="0">
                <a:latin typeface="Times New Roman"/>
                <a:cs typeface="Times New Roman"/>
              </a:rPr>
              <a:t>Transmission Medium. </a:t>
            </a:r>
            <a:r>
              <a:rPr sz="1200" dirty="0">
                <a:latin typeface="Times New Roman"/>
                <a:cs typeface="Times New Roman"/>
              </a:rPr>
              <a:t>Once an </a:t>
            </a:r>
            <a:r>
              <a:rPr sz="1200" spc="-5" dirty="0">
                <a:latin typeface="Times New Roman"/>
                <a:cs typeface="Times New Roman"/>
              </a:rPr>
              <a:t>interface </a:t>
            </a:r>
            <a:r>
              <a:rPr sz="1200" dirty="0">
                <a:latin typeface="Times New Roman"/>
                <a:cs typeface="Times New Roman"/>
              </a:rPr>
              <a:t>is  established, Signal </a:t>
            </a:r>
            <a:r>
              <a:rPr sz="1200" spc="-5" dirty="0">
                <a:latin typeface="Times New Roman"/>
                <a:cs typeface="Times New Roman"/>
              </a:rPr>
              <a:t>generation </a:t>
            </a:r>
            <a:r>
              <a:rPr sz="1200" dirty="0">
                <a:latin typeface="Times New Roman"/>
                <a:cs typeface="Times New Roman"/>
              </a:rPr>
              <a:t>is</a:t>
            </a:r>
            <a:r>
              <a:rPr sz="1200" spc="-80" dirty="0">
                <a:latin typeface="Times New Roman"/>
                <a:cs typeface="Times New Roman"/>
              </a:rPr>
              <a:t> </a:t>
            </a:r>
            <a:r>
              <a:rPr sz="1200" dirty="0">
                <a:latin typeface="Times New Roman"/>
                <a:cs typeface="Times New Roman"/>
              </a:rPr>
              <a:t>required</a:t>
            </a:r>
            <a:endParaRPr sz="1200">
              <a:latin typeface="Times New Roman"/>
              <a:cs typeface="Times New Roman"/>
            </a:endParaRPr>
          </a:p>
          <a:p>
            <a:pPr>
              <a:lnSpc>
                <a:spcPct val="100000"/>
              </a:lnSpc>
              <a:spcBef>
                <a:spcPts val="30"/>
              </a:spcBef>
            </a:pPr>
            <a:endParaRPr sz="1100">
              <a:latin typeface="Times New Roman"/>
              <a:cs typeface="Times New Roman"/>
            </a:endParaRPr>
          </a:p>
          <a:p>
            <a:pPr marL="927100" indent="-228600">
              <a:lnSpc>
                <a:spcPts val="1405"/>
              </a:lnSpc>
              <a:buFont typeface="Meiryo"/>
              <a:buChar char="➢"/>
              <a:tabLst>
                <a:tab pos="927100" algn="l"/>
              </a:tabLst>
            </a:pPr>
            <a:r>
              <a:rPr sz="1200" b="1" dirty="0">
                <a:latin typeface="Times New Roman"/>
                <a:cs typeface="Times New Roman"/>
              </a:rPr>
              <a:t>Properties of</a:t>
            </a:r>
            <a:r>
              <a:rPr sz="1200" b="1" spc="-114" dirty="0">
                <a:latin typeface="Times New Roman"/>
                <a:cs typeface="Times New Roman"/>
              </a:rPr>
              <a:t> </a:t>
            </a:r>
            <a:r>
              <a:rPr sz="1200" b="1" dirty="0">
                <a:latin typeface="Times New Roman"/>
                <a:cs typeface="Times New Roman"/>
              </a:rPr>
              <a:t>Signals</a:t>
            </a:r>
            <a:endParaRPr sz="1200">
              <a:latin typeface="Times New Roman"/>
              <a:cs typeface="Times New Roman"/>
            </a:endParaRPr>
          </a:p>
          <a:p>
            <a:pPr marL="1155700" lvl="1" indent="-228600">
              <a:lnSpc>
                <a:spcPts val="1375"/>
              </a:lnSpc>
              <a:buFont typeface="Meiryo"/>
              <a:buChar char="✓"/>
              <a:tabLst>
                <a:tab pos="1155700" algn="l"/>
              </a:tabLst>
            </a:pPr>
            <a:r>
              <a:rPr sz="1200" dirty="0">
                <a:latin typeface="Times New Roman"/>
                <a:cs typeface="Times New Roman"/>
              </a:rPr>
              <a:t>Capable of being propagated over TX.</a:t>
            </a:r>
            <a:r>
              <a:rPr sz="1200" spc="-105" dirty="0">
                <a:latin typeface="Times New Roman"/>
                <a:cs typeface="Times New Roman"/>
              </a:rPr>
              <a:t> </a:t>
            </a:r>
            <a:r>
              <a:rPr sz="1200" dirty="0">
                <a:latin typeface="Times New Roman"/>
                <a:cs typeface="Times New Roman"/>
              </a:rPr>
              <a:t>Medium</a:t>
            </a:r>
            <a:endParaRPr sz="1200">
              <a:latin typeface="Times New Roman"/>
              <a:cs typeface="Times New Roman"/>
            </a:endParaRPr>
          </a:p>
          <a:p>
            <a:pPr marL="1155700" lvl="1" indent="-228600">
              <a:lnSpc>
                <a:spcPts val="1410"/>
              </a:lnSpc>
              <a:buFont typeface="Meiryo"/>
              <a:buChar char="✓"/>
              <a:tabLst>
                <a:tab pos="1155700" algn="l"/>
              </a:tabLst>
            </a:pPr>
            <a:r>
              <a:rPr sz="1200" spc="-5" dirty="0">
                <a:latin typeface="Times New Roman"/>
                <a:cs typeface="Times New Roman"/>
              </a:rPr>
              <a:t>Interpretable </a:t>
            </a:r>
            <a:r>
              <a:rPr sz="1200" dirty="0">
                <a:latin typeface="Times New Roman"/>
                <a:cs typeface="Times New Roman"/>
              </a:rPr>
              <a:t>as data at </a:t>
            </a:r>
            <a:r>
              <a:rPr sz="1200" spc="-5" dirty="0">
                <a:latin typeface="Times New Roman"/>
                <a:cs typeface="Times New Roman"/>
              </a:rPr>
              <a:t>the</a:t>
            </a:r>
            <a:r>
              <a:rPr sz="1200" spc="-50" dirty="0">
                <a:latin typeface="Times New Roman"/>
                <a:cs typeface="Times New Roman"/>
              </a:rPr>
              <a:t> </a:t>
            </a:r>
            <a:r>
              <a:rPr sz="1200" dirty="0">
                <a:latin typeface="Times New Roman"/>
                <a:cs typeface="Times New Roman"/>
              </a:rPr>
              <a:t>Receiver</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ts val="1405"/>
              </a:lnSpc>
              <a:spcBef>
                <a:spcPts val="5"/>
              </a:spcBef>
              <a:buFont typeface="Meiryo"/>
              <a:buChar char="❖"/>
              <a:tabLst>
                <a:tab pos="241300" algn="l"/>
              </a:tabLst>
            </a:pPr>
            <a:r>
              <a:rPr sz="1200" b="1" u="heavy" dirty="0">
                <a:latin typeface="Times New Roman"/>
                <a:cs typeface="Times New Roman"/>
              </a:rPr>
              <a:t>Synchronization</a:t>
            </a:r>
            <a:endParaRPr sz="1200">
              <a:latin typeface="Times New Roman"/>
              <a:cs typeface="Times New Roman"/>
            </a:endParaRPr>
          </a:p>
          <a:p>
            <a:pPr marL="241300" marR="5080">
              <a:lnSpc>
                <a:spcPts val="1380"/>
              </a:lnSpc>
              <a:spcBef>
                <a:spcPts val="60"/>
              </a:spcBef>
              <a:tabLst>
                <a:tab pos="622300" algn="l"/>
                <a:tab pos="1535430" algn="l"/>
                <a:tab pos="1899920" algn="l"/>
                <a:tab pos="2230120" algn="l"/>
                <a:tab pos="2940685" algn="l"/>
                <a:tab pos="3490595" algn="l"/>
                <a:tab pos="3778250" algn="l"/>
                <a:tab pos="4438015" algn="l"/>
              </a:tabLst>
            </a:pPr>
            <a:r>
              <a:rPr sz="1200" dirty="0">
                <a:latin typeface="Times New Roman"/>
                <a:cs typeface="Times New Roman"/>
              </a:rPr>
              <a:t>The	t</a:t>
            </a:r>
            <a:r>
              <a:rPr sz="1200" spc="-5" dirty="0">
                <a:latin typeface="Times New Roman"/>
                <a:cs typeface="Times New Roman"/>
              </a:rPr>
              <a:t>r</a:t>
            </a:r>
            <a:r>
              <a:rPr sz="1200" dirty="0">
                <a:latin typeface="Times New Roman"/>
                <a:cs typeface="Times New Roman"/>
              </a:rPr>
              <a:t>an</a:t>
            </a:r>
            <a:r>
              <a:rPr sz="1200" spc="-5" dirty="0">
                <a:latin typeface="Times New Roman"/>
                <a:cs typeface="Times New Roman"/>
              </a:rPr>
              <a:t>s</a:t>
            </a:r>
            <a:r>
              <a:rPr sz="1200" spc="-10" dirty="0">
                <a:latin typeface="Times New Roman"/>
                <a:cs typeface="Times New Roman"/>
              </a:rPr>
              <a:t>m</a:t>
            </a:r>
            <a:r>
              <a:rPr sz="1200" dirty="0">
                <a:latin typeface="Times New Roman"/>
                <a:cs typeface="Times New Roman"/>
              </a:rPr>
              <a:t>ission	and	the	re</a:t>
            </a:r>
            <a:r>
              <a:rPr sz="1200" spc="-5" dirty="0">
                <a:latin typeface="Times New Roman"/>
                <a:cs typeface="Times New Roman"/>
              </a:rPr>
              <a:t>c</a:t>
            </a:r>
            <a:r>
              <a:rPr sz="1200" dirty="0">
                <a:latin typeface="Times New Roman"/>
                <a:cs typeface="Times New Roman"/>
              </a:rPr>
              <a:t>eption	</a:t>
            </a:r>
            <a:r>
              <a:rPr sz="1200" spc="-5" dirty="0">
                <a:latin typeface="Times New Roman"/>
                <a:cs typeface="Times New Roman"/>
              </a:rPr>
              <a:t>shoul</a:t>
            </a:r>
            <a:r>
              <a:rPr sz="1200" dirty="0">
                <a:latin typeface="Times New Roman"/>
                <a:cs typeface="Times New Roman"/>
              </a:rPr>
              <a:t>d	</a:t>
            </a:r>
            <a:r>
              <a:rPr sz="1200" spc="-5" dirty="0">
                <a:latin typeface="Times New Roman"/>
                <a:cs typeface="Times New Roman"/>
              </a:rPr>
              <a:t>b</a:t>
            </a:r>
            <a:r>
              <a:rPr sz="1200" dirty="0">
                <a:latin typeface="Times New Roman"/>
                <a:cs typeface="Times New Roman"/>
              </a:rPr>
              <a:t>e	</a:t>
            </a:r>
            <a:r>
              <a:rPr sz="1200" spc="-5" dirty="0">
                <a:latin typeface="Times New Roman"/>
                <a:cs typeface="Times New Roman"/>
              </a:rPr>
              <a:t>properl</a:t>
            </a:r>
            <a:r>
              <a:rPr sz="1200" dirty="0">
                <a:latin typeface="Times New Roman"/>
                <a:cs typeface="Times New Roman"/>
              </a:rPr>
              <a:t>y	</a:t>
            </a:r>
            <a:r>
              <a:rPr sz="1200" spc="-5" dirty="0">
                <a:latin typeface="Times New Roman"/>
                <a:cs typeface="Times New Roman"/>
              </a:rPr>
              <a:t>synchronized.  </a:t>
            </a:r>
            <a:r>
              <a:rPr sz="1200" dirty="0">
                <a:latin typeface="Times New Roman"/>
                <a:cs typeface="Times New Roman"/>
              </a:rPr>
              <a:t>Synchronization  </a:t>
            </a:r>
            <a:r>
              <a:rPr sz="1200" spc="-5" dirty="0">
                <a:latin typeface="Times New Roman"/>
                <a:cs typeface="Times New Roman"/>
              </a:rPr>
              <a:t>means  </a:t>
            </a:r>
            <a:r>
              <a:rPr sz="1200" dirty="0">
                <a:latin typeface="Times New Roman"/>
                <a:cs typeface="Times New Roman"/>
              </a:rPr>
              <a:t>that  </a:t>
            </a:r>
            <a:r>
              <a:rPr sz="1200" spc="-5" dirty="0">
                <a:latin typeface="Times New Roman"/>
                <a:cs typeface="Times New Roman"/>
              </a:rPr>
              <a:t>the  </a:t>
            </a:r>
            <a:r>
              <a:rPr sz="1200" dirty="0">
                <a:latin typeface="Times New Roman"/>
                <a:cs typeface="Times New Roman"/>
              </a:rPr>
              <a:t>receiver  </a:t>
            </a:r>
            <a:r>
              <a:rPr sz="1200" spc="-5" dirty="0">
                <a:latin typeface="Times New Roman"/>
                <a:cs typeface="Times New Roman"/>
              </a:rPr>
              <a:t>must  </a:t>
            </a:r>
            <a:r>
              <a:rPr sz="1200" dirty="0">
                <a:latin typeface="Times New Roman"/>
                <a:cs typeface="Times New Roman"/>
              </a:rPr>
              <a:t>be  able  to  </a:t>
            </a:r>
            <a:r>
              <a:rPr sz="1200" spc="-5" dirty="0">
                <a:latin typeface="Times New Roman"/>
                <a:cs typeface="Times New Roman"/>
              </a:rPr>
              <a:t>determine,  </a:t>
            </a:r>
            <a:r>
              <a:rPr sz="1200" dirty="0">
                <a:latin typeface="Times New Roman"/>
                <a:cs typeface="Times New Roman"/>
              </a:rPr>
              <a:t>when </a:t>
            </a:r>
            <a:r>
              <a:rPr sz="1200" spc="40" dirty="0">
                <a:latin typeface="Times New Roman"/>
                <a:cs typeface="Times New Roman"/>
              </a:rPr>
              <a:t> </a:t>
            </a:r>
            <a:r>
              <a:rPr sz="1200" dirty="0">
                <a:latin typeface="Times New Roman"/>
                <a:cs typeface="Times New Roman"/>
              </a:rPr>
              <a:t>to</a:t>
            </a:r>
            <a:endParaRPr sz="1200">
              <a:latin typeface="Times New Roman"/>
              <a:cs typeface="Times New Roman"/>
            </a:endParaRPr>
          </a:p>
        </p:txBody>
      </p:sp>
    </p:spTree>
    <p:extLst>
      <p:ext uri="{BB962C8B-B14F-4D97-AF65-F5344CB8AC3E}">
        <p14:creationId xmlns:p14="http://schemas.microsoft.com/office/powerpoint/2010/main" val="38624222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3390" cy="786701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469900" marR="7620" indent="-228600">
              <a:lnSpc>
                <a:spcPts val="1380"/>
              </a:lnSpc>
              <a:spcBef>
                <a:spcPts val="875"/>
              </a:spcBef>
              <a:buFont typeface="Courier New"/>
              <a:buChar char="o"/>
              <a:tabLst>
                <a:tab pos="469900" algn="l"/>
              </a:tabLst>
            </a:pPr>
            <a:r>
              <a:rPr sz="1200" dirty="0">
                <a:latin typeface="Times New Roman"/>
                <a:cs typeface="Times New Roman"/>
              </a:rPr>
              <a:t>The </a:t>
            </a:r>
            <a:r>
              <a:rPr sz="1200" spc="-5" dirty="0">
                <a:latin typeface="Times New Roman"/>
                <a:cs typeface="Times New Roman"/>
              </a:rPr>
              <a:t>length </a:t>
            </a:r>
            <a:r>
              <a:rPr sz="1200" dirty="0">
                <a:latin typeface="Times New Roman"/>
                <a:cs typeface="Times New Roman"/>
              </a:rPr>
              <a:t>of the </a:t>
            </a:r>
            <a:r>
              <a:rPr sz="1200" spc="-5" dirty="0">
                <a:latin typeface="Times New Roman"/>
                <a:cs typeface="Times New Roman"/>
              </a:rPr>
              <a:t>burst </a:t>
            </a:r>
            <a:r>
              <a:rPr sz="1200" dirty="0">
                <a:latin typeface="Times New Roman"/>
                <a:cs typeface="Times New Roman"/>
              </a:rPr>
              <a:t>is </a:t>
            </a:r>
            <a:r>
              <a:rPr sz="1200" spc="-5" dirty="0">
                <a:latin typeface="Times New Roman"/>
                <a:cs typeface="Times New Roman"/>
              </a:rPr>
              <a:t>measured from </a:t>
            </a:r>
            <a:r>
              <a:rPr sz="1200" dirty="0">
                <a:latin typeface="Times New Roman"/>
                <a:cs typeface="Times New Roman"/>
              </a:rPr>
              <a:t>the </a:t>
            </a:r>
            <a:r>
              <a:rPr sz="1200" spc="-5" dirty="0">
                <a:latin typeface="Times New Roman"/>
                <a:cs typeface="Times New Roman"/>
              </a:rPr>
              <a:t>first corrupted bit </a:t>
            </a:r>
            <a:r>
              <a:rPr sz="1200" dirty="0">
                <a:latin typeface="Times New Roman"/>
                <a:cs typeface="Times New Roman"/>
              </a:rPr>
              <a:t>to the </a:t>
            </a:r>
            <a:r>
              <a:rPr sz="1200" spc="-5" dirty="0">
                <a:latin typeface="Times New Roman"/>
                <a:cs typeface="Times New Roman"/>
              </a:rPr>
              <a:t>last  </a:t>
            </a:r>
            <a:r>
              <a:rPr sz="1200" dirty="0">
                <a:latin typeface="Times New Roman"/>
                <a:cs typeface="Times New Roman"/>
              </a:rPr>
              <a:t>corrupted</a:t>
            </a:r>
            <a:r>
              <a:rPr sz="1200" spc="-105" dirty="0">
                <a:latin typeface="Times New Roman"/>
                <a:cs typeface="Times New Roman"/>
              </a:rPr>
              <a:t> </a:t>
            </a:r>
            <a:r>
              <a:rPr sz="1200" dirty="0">
                <a:latin typeface="Times New Roman"/>
                <a:cs typeface="Times New Roman"/>
              </a:rPr>
              <a:t>bit</a:t>
            </a:r>
            <a:endParaRPr sz="1200">
              <a:latin typeface="Times New Roman"/>
              <a:cs typeface="Times New Roman"/>
            </a:endParaRPr>
          </a:p>
          <a:p>
            <a:pPr marL="469900" indent="-228600">
              <a:lnSpc>
                <a:spcPts val="1315"/>
              </a:lnSpc>
              <a:buFont typeface="Courier New"/>
              <a:buChar char="o"/>
              <a:tabLst>
                <a:tab pos="469900" algn="l"/>
              </a:tabLst>
            </a:pPr>
            <a:r>
              <a:rPr sz="1200" spc="-5" dirty="0">
                <a:latin typeface="Times New Roman"/>
                <a:cs typeface="Times New Roman"/>
              </a:rPr>
              <a:t>Some </a:t>
            </a:r>
            <a:r>
              <a:rPr sz="1200" dirty="0">
                <a:latin typeface="Times New Roman"/>
                <a:cs typeface="Times New Roman"/>
              </a:rPr>
              <a:t>bits in b/w </a:t>
            </a:r>
            <a:r>
              <a:rPr sz="1200" spc="-5" dirty="0">
                <a:latin typeface="Times New Roman"/>
                <a:cs typeface="Times New Roman"/>
              </a:rPr>
              <a:t>may </a:t>
            </a:r>
            <a:r>
              <a:rPr sz="1200" dirty="0">
                <a:latin typeface="Times New Roman"/>
                <a:cs typeface="Times New Roman"/>
              </a:rPr>
              <a:t>not have been</a:t>
            </a:r>
            <a:r>
              <a:rPr sz="1200" spc="-80" dirty="0">
                <a:latin typeface="Times New Roman"/>
                <a:cs typeface="Times New Roman"/>
              </a:rPr>
              <a:t> </a:t>
            </a:r>
            <a:r>
              <a:rPr sz="1200" dirty="0">
                <a:latin typeface="Times New Roman"/>
                <a:cs typeface="Times New Roman"/>
              </a:rPr>
              <a:t>corrupted</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Burst error is </a:t>
            </a:r>
            <a:r>
              <a:rPr sz="1200" spc="-5" dirty="0">
                <a:latin typeface="Times New Roman"/>
                <a:cs typeface="Times New Roman"/>
              </a:rPr>
              <a:t>most </a:t>
            </a:r>
            <a:r>
              <a:rPr sz="1200" dirty="0">
                <a:latin typeface="Times New Roman"/>
                <a:cs typeface="Times New Roman"/>
              </a:rPr>
              <a:t>likely to happen in a serial</a:t>
            </a:r>
            <a:r>
              <a:rPr sz="1200" spc="-100" dirty="0">
                <a:latin typeface="Times New Roman"/>
                <a:cs typeface="Times New Roman"/>
              </a:rPr>
              <a:t> </a:t>
            </a:r>
            <a:r>
              <a:rPr sz="1200" spc="-10" dirty="0">
                <a:latin typeface="Times New Roman"/>
                <a:cs typeface="Times New Roman"/>
              </a:rPr>
              <a:t>TX</a:t>
            </a:r>
            <a:endParaRPr sz="1200">
              <a:latin typeface="Times New Roman"/>
              <a:cs typeface="Times New Roman"/>
            </a:endParaRPr>
          </a:p>
          <a:p>
            <a:pPr marL="469900" marR="6985" indent="-228600">
              <a:lnSpc>
                <a:spcPts val="1380"/>
              </a:lnSpc>
              <a:spcBef>
                <a:spcPts val="65"/>
              </a:spcBef>
              <a:buFont typeface="Courier New"/>
              <a:buChar char="o"/>
              <a:tabLst>
                <a:tab pos="469900" algn="l"/>
              </a:tabLst>
            </a:pPr>
            <a:r>
              <a:rPr sz="1200" dirty="0">
                <a:latin typeface="Times New Roman"/>
                <a:cs typeface="Times New Roman"/>
              </a:rPr>
              <a:t>The duration of the noise is </a:t>
            </a:r>
            <a:r>
              <a:rPr sz="1200" spc="-5" dirty="0">
                <a:latin typeface="Times New Roman"/>
                <a:cs typeface="Times New Roman"/>
              </a:rPr>
              <a:t>normally longer </a:t>
            </a:r>
            <a:r>
              <a:rPr sz="1200" dirty="0">
                <a:latin typeface="Times New Roman"/>
                <a:cs typeface="Times New Roman"/>
              </a:rPr>
              <a:t>than the duration of a bit which  </a:t>
            </a:r>
            <a:r>
              <a:rPr sz="1200" spc="-5" dirty="0">
                <a:latin typeface="Times New Roman"/>
                <a:cs typeface="Times New Roman"/>
              </a:rPr>
              <a:t>means </a:t>
            </a:r>
            <a:r>
              <a:rPr sz="1200" dirty="0">
                <a:latin typeface="Times New Roman"/>
                <a:cs typeface="Times New Roman"/>
              </a:rPr>
              <a:t>that when noise affects data, it </a:t>
            </a:r>
            <a:r>
              <a:rPr sz="1200" spc="-5" dirty="0">
                <a:latin typeface="Times New Roman"/>
                <a:cs typeface="Times New Roman"/>
              </a:rPr>
              <a:t>affects </a:t>
            </a:r>
            <a:r>
              <a:rPr sz="1200" dirty="0">
                <a:latin typeface="Times New Roman"/>
                <a:cs typeface="Times New Roman"/>
              </a:rPr>
              <a:t>a </a:t>
            </a:r>
            <a:r>
              <a:rPr sz="1200" spc="-5" dirty="0">
                <a:latin typeface="Times New Roman"/>
                <a:cs typeface="Times New Roman"/>
              </a:rPr>
              <a:t>set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469900" indent="-228600">
              <a:lnSpc>
                <a:spcPts val="1345"/>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number of bits </a:t>
            </a:r>
            <a:r>
              <a:rPr sz="1200" dirty="0">
                <a:latin typeface="Times New Roman"/>
                <a:cs typeface="Times New Roman"/>
              </a:rPr>
              <a:t>affected </a:t>
            </a:r>
            <a:r>
              <a:rPr sz="1200" spc="-5" dirty="0">
                <a:latin typeface="Times New Roman"/>
                <a:cs typeface="Times New Roman"/>
              </a:rPr>
              <a:t>depends on </a:t>
            </a:r>
            <a:r>
              <a:rPr sz="1200" dirty="0">
                <a:latin typeface="Times New Roman"/>
                <a:cs typeface="Times New Roman"/>
              </a:rPr>
              <a:t>the </a:t>
            </a:r>
            <a:r>
              <a:rPr sz="1200" spc="-5" dirty="0">
                <a:latin typeface="Times New Roman"/>
                <a:cs typeface="Times New Roman"/>
              </a:rPr>
              <a:t>data rate </a:t>
            </a:r>
            <a:r>
              <a:rPr sz="1200" dirty="0">
                <a:latin typeface="Times New Roman"/>
                <a:cs typeface="Times New Roman"/>
              </a:rPr>
              <a:t>and </a:t>
            </a:r>
            <a:r>
              <a:rPr sz="1200" spc="-5" dirty="0">
                <a:latin typeface="Times New Roman"/>
                <a:cs typeface="Times New Roman"/>
              </a:rPr>
              <a:t>duration of</a:t>
            </a:r>
            <a:r>
              <a:rPr sz="1200" spc="-50" dirty="0">
                <a:latin typeface="Times New Roman"/>
                <a:cs typeface="Times New Roman"/>
              </a:rPr>
              <a:t> </a:t>
            </a:r>
            <a:r>
              <a:rPr sz="1200" spc="-5" dirty="0">
                <a:latin typeface="Times New Roman"/>
                <a:cs typeface="Times New Roman"/>
              </a:rPr>
              <a:t>noise</a:t>
            </a:r>
            <a:endParaRPr sz="1200">
              <a:latin typeface="Times New Roman"/>
              <a:cs typeface="Times New Roman"/>
            </a:endParaRPr>
          </a:p>
          <a:p>
            <a:pPr>
              <a:lnSpc>
                <a:spcPct val="100000"/>
              </a:lnSpc>
              <a:spcBef>
                <a:spcPts val="35"/>
              </a:spcBef>
              <a:buFont typeface="Courier New"/>
              <a:buChar char="o"/>
            </a:pPr>
            <a:endParaRPr sz="1200">
              <a:latin typeface="Times New Roman"/>
              <a:cs typeface="Times New Roman"/>
            </a:endParaRPr>
          </a:p>
          <a:p>
            <a:pPr marL="927100" marR="221615" lvl="1" indent="-228600">
              <a:lnSpc>
                <a:spcPts val="1380"/>
              </a:lnSpc>
              <a:buFont typeface="Courier New"/>
              <a:buChar char="o"/>
              <a:tabLst>
                <a:tab pos="9271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if </a:t>
            </a:r>
            <a:r>
              <a:rPr sz="1200" spc="-5" dirty="0">
                <a:latin typeface="Times New Roman"/>
                <a:cs typeface="Times New Roman"/>
              </a:rPr>
              <a:t>we </a:t>
            </a:r>
            <a:r>
              <a:rPr sz="1200" dirty="0">
                <a:latin typeface="Times New Roman"/>
                <a:cs typeface="Times New Roman"/>
              </a:rPr>
              <a:t>are sending data at 1 </a:t>
            </a:r>
            <a:r>
              <a:rPr sz="1200" spc="-5" dirty="0">
                <a:latin typeface="Times New Roman"/>
                <a:cs typeface="Times New Roman"/>
              </a:rPr>
              <a:t>Kbps, </a:t>
            </a:r>
            <a:r>
              <a:rPr sz="1200" dirty="0">
                <a:latin typeface="Times New Roman"/>
                <a:cs typeface="Times New Roman"/>
              </a:rPr>
              <a:t>a </a:t>
            </a:r>
            <a:r>
              <a:rPr sz="1200" spc="-5" dirty="0">
                <a:latin typeface="Times New Roman"/>
                <a:cs typeface="Times New Roman"/>
              </a:rPr>
              <a:t>noise of 1/100 seconds  </a:t>
            </a:r>
            <a:r>
              <a:rPr sz="1200" dirty="0">
                <a:latin typeface="Times New Roman"/>
                <a:cs typeface="Times New Roman"/>
              </a:rPr>
              <a:t>can affect 10</a:t>
            </a:r>
            <a:r>
              <a:rPr sz="1200" spc="-10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927100" lvl="1" indent="-228600">
              <a:lnSpc>
                <a:spcPts val="1315"/>
              </a:lnSpc>
              <a:buFont typeface="Courier New"/>
              <a:buChar char="o"/>
              <a:tabLst>
                <a:tab pos="927100" algn="l"/>
              </a:tabLst>
            </a:pPr>
            <a:r>
              <a:rPr sz="1200" spc="-5" dirty="0">
                <a:latin typeface="Times New Roman"/>
                <a:cs typeface="Times New Roman"/>
              </a:rPr>
              <a:t>If we </a:t>
            </a:r>
            <a:r>
              <a:rPr sz="1200" dirty="0">
                <a:latin typeface="Times New Roman"/>
                <a:cs typeface="Times New Roman"/>
              </a:rPr>
              <a:t>are </a:t>
            </a:r>
            <a:r>
              <a:rPr sz="1200" spc="-5" dirty="0">
                <a:latin typeface="Times New Roman"/>
                <a:cs typeface="Times New Roman"/>
              </a:rPr>
              <a:t>sending data </a:t>
            </a:r>
            <a:r>
              <a:rPr sz="1200" dirty="0">
                <a:latin typeface="Times New Roman"/>
                <a:cs typeface="Times New Roman"/>
              </a:rPr>
              <a:t>at 1 </a:t>
            </a:r>
            <a:r>
              <a:rPr sz="1200" spc="-5" dirty="0">
                <a:latin typeface="Times New Roman"/>
                <a:cs typeface="Times New Roman"/>
              </a:rPr>
              <a:t>Mbps, the same </a:t>
            </a:r>
            <a:r>
              <a:rPr sz="1200" dirty="0">
                <a:latin typeface="Times New Roman"/>
                <a:cs typeface="Times New Roman"/>
              </a:rPr>
              <a:t>noise can affect 10,000</a:t>
            </a:r>
            <a:r>
              <a:rPr sz="1200" spc="-6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12700">
              <a:lnSpc>
                <a:spcPts val="1614"/>
              </a:lnSpc>
            </a:pPr>
            <a:r>
              <a:rPr sz="1400" b="1" spc="-5" dirty="0">
                <a:latin typeface="Times New Roman"/>
                <a:cs typeface="Times New Roman"/>
              </a:rPr>
              <a:t>Error</a:t>
            </a:r>
            <a:r>
              <a:rPr sz="1400" b="1" spc="-40" dirty="0">
                <a:latin typeface="Times New Roman"/>
                <a:cs typeface="Times New Roman"/>
              </a:rPr>
              <a:t> </a:t>
            </a:r>
            <a:r>
              <a:rPr sz="1400" b="1" spc="-5" dirty="0">
                <a:latin typeface="Times New Roman"/>
                <a:cs typeface="Times New Roman"/>
              </a:rPr>
              <a:t>Detection</a:t>
            </a:r>
            <a:endParaRPr sz="1400">
              <a:latin typeface="Times New Roman"/>
              <a:cs typeface="Times New Roman"/>
            </a:endParaRPr>
          </a:p>
          <a:p>
            <a:pPr marL="469900" marR="7620" indent="-228600">
              <a:lnSpc>
                <a:spcPts val="1380"/>
              </a:lnSpc>
              <a:spcBef>
                <a:spcPts val="55"/>
              </a:spcBef>
              <a:buFont typeface="Courier New"/>
              <a:buChar char="o"/>
              <a:tabLst>
                <a:tab pos="469900" algn="l"/>
              </a:tabLst>
            </a:pPr>
            <a:r>
              <a:rPr sz="1200" spc="-5" dirty="0">
                <a:latin typeface="Times New Roman"/>
                <a:cs typeface="Times New Roman"/>
              </a:rPr>
              <a:t>Even if we know what type of errors can occur, will we recognize one when </a:t>
            </a:r>
            <a:r>
              <a:rPr sz="1200" spc="-10" dirty="0">
                <a:latin typeface="Times New Roman"/>
                <a:cs typeface="Times New Roman"/>
              </a:rPr>
              <a:t>we  </a:t>
            </a:r>
            <a:r>
              <a:rPr sz="1200" dirty="0">
                <a:latin typeface="Times New Roman"/>
                <a:cs typeface="Times New Roman"/>
              </a:rPr>
              <a:t>see</a:t>
            </a:r>
            <a:r>
              <a:rPr sz="1200" spc="-105"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If </a:t>
            </a:r>
            <a:r>
              <a:rPr sz="1200" spc="-5" dirty="0">
                <a:latin typeface="Times New Roman"/>
                <a:cs typeface="Times New Roman"/>
              </a:rPr>
              <a:t>we </a:t>
            </a:r>
            <a:r>
              <a:rPr sz="1200" dirty="0">
                <a:latin typeface="Times New Roman"/>
                <a:cs typeface="Times New Roman"/>
              </a:rPr>
              <a:t>have a copy of the intended </a:t>
            </a:r>
            <a:r>
              <a:rPr sz="1200" spc="-5" dirty="0">
                <a:latin typeface="Times New Roman"/>
                <a:cs typeface="Times New Roman"/>
              </a:rPr>
              <a:t>TX </a:t>
            </a:r>
            <a:r>
              <a:rPr sz="1200" dirty="0">
                <a:latin typeface="Times New Roman"/>
                <a:cs typeface="Times New Roman"/>
              </a:rPr>
              <a:t>for </a:t>
            </a:r>
            <a:r>
              <a:rPr sz="1200" spc="-5" dirty="0">
                <a:latin typeface="Times New Roman"/>
                <a:cs typeface="Times New Roman"/>
              </a:rPr>
              <a:t>comparison, </a:t>
            </a:r>
            <a:r>
              <a:rPr sz="1200" dirty="0">
                <a:latin typeface="Times New Roman"/>
                <a:cs typeface="Times New Roman"/>
              </a:rPr>
              <a:t>of course </a:t>
            </a:r>
            <a:r>
              <a:rPr sz="1200" spc="-5" dirty="0">
                <a:latin typeface="Times New Roman"/>
                <a:cs typeface="Times New Roman"/>
              </a:rPr>
              <a:t>we</a:t>
            </a:r>
            <a:r>
              <a:rPr sz="1200" spc="-50" dirty="0">
                <a:latin typeface="Times New Roman"/>
                <a:cs typeface="Times New Roman"/>
              </a:rPr>
              <a:t> </a:t>
            </a:r>
            <a:r>
              <a:rPr sz="1200" dirty="0">
                <a:latin typeface="Times New Roman"/>
                <a:cs typeface="Times New Roman"/>
              </a:rPr>
              <a:t>will</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But what </a:t>
            </a:r>
            <a:r>
              <a:rPr sz="1200" dirty="0">
                <a:latin typeface="Times New Roman"/>
                <a:cs typeface="Times New Roman"/>
              </a:rPr>
              <a:t>if </a:t>
            </a:r>
            <a:r>
              <a:rPr sz="1200" spc="-5" dirty="0">
                <a:latin typeface="Times New Roman"/>
                <a:cs typeface="Times New Roman"/>
              </a:rPr>
              <a:t>we don’t have </a:t>
            </a:r>
            <a:r>
              <a:rPr sz="1200" dirty="0">
                <a:latin typeface="Times New Roman"/>
                <a:cs typeface="Times New Roman"/>
              </a:rPr>
              <a:t>a copy </a:t>
            </a:r>
            <a:r>
              <a:rPr sz="1200" spc="-5" dirty="0">
                <a:latin typeface="Times New Roman"/>
                <a:cs typeface="Times New Roman"/>
              </a:rPr>
              <a:t>of </a:t>
            </a:r>
            <a:r>
              <a:rPr sz="1200" dirty="0">
                <a:latin typeface="Times New Roman"/>
                <a:cs typeface="Times New Roman"/>
              </a:rPr>
              <a:t>the</a:t>
            </a:r>
            <a:r>
              <a:rPr sz="1200" spc="-70" dirty="0">
                <a:latin typeface="Times New Roman"/>
                <a:cs typeface="Times New Roman"/>
              </a:rPr>
              <a:t> </a:t>
            </a:r>
            <a:r>
              <a:rPr sz="1200" spc="-5" dirty="0">
                <a:latin typeface="Times New Roman"/>
                <a:cs typeface="Times New Roman"/>
              </a:rPr>
              <a:t>original</a:t>
            </a:r>
            <a:endParaRPr sz="1200">
              <a:latin typeface="Times New Roman"/>
              <a:cs typeface="Times New Roman"/>
            </a:endParaRPr>
          </a:p>
          <a:p>
            <a:pPr marL="469900" marR="6350" indent="-228600">
              <a:lnSpc>
                <a:spcPts val="1380"/>
              </a:lnSpc>
              <a:spcBef>
                <a:spcPts val="65"/>
              </a:spcBef>
              <a:buFont typeface="Courier New"/>
              <a:buChar char="o"/>
              <a:tabLst>
                <a:tab pos="469900" algn="l"/>
              </a:tabLst>
            </a:pPr>
            <a:r>
              <a:rPr sz="1200" dirty="0">
                <a:latin typeface="Times New Roman"/>
                <a:cs typeface="Times New Roman"/>
              </a:rPr>
              <a:t>Then </a:t>
            </a:r>
            <a:r>
              <a:rPr sz="1200" spc="-5" dirty="0">
                <a:latin typeface="Times New Roman"/>
                <a:cs typeface="Times New Roman"/>
              </a:rPr>
              <a:t>we </a:t>
            </a:r>
            <a:r>
              <a:rPr sz="1200" dirty="0">
                <a:latin typeface="Times New Roman"/>
                <a:cs typeface="Times New Roman"/>
              </a:rPr>
              <a:t>will have no way of knowing </a:t>
            </a:r>
            <a:r>
              <a:rPr sz="1200" spc="-5" dirty="0">
                <a:latin typeface="Times New Roman"/>
                <a:cs typeface="Times New Roman"/>
              </a:rPr>
              <a:t>we </a:t>
            </a:r>
            <a:r>
              <a:rPr sz="1200" dirty="0">
                <a:latin typeface="Times New Roman"/>
                <a:cs typeface="Times New Roman"/>
              </a:rPr>
              <a:t>have </a:t>
            </a:r>
            <a:r>
              <a:rPr sz="1200" spc="-5" dirty="0">
                <a:latin typeface="Times New Roman"/>
                <a:cs typeface="Times New Roman"/>
              </a:rPr>
              <a:t>received </a:t>
            </a:r>
            <a:r>
              <a:rPr sz="1200" dirty="0">
                <a:latin typeface="Times New Roman"/>
                <a:cs typeface="Times New Roman"/>
              </a:rPr>
              <a:t>an </a:t>
            </a:r>
            <a:r>
              <a:rPr sz="1200" spc="-5" dirty="0">
                <a:latin typeface="Times New Roman"/>
                <a:cs typeface="Times New Roman"/>
              </a:rPr>
              <a:t>error </a:t>
            </a:r>
            <a:r>
              <a:rPr sz="1200" dirty="0">
                <a:latin typeface="Times New Roman"/>
                <a:cs typeface="Times New Roman"/>
              </a:rPr>
              <a:t>until </a:t>
            </a:r>
            <a:r>
              <a:rPr sz="1200" spc="-5" dirty="0">
                <a:latin typeface="Times New Roman"/>
                <a:cs typeface="Times New Roman"/>
              </a:rPr>
              <a:t>we have  </a:t>
            </a:r>
            <a:r>
              <a:rPr sz="1200" dirty="0">
                <a:latin typeface="Times New Roman"/>
                <a:cs typeface="Times New Roman"/>
              </a:rPr>
              <a:t>decoded the </a:t>
            </a:r>
            <a:r>
              <a:rPr sz="1200" spc="-5" dirty="0">
                <a:latin typeface="Times New Roman"/>
                <a:cs typeface="Times New Roman"/>
              </a:rPr>
              <a:t>TX </a:t>
            </a:r>
            <a:r>
              <a:rPr sz="1200" dirty="0">
                <a:latin typeface="Times New Roman"/>
                <a:cs typeface="Times New Roman"/>
              </a:rPr>
              <a:t>and failed to </a:t>
            </a:r>
            <a:r>
              <a:rPr sz="1200" spc="-5" dirty="0">
                <a:latin typeface="Times New Roman"/>
                <a:cs typeface="Times New Roman"/>
              </a:rPr>
              <a:t>make </a:t>
            </a:r>
            <a:r>
              <a:rPr sz="1200" dirty="0">
                <a:latin typeface="Times New Roman"/>
                <a:cs typeface="Times New Roman"/>
              </a:rPr>
              <a:t>sense of</a:t>
            </a:r>
            <a:r>
              <a:rPr sz="1200" spc="-105"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For a </a:t>
            </a:r>
            <a:r>
              <a:rPr sz="1200" spc="-5" dirty="0">
                <a:latin typeface="Times New Roman"/>
                <a:cs typeface="Times New Roman"/>
              </a:rPr>
              <a:t>device </a:t>
            </a:r>
            <a:r>
              <a:rPr sz="1200" dirty="0">
                <a:latin typeface="Times New Roman"/>
                <a:cs typeface="Times New Roman"/>
              </a:rPr>
              <a:t>to check </a:t>
            </a:r>
            <a:r>
              <a:rPr sz="1200" spc="-5" dirty="0">
                <a:latin typeface="Times New Roman"/>
                <a:cs typeface="Times New Roman"/>
              </a:rPr>
              <a:t>for errors </a:t>
            </a:r>
            <a:r>
              <a:rPr sz="1200" dirty="0">
                <a:latin typeface="Times New Roman"/>
                <a:cs typeface="Times New Roman"/>
              </a:rPr>
              <a:t>this way will be Costly and</a:t>
            </a:r>
            <a:r>
              <a:rPr sz="1200" spc="-90" dirty="0">
                <a:latin typeface="Times New Roman"/>
                <a:cs typeface="Times New Roman"/>
              </a:rPr>
              <a:t> </a:t>
            </a:r>
            <a:r>
              <a:rPr sz="1200" spc="-5" dirty="0">
                <a:latin typeface="Times New Roman"/>
                <a:cs typeface="Times New Roman"/>
              </a:rPr>
              <a:t>Slow</a:t>
            </a:r>
            <a:endParaRPr sz="1200">
              <a:latin typeface="Times New Roman"/>
              <a:cs typeface="Times New Roman"/>
            </a:endParaRPr>
          </a:p>
          <a:p>
            <a:pPr marL="469900" marR="8255" indent="-228600">
              <a:lnSpc>
                <a:spcPts val="1380"/>
              </a:lnSpc>
              <a:spcBef>
                <a:spcPts val="65"/>
              </a:spcBef>
              <a:buFont typeface="Courier New"/>
              <a:buChar char="o"/>
              <a:tabLst>
                <a:tab pos="469900" algn="l"/>
              </a:tabLst>
            </a:pPr>
            <a:r>
              <a:rPr sz="1200" dirty="0">
                <a:latin typeface="Times New Roman"/>
                <a:cs typeface="Times New Roman"/>
              </a:rPr>
              <a:t>We don’t need a </a:t>
            </a:r>
            <a:r>
              <a:rPr sz="1200" spc="-5" dirty="0">
                <a:latin typeface="Times New Roman"/>
                <a:cs typeface="Times New Roman"/>
              </a:rPr>
              <a:t>machine </a:t>
            </a:r>
            <a:r>
              <a:rPr sz="1200" dirty="0">
                <a:latin typeface="Times New Roman"/>
                <a:cs typeface="Times New Roman"/>
              </a:rPr>
              <a:t>that decodes </a:t>
            </a:r>
            <a:r>
              <a:rPr sz="1200" spc="-5" dirty="0">
                <a:latin typeface="Times New Roman"/>
                <a:cs typeface="Times New Roman"/>
              </a:rPr>
              <a:t>every thing and then sits and decides  </a:t>
            </a:r>
            <a:r>
              <a:rPr sz="1200" dirty="0">
                <a:latin typeface="Times New Roman"/>
                <a:cs typeface="Times New Roman"/>
              </a:rPr>
              <a:t>whether a </a:t>
            </a:r>
            <a:r>
              <a:rPr sz="1200" spc="-5" dirty="0">
                <a:latin typeface="Times New Roman"/>
                <a:cs typeface="Times New Roman"/>
              </a:rPr>
              <a:t>specific </a:t>
            </a:r>
            <a:r>
              <a:rPr sz="1200" dirty="0">
                <a:latin typeface="Times New Roman"/>
                <a:cs typeface="Times New Roman"/>
              </a:rPr>
              <a:t>word </a:t>
            </a:r>
            <a:r>
              <a:rPr sz="1200" spc="-5" dirty="0">
                <a:latin typeface="Times New Roman"/>
                <a:cs typeface="Times New Roman"/>
              </a:rPr>
              <a:t>makes </a:t>
            </a:r>
            <a:r>
              <a:rPr sz="1200" dirty="0">
                <a:latin typeface="Times New Roman"/>
                <a:cs typeface="Times New Roman"/>
              </a:rPr>
              <a:t>sense or</a:t>
            </a:r>
            <a:r>
              <a:rPr sz="1200" spc="-75" dirty="0">
                <a:latin typeface="Times New Roman"/>
                <a:cs typeface="Times New Roman"/>
              </a:rPr>
              <a:t> </a:t>
            </a:r>
            <a:r>
              <a:rPr sz="1200" dirty="0">
                <a:latin typeface="Times New Roman"/>
                <a:cs typeface="Times New Roman"/>
              </a:rPr>
              <a:t>not</a:t>
            </a:r>
            <a:endParaRPr sz="1200">
              <a:latin typeface="Times New Roman"/>
              <a:cs typeface="Times New Roman"/>
            </a:endParaRPr>
          </a:p>
          <a:p>
            <a:pPr marL="469900" indent="-228600">
              <a:lnSpc>
                <a:spcPts val="1345"/>
              </a:lnSpc>
              <a:buFont typeface="Courier New"/>
              <a:buChar char="o"/>
              <a:tabLst>
                <a:tab pos="469900" algn="l"/>
              </a:tabLst>
            </a:pPr>
            <a:r>
              <a:rPr sz="1200" spc="-5" dirty="0">
                <a:latin typeface="Times New Roman"/>
                <a:cs typeface="Times New Roman"/>
              </a:rPr>
              <a:t>We </a:t>
            </a:r>
            <a:r>
              <a:rPr sz="1200" dirty="0">
                <a:latin typeface="Times New Roman"/>
                <a:cs typeface="Times New Roman"/>
              </a:rPr>
              <a:t>need a </a:t>
            </a:r>
            <a:r>
              <a:rPr sz="1200" spc="-5" dirty="0">
                <a:latin typeface="Times New Roman"/>
                <a:cs typeface="Times New Roman"/>
              </a:rPr>
              <a:t>mechanism </a:t>
            </a:r>
            <a:r>
              <a:rPr sz="1200" dirty="0">
                <a:latin typeface="Times New Roman"/>
                <a:cs typeface="Times New Roman"/>
              </a:rPr>
              <a:t>that is </a:t>
            </a:r>
            <a:r>
              <a:rPr sz="1200" spc="-5" dirty="0">
                <a:latin typeface="Times New Roman"/>
                <a:cs typeface="Times New Roman"/>
              </a:rPr>
              <a:t>Simple </a:t>
            </a:r>
            <a:r>
              <a:rPr sz="1200" dirty="0">
                <a:latin typeface="Times New Roman"/>
                <a:cs typeface="Times New Roman"/>
              </a:rPr>
              <a:t>and </a:t>
            </a:r>
            <a:r>
              <a:rPr sz="1200" spc="-5" dirty="0">
                <a:latin typeface="Times New Roman"/>
                <a:cs typeface="Times New Roman"/>
              </a:rPr>
              <a:t>Completely</a:t>
            </a:r>
            <a:r>
              <a:rPr sz="1200" spc="20" dirty="0">
                <a:latin typeface="Times New Roman"/>
                <a:cs typeface="Times New Roman"/>
              </a:rPr>
              <a:t> </a:t>
            </a:r>
            <a:r>
              <a:rPr sz="1200" spc="-5" dirty="0">
                <a:latin typeface="Times New Roman"/>
                <a:cs typeface="Times New Roman"/>
              </a:rPr>
              <a:t>objective</a:t>
            </a:r>
            <a:endParaRPr sz="1200">
              <a:latin typeface="Times New Roman"/>
              <a:cs typeface="Times New Roman"/>
            </a:endParaRPr>
          </a:p>
          <a:p>
            <a:pPr>
              <a:lnSpc>
                <a:spcPct val="100000"/>
              </a:lnSpc>
              <a:spcBef>
                <a:spcPts val="5"/>
              </a:spcBef>
            </a:pPr>
            <a:endParaRPr sz="1150">
              <a:latin typeface="Times New Roman"/>
              <a:cs typeface="Times New Roman"/>
            </a:endParaRPr>
          </a:p>
          <a:p>
            <a:pPr marL="927100" indent="-228600">
              <a:lnSpc>
                <a:spcPts val="1405"/>
              </a:lnSpc>
              <a:spcBef>
                <a:spcPts val="5"/>
              </a:spcBef>
              <a:buFont typeface="Meiryo"/>
              <a:buChar char="➢"/>
              <a:tabLst>
                <a:tab pos="927100" algn="l"/>
              </a:tabLst>
            </a:pPr>
            <a:r>
              <a:rPr sz="1200" b="1" spc="-5" dirty="0">
                <a:latin typeface="Times New Roman"/>
                <a:cs typeface="Times New Roman"/>
              </a:rPr>
              <a:t>Redundancy</a:t>
            </a:r>
            <a:endParaRPr sz="1200">
              <a:latin typeface="Times New Roman"/>
              <a:cs typeface="Times New Roman"/>
            </a:endParaRPr>
          </a:p>
          <a:p>
            <a:pPr marL="469900" marR="6985" indent="-228600">
              <a:lnSpc>
                <a:spcPts val="1380"/>
              </a:lnSpc>
              <a:spcBef>
                <a:spcPts val="60"/>
              </a:spcBef>
              <a:buFont typeface="Courier New"/>
              <a:buChar char="o"/>
              <a:tabLst>
                <a:tab pos="469900" algn="l"/>
              </a:tabLst>
            </a:pPr>
            <a:r>
              <a:rPr sz="1200" dirty="0">
                <a:latin typeface="Times New Roman"/>
                <a:cs typeface="Times New Roman"/>
              </a:rPr>
              <a:t>One error </a:t>
            </a:r>
            <a:r>
              <a:rPr sz="1200" spc="-5" dirty="0">
                <a:latin typeface="Times New Roman"/>
                <a:cs typeface="Times New Roman"/>
              </a:rPr>
              <a:t>detection mechanism </a:t>
            </a:r>
            <a:r>
              <a:rPr sz="1200" dirty="0">
                <a:latin typeface="Times New Roman"/>
                <a:cs typeface="Times New Roman"/>
              </a:rPr>
              <a:t>that would </a:t>
            </a:r>
            <a:r>
              <a:rPr sz="1200" spc="-5" dirty="0">
                <a:latin typeface="Times New Roman"/>
                <a:cs typeface="Times New Roman"/>
              </a:rPr>
              <a:t>satisfy these requirements would be </a:t>
            </a:r>
            <a:r>
              <a:rPr sz="1200" dirty="0">
                <a:latin typeface="Times New Roman"/>
                <a:cs typeface="Times New Roman"/>
              </a:rPr>
              <a:t>to  send every data unit</a:t>
            </a:r>
            <a:r>
              <a:rPr sz="1200" spc="-105" dirty="0">
                <a:latin typeface="Times New Roman"/>
                <a:cs typeface="Times New Roman"/>
              </a:rPr>
              <a:t> </a:t>
            </a:r>
            <a:r>
              <a:rPr sz="1200" dirty="0">
                <a:latin typeface="Times New Roman"/>
                <a:cs typeface="Times New Roman"/>
              </a:rPr>
              <a:t>twice</a:t>
            </a:r>
            <a:endParaRPr sz="1200">
              <a:latin typeface="Times New Roman"/>
              <a:cs typeface="Times New Roman"/>
            </a:endParaRPr>
          </a:p>
          <a:p>
            <a:pPr marL="469900" marR="7620" indent="-228600">
              <a:lnSpc>
                <a:spcPts val="1380"/>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receiving </a:t>
            </a:r>
            <a:r>
              <a:rPr sz="1200" dirty="0">
                <a:latin typeface="Times New Roman"/>
                <a:cs typeface="Times New Roman"/>
              </a:rPr>
              <a:t>device would then be able to do a bit-for-bit </a:t>
            </a:r>
            <a:r>
              <a:rPr sz="1200" spc="-5" dirty="0">
                <a:latin typeface="Times New Roman"/>
                <a:cs typeface="Times New Roman"/>
              </a:rPr>
              <a:t>comparison </a:t>
            </a:r>
            <a:r>
              <a:rPr sz="1200" dirty="0">
                <a:latin typeface="Times New Roman"/>
                <a:cs typeface="Times New Roman"/>
              </a:rPr>
              <a:t>b/w two  </a:t>
            </a:r>
            <a:r>
              <a:rPr sz="1200" spc="-5" dirty="0">
                <a:latin typeface="Times New Roman"/>
                <a:cs typeface="Times New Roman"/>
              </a:rPr>
              <a:t>TXs</a:t>
            </a:r>
            <a:endParaRPr sz="1200">
              <a:latin typeface="Times New Roman"/>
              <a:cs typeface="Times New Roman"/>
            </a:endParaRPr>
          </a:p>
          <a:p>
            <a:pPr marL="469900" marR="6350" indent="-228600">
              <a:lnSpc>
                <a:spcPts val="1380"/>
              </a:lnSpc>
              <a:buFont typeface="Courier New"/>
              <a:buChar char="o"/>
              <a:tabLst>
                <a:tab pos="469900" algn="l"/>
              </a:tabLst>
            </a:pPr>
            <a:r>
              <a:rPr sz="1200" dirty="0">
                <a:latin typeface="Times New Roman"/>
                <a:cs typeface="Times New Roman"/>
              </a:rPr>
              <a:t>Any </a:t>
            </a:r>
            <a:r>
              <a:rPr sz="1200" spc="-5" dirty="0">
                <a:latin typeface="Times New Roman"/>
                <a:cs typeface="Times New Roman"/>
              </a:rPr>
              <a:t>discrepancy </a:t>
            </a:r>
            <a:r>
              <a:rPr sz="1200" dirty="0">
                <a:latin typeface="Times New Roman"/>
                <a:cs typeface="Times New Roman"/>
              </a:rPr>
              <a:t>will indicate </a:t>
            </a:r>
            <a:r>
              <a:rPr sz="1200" spc="-5" dirty="0">
                <a:latin typeface="Times New Roman"/>
                <a:cs typeface="Times New Roman"/>
              </a:rPr>
              <a:t>an error </a:t>
            </a:r>
            <a:r>
              <a:rPr sz="1200" dirty="0">
                <a:latin typeface="Times New Roman"/>
                <a:cs typeface="Times New Roman"/>
              </a:rPr>
              <a:t>and an </a:t>
            </a:r>
            <a:r>
              <a:rPr sz="1200" spc="-5" dirty="0">
                <a:latin typeface="Times New Roman"/>
                <a:cs typeface="Times New Roman"/>
              </a:rPr>
              <a:t>appropriate error correction  mechanism </a:t>
            </a:r>
            <a:r>
              <a:rPr sz="1200" dirty="0">
                <a:latin typeface="Times New Roman"/>
                <a:cs typeface="Times New Roman"/>
              </a:rPr>
              <a:t>could be set in</a:t>
            </a:r>
            <a:r>
              <a:rPr sz="1200" spc="-75" dirty="0">
                <a:latin typeface="Times New Roman"/>
                <a:cs typeface="Times New Roman"/>
              </a:rPr>
              <a:t> </a:t>
            </a:r>
            <a:r>
              <a:rPr sz="1200" dirty="0">
                <a:latin typeface="Times New Roman"/>
                <a:cs typeface="Times New Roman"/>
              </a:rPr>
              <a:t>place</a:t>
            </a:r>
            <a:endParaRPr sz="1200">
              <a:latin typeface="Times New Roman"/>
              <a:cs typeface="Times New Roman"/>
            </a:endParaRPr>
          </a:p>
          <a:p>
            <a:pPr marL="469900" marR="6350" indent="-228600">
              <a:lnSpc>
                <a:spcPts val="1380"/>
              </a:lnSpc>
              <a:buFont typeface="Courier New"/>
              <a:buChar char="o"/>
              <a:tabLst>
                <a:tab pos="469900" algn="l"/>
              </a:tabLst>
            </a:pPr>
            <a:r>
              <a:rPr sz="1200" dirty="0">
                <a:latin typeface="Times New Roman"/>
                <a:cs typeface="Times New Roman"/>
              </a:rPr>
              <a:t>This system will </a:t>
            </a:r>
            <a:r>
              <a:rPr sz="1200" spc="-5" dirty="0">
                <a:latin typeface="Times New Roman"/>
                <a:cs typeface="Times New Roman"/>
              </a:rPr>
              <a:t>be completely Accurate because </a:t>
            </a:r>
            <a:r>
              <a:rPr sz="1200" dirty="0">
                <a:latin typeface="Times New Roman"/>
                <a:cs typeface="Times New Roman"/>
              </a:rPr>
              <a:t>the </a:t>
            </a:r>
            <a:r>
              <a:rPr sz="1200" spc="-5" dirty="0">
                <a:latin typeface="Times New Roman"/>
                <a:cs typeface="Times New Roman"/>
              </a:rPr>
              <a:t>odds </a:t>
            </a:r>
            <a:r>
              <a:rPr sz="1200" dirty="0">
                <a:latin typeface="Times New Roman"/>
                <a:cs typeface="Times New Roman"/>
              </a:rPr>
              <a:t>of error </a:t>
            </a:r>
            <a:r>
              <a:rPr sz="1200" spc="-5" dirty="0">
                <a:latin typeface="Times New Roman"/>
                <a:cs typeface="Times New Roman"/>
              </a:rPr>
              <a:t>affecting the  same </a:t>
            </a:r>
            <a:r>
              <a:rPr sz="1200" dirty="0">
                <a:latin typeface="Times New Roman"/>
                <a:cs typeface="Times New Roman"/>
              </a:rPr>
              <a:t>bits in both </a:t>
            </a:r>
            <a:r>
              <a:rPr sz="1200" spc="-5" dirty="0">
                <a:latin typeface="Times New Roman"/>
                <a:cs typeface="Times New Roman"/>
              </a:rPr>
              <a:t>version </a:t>
            </a:r>
            <a:r>
              <a:rPr sz="1200" dirty="0">
                <a:latin typeface="Times New Roman"/>
                <a:cs typeface="Times New Roman"/>
              </a:rPr>
              <a:t>will be </a:t>
            </a:r>
            <a:r>
              <a:rPr sz="1200" spc="-5" dirty="0">
                <a:latin typeface="Times New Roman"/>
                <a:cs typeface="Times New Roman"/>
              </a:rPr>
              <a:t>infinitesimally</a:t>
            </a:r>
            <a:r>
              <a:rPr sz="1200" spc="-25" dirty="0">
                <a:latin typeface="Times New Roman"/>
                <a:cs typeface="Times New Roman"/>
              </a:rPr>
              <a:t> </a:t>
            </a:r>
            <a:r>
              <a:rPr sz="1200" spc="-5" dirty="0">
                <a:latin typeface="Times New Roman"/>
                <a:cs typeface="Times New Roman"/>
              </a:rPr>
              <a:t>small</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But this </a:t>
            </a:r>
            <a:r>
              <a:rPr sz="1200" spc="-5" dirty="0">
                <a:latin typeface="Times New Roman"/>
                <a:cs typeface="Times New Roman"/>
              </a:rPr>
              <a:t>system </a:t>
            </a:r>
            <a:r>
              <a:rPr sz="1200" dirty="0">
                <a:latin typeface="Times New Roman"/>
                <a:cs typeface="Times New Roman"/>
              </a:rPr>
              <a:t>will be </a:t>
            </a:r>
            <a:r>
              <a:rPr sz="1200" spc="-5" dirty="0">
                <a:latin typeface="Times New Roman"/>
                <a:cs typeface="Times New Roman"/>
              </a:rPr>
              <a:t>extra ordinarily</a:t>
            </a:r>
            <a:r>
              <a:rPr sz="1200" spc="-40" dirty="0">
                <a:latin typeface="Times New Roman"/>
                <a:cs typeface="Times New Roman"/>
              </a:rPr>
              <a:t> </a:t>
            </a:r>
            <a:r>
              <a:rPr sz="1200" dirty="0">
                <a:latin typeface="Times New Roman"/>
                <a:cs typeface="Times New Roman"/>
              </a:rPr>
              <a:t>SLOW</a:t>
            </a:r>
            <a:endParaRPr sz="1200">
              <a:latin typeface="Times New Roman"/>
              <a:cs typeface="Times New Roman"/>
            </a:endParaRPr>
          </a:p>
          <a:p>
            <a:pPr marL="469900" marR="8255" indent="-228600">
              <a:lnSpc>
                <a:spcPts val="1380"/>
              </a:lnSpc>
              <a:spcBef>
                <a:spcPts val="65"/>
              </a:spcBef>
              <a:buFont typeface="Courier New"/>
              <a:buChar char="o"/>
              <a:tabLst>
                <a:tab pos="469900" algn="l"/>
              </a:tabLst>
            </a:pPr>
            <a:r>
              <a:rPr sz="1200" dirty="0">
                <a:latin typeface="Times New Roman"/>
                <a:cs typeface="Times New Roman"/>
              </a:rPr>
              <a:t>Not only will the </a:t>
            </a:r>
            <a:r>
              <a:rPr sz="1200" spc="-5" dirty="0">
                <a:latin typeface="Times New Roman"/>
                <a:cs typeface="Times New Roman"/>
              </a:rPr>
              <a:t>TX time double, but </a:t>
            </a:r>
            <a:r>
              <a:rPr sz="1200" dirty="0">
                <a:latin typeface="Times New Roman"/>
                <a:cs typeface="Times New Roman"/>
              </a:rPr>
              <a:t>the </a:t>
            </a:r>
            <a:r>
              <a:rPr sz="1200" spc="-5" dirty="0">
                <a:latin typeface="Times New Roman"/>
                <a:cs typeface="Times New Roman"/>
              </a:rPr>
              <a:t>time </a:t>
            </a:r>
            <a:r>
              <a:rPr sz="1200" dirty="0">
                <a:latin typeface="Times New Roman"/>
                <a:cs typeface="Times New Roman"/>
              </a:rPr>
              <a:t>it takes </a:t>
            </a:r>
            <a:r>
              <a:rPr sz="1200" spc="-5" dirty="0">
                <a:latin typeface="Times New Roman"/>
                <a:cs typeface="Times New Roman"/>
              </a:rPr>
              <a:t>to compare two data units  is also added</a:t>
            </a:r>
            <a:r>
              <a:rPr sz="1200" spc="-90" dirty="0">
                <a:latin typeface="Times New Roman"/>
                <a:cs typeface="Times New Roman"/>
              </a:rPr>
              <a:t> </a:t>
            </a:r>
            <a:r>
              <a:rPr sz="1200" spc="-5" dirty="0">
                <a:latin typeface="Times New Roman"/>
                <a:cs typeface="Times New Roman"/>
              </a:rPr>
              <a:t>up</a:t>
            </a:r>
            <a:endParaRPr sz="1200">
              <a:latin typeface="Times New Roman"/>
              <a:cs typeface="Times New Roman"/>
            </a:endParaRPr>
          </a:p>
          <a:p>
            <a:pPr marL="469900" marR="7620" indent="-228600">
              <a:lnSpc>
                <a:spcPts val="1380"/>
              </a:lnSpc>
              <a:buFont typeface="Courier New"/>
              <a:buChar char="o"/>
              <a:tabLst>
                <a:tab pos="469900" algn="l"/>
              </a:tabLst>
            </a:pPr>
            <a:r>
              <a:rPr sz="1200" dirty="0">
                <a:latin typeface="Times New Roman"/>
                <a:cs typeface="Times New Roman"/>
              </a:rPr>
              <a:t>The concept of </a:t>
            </a:r>
            <a:r>
              <a:rPr sz="1200" spc="-5" dirty="0">
                <a:latin typeface="Times New Roman"/>
                <a:cs typeface="Times New Roman"/>
              </a:rPr>
              <a:t>including </a:t>
            </a:r>
            <a:r>
              <a:rPr sz="1200" dirty="0">
                <a:latin typeface="Times New Roman"/>
                <a:cs typeface="Times New Roman"/>
              </a:rPr>
              <a:t>extra </a:t>
            </a:r>
            <a:r>
              <a:rPr sz="1200" spc="-5" dirty="0">
                <a:latin typeface="Times New Roman"/>
                <a:cs typeface="Times New Roman"/>
              </a:rPr>
              <a:t>information </a:t>
            </a:r>
            <a:r>
              <a:rPr sz="1200" dirty="0">
                <a:latin typeface="Times New Roman"/>
                <a:cs typeface="Times New Roman"/>
              </a:rPr>
              <a:t>in the </a:t>
            </a:r>
            <a:r>
              <a:rPr sz="1200" spc="-5" dirty="0">
                <a:latin typeface="Times New Roman"/>
                <a:cs typeface="Times New Roman"/>
              </a:rPr>
              <a:t>TX </a:t>
            </a:r>
            <a:r>
              <a:rPr sz="1200" dirty="0">
                <a:latin typeface="Times New Roman"/>
                <a:cs typeface="Times New Roman"/>
              </a:rPr>
              <a:t>solely for the purpose of  </a:t>
            </a:r>
            <a:r>
              <a:rPr sz="1200" spc="-5" dirty="0">
                <a:latin typeface="Times New Roman"/>
                <a:cs typeface="Times New Roman"/>
              </a:rPr>
              <a:t>comparison </a:t>
            </a:r>
            <a:r>
              <a:rPr sz="1200" dirty="0">
                <a:latin typeface="Times New Roman"/>
                <a:cs typeface="Times New Roman"/>
              </a:rPr>
              <a:t>is a good</a:t>
            </a:r>
            <a:r>
              <a:rPr sz="1200" spc="-65" dirty="0">
                <a:latin typeface="Times New Roman"/>
                <a:cs typeface="Times New Roman"/>
              </a:rPr>
              <a:t> </a:t>
            </a:r>
            <a:r>
              <a:rPr sz="1200" dirty="0">
                <a:latin typeface="Times New Roman"/>
                <a:cs typeface="Times New Roman"/>
              </a:rPr>
              <a:t>one</a:t>
            </a:r>
            <a:endParaRPr sz="1200">
              <a:latin typeface="Times New Roman"/>
              <a:cs typeface="Times New Roman"/>
            </a:endParaRPr>
          </a:p>
          <a:p>
            <a:pPr marL="469900" marR="8255" indent="-228600">
              <a:lnSpc>
                <a:spcPts val="1380"/>
              </a:lnSpc>
              <a:buFont typeface="Courier New"/>
              <a:buChar char="o"/>
              <a:tabLst>
                <a:tab pos="469900" algn="l"/>
              </a:tabLst>
            </a:pPr>
            <a:r>
              <a:rPr sz="1200" spc="-5" dirty="0">
                <a:latin typeface="Times New Roman"/>
                <a:cs typeface="Times New Roman"/>
              </a:rPr>
              <a:t>But </a:t>
            </a:r>
            <a:r>
              <a:rPr sz="1200" dirty="0">
                <a:latin typeface="Times New Roman"/>
                <a:cs typeface="Times New Roman"/>
              </a:rPr>
              <a:t>instead </a:t>
            </a:r>
            <a:r>
              <a:rPr sz="1200" spc="-5" dirty="0">
                <a:latin typeface="Times New Roman"/>
                <a:cs typeface="Times New Roman"/>
              </a:rPr>
              <a:t>of repeating the </a:t>
            </a:r>
            <a:r>
              <a:rPr sz="1200" dirty="0">
                <a:latin typeface="Times New Roman"/>
                <a:cs typeface="Times New Roman"/>
              </a:rPr>
              <a:t>entire data </a:t>
            </a:r>
            <a:r>
              <a:rPr sz="1200" spc="-5" dirty="0">
                <a:latin typeface="Times New Roman"/>
                <a:cs typeface="Times New Roman"/>
              </a:rPr>
              <a:t>stream, </a:t>
            </a:r>
            <a:r>
              <a:rPr sz="1200" dirty="0">
                <a:latin typeface="Times New Roman"/>
                <a:cs typeface="Times New Roman"/>
              </a:rPr>
              <a:t>a </a:t>
            </a:r>
            <a:r>
              <a:rPr sz="1200" spc="-5" dirty="0">
                <a:latin typeface="Times New Roman"/>
                <a:cs typeface="Times New Roman"/>
              </a:rPr>
              <a:t>shorter group of bits may be  </a:t>
            </a:r>
            <a:r>
              <a:rPr sz="1200" dirty="0">
                <a:latin typeface="Times New Roman"/>
                <a:cs typeface="Times New Roman"/>
              </a:rPr>
              <a:t>appended to the end of each</a:t>
            </a:r>
            <a:r>
              <a:rPr sz="1200" spc="-130" dirty="0">
                <a:latin typeface="Times New Roman"/>
                <a:cs typeface="Times New Roman"/>
              </a:rPr>
              <a:t> </a:t>
            </a:r>
            <a:r>
              <a:rPr sz="1200" dirty="0">
                <a:latin typeface="Times New Roman"/>
                <a:cs typeface="Times New Roman"/>
              </a:rPr>
              <a:t>unit</a:t>
            </a:r>
            <a:endParaRPr sz="1200">
              <a:latin typeface="Times New Roman"/>
              <a:cs typeface="Times New Roman"/>
            </a:endParaRPr>
          </a:p>
          <a:p>
            <a:pPr marL="469900" marR="5080" indent="-228600" algn="just">
              <a:lnSpc>
                <a:spcPts val="1380"/>
              </a:lnSpc>
              <a:buFont typeface="Courier New"/>
              <a:buChar char="o"/>
              <a:tabLst>
                <a:tab pos="469900" algn="l"/>
              </a:tabLst>
            </a:pPr>
            <a:r>
              <a:rPr sz="1200" dirty="0">
                <a:latin typeface="Times New Roman"/>
                <a:cs typeface="Times New Roman"/>
              </a:rPr>
              <a:t>This </a:t>
            </a:r>
            <a:r>
              <a:rPr sz="1200" spc="-5" dirty="0">
                <a:latin typeface="Times New Roman"/>
                <a:cs typeface="Times New Roman"/>
              </a:rPr>
              <a:t>technique </a:t>
            </a:r>
            <a:r>
              <a:rPr sz="1200" dirty="0">
                <a:latin typeface="Times New Roman"/>
                <a:cs typeface="Times New Roman"/>
              </a:rPr>
              <a:t>is called </a:t>
            </a:r>
            <a:r>
              <a:rPr sz="1200" spc="-5" dirty="0">
                <a:latin typeface="Times New Roman"/>
                <a:cs typeface="Times New Roman"/>
              </a:rPr>
              <a:t>REDUNDANCY because </a:t>
            </a:r>
            <a:r>
              <a:rPr sz="1200" dirty="0">
                <a:latin typeface="Times New Roman"/>
                <a:cs typeface="Times New Roman"/>
              </a:rPr>
              <a:t>the </a:t>
            </a:r>
            <a:r>
              <a:rPr sz="1200" spc="-5" dirty="0">
                <a:latin typeface="Times New Roman"/>
                <a:cs typeface="Times New Roman"/>
              </a:rPr>
              <a:t>extra </a:t>
            </a:r>
            <a:r>
              <a:rPr sz="1200" dirty="0">
                <a:latin typeface="Times New Roman"/>
                <a:cs typeface="Times New Roman"/>
              </a:rPr>
              <a:t>bit are </a:t>
            </a:r>
            <a:r>
              <a:rPr sz="1200" spc="-5" dirty="0">
                <a:latin typeface="Times New Roman"/>
                <a:cs typeface="Times New Roman"/>
              </a:rPr>
              <a:t>redundant </a:t>
            </a:r>
            <a:r>
              <a:rPr sz="1200" dirty="0">
                <a:latin typeface="Times New Roman"/>
                <a:cs typeface="Times New Roman"/>
              </a:rPr>
              <a:t>to  the </a:t>
            </a:r>
            <a:r>
              <a:rPr sz="1200" spc="-5" dirty="0">
                <a:latin typeface="Times New Roman"/>
                <a:cs typeface="Times New Roman"/>
              </a:rPr>
              <a:t>information </a:t>
            </a:r>
            <a:r>
              <a:rPr sz="1200" dirty="0">
                <a:latin typeface="Times New Roman"/>
                <a:cs typeface="Times New Roman"/>
              </a:rPr>
              <a:t>and are discarded as soon as the </a:t>
            </a:r>
            <a:r>
              <a:rPr sz="1200" spc="-5" dirty="0">
                <a:latin typeface="Times New Roman"/>
                <a:cs typeface="Times New Roman"/>
              </a:rPr>
              <a:t>accuracy </a:t>
            </a:r>
            <a:r>
              <a:rPr sz="1200" dirty="0">
                <a:latin typeface="Times New Roman"/>
                <a:cs typeface="Times New Roman"/>
              </a:rPr>
              <a:t>of </a:t>
            </a:r>
            <a:r>
              <a:rPr sz="1200" spc="-5" dirty="0">
                <a:latin typeface="Times New Roman"/>
                <a:cs typeface="Times New Roman"/>
              </a:rPr>
              <a:t>TX </a:t>
            </a:r>
            <a:r>
              <a:rPr sz="1200" dirty="0">
                <a:latin typeface="Times New Roman"/>
                <a:cs typeface="Times New Roman"/>
              </a:rPr>
              <a:t>has been  </a:t>
            </a:r>
            <a:r>
              <a:rPr sz="1200" spc="-5" dirty="0">
                <a:latin typeface="Times New Roman"/>
                <a:cs typeface="Times New Roman"/>
              </a:rPr>
              <a:t>determined</a:t>
            </a:r>
            <a:endParaRPr sz="1200">
              <a:latin typeface="Times New Roman"/>
              <a:cs typeface="Times New Roman"/>
            </a:endParaRPr>
          </a:p>
        </p:txBody>
      </p:sp>
      <p:sp>
        <p:nvSpPr>
          <p:cNvPr id="5" name="object 5"/>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6" name="object 6"/>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170</a:t>
            </a:r>
            <a:endParaRPr sz="1200">
              <a:latin typeface="Times New Roman"/>
              <a:cs typeface="Times New Roman"/>
            </a:endParaRPr>
          </a:p>
        </p:txBody>
      </p:sp>
    </p:spTree>
    <p:extLst>
      <p:ext uri="{BB962C8B-B14F-4D97-AF65-F5344CB8AC3E}">
        <p14:creationId xmlns:p14="http://schemas.microsoft.com/office/powerpoint/2010/main" val="35009138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8484107"/>
            <a:ext cx="5302250" cy="89471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Vertical Redundancy Check</a:t>
            </a:r>
            <a:r>
              <a:rPr sz="1200" b="1" spc="-50" dirty="0">
                <a:latin typeface="Times New Roman"/>
                <a:cs typeface="Times New Roman"/>
              </a:rPr>
              <a:t> </a:t>
            </a:r>
            <a:r>
              <a:rPr sz="1200" b="1" spc="-10" dirty="0">
                <a:latin typeface="Times New Roman"/>
                <a:cs typeface="Times New Roman"/>
              </a:rPr>
              <a:t>(VRC)</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Most common and least</a:t>
            </a:r>
            <a:r>
              <a:rPr sz="1200" spc="-125" dirty="0">
                <a:latin typeface="Times New Roman"/>
                <a:cs typeface="Times New Roman"/>
              </a:rPr>
              <a:t> </a:t>
            </a:r>
            <a:r>
              <a:rPr sz="1200" dirty="0">
                <a:latin typeface="Times New Roman"/>
                <a:cs typeface="Times New Roman"/>
              </a:rPr>
              <a:t>expensive</a:t>
            </a:r>
            <a:endParaRPr sz="1200">
              <a:latin typeface="Times New Roman"/>
              <a:cs typeface="Times New Roman"/>
            </a:endParaRPr>
          </a:p>
          <a:p>
            <a:pPr marL="469900" lvl="1" indent="-228600">
              <a:lnSpc>
                <a:spcPts val="1380"/>
              </a:lnSpc>
              <a:buFont typeface="Courier New"/>
              <a:buChar char="o"/>
              <a:tabLst>
                <a:tab pos="469900" algn="l"/>
              </a:tabLst>
            </a:pPr>
            <a:r>
              <a:rPr sz="1200" dirty="0">
                <a:latin typeface="Times New Roman"/>
                <a:cs typeface="Times New Roman"/>
              </a:rPr>
              <a:t>Also called Parity</a:t>
            </a:r>
            <a:r>
              <a:rPr sz="1200" spc="-100" dirty="0">
                <a:latin typeface="Times New Roman"/>
                <a:cs typeface="Times New Roman"/>
              </a:rPr>
              <a:t> </a:t>
            </a:r>
            <a:r>
              <a:rPr sz="1200" spc="-5" dirty="0">
                <a:latin typeface="Times New Roman"/>
                <a:cs typeface="Times New Roman"/>
              </a:rPr>
              <a:t>Check</a:t>
            </a:r>
            <a:endParaRPr sz="1200">
              <a:latin typeface="Times New Roman"/>
              <a:cs typeface="Times New Roman"/>
            </a:endParaRPr>
          </a:p>
          <a:p>
            <a:pPr marL="469900" marR="5080" lvl="1" indent="-228600">
              <a:lnSpc>
                <a:spcPts val="1380"/>
              </a:lnSpc>
              <a:spcBef>
                <a:spcPts val="65"/>
              </a:spcBef>
              <a:buFont typeface="Courier New"/>
              <a:buChar char="o"/>
              <a:tabLst>
                <a:tab pos="469900" algn="l"/>
              </a:tabLst>
            </a:pPr>
            <a:r>
              <a:rPr sz="1200" spc="-5" dirty="0">
                <a:latin typeface="Times New Roman"/>
                <a:cs typeface="Times New Roman"/>
              </a:rPr>
              <a:t>A </a:t>
            </a:r>
            <a:r>
              <a:rPr sz="1200" dirty="0">
                <a:latin typeface="Times New Roman"/>
                <a:cs typeface="Times New Roman"/>
              </a:rPr>
              <a:t>redundant bit called parity bit is </a:t>
            </a:r>
            <a:r>
              <a:rPr sz="1200" spc="-5" dirty="0">
                <a:latin typeface="Times New Roman"/>
                <a:cs typeface="Times New Roman"/>
              </a:rPr>
              <a:t>appended </a:t>
            </a:r>
            <a:r>
              <a:rPr sz="1200" dirty="0">
                <a:latin typeface="Times New Roman"/>
                <a:cs typeface="Times New Roman"/>
              </a:rPr>
              <a:t>to every data unit so that total  </a:t>
            </a:r>
            <a:r>
              <a:rPr sz="1200" spc="-5" dirty="0">
                <a:latin typeface="Times New Roman"/>
                <a:cs typeface="Times New Roman"/>
              </a:rPr>
              <a:t>number </a:t>
            </a:r>
            <a:r>
              <a:rPr sz="1200" dirty="0">
                <a:latin typeface="Times New Roman"/>
                <a:cs typeface="Times New Roman"/>
              </a:rPr>
              <a:t>of 1’s in </a:t>
            </a:r>
            <a:r>
              <a:rPr sz="1200" spc="-5" dirty="0">
                <a:latin typeface="Times New Roman"/>
                <a:cs typeface="Times New Roman"/>
              </a:rPr>
              <a:t>the </a:t>
            </a:r>
            <a:r>
              <a:rPr sz="1200" dirty="0">
                <a:latin typeface="Times New Roman"/>
                <a:cs typeface="Times New Roman"/>
              </a:rPr>
              <a:t>unit </a:t>
            </a:r>
            <a:r>
              <a:rPr sz="1200" spc="-5" dirty="0">
                <a:latin typeface="Times New Roman"/>
                <a:cs typeface="Times New Roman"/>
              </a:rPr>
              <a:t>becomes </a:t>
            </a:r>
            <a:r>
              <a:rPr sz="1200" dirty="0">
                <a:latin typeface="Times New Roman"/>
                <a:cs typeface="Times New Roman"/>
              </a:rPr>
              <a:t>even </a:t>
            </a:r>
            <a:r>
              <a:rPr sz="1200" spc="-5" dirty="0">
                <a:latin typeface="Times New Roman"/>
                <a:cs typeface="Times New Roman"/>
              </a:rPr>
              <a:t>including </a:t>
            </a:r>
            <a:r>
              <a:rPr sz="1200" dirty="0">
                <a:latin typeface="Times New Roman"/>
                <a:cs typeface="Times New Roman"/>
              </a:rPr>
              <a:t>the parity</a:t>
            </a:r>
            <a:r>
              <a:rPr sz="1200" spc="-15" dirty="0">
                <a:latin typeface="Times New Roman"/>
                <a:cs typeface="Times New Roman"/>
              </a:rPr>
              <a:t> </a:t>
            </a:r>
            <a:r>
              <a:rPr sz="1200" spc="-5" dirty="0">
                <a:latin typeface="Times New Roman"/>
                <a:cs typeface="Times New Roman"/>
              </a:rPr>
              <a:t>bit</a:t>
            </a:r>
            <a:endParaRPr sz="1200">
              <a:latin typeface="Times New Roman"/>
              <a:cs typeface="Times New Roman"/>
            </a:endParaRPr>
          </a:p>
        </p:txBody>
      </p:sp>
      <p:sp>
        <p:nvSpPr>
          <p:cNvPr id="7" name="object 7"/>
          <p:cNvSpPr txBox="1"/>
          <p:nvPr/>
        </p:nvSpPr>
        <p:spPr>
          <a:xfrm>
            <a:off x="1130300" y="3669030"/>
            <a:ext cx="5530850" cy="309435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Fig shows </a:t>
            </a:r>
            <a:r>
              <a:rPr sz="1200" dirty="0">
                <a:latin typeface="Times New Roman"/>
                <a:cs typeface="Times New Roman"/>
              </a:rPr>
              <a:t>the </a:t>
            </a:r>
            <a:r>
              <a:rPr sz="1200" spc="-5" dirty="0">
                <a:latin typeface="Times New Roman"/>
                <a:cs typeface="Times New Roman"/>
              </a:rPr>
              <a:t>process of using redundant bits </a:t>
            </a:r>
            <a:r>
              <a:rPr sz="1200" dirty="0">
                <a:latin typeface="Times New Roman"/>
                <a:cs typeface="Times New Roman"/>
              </a:rPr>
              <a:t>to check the </a:t>
            </a:r>
            <a:r>
              <a:rPr sz="1200" spc="-5" dirty="0">
                <a:latin typeface="Times New Roman"/>
                <a:cs typeface="Times New Roman"/>
              </a:rPr>
              <a:t>accuracy of data</a:t>
            </a:r>
            <a:r>
              <a:rPr sz="1200" spc="-45" dirty="0">
                <a:latin typeface="Times New Roman"/>
                <a:cs typeface="Times New Roman"/>
              </a:rPr>
              <a:t> </a:t>
            </a:r>
            <a:r>
              <a:rPr sz="1200" spc="-5" dirty="0">
                <a:latin typeface="Times New Roman"/>
                <a:cs typeface="Times New Roman"/>
              </a:rPr>
              <a:t>unit</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Once the data stream has been generated, it passes through a device that analyzes it  and adds </a:t>
            </a:r>
            <a:r>
              <a:rPr sz="1200" spc="-5" dirty="0">
                <a:latin typeface="Times New Roman"/>
                <a:cs typeface="Times New Roman"/>
              </a:rPr>
              <a:t>on </a:t>
            </a:r>
            <a:r>
              <a:rPr sz="1200" dirty="0">
                <a:latin typeface="Times New Roman"/>
                <a:cs typeface="Times New Roman"/>
              </a:rPr>
              <a:t>an appropriately coded </a:t>
            </a:r>
            <a:r>
              <a:rPr sz="1200" spc="-5" dirty="0">
                <a:latin typeface="Times New Roman"/>
                <a:cs typeface="Times New Roman"/>
              </a:rPr>
              <a:t>redundancy</a:t>
            </a:r>
            <a:r>
              <a:rPr sz="1200" spc="-120" dirty="0">
                <a:latin typeface="Times New Roman"/>
                <a:cs typeface="Times New Roman"/>
              </a:rPr>
              <a:t> </a:t>
            </a:r>
            <a:r>
              <a:rPr sz="1200" dirty="0">
                <a:latin typeface="Times New Roman"/>
                <a:cs typeface="Times New Roman"/>
              </a:rPr>
              <a:t>check</a:t>
            </a:r>
            <a:endParaRPr sz="1200">
              <a:latin typeface="Times New Roman"/>
              <a:cs typeface="Times New Roman"/>
            </a:endParaRPr>
          </a:p>
          <a:p>
            <a:pPr marL="241300" indent="-228600">
              <a:lnSpc>
                <a:spcPts val="1310"/>
              </a:lnSpc>
              <a:buFont typeface="Courier New"/>
              <a:buChar char="o"/>
              <a:tabLst>
                <a:tab pos="241300" algn="l"/>
              </a:tabLst>
            </a:pPr>
            <a:r>
              <a:rPr sz="1200" dirty="0">
                <a:latin typeface="Times New Roman"/>
                <a:cs typeface="Times New Roman"/>
              </a:rPr>
              <a:t>The data unit now </a:t>
            </a:r>
            <a:r>
              <a:rPr sz="1200" spc="-5" dirty="0">
                <a:latin typeface="Times New Roman"/>
                <a:cs typeface="Times New Roman"/>
              </a:rPr>
              <a:t>enlarged </a:t>
            </a:r>
            <a:r>
              <a:rPr sz="1200" dirty="0">
                <a:latin typeface="Times New Roman"/>
                <a:cs typeface="Times New Roman"/>
              </a:rPr>
              <a:t>by several bits (7) travels over the link to the</a:t>
            </a:r>
            <a:r>
              <a:rPr sz="1200" spc="-114" dirty="0">
                <a:latin typeface="Times New Roman"/>
                <a:cs typeface="Times New Roman"/>
              </a:rPr>
              <a:t> </a:t>
            </a:r>
            <a:r>
              <a:rPr sz="1200" dirty="0">
                <a:latin typeface="Times New Roman"/>
                <a:cs typeface="Times New Roman"/>
              </a:rPr>
              <a:t>receiver</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receiver puts </a:t>
            </a:r>
            <a:r>
              <a:rPr sz="1200" dirty="0">
                <a:latin typeface="Times New Roman"/>
                <a:cs typeface="Times New Roman"/>
              </a:rPr>
              <a:t>the entire </a:t>
            </a:r>
            <a:r>
              <a:rPr sz="1200" spc="-5" dirty="0">
                <a:latin typeface="Times New Roman"/>
                <a:cs typeface="Times New Roman"/>
              </a:rPr>
              <a:t>stream </a:t>
            </a:r>
            <a:r>
              <a:rPr sz="1200" dirty="0">
                <a:latin typeface="Times New Roman"/>
                <a:cs typeface="Times New Roman"/>
              </a:rPr>
              <a:t>through a checking</a:t>
            </a:r>
            <a:r>
              <a:rPr sz="1200" spc="-95" dirty="0">
                <a:latin typeface="Times New Roman"/>
                <a:cs typeface="Times New Roman"/>
              </a:rPr>
              <a:t> </a:t>
            </a:r>
            <a:r>
              <a:rPr sz="1200" dirty="0">
                <a:latin typeface="Times New Roman"/>
                <a:cs typeface="Times New Roman"/>
              </a:rPr>
              <a:t>function</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If the </a:t>
            </a:r>
            <a:r>
              <a:rPr sz="1200" spc="-5" dirty="0">
                <a:latin typeface="Times New Roman"/>
                <a:cs typeface="Times New Roman"/>
              </a:rPr>
              <a:t>received </a:t>
            </a:r>
            <a:r>
              <a:rPr sz="1200" dirty="0">
                <a:latin typeface="Times New Roman"/>
                <a:cs typeface="Times New Roman"/>
              </a:rPr>
              <a:t>bit </a:t>
            </a:r>
            <a:r>
              <a:rPr sz="1200" spc="-5" dirty="0">
                <a:latin typeface="Times New Roman"/>
                <a:cs typeface="Times New Roman"/>
              </a:rPr>
              <a:t>stream </a:t>
            </a:r>
            <a:r>
              <a:rPr sz="1200" dirty="0">
                <a:latin typeface="Times New Roman"/>
                <a:cs typeface="Times New Roman"/>
              </a:rPr>
              <a:t>passes the checking </a:t>
            </a:r>
            <a:r>
              <a:rPr sz="1200" spc="-5" dirty="0">
                <a:latin typeface="Times New Roman"/>
                <a:cs typeface="Times New Roman"/>
              </a:rPr>
              <a:t>criteria, </a:t>
            </a:r>
            <a:r>
              <a:rPr sz="1200" dirty="0">
                <a:latin typeface="Times New Roman"/>
                <a:cs typeface="Times New Roman"/>
              </a:rPr>
              <a:t>the </a:t>
            </a:r>
            <a:r>
              <a:rPr sz="1200" spc="-5" dirty="0">
                <a:latin typeface="Times New Roman"/>
                <a:cs typeface="Times New Roman"/>
              </a:rPr>
              <a:t>data portion </a:t>
            </a:r>
            <a:r>
              <a:rPr sz="1200" dirty="0">
                <a:latin typeface="Times New Roman"/>
                <a:cs typeface="Times New Roman"/>
              </a:rPr>
              <a:t>of the </a:t>
            </a:r>
            <a:r>
              <a:rPr sz="1200" spc="-5" dirty="0">
                <a:latin typeface="Times New Roman"/>
                <a:cs typeface="Times New Roman"/>
              </a:rPr>
              <a:t>data unit  </a:t>
            </a:r>
            <a:r>
              <a:rPr sz="1200" dirty="0">
                <a:latin typeface="Times New Roman"/>
                <a:cs typeface="Times New Roman"/>
              </a:rPr>
              <a:t>is </a:t>
            </a:r>
            <a:r>
              <a:rPr sz="1200" spc="-5" dirty="0">
                <a:latin typeface="Times New Roman"/>
                <a:cs typeface="Times New Roman"/>
              </a:rPr>
              <a:t>accepted and the redundant bits are</a:t>
            </a:r>
            <a:r>
              <a:rPr sz="1200" spc="15" dirty="0">
                <a:latin typeface="Times New Roman"/>
                <a:cs typeface="Times New Roman"/>
              </a:rPr>
              <a:t> </a:t>
            </a:r>
            <a:r>
              <a:rPr sz="1200" spc="-5" dirty="0">
                <a:latin typeface="Times New Roman"/>
                <a:cs typeface="Times New Roman"/>
              </a:rPr>
              <a:t>discarded</a:t>
            </a:r>
            <a:endParaRPr sz="1200">
              <a:latin typeface="Times New Roman"/>
              <a:cs typeface="Times New Roman"/>
            </a:endParaRPr>
          </a:p>
          <a:p>
            <a:pPr>
              <a:lnSpc>
                <a:spcPct val="100000"/>
              </a:lnSpc>
              <a:spcBef>
                <a:spcPts val="5"/>
              </a:spcBef>
              <a:buFont typeface="Courier New"/>
              <a:buChar char="o"/>
            </a:pPr>
            <a:endParaRPr sz="1200">
              <a:latin typeface="Times New Roman"/>
              <a:cs typeface="Times New Roman"/>
            </a:endParaRPr>
          </a:p>
          <a:p>
            <a:pPr marL="698500" lvl="1" indent="-228600">
              <a:lnSpc>
                <a:spcPts val="1405"/>
              </a:lnSpc>
              <a:buFont typeface="Symbol"/>
              <a:buChar char=""/>
              <a:tabLst>
                <a:tab pos="697865" algn="l"/>
                <a:tab pos="698500" algn="l"/>
              </a:tabLst>
            </a:pPr>
            <a:r>
              <a:rPr sz="1200" b="1" dirty="0">
                <a:latin typeface="Times New Roman"/>
                <a:cs typeface="Times New Roman"/>
              </a:rPr>
              <a:t>Types of </a:t>
            </a:r>
            <a:r>
              <a:rPr sz="1200" b="1" spc="-5" dirty="0">
                <a:latin typeface="Times New Roman"/>
                <a:cs typeface="Times New Roman"/>
              </a:rPr>
              <a:t>Redundancy</a:t>
            </a:r>
            <a:r>
              <a:rPr sz="1200" b="1" spc="-25" dirty="0">
                <a:latin typeface="Times New Roman"/>
                <a:cs typeface="Times New Roman"/>
              </a:rPr>
              <a:t> </a:t>
            </a:r>
            <a:r>
              <a:rPr sz="1200" b="1" spc="-5" dirty="0">
                <a:latin typeface="Times New Roman"/>
                <a:cs typeface="Times New Roman"/>
              </a:rPr>
              <a:t>Checks</a:t>
            </a:r>
            <a:endParaRPr sz="1200">
              <a:latin typeface="Times New Roman"/>
              <a:cs typeface="Times New Roman"/>
            </a:endParaRPr>
          </a:p>
          <a:p>
            <a:pPr marL="698500">
              <a:lnSpc>
                <a:spcPts val="1375"/>
              </a:lnSpc>
            </a:pPr>
            <a:r>
              <a:rPr sz="1200" spc="-5" dirty="0">
                <a:latin typeface="Courier New"/>
                <a:cs typeface="Courier New"/>
              </a:rPr>
              <a:t>o </a:t>
            </a:r>
            <a:r>
              <a:rPr sz="1200" dirty="0">
                <a:latin typeface="Times New Roman"/>
                <a:cs typeface="Times New Roman"/>
              </a:rPr>
              <a:t>There are 4 types of redundancy checks used in data </a:t>
            </a:r>
            <a:r>
              <a:rPr sz="1200" spc="2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a:p>
            <a:pPr marL="1841500">
              <a:lnSpc>
                <a:spcPts val="1540"/>
              </a:lnSpc>
            </a:pPr>
            <a:r>
              <a:rPr sz="1350" spc="-5" dirty="0">
                <a:latin typeface="Arial"/>
                <a:cs typeface="Arial"/>
              </a:rPr>
              <a:t>–</a:t>
            </a:r>
            <a:r>
              <a:rPr sz="1200" spc="-5" dirty="0">
                <a:latin typeface="Times New Roman"/>
                <a:cs typeface="Times New Roman"/>
              </a:rPr>
              <a:t>Vertical Redundancy Check</a:t>
            </a:r>
            <a:r>
              <a:rPr sz="1200" spc="-80" dirty="0">
                <a:latin typeface="Times New Roman"/>
                <a:cs typeface="Times New Roman"/>
              </a:rPr>
              <a:t> </a:t>
            </a:r>
            <a:r>
              <a:rPr sz="1200" spc="-5" dirty="0">
                <a:latin typeface="Times New Roman"/>
                <a:cs typeface="Times New Roman"/>
              </a:rPr>
              <a:t>(VRC)</a:t>
            </a:r>
            <a:endParaRPr sz="1200">
              <a:latin typeface="Times New Roman"/>
              <a:cs typeface="Times New Roman"/>
            </a:endParaRPr>
          </a:p>
          <a:p>
            <a:pPr marL="1841500">
              <a:lnSpc>
                <a:spcPts val="1525"/>
              </a:lnSpc>
            </a:pPr>
            <a:r>
              <a:rPr sz="1350" spc="-5" dirty="0">
                <a:latin typeface="Arial"/>
                <a:cs typeface="Arial"/>
              </a:rPr>
              <a:t>–</a:t>
            </a:r>
            <a:r>
              <a:rPr sz="1200" spc="-5" dirty="0">
                <a:latin typeface="Times New Roman"/>
                <a:cs typeface="Times New Roman"/>
              </a:rPr>
              <a:t>Longitudinal Redundancy Check</a:t>
            </a:r>
            <a:r>
              <a:rPr sz="1200" spc="-25" dirty="0">
                <a:latin typeface="Times New Roman"/>
                <a:cs typeface="Times New Roman"/>
              </a:rPr>
              <a:t> </a:t>
            </a:r>
            <a:r>
              <a:rPr sz="1200" spc="-5" dirty="0">
                <a:latin typeface="Times New Roman"/>
                <a:cs typeface="Times New Roman"/>
              </a:rPr>
              <a:t>(LRC)</a:t>
            </a:r>
            <a:endParaRPr sz="1200">
              <a:latin typeface="Times New Roman"/>
              <a:cs typeface="Times New Roman"/>
            </a:endParaRPr>
          </a:p>
          <a:p>
            <a:pPr marL="1841500">
              <a:lnSpc>
                <a:spcPts val="1525"/>
              </a:lnSpc>
            </a:pPr>
            <a:r>
              <a:rPr sz="1350" spc="-5" dirty="0">
                <a:latin typeface="Arial"/>
                <a:cs typeface="Arial"/>
              </a:rPr>
              <a:t>–</a:t>
            </a:r>
            <a:r>
              <a:rPr sz="1200" spc="-5" dirty="0">
                <a:latin typeface="Times New Roman"/>
                <a:cs typeface="Times New Roman"/>
              </a:rPr>
              <a:t>Cyclic Redundancy Check</a:t>
            </a:r>
            <a:r>
              <a:rPr sz="1200" spc="-75" dirty="0">
                <a:latin typeface="Times New Roman"/>
                <a:cs typeface="Times New Roman"/>
              </a:rPr>
              <a:t> </a:t>
            </a:r>
            <a:r>
              <a:rPr sz="1200" spc="-5" dirty="0">
                <a:latin typeface="Times New Roman"/>
                <a:cs typeface="Times New Roman"/>
              </a:rPr>
              <a:t>(CRC)</a:t>
            </a:r>
            <a:endParaRPr sz="1200">
              <a:latin typeface="Times New Roman"/>
              <a:cs typeface="Times New Roman"/>
            </a:endParaRPr>
          </a:p>
          <a:p>
            <a:pPr marL="1841500">
              <a:lnSpc>
                <a:spcPts val="1525"/>
              </a:lnSpc>
            </a:pPr>
            <a:r>
              <a:rPr sz="1350" spc="-5" dirty="0">
                <a:latin typeface="Arial"/>
                <a:cs typeface="Arial"/>
              </a:rPr>
              <a:t>–</a:t>
            </a:r>
            <a:r>
              <a:rPr sz="1200" spc="-5" dirty="0">
                <a:latin typeface="Times New Roman"/>
                <a:cs typeface="Times New Roman"/>
              </a:rPr>
              <a:t>Checksum</a:t>
            </a:r>
            <a:endParaRPr sz="1200">
              <a:latin typeface="Times New Roman"/>
              <a:cs typeface="Times New Roman"/>
            </a:endParaRPr>
          </a:p>
          <a:p>
            <a:pPr marL="927100" marR="5080" indent="-228600">
              <a:lnSpc>
                <a:spcPts val="1380"/>
              </a:lnSpc>
              <a:spcBef>
                <a:spcPts val="45"/>
              </a:spcBef>
              <a:buFont typeface="Courier New"/>
              <a:buChar char="o"/>
              <a:tabLst>
                <a:tab pos="927100" algn="l"/>
              </a:tabLst>
            </a:pPr>
            <a:r>
              <a:rPr sz="1200" dirty="0">
                <a:latin typeface="Times New Roman"/>
                <a:cs typeface="Times New Roman"/>
              </a:rPr>
              <a:t>First 3 are </a:t>
            </a:r>
            <a:r>
              <a:rPr sz="1200" spc="-5" dirty="0">
                <a:latin typeface="Times New Roman"/>
                <a:cs typeface="Times New Roman"/>
              </a:rPr>
              <a:t>normally implemented </a:t>
            </a:r>
            <a:r>
              <a:rPr sz="1200" dirty="0">
                <a:latin typeface="Times New Roman"/>
                <a:cs typeface="Times New Roman"/>
              </a:rPr>
              <a:t>in </a:t>
            </a:r>
            <a:r>
              <a:rPr sz="1200" spc="-5" dirty="0">
                <a:latin typeface="Times New Roman"/>
                <a:cs typeface="Times New Roman"/>
              </a:rPr>
              <a:t>the </a:t>
            </a:r>
            <a:r>
              <a:rPr sz="1200" dirty="0">
                <a:latin typeface="Times New Roman"/>
                <a:cs typeface="Times New Roman"/>
              </a:rPr>
              <a:t>physical layer for use in data link  layer</a:t>
            </a:r>
            <a:endParaRPr sz="1200">
              <a:latin typeface="Times New Roman"/>
              <a:cs typeface="Times New Roman"/>
            </a:endParaRPr>
          </a:p>
          <a:p>
            <a:pPr marL="927100" indent="-228600">
              <a:lnSpc>
                <a:spcPts val="1345"/>
              </a:lnSpc>
              <a:buFont typeface="Courier New"/>
              <a:buChar char="o"/>
              <a:tabLst>
                <a:tab pos="927100" algn="l"/>
              </a:tabLst>
            </a:pPr>
            <a:r>
              <a:rPr sz="1200" dirty="0">
                <a:latin typeface="Times New Roman"/>
                <a:cs typeface="Times New Roman"/>
              </a:rPr>
              <a:t>Fourth is used by Upper</a:t>
            </a:r>
            <a:r>
              <a:rPr sz="1200" spc="-105" dirty="0">
                <a:latin typeface="Times New Roman"/>
                <a:cs typeface="Times New Roman"/>
              </a:rPr>
              <a:t> </a:t>
            </a:r>
            <a:r>
              <a:rPr sz="1200" dirty="0">
                <a:latin typeface="Times New Roman"/>
                <a:cs typeface="Times New Roman"/>
              </a:rPr>
              <a:t>layers</a:t>
            </a:r>
            <a:endParaRPr sz="1200">
              <a:latin typeface="Times New Roman"/>
              <a:cs typeface="Times New Roman"/>
            </a:endParaRPr>
          </a:p>
        </p:txBody>
      </p:sp>
      <p:sp>
        <p:nvSpPr>
          <p:cNvPr id="8" name="object 8"/>
          <p:cNvSpPr/>
          <p:nvPr/>
        </p:nvSpPr>
        <p:spPr>
          <a:xfrm>
            <a:off x="1828800" y="6745223"/>
            <a:ext cx="5144477" cy="1575053"/>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464183" y="914400"/>
            <a:ext cx="4861560" cy="2589275"/>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171</a:t>
            </a:fld>
            <a:endParaRPr dirty="0"/>
          </a:p>
        </p:txBody>
      </p:sp>
    </p:spTree>
    <p:extLst>
      <p:ext uri="{BB962C8B-B14F-4D97-AF65-F5344CB8AC3E}">
        <p14:creationId xmlns:p14="http://schemas.microsoft.com/office/powerpoint/2010/main" val="30923213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2757169"/>
            <a:ext cx="5531485" cy="3966845"/>
          </a:xfrm>
          <a:prstGeom prst="rect">
            <a:avLst/>
          </a:prstGeom>
        </p:spPr>
        <p:txBody>
          <a:bodyPr vert="horz" wrap="square" lIns="0" tIns="0" rIns="0" bIns="0" rtlCol="0">
            <a:spAutoFit/>
          </a:bodyPr>
          <a:lstStyle/>
          <a:p>
            <a:pPr marL="12700">
              <a:lnSpc>
                <a:spcPts val="1810"/>
              </a:lnSpc>
            </a:pPr>
            <a:r>
              <a:rPr sz="1600" spc="-25" dirty="0">
                <a:latin typeface="Meiryo"/>
                <a:cs typeface="Meiryo"/>
              </a:rPr>
              <a:t>*</a:t>
            </a:r>
            <a:r>
              <a:rPr sz="1200" spc="-25" dirty="0">
                <a:latin typeface="Times New Roman"/>
                <a:cs typeface="Times New Roman"/>
              </a:rPr>
              <a:t>We </a:t>
            </a:r>
            <a:r>
              <a:rPr sz="1200" spc="-5" dirty="0">
                <a:latin typeface="Times New Roman"/>
                <a:cs typeface="Times New Roman"/>
              </a:rPr>
              <a:t>want </a:t>
            </a:r>
            <a:r>
              <a:rPr sz="1200" dirty="0">
                <a:latin typeface="Times New Roman"/>
                <a:cs typeface="Times New Roman"/>
              </a:rPr>
              <a:t>to </a:t>
            </a:r>
            <a:r>
              <a:rPr sz="1200" spc="-5" dirty="0">
                <a:latin typeface="Times New Roman"/>
                <a:cs typeface="Times New Roman"/>
              </a:rPr>
              <a:t>TX </a:t>
            </a:r>
            <a:r>
              <a:rPr sz="1200" dirty="0">
                <a:latin typeface="Times New Roman"/>
                <a:cs typeface="Times New Roman"/>
              </a:rPr>
              <a:t>the </a:t>
            </a:r>
            <a:r>
              <a:rPr sz="1200" spc="-5" dirty="0">
                <a:latin typeface="Times New Roman"/>
                <a:cs typeface="Times New Roman"/>
              </a:rPr>
              <a:t>binary data unit</a:t>
            </a:r>
            <a:r>
              <a:rPr sz="1200" spc="-45" dirty="0">
                <a:latin typeface="Times New Roman"/>
                <a:cs typeface="Times New Roman"/>
              </a:rPr>
              <a:t> </a:t>
            </a:r>
            <a:r>
              <a:rPr sz="1200" spc="-5" dirty="0">
                <a:latin typeface="Times New Roman"/>
                <a:cs typeface="Times New Roman"/>
              </a:rPr>
              <a:t>1100001</a:t>
            </a:r>
            <a:endParaRPr sz="1200">
              <a:latin typeface="Times New Roman"/>
              <a:cs typeface="Times New Roman"/>
            </a:endParaRPr>
          </a:p>
          <a:p>
            <a:pPr marL="12700">
              <a:lnSpc>
                <a:spcPts val="1739"/>
              </a:lnSpc>
            </a:pPr>
            <a:r>
              <a:rPr sz="1600" spc="-15" dirty="0">
                <a:latin typeface="Meiryo"/>
                <a:cs typeface="Meiryo"/>
              </a:rPr>
              <a:t>*</a:t>
            </a:r>
            <a:r>
              <a:rPr sz="1200" spc="-15" dirty="0">
                <a:latin typeface="Times New Roman"/>
                <a:cs typeface="Times New Roman"/>
              </a:rPr>
              <a:t>Adding </a:t>
            </a:r>
            <a:r>
              <a:rPr sz="1200" dirty="0">
                <a:latin typeface="Times New Roman"/>
                <a:cs typeface="Times New Roman"/>
              </a:rPr>
              <a:t>together the </a:t>
            </a:r>
            <a:r>
              <a:rPr sz="1200" spc="-5" dirty="0">
                <a:latin typeface="Times New Roman"/>
                <a:cs typeface="Times New Roman"/>
              </a:rPr>
              <a:t>number of 1’s </a:t>
            </a:r>
            <a:r>
              <a:rPr sz="1200" dirty="0">
                <a:latin typeface="Times New Roman"/>
                <a:cs typeface="Times New Roman"/>
              </a:rPr>
              <a:t>gives us 3, an odd</a:t>
            </a:r>
            <a:r>
              <a:rPr sz="1200" spc="-90" dirty="0">
                <a:latin typeface="Times New Roman"/>
                <a:cs typeface="Times New Roman"/>
              </a:rPr>
              <a:t> </a:t>
            </a:r>
            <a:r>
              <a:rPr sz="1200" spc="-5" dirty="0">
                <a:latin typeface="Times New Roman"/>
                <a:cs typeface="Times New Roman"/>
              </a:rPr>
              <a:t>number</a:t>
            </a:r>
            <a:endParaRPr sz="1200">
              <a:latin typeface="Times New Roman"/>
              <a:cs typeface="Times New Roman"/>
            </a:endParaRPr>
          </a:p>
          <a:p>
            <a:pPr marL="469900" marR="5715" indent="-228600">
              <a:lnSpc>
                <a:spcPts val="1380"/>
              </a:lnSpc>
              <a:spcBef>
                <a:spcPts val="25"/>
              </a:spcBef>
              <a:buFont typeface="Courier New"/>
              <a:buChar char="o"/>
              <a:tabLst>
                <a:tab pos="469900" algn="l"/>
              </a:tabLst>
            </a:pPr>
            <a:r>
              <a:rPr sz="1200" dirty="0">
                <a:latin typeface="Times New Roman"/>
                <a:cs typeface="Times New Roman"/>
              </a:rPr>
              <a:t>Before TX, </a:t>
            </a:r>
            <a:r>
              <a:rPr sz="1200" spc="-5" dirty="0">
                <a:latin typeface="Times New Roman"/>
                <a:cs typeface="Times New Roman"/>
              </a:rPr>
              <a:t>we pass </a:t>
            </a:r>
            <a:r>
              <a:rPr sz="1200" dirty="0">
                <a:latin typeface="Times New Roman"/>
                <a:cs typeface="Times New Roman"/>
              </a:rPr>
              <a:t>the data unit through a </a:t>
            </a:r>
            <a:r>
              <a:rPr sz="1200" spc="-5" dirty="0">
                <a:latin typeface="Times New Roman"/>
                <a:cs typeface="Times New Roman"/>
              </a:rPr>
              <a:t>parity generator, which </a:t>
            </a:r>
            <a:r>
              <a:rPr sz="1200" dirty="0">
                <a:latin typeface="Times New Roman"/>
                <a:cs typeface="Times New Roman"/>
              </a:rPr>
              <a:t>counts the </a:t>
            </a:r>
            <a:r>
              <a:rPr sz="1200" spc="-5" dirty="0">
                <a:latin typeface="Times New Roman"/>
                <a:cs typeface="Times New Roman"/>
              </a:rPr>
              <a:t>1’s  </a:t>
            </a:r>
            <a:r>
              <a:rPr sz="1200" dirty="0">
                <a:latin typeface="Times New Roman"/>
                <a:cs typeface="Times New Roman"/>
              </a:rPr>
              <a:t>and appends the parity </a:t>
            </a:r>
            <a:r>
              <a:rPr sz="1200" spc="-5" dirty="0">
                <a:latin typeface="Times New Roman"/>
                <a:cs typeface="Times New Roman"/>
              </a:rPr>
              <a:t>bit </a:t>
            </a:r>
            <a:r>
              <a:rPr sz="1200" dirty="0">
                <a:latin typeface="Times New Roman"/>
                <a:cs typeface="Times New Roman"/>
              </a:rPr>
              <a:t>(1) to the</a:t>
            </a:r>
            <a:r>
              <a:rPr sz="1200" spc="-120" dirty="0">
                <a:latin typeface="Times New Roman"/>
                <a:cs typeface="Times New Roman"/>
              </a:rPr>
              <a:t> </a:t>
            </a:r>
            <a:r>
              <a:rPr sz="1200" spc="-5" dirty="0">
                <a:latin typeface="Times New Roman"/>
                <a:cs typeface="Times New Roman"/>
              </a:rPr>
              <a:t>end</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The total number of 1’s is now 4, an even</a:t>
            </a:r>
            <a:r>
              <a:rPr sz="1200" spc="-85" dirty="0">
                <a:latin typeface="Times New Roman"/>
                <a:cs typeface="Times New Roman"/>
              </a:rPr>
              <a:t> </a:t>
            </a:r>
            <a:r>
              <a:rPr sz="1200" spc="-5" dirty="0">
                <a:latin typeface="Times New Roman"/>
                <a:cs typeface="Times New Roman"/>
              </a:rPr>
              <a:t>number</a:t>
            </a:r>
            <a:endParaRPr sz="12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The system now transfers the </a:t>
            </a:r>
            <a:r>
              <a:rPr sz="1200" spc="-5" dirty="0">
                <a:latin typeface="Times New Roman"/>
                <a:cs typeface="Times New Roman"/>
              </a:rPr>
              <a:t>entire </a:t>
            </a:r>
            <a:r>
              <a:rPr sz="1200" dirty="0">
                <a:latin typeface="Times New Roman"/>
                <a:cs typeface="Times New Roman"/>
              </a:rPr>
              <a:t>expanded across the network</a:t>
            </a:r>
            <a:r>
              <a:rPr sz="1200" spc="-114"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a:lnSpc>
                <a:spcPct val="100000"/>
              </a:lnSpc>
              <a:spcBef>
                <a:spcPts val="35"/>
              </a:spcBef>
              <a:buFont typeface="Courier New"/>
              <a:buChar char="o"/>
            </a:pPr>
            <a:endParaRPr sz="1200">
              <a:latin typeface="Times New Roman"/>
              <a:cs typeface="Times New Roman"/>
            </a:endParaRPr>
          </a:p>
          <a:p>
            <a:pPr marL="469900" marR="5080" indent="-228600">
              <a:lnSpc>
                <a:spcPts val="1380"/>
              </a:lnSpc>
              <a:buFont typeface="Courier New"/>
              <a:buChar char="o"/>
              <a:tabLst>
                <a:tab pos="469900" algn="l"/>
              </a:tabLst>
            </a:pPr>
            <a:r>
              <a:rPr sz="1200" spc="-5" dirty="0">
                <a:latin typeface="Times New Roman"/>
                <a:cs typeface="Times New Roman"/>
              </a:rPr>
              <a:t>When it reaches its destination, the RX </a:t>
            </a:r>
            <a:r>
              <a:rPr sz="1200" dirty="0">
                <a:latin typeface="Times New Roman"/>
                <a:cs typeface="Times New Roman"/>
              </a:rPr>
              <a:t>puts all 8 bits through an even parity  checking</a:t>
            </a:r>
            <a:r>
              <a:rPr sz="1200" spc="-105" dirty="0">
                <a:latin typeface="Times New Roman"/>
                <a:cs typeface="Times New Roman"/>
              </a:rPr>
              <a:t> </a:t>
            </a:r>
            <a:r>
              <a:rPr sz="1200" spc="-5" dirty="0">
                <a:latin typeface="Times New Roman"/>
                <a:cs typeface="Times New Roman"/>
              </a:rPr>
              <a:t>function</a:t>
            </a:r>
            <a:endParaRPr sz="1200">
              <a:latin typeface="Times New Roman"/>
              <a:cs typeface="Times New Roman"/>
            </a:endParaRPr>
          </a:p>
          <a:p>
            <a:pPr marL="469900" marR="5080" indent="-228600">
              <a:lnSpc>
                <a:spcPts val="1380"/>
              </a:lnSpc>
              <a:buFont typeface="Courier New"/>
              <a:buChar char="o"/>
              <a:tabLst>
                <a:tab pos="469900" algn="l"/>
              </a:tabLst>
            </a:pPr>
            <a:r>
              <a:rPr sz="1200" dirty="0">
                <a:latin typeface="Times New Roman"/>
                <a:cs typeface="Times New Roman"/>
              </a:rPr>
              <a:t>If the </a:t>
            </a:r>
            <a:r>
              <a:rPr sz="1200" spc="-5" dirty="0">
                <a:latin typeface="Times New Roman"/>
                <a:cs typeface="Times New Roman"/>
              </a:rPr>
              <a:t>RX </a:t>
            </a:r>
            <a:r>
              <a:rPr sz="1200" dirty="0">
                <a:latin typeface="Times New Roman"/>
                <a:cs typeface="Times New Roman"/>
              </a:rPr>
              <a:t>sees 11100001, it </a:t>
            </a:r>
            <a:r>
              <a:rPr sz="1200" spc="-5" dirty="0">
                <a:latin typeface="Times New Roman"/>
                <a:cs typeface="Times New Roman"/>
              </a:rPr>
              <a:t>counts four ones, an even number and the data unit  </a:t>
            </a:r>
            <a:r>
              <a:rPr sz="1200" dirty="0">
                <a:latin typeface="Times New Roman"/>
                <a:cs typeface="Times New Roman"/>
              </a:rPr>
              <a:t>passes</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But what if the data </a:t>
            </a:r>
            <a:r>
              <a:rPr sz="1200" spc="-5" dirty="0">
                <a:latin typeface="Times New Roman"/>
                <a:cs typeface="Times New Roman"/>
              </a:rPr>
              <a:t>unit has </a:t>
            </a:r>
            <a:r>
              <a:rPr sz="1200" dirty="0">
                <a:latin typeface="Times New Roman"/>
                <a:cs typeface="Times New Roman"/>
              </a:rPr>
              <a:t>been </a:t>
            </a:r>
            <a:r>
              <a:rPr sz="1200" spc="-5" dirty="0">
                <a:latin typeface="Times New Roman"/>
                <a:cs typeface="Times New Roman"/>
              </a:rPr>
              <a:t>damaged </a:t>
            </a:r>
            <a:r>
              <a:rPr sz="1200" dirty="0">
                <a:latin typeface="Times New Roman"/>
                <a:cs typeface="Times New Roman"/>
              </a:rPr>
              <a:t>in</a:t>
            </a:r>
            <a:r>
              <a:rPr sz="1200" spc="-70" dirty="0">
                <a:latin typeface="Times New Roman"/>
                <a:cs typeface="Times New Roman"/>
              </a:rPr>
              <a:t> </a:t>
            </a:r>
            <a:r>
              <a:rPr sz="1200" dirty="0">
                <a:latin typeface="Times New Roman"/>
                <a:cs typeface="Times New Roman"/>
              </a:rPr>
              <a:t>transit?</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What if instead of 11100001, receiver sees</a:t>
            </a:r>
            <a:r>
              <a:rPr sz="1200" spc="-60" dirty="0">
                <a:latin typeface="Times New Roman"/>
                <a:cs typeface="Times New Roman"/>
              </a:rPr>
              <a:t> </a:t>
            </a:r>
            <a:r>
              <a:rPr sz="1200" spc="-5" dirty="0">
                <a:latin typeface="Times New Roman"/>
                <a:cs typeface="Times New Roman"/>
              </a:rPr>
              <a:t>11100101?</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Then when the parity checker counts the 1’s, it gets 5 an odd</a:t>
            </a:r>
            <a:r>
              <a:rPr sz="1200" spc="-140" dirty="0">
                <a:latin typeface="Times New Roman"/>
                <a:cs typeface="Times New Roman"/>
              </a:rPr>
              <a:t> </a:t>
            </a:r>
            <a:r>
              <a:rPr sz="1200" spc="-5" dirty="0">
                <a:latin typeface="Times New Roman"/>
                <a:cs typeface="Times New Roman"/>
              </a:rPr>
              <a:t>number</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The receiver knows that an error has </a:t>
            </a:r>
            <a:r>
              <a:rPr sz="1200" spc="-5" dirty="0">
                <a:latin typeface="Times New Roman"/>
                <a:cs typeface="Times New Roman"/>
              </a:rPr>
              <a:t>occurred somewhere </a:t>
            </a:r>
            <a:r>
              <a:rPr sz="1200" dirty="0">
                <a:latin typeface="Times New Roman"/>
                <a:cs typeface="Times New Roman"/>
              </a:rPr>
              <a:t>and therefore rejects the  whole</a:t>
            </a:r>
            <a:r>
              <a:rPr sz="1200" spc="-100" dirty="0">
                <a:latin typeface="Times New Roman"/>
                <a:cs typeface="Times New Roman"/>
              </a:rPr>
              <a:t> </a:t>
            </a:r>
            <a:r>
              <a:rPr sz="1200" dirty="0">
                <a:latin typeface="Times New Roman"/>
                <a:cs typeface="Times New Roman"/>
              </a:rPr>
              <a:t>unit</a:t>
            </a:r>
            <a:endParaRPr sz="1200">
              <a:latin typeface="Times New Roman"/>
              <a:cs typeface="Times New Roman"/>
            </a:endParaRPr>
          </a:p>
          <a:p>
            <a:pPr marL="469900" indent="-228600">
              <a:lnSpc>
                <a:spcPts val="1315"/>
              </a:lnSpc>
              <a:buFont typeface="Courier New"/>
              <a:buChar char="o"/>
              <a:tabLst>
                <a:tab pos="469900" algn="l"/>
              </a:tabLst>
            </a:pPr>
            <a:r>
              <a:rPr sz="1200" spc="-5" dirty="0">
                <a:latin typeface="Times New Roman"/>
                <a:cs typeface="Times New Roman"/>
              </a:rPr>
              <a:t>Some systems may also use ODD parity</a:t>
            </a:r>
            <a:r>
              <a:rPr sz="1200" spc="-25" dirty="0">
                <a:latin typeface="Times New Roman"/>
                <a:cs typeface="Times New Roman"/>
              </a:rPr>
              <a:t> </a:t>
            </a:r>
            <a:r>
              <a:rPr sz="1200" spc="-5" dirty="0">
                <a:latin typeface="Times New Roman"/>
                <a:cs typeface="Times New Roman"/>
              </a:rPr>
              <a:t>checking</a:t>
            </a:r>
            <a:endParaRPr sz="12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The principal is </a:t>
            </a:r>
            <a:r>
              <a:rPr sz="1200" spc="-5" dirty="0">
                <a:latin typeface="Times New Roman"/>
                <a:cs typeface="Times New Roman"/>
              </a:rPr>
              <a:t>the same </a:t>
            </a:r>
            <a:r>
              <a:rPr sz="1200" dirty="0">
                <a:latin typeface="Times New Roman"/>
                <a:cs typeface="Times New Roman"/>
              </a:rPr>
              <a:t>as even</a:t>
            </a:r>
            <a:r>
              <a:rPr sz="1200" spc="-80" dirty="0">
                <a:latin typeface="Times New Roman"/>
                <a:cs typeface="Times New Roman"/>
              </a:rPr>
              <a:t> </a:t>
            </a:r>
            <a:r>
              <a:rPr sz="1200" dirty="0">
                <a:latin typeface="Times New Roman"/>
                <a:cs typeface="Times New Roman"/>
              </a:rPr>
              <a:t>parity</a:t>
            </a:r>
            <a:endParaRPr sz="1200">
              <a:latin typeface="Times New Roman"/>
              <a:cs typeface="Times New Roman"/>
            </a:endParaRPr>
          </a:p>
          <a:p>
            <a:pPr>
              <a:lnSpc>
                <a:spcPct val="100000"/>
              </a:lnSpc>
              <a:spcBef>
                <a:spcPts val="55"/>
              </a:spcBef>
            </a:pPr>
            <a:endParaRPr sz="1100">
              <a:latin typeface="Times New Roman"/>
              <a:cs typeface="Times New Roman"/>
            </a:endParaRPr>
          </a:p>
          <a:p>
            <a:pPr marR="2593340" algn="ctr">
              <a:lnSpc>
                <a:spcPts val="1415"/>
              </a:lnSpc>
            </a:pPr>
            <a:r>
              <a:rPr sz="1200" spc="-260" dirty="0">
                <a:latin typeface="Meiryo"/>
                <a:cs typeface="Meiryo"/>
              </a:rPr>
              <a:t>✓    </a:t>
            </a:r>
            <a:r>
              <a:rPr sz="1200" spc="-114" dirty="0">
                <a:latin typeface="Meiryo"/>
                <a:cs typeface="Meiryo"/>
              </a:rPr>
              <a:t> </a:t>
            </a:r>
            <a:r>
              <a:rPr sz="1200" spc="-5" dirty="0">
                <a:latin typeface="Times New Roman"/>
                <a:cs typeface="Times New Roman"/>
              </a:rPr>
              <a:t>Example </a:t>
            </a:r>
            <a:r>
              <a:rPr sz="1200" dirty="0">
                <a:latin typeface="Times New Roman"/>
                <a:cs typeface="Times New Roman"/>
              </a:rPr>
              <a:t>9.1, 9.2,</a:t>
            </a:r>
            <a:r>
              <a:rPr sz="1200" spc="-100" dirty="0">
                <a:latin typeface="Times New Roman"/>
                <a:cs typeface="Times New Roman"/>
              </a:rPr>
              <a:t> </a:t>
            </a:r>
            <a:r>
              <a:rPr sz="1200" dirty="0">
                <a:latin typeface="Times New Roman"/>
                <a:cs typeface="Times New Roman"/>
              </a:rPr>
              <a:t>9.3</a:t>
            </a:r>
            <a:endParaRPr sz="1200">
              <a:latin typeface="Times New Roman"/>
              <a:cs typeface="Times New Roman"/>
            </a:endParaRPr>
          </a:p>
          <a:p>
            <a:pPr marL="12700">
              <a:lnSpc>
                <a:spcPts val="1380"/>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9.1</a:t>
            </a:r>
            <a:endParaRPr sz="1200">
              <a:latin typeface="Times New Roman"/>
              <a:cs typeface="Times New Roman"/>
            </a:endParaRPr>
          </a:p>
          <a:p>
            <a:pPr marL="12700">
              <a:lnSpc>
                <a:spcPts val="1405"/>
              </a:lnSpc>
            </a:pPr>
            <a:r>
              <a:rPr sz="1200" dirty="0">
                <a:latin typeface="Times New Roman"/>
                <a:cs typeface="Times New Roman"/>
              </a:rPr>
              <a:t>Sender wants to send </a:t>
            </a:r>
            <a:r>
              <a:rPr sz="1200" spc="-5" dirty="0">
                <a:latin typeface="Times New Roman"/>
                <a:cs typeface="Times New Roman"/>
              </a:rPr>
              <a:t>“world” </a:t>
            </a:r>
            <a:r>
              <a:rPr sz="1200" dirty="0">
                <a:latin typeface="Times New Roman"/>
                <a:cs typeface="Times New Roman"/>
              </a:rPr>
              <a:t>In </a:t>
            </a:r>
            <a:r>
              <a:rPr sz="1200" spc="-5" dirty="0">
                <a:latin typeface="Times New Roman"/>
                <a:cs typeface="Times New Roman"/>
              </a:rPr>
              <a:t>ASCII, </a:t>
            </a:r>
            <a:r>
              <a:rPr sz="1200" dirty="0">
                <a:latin typeface="Times New Roman"/>
                <a:cs typeface="Times New Roman"/>
              </a:rPr>
              <a:t>the five characters are coded</a:t>
            </a:r>
            <a:r>
              <a:rPr sz="1200" spc="-75" dirty="0">
                <a:latin typeface="Times New Roman"/>
                <a:cs typeface="Times New Roman"/>
              </a:rPr>
              <a:t> </a:t>
            </a:r>
            <a:r>
              <a:rPr sz="1200" spc="-5" dirty="0">
                <a:latin typeface="Times New Roman"/>
                <a:cs typeface="Times New Roman"/>
              </a:rPr>
              <a:t>as:</a:t>
            </a:r>
            <a:endParaRPr sz="1200">
              <a:latin typeface="Times New Roman"/>
              <a:cs typeface="Times New Roman"/>
            </a:endParaRPr>
          </a:p>
        </p:txBody>
      </p:sp>
      <p:graphicFrame>
        <p:nvGraphicFramePr>
          <p:cNvPr id="7" name="object 7"/>
          <p:cNvGraphicFramePr>
            <a:graphicFrameLocks noGrp="1"/>
          </p:cNvGraphicFramePr>
          <p:nvPr/>
        </p:nvGraphicFramePr>
        <p:xfrm>
          <a:off x="1196958" y="6733764"/>
          <a:ext cx="1924685" cy="917575"/>
        </p:xfrm>
        <a:graphic>
          <a:graphicData uri="http://schemas.openxmlformats.org/drawingml/2006/table">
            <a:tbl>
              <a:tblPr firstRow="1" bandRow="1">
                <a:tableStyleId>{2D5ABB26-0587-4C30-8999-92F81FD0307C}</a:tableStyleId>
              </a:tblPr>
              <a:tblGrid>
                <a:gridCol w="593795">
                  <a:extLst>
                    <a:ext uri="{9D8B030D-6E8A-4147-A177-3AD203B41FA5}">
                      <a16:colId xmlns:a16="http://schemas.microsoft.com/office/drawing/2014/main" val="20000"/>
                    </a:ext>
                  </a:extLst>
                </a:gridCol>
                <a:gridCol w="395621">
                  <a:extLst>
                    <a:ext uri="{9D8B030D-6E8A-4147-A177-3AD203B41FA5}">
                      <a16:colId xmlns:a16="http://schemas.microsoft.com/office/drawing/2014/main" val="20001"/>
                    </a:ext>
                  </a:extLst>
                </a:gridCol>
                <a:gridCol w="934933">
                  <a:extLst>
                    <a:ext uri="{9D8B030D-6E8A-4147-A177-3AD203B41FA5}">
                      <a16:colId xmlns:a16="http://schemas.microsoft.com/office/drawing/2014/main" val="20002"/>
                    </a:ext>
                  </a:extLst>
                </a:gridCol>
              </a:tblGrid>
              <a:tr h="163878">
                <a:tc>
                  <a:txBody>
                    <a:bodyPr/>
                    <a:lstStyle/>
                    <a:p>
                      <a:pPr marL="22225">
                        <a:lnSpc>
                          <a:spcPts val="1205"/>
                        </a:lnSpc>
                      </a:pPr>
                      <a:r>
                        <a:rPr sz="1200" spc="-5" dirty="0">
                          <a:latin typeface="Times New Roman"/>
                          <a:cs typeface="Times New Roman"/>
                        </a:rPr>
                        <a:t>1110111</a:t>
                      </a:r>
                      <a:endParaRPr sz="1200">
                        <a:latin typeface="Times New Roman"/>
                        <a:cs typeface="Times New Roman"/>
                      </a:endParaRPr>
                    </a:p>
                  </a:txBody>
                  <a:tcPr marL="0" marR="0" marT="0" marB="0"/>
                </a:tc>
                <a:tc>
                  <a:txBody>
                    <a:bodyPr/>
                    <a:lstStyle/>
                    <a:p>
                      <a:pPr marL="37465">
                        <a:lnSpc>
                          <a:spcPts val="1205"/>
                        </a:lnSpc>
                      </a:pPr>
                      <a:r>
                        <a:rPr sz="1200" dirty="0">
                          <a:latin typeface="Times New Roman"/>
                          <a:cs typeface="Times New Roman"/>
                        </a:rPr>
                        <a:t>w</a:t>
                      </a:r>
                      <a:endParaRPr sz="1200">
                        <a:latin typeface="Times New Roman"/>
                        <a:cs typeface="Times New Roman"/>
                      </a:endParaRPr>
                    </a:p>
                  </a:txBody>
                  <a:tcPr marL="0" marR="0" marT="0" marB="0"/>
                </a:tc>
                <a:tc>
                  <a:txBody>
                    <a:bodyPr/>
                    <a:lstStyle/>
                    <a:p>
                      <a:pPr marR="31750" algn="r">
                        <a:lnSpc>
                          <a:spcPts val="1205"/>
                        </a:lnSpc>
                      </a:pPr>
                      <a:r>
                        <a:rPr sz="1200" spc="-5" dirty="0">
                          <a:latin typeface="Times New Roman"/>
                          <a:cs typeface="Times New Roman"/>
                        </a:rPr>
                        <a:t>1110111</a:t>
                      </a:r>
                      <a:r>
                        <a:rPr sz="1200" spc="-100" dirty="0">
                          <a:latin typeface="Times New Roman"/>
                          <a:cs typeface="Times New Roman"/>
                        </a:rPr>
                        <a:t> </a:t>
                      </a:r>
                      <a:r>
                        <a:rPr sz="1200" u="sng" dirty="0">
                          <a:latin typeface="Times New Roman"/>
                          <a:cs typeface="Times New Roman"/>
                        </a:rPr>
                        <a:t>0</a:t>
                      </a:r>
                      <a:endParaRPr sz="1200">
                        <a:latin typeface="Times New Roman"/>
                        <a:cs typeface="Times New Roman"/>
                      </a:endParaRPr>
                    </a:p>
                  </a:txBody>
                  <a:tcPr marL="0" marR="0" marT="0" marB="0"/>
                </a:tc>
                <a:extLst>
                  <a:ext uri="{0D108BD9-81ED-4DB2-BD59-A6C34878D82A}">
                    <a16:rowId xmlns:a16="http://schemas.microsoft.com/office/drawing/2014/main" val="10000"/>
                  </a:ext>
                </a:extLst>
              </a:tr>
              <a:tr h="175259">
                <a:tc>
                  <a:txBody>
                    <a:bodyPr/>
                    <a:lstStyle/>
                    <a:p>
                      <a:pPr marL="22225">
                        <a:lnSpc>
                          <a:spcPts val="1295"/>
                        </a:lnSpc>
                      </a:pPr>
                      <a:r>
                        <a:rPr sz="1200" spc="-5" dirty="0">
                          <a:latin typeface="Times New Roman"/>
                          <a:cs typeface="Times New Roman"/>
                        </a:rPr>
                        <a:t>1101111</a:t>
                      </a:r>
                      <a:endParaRPr sz="1200">
                        <a:latin typeface="Times New Roman"/>
                        <a:cs typeface="Times New Roman"/>
                      </a:endParaRPr>
                    </a:p>
                  </a:txBody>
                  <a:tcPr marL="0" marR="0" marT="0" marB="0"/>
                </a:tc>
                <a:tc>
                  <a:txBody>
                    <a:bodyPr/>
                    <a:lstStyle/>
                    <a:p>
                      <a:pPr marL="37465">
                        <a:lnSpc>
                          <a:spcPts val="1295"/>
                        </a:lnSpc>
                      </a:pPr>
                      <a:r>
                        <a:rPr sz="1200" dirty="0">
                          <a:latin typeface="Times New Roman"/>
                          <a:cs typeface="Times New Roman"/>
                        </a:rPr>
                        <a:t>o</a:t>
                      </a:r>
                      <a:endParaRPr sz="1200">
                        <a:latin typeface="Times New Roman"/>
                        <a:cs typeface="Times New Roman"/>
                      </a:endParaRPr>
                    </a:p>
                  </a:txBody>
                  <a:tcPr marL="0" marR="0" marT="0" marB="0"/>
                </a:tc>
                <a:tc>
                  <a:txBody>
                    <a:bodyPr/>
                    <a:lstStyle/>
                    <a:p>
                      <a:pPr marR="27305" algn="r">
                        <a:lnSpc>
                          <a:spcPts val="1295"/>
                        </a:lnSpc>
                      </a:pPr>
                      <a:r>
                        <a:rPr sz="1200" spc="-5" dirty="0">
                          <a:latin typeface="Times New Roman"/>
                          <a:cs typeface="Times New Roman"/>
                        </a:rPr>
                        <a:t>1101111</a:t>
                      </a:r>
                      <a:r>
                        <a:rPr sz="1200" spc="-100" dirty="0">
                          <a:latin typeface="Times New Roman"/>
                          <a:cs typeface="Times New Roman"/>
                        </a:rPr>
                        <a:t> </a:t>
                      </a:r>
                      <a:r>
                        <a:rPr sz="1200" u="sng" dirty="0">
                          <a:latin typeface="Times New Roman"/>
                          <a:cs typeface="Times New Roman"/>
                        </a:rPr>
                        <a:t>0</a:t>
                      </a:r>
                      <a:endParaRPr sz="1200">
                        <a:latin typeface="Times New Roman"/>
                        <a:cs typeface="Times New Roman"/>
                      </a:endParaRPr>
                    </a:p>
                  </a:txBody>
                  <a:tcPr marL="0" marR="0" marT="0" marB="0"/>
                </a:tc>
                <a:extLst>
                  <a:ext uri="{0D108BD9-81ED-4DB2-BD59-A6C34878D82A}">
                    <a16:rowId xmlns:a16="http://schemas.microsoft.com/office/drawing/2014/main" val="10001"/>
                  </a:ext>
                </a:extLst>
              </a:tr>
              <a:tr h="175260">
                <a:tc>
                  <a:txBody>
                    <a:bodyPr/>
                    <a:lstStyle/>
                    <a:p>
                      <a:pPr marL="22225">
                        <a:lnSpc>
                          <a:spcPts val="1295"/>
                        </a:lnSpc>
                      </a:pPr>
                      <a:r>
                        <a:rPr sz="1200" spc="-5" dirty="0">
                          <a:latin typeface="Times New Roman"/>
                          <a:cs typeface="Times New Roman"/>
                        </a:rPr>
                        <a:t>1110010</a:t>
                      </a:r>
                      <a:endParaRPr sz="1200">
                        <a:latin typeface="Times New Roman"/>
                        <a:cs typeface="Times New Roman"/>
                      </a:endParaRPr>
                    </a:p>
                  </a:txBody>
                  <a:tcPr marL="0" marR="0" marT="0" marB="0"/>
                </a:tc>
                <a:tc>
                  <a:txBody>
                    <a:bodyPr/>
                    <a:lstStyle/>
                    <a:p>
                      <a:pPr marL="38100">
                        <a:lnSpc>
                          <a:spcPts val="1295"/>
                        </a:lnSpc>
                      </a:pPr>
                      <a:r>
                        <a:rPr sz="1200" dirty="0">
                          <a:latin typeface="Times New Roman"/>
                          <a:cs typeface="Times New Roman"/>
                        </a:rPr>
                        <a:t>r</a:t>
                      </a:r>
                      <a:endParaRPr sz="1200">
                        <a:latin typeface="Times New Roman"/>
                        <a:cs typeface="Times New Roman"/>
                      </a:endParaRPr>
                    </a:p>
                  </a:txBody>
                  <a:tcPr marL="0" marR="0" marT="0" marB="0"/>
                </a:tc>
                <a:tc>
                  <a:txBody>
                    <a:bodyPr/>
                    <a:lstStyle/>
                    <a:p>
                      <a:pPr marR="14604" algn="r">
                        <a:lnSpc>
                          <a:spcPts val="1295"/>
                        </a:lnSpc>
                      </a:pPr>
                      <a:r>
                        <a:rPr sz="1200" spc="-5" dirty="0">
                          <a:latin typeface="Times New Roman"/>
                          <a:cs typeface="Times New Roman"/>
                        </a:rPr>
                        <a:t>1110010</a:t>
                      </a:r>
                      <a:r>
                        <a:rPr sz="1200" spc="-100" dirty="0">
                          <a:latin typeface="Times New Roman"/>
                          <a:cs typeface="Times New Roman"/>
                        </a:rPr>
                        <a:t> </a:t>
                      </a:r>
                      <a:r>
                        <a:rPr sz="1200" u="sng" dirty="0">
                          <a:latin typeface="Times New Roman"/>
                          <a:cs typeface="Times New Roman"/>
                        </a:rPr>
                        <a:t>0</a:t>
                      </a:r>
                      <a:endParaRPr sz="1200">
                        <a:latin typeface="Times New Roman"/>
                        <a:cs typeface="Times New Roman"/>
                      </a:endParaRPr>
                    </a:p>
                  </a:txBody>
                  <a:tcPr marL="0" marR="0" marT="0" marB="0"/>
                </a:tc>
                <a:extLst>
                  <a:ext uri="{0D108BD9-81ED-4DB2-BD59-A6C34878D82A}">
                    <a16:rowId xmlns:a16="http://schemas.microsoft.com/office/drawing/2014/main" val="10002"/>
                  </a:ext>
                </a:extLst>
              </a:tr>
              <a:tr h="175260">
                <a:tc>
                  <a:txBody>
                    <a:bodyPr/>
                    <a:lstStyle/>
                    <a:p>
                      <a:pPr marL="22225">
                        <a:lnSpc>
                          <a:spcPts val="1295"/>
                        </a:lnSpc>
                      </a:pPr>
                      <a:r>
                        <a:rPr sz="1200" spc="-5" dirty="0">
                          <a:latin typeface="Times New Roman"/>
                          <a:cs typeface="Times New Roman"/>
                        </a:rPr>
                        <a:t>1101100</a:t>
                      </a:r>
                      <a:endParaRPr sz="1200">
                        <a:latin typeface="Times New Roman"/>
                        <a:cs typeface="Times New Roman"/>
                      </a:endParaRPr>
                    </a:p>
                  </a:txBody>
                  <a:tcPr marL="0" marR="0" marT="0" marB="0"/>
                </a:tc>
                <a:tc>
                  <a:txBody>
                    <a:bodyPr/>
                    <a:lstStyle/>
                    <a:p>
                      <a:pPr marL="38100">
                        <a:lnSpc>
                          <a:spcPts val="1295"/>
                        </a:lnSpc>
                      </a:pPr>
                      <a:r>
                        <a:rPr sz="1200" dirty="0">
                          <a:latin typeface="Times New Roman"/>
                          <a:cs typeface="Times New Roman"/>
                        </a:rPr>
                        <a:t>l</a:t>
                      </a:r>
                      <a:endParaRPr sz="1200">
                        <a:latin typeface="Times New Roman"/>
                        <a:cs typeface="Times New Roman"/>
                      </a:endParaRPr>
                    </a:p>
                  </a:txBody>
                  <a:tcPr marL="0" marR="0" marT="0" marB="0"/>
                </a:tc>
                <a:tc>
                  <a:txBody>
                    <a:bodyPr/>
                    <a:lstStyle/>
                    <a:p>
                      <a:pPr marR="22860" algn="r">
                        <a:lnSpc>
                          <a:spcPts val="1295"/>
                        </a:lnSpc>
                      </a:pPr>
                      <a:r>
                        <a:rPr sz="1200" spc="-5" dirty="0">
                          <a:latin typeface="Times New Roman"/>
                          <a:cs typeface="Times New Roman"/>
                        </a:rPr>
                        <a:t>1101100</a:t>
                      </a:r>
                      <a:r>
                        <a:rPr sz="1200" spc="-100" dirty="0">
                          <a:latin typeface="Times New Roman"/>
                          <a:cs typeface="Times New Roman"/>
                        </a:rPr>
                        <a:t> </a:t>
                      </a:r>
                      <a:r>
                        <a:rPr sz="1200" u="sng" dirty="0">
                          <a:latin typeface="Times New Roman"/>
                          <a:cs typeface="Times New Roman"/>
                        </a:rPr>
                        <a:t>0</a:t>
                      </a: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7378">
                <a:tc>
                  <a:txBody>
                    <a:bodyPr/>
                    <a:lstStyle/>
                    <a:p>
                      <a:pPr marL="22225">
                        <a:lnSpc>
                          <a:spcPts val="1295"/>
                        </a:lnSpc>
                      </a:pPr>
                      <a:r>
                        <a:rPr sz="1200" spc="-5" dirty="0">
                          <a:latin typeface="Times New Roman"/>
                          <a:cs typeface="Times New Roman"/>
                        </a:rPr>
                        <a:t>1100100</a:t>
                      </a:r>
                      <a:endParaRPr sz="1200">
                        <a:latin typeface="Times New Roman"/>
                        <a:cs typeface="Times New Roman"/>
                      </a:endParaRPr>
                    </a:p>
                  </a:txBody>
                  <a:tcPr marL="0" marR="0" marT="0" marB="0"/>
                </a:tc>
                <a:tc>
                  <a:txBody>
                    <a:bodyPr/>
                    <a:lstStyle/>
                    <a:p>
                      <a:pPr marL="37465">
                        <a:lnSpc>
                          <a:spcPts val="1295"/>
                        </a:lnSpc>
                      </a:pPr>
                      <a:r>
                        <a:rPr sz="1200" dirty="0">
                          <a:latin typeface="Times New Roman"/>
                          <a:cs typeface="Times New Roman"/>
                        </a:rPr>
                        <a:t>d</a:t>
                      </a:r>
                      <a:endParaRPr sz="1200">
                        <a:latin typeface="Times New Roman"/>
                        <a:cs typeface="Times New Roman"/>
                      </a:endParaRPr>
                    </a:p>
                  </a:txBody>
                  <a:tcPr marL="0" marR="0" marT="0" marB="0"/>
                </a:tc>
                <a:tc>
                  <a:txBody>
                    <a:bodyPr/>
                    <a:lstStyle/>
                    <a:p>
                      <a:pPr marR="27305" algn="r">
                        <a:lnSpc>
                          <a:spcPts val="1295"/>
                        </a:lnSpc>
                      </a:pPr>
                      <a:r>
                        <a:rPr sz="1200" spc="-5" dirty="0">
                          <a:latin typeface="Times New Roman"/>
                          <a:cs typeface="Times New Roman"/>
                        </a:rPr>
                        <a:t>1100100</a:t>
                      </a:r>
                      <a:r>
                        <a:rPr sz="1200" spc="-100" dirty="0">
                          <a:latin typeface="Times New Roman"/>
                          <a:cs typeface="Times New Roman"/>
                        </a:rPr>
                        <a:t> </a:t>
                      </a:r>
                      <a:r>
                        <a:rPr sz="1200" u="sng" dirty="0">
                          <a:latin typeface="Times New Roman"/>
                          <a:cs typeface="Times New Roman"/>
                        </a:rPr>
                        <a:t>1</a:t>
                      </a:r>
                      <a:endParaRPr sz="1200">
                        <a:latin typeface="Times New Roman"/>
                        <a:cs typeface="Times New Roman"/>
                      </a:endParaRPr>
                    </a:p>
                  </a:txBody>
                  <a:tcPr marL="0" marR="0" marT="0" marB="0"/>
                </a:tc>
                <a:extLst>
                  <a:ext uri="{0D108BD9-81ED-4DB2-BD59-A6C34878D82A}">
                    <a16:rowId xmlns:a16="http://schemas.microsoft.com/office/drawing/2014/main" val="10004"/>
                  </a:ext>
                </a:extLst>
              </a:tr>
            </a:tbl>
          </a:graphicData>
        </a:graphic>
      </p:graphicFrame>
      <p:sp>
        <p:nvSpPr>
          <p:cNvPr id="8" name="object 8"/>
          <p:cNvSpPr txBox="1"/>
          <p:nvPr/>
        </p:nvSpPr>
        <p:spPr>
          <a:xfrm>
            <a:off x="1130301" y="7755649"/>
            <a:ext cx="4856480" cy="720725"/>
          </a:xfrm>
          <a:prstGeom prst="rect">
            <a:avLst/>
          </a:prstGeom>
        </p:spPr>
        <p:txBody>
          <a:bodyPr vert="horz" wrap="square" lIns="0" tIns="0" rIns="0" bIns="0" rtlCol="0">
            <a:spAutoFit/>
          </a:bodyPr>
          <a:lstStyle/>
          <a:p>
            <a:pPr marL="12700">
              <a:lnSpc>
                <a:spcPts val="1410"/>
              </a:lnSpc>
            </a:pPr>
            <a:r>
              <a:rPr sz="1200" spc="-5" dirty="0">
                <a:latin typeface="Times New Roman"/>
                <a:cs typeface="Times New Roman"/>
              </a:rPr>
              <a:t>Example</a:t>
            </a:r>
            <a:r>
              <a:rPr sz="1200" spc="-75" dirty="0">
                <a:latin typeface="Times New Roman"/>
                <a:cs typeface="Times New Roman"/>
              </a:rPr>
              <a:t> </a:t>
            </a:r>
            <a:r>
              <a:rPr sz="1200" dirty="0">
                <a:latin typeface="Times New Roman"/>
                <a:cs typeface="Times New Roman"/>
              </a:rPr>
              <a:t>9.2</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   Suppose </a:t>
            </a:r>
            <a:r>
              <a:rPr sz="1200" dirty="0">
                <a:latin typeface="Times New Roman"/>
                <a:cs typeface="Times New Roman"/>
              </a:rPr>
              <a:t>“world” is </a:t>
            </a:r>
            <a:r>
              <a:rPr sz="1200" spc="-5" dirty="0">
                <a:latin typeface="Times New Roman"/>
                <a:cs typeface="Times New Roman"/>
              </a:rPr>
              <a:t>received </a:t>
            </a:r>
            <a:r>
              <a:rPr sz="1200" dirty="0">
                <a:latin typeface="Times New Roman"/>
                <a:cs typeface="Times New Roman"/>
              </a:rPr>
              <a:t>by the receiver </a:t>
            </a:r>
            <a:r>
              <a:rPr sz="1200" spc="-5" dirty="0">
                <a:latin typeface="Times New Roman"/>
                <a:cs typeface="Times New Roman"/>
              </a:rPr>
              <a:t>without </a:t>
            </a:r>
            <a:r>
              <a:rPr sz="1200" dirty="0">
                <a:latin typeface="Times New Roman"/>
                <a:cs typeface="Times New Roman"/>
              </a:rPr>
              <a:t>being</a:t>
            </a:r>
            <a:r>
              <a:rPr sz="1200" spc="-65" dirty="0">
                <a:latin typeface="Times New Roman"/>
                <a:cs typeface="Times New Roman"/>
              </a:rPr>
              <a:t> </a:t>
            </a:r>
            <a:r>
              <a:rPr sz="1200" dirty="0">
                <a:latin typeface="Times New Roman"/>
                <a:cs typeface="Times New Roman"/>
              </a:rPr>
              <a:t>corrupted:</a:t>
            </a:r>
            <a:endParaRPr sz="1200">
              <a:latin typeface="Times New Roman"/>
              <a:cs typeface="Times New Roman"/>
            </a:endParaRPr>
          </a:p>
          <a:p>
            <a:pPr>
              <a:lnSpc>
                <a:spcPct val="100000"/>
              </a:lnSpc>
              <a:spcBef>
                <a:spcPts val="55"/>
              </a:spcBef>
              <a:buFont typeface="Meiryo"/>
              <a:buChar char="*"/>
            </a:pPr>
            <a:endParaRPr sz="1100">
              <a:latin typeface="Times New Roman"/>
              <a:cs typeface="Times New Roman"/>
            </a:endParaRPr>
          </a:p>
          <a:p>
            <a:pPr marL="469900" indent="-228600">
              <a:lnSpc>
                <a:spcPct val="100000"/>
              </a:lnSpc>
              <a:buFont typeface="Meiryo"/>
              <a:buChar char="*"/>
              <a:tabLst>
                <a:tab pos="469265" algn="l"/>
                <a:tab pos="469900" algn="l"/>
              </a:tabLst>
            </a:pPr>
            <a:r>
              <a:rPr sz="1200" dirty="0">
                <a:latin typeface="Times New Roman"/>
                <a:cs typeface="Times New Roman"/>
              </a:rPr>
              <a:t>Receiver </a:t>
            </a:r>
            <a:r>
              <a:rPr sz="1200" spc="-5" dirty="0">
                <a:latin typeface="Times New Roman"/>
                <a:cs typeface="Times New Roman"/>
              </a:rPr>
              <a:t>counts </a:t>
            </a:r>
            <a:r>
              <a:rPr sz="1200" dirty="0">
                <a:latin typeface="Times New Roman"/>
                <a:cs typeface="Times New Roman"/>
              </a:rPr>
              <a:t>the </a:t>
            </a:r>
            <a:r>
              <a:rPr sz="1200" spc="-5" dirty="0">
                <a:latin typeface="Times New Roman"/>
                <a:cs typeface="Times New Roman"/>
              </a:rPr>
              <a:t>1’s </a:t>
            </a:r>
            <a:r>
              <a:rPr sz="1200" dirty="0">
                <a:latin typeface="Times New Roman"/>
                <a:cs typeface="Times New Roman"/>
              </a:rPr>
              <a:t>and passes</a:t>
            </a:r>
            <a:r>
              <a:rPr sz="1200" spc="-100" dirty="0">
                <a:latin typeface="Times New Roman"/>
                <a:cs typeface="Times New Roman"/>
              </a:rPr>
              <a:t> </a:t>
            </a:r>
            <a:r>
              <a:rPr sz="1200" dirty="0">
                <a:latin typeface="Times New Roman"/>
                <a:cs typeface="Times New Roman"/>
              </a:rPr>
              <a:t>it</a:t>
            </a:r>
            <a:endParaRPr sz="1200">
              <a:latin typeface="Times New Roman"/>
              <a:cs typeface="Times New Roman"/>
            </a:endParaRPr>
          </a:p>
        </p:txBody>
      </p:sp>
      <p:graphicFrame>
        <p:nvGraphicFramePr>
          <p:cNvPr id="9" name="object 9"/>
          <p:cNvGraphicFramePr>
            <a:graphicFrameLocks noGrp="1"/>
          </p:cNvGraphicFramePr>
          <p:nvPr/>
        </p:nvGraphicFramePr>
        <p:xfrm>
          <a:off x="1235054" y="8486364"/>
          <a:ext cx="2750185" cy="917575"/>
        </p:xfrm>
        <a:graphic>
          <a:graphicData uri="http://schemas.openxmlformats.org/drawingml/2006/table">
            <a:tbl>
              <a:tblPr firstRow="1" bandRow="1">
                <a:tableStyleId>{2D5ABB26-0587-4C30-8999-92F81FD0307C}</a:tableStyleId>
              </a:tblPr>
              <a:tblGrid>
                <a:gridCol w="593801">
                  <a:extLst>
                    <a:ext uri="{9D8B030D-6E8A-4147-A177-3AD203B41FA5}">
                      <a16:colId xmlns:a16="http://schemas.microsoft.com/office/drawing/2014/main" val="20000"/>
                    </a:ext>
                  </a:extLst>
                </a:gridCol>
                <a:gridCol w="395615">
                  <a:extLst>
                    <a:ext uri="{9D8B030D-6E8A-4147-A177-3AD203B41FA5}">
                      <a16:colId xmlns:a16="http://schemas.microsoft.com/office/drawing/2014/main" val="20001"/>
                    </a:ext>
                  </a:extLst>
                </a:gridCol>
                <a:gridCol w="1760239">
                  <a:extLst>
                    <a:ext uri="{9D8B030D-6E8A-4147-A177-3AD203B41FA5}">
                      <a16:colId xmlns:a16="http://schemas.microsoft.com/office/drawing/2014/main" val="20002"/>
                    </a:ext>
                  </a:extLst>
                </a:gridCol>
              </a:tblGrid>
              <a:tr h="163878">
                <a:tc>
                  <a:txBody>
                    <a:bodyPr/>
                    <a:lstStyle/>
                    <a:p>
                      <a:pPr marR="8255" algn="ctr">
                        <a:lnSpc>
                          <a:spcPts val="1205"/>
                        </a:lnSpc>
                      </a:pPr>
                      <a:r>
                        <a:rPr sz="1200" spc="-5" dirty="0">
                          <a:latin typeface="Times New Roman"/>
                          <a:cs typeface="Times New Roman"/>
                        </a:rPr>
                        <a:t>1110111</a:t>
                      </a:r>
                      <a:endParaRPr sz="1200">
                        <a:latin typeface="Times New Roman"/>
                        <a:cs typeface="Times New Roman"/>
                      </a:endParaRPr>
                    </a:p>
                  </a:txBody>
                  <a:tcPr marL="0" marR="0" marT="0" marB="0"/>
                </a:tc>
                <a:tc>
                  <a:txBody>
                    <a:bodyPr/>
                    <a:lstStyle/>
                    <a:p>
                      <a:pPr marL="37465">
                        <a:lnSpc>
                          <a:spcPts val="1205"/>
                        </a:lnSpc>
                      </a:pPr>
                      <a:r>
                        <a:rPr sz="1200" dirty="0">
                          <a:latin typeface="Times New Roman"/>
                          <a:cs typeface="Times New Roman"/>
                        </a:rPr>
                        <a:t>w</a:t>
                      </a:r>
                      <a:endParaRPr sz="1200">
                        <a:latin typeface="Times New Roman"/>
                        <a:cs typeface="Times New Roman"/>
                      </a:endParaRPr>
                    </a:p>
                  </a:txBody>
                  <a:tcPr marL="0" marR="0" marT="0" marB="0"/>
                </a:tc>
                <a:tc>
                  <a:txBody>
                    <a:bodyPr/>
                    <a:lstStyle/>
                    <a:p>
                      <a:pPr marR="14604" algn="r">
                        <a:lnSpc>
                          <a:spcPts val="1205"/>
                        </a:lnSpc>
                        <a:tabLst>
                          <a:tab pos="1413510" algn="l"/>
                        </a:tabLst>
                      </a:pPr>
                      <a:r>
                        <a:rPr sz="1200" spc="-5" dirty="0">
                          <a:latin typeface="Times New Roman"/>
                          <a:cs typeface="Times New Roman"/>
                        </a:rPr>
                        <a:t>111011</a:t>
                      </a:r>
                      <a:r>
                        <a:rPr sz="1200" dirty="0">
                          <a:latin typeface="Times New Roman"/>
                          <a:cs typeface="Times New Roman"/>
                        </a:rPr>
                        <a:t>1</a:t>
                      </a:r>
                      <a:r>
                        <a:rPr sz="1200" spc="-5" dirty="0">
                          <a:latin typeface="Times New Roman"/>
                          <a:cs typeface="Times New Roman"/>
                        </a:rPr>
                        <a:t> </a:t>
                      </a:r>
                      <a:r>
                        <a:rPr sz="1200" u="sng" dirty="0">
                          <a:latin typeface="Times New Roman"/>
                          <a:cs typeface="Times New Roman"/>
                        </a:rPr>
                        <a:t>0	6</a:t>
                      </a:r>
                      <a:endParaRPr sz="1200">
                        <a:latin typeface="Times New Roman"/>
                        <a:cs typeface="Times New Roman"/>
                      </a:endParaRPr>
                    </a:p>
                  </a:txBody>
                  <a:tcPr marL="0" marR="0" marT="0" marB="0"/>
                </a:tc>
                <a:extLst>
                  <a:ext uri="{0D108BD9-81ED-4DB2-BD59-A6C34878D82A}">
                    <a16:rowId xmlns:a16="http://schemas.microsoft.com/office/drawing/2014/main" val="10000"/>
                  </a:ext>
                </a:extLst>
              </a:tr>
              <a:tr h="175259">
                <a:tc>
                  <a:txBody>
                    <a:bodyPr/>
                    <a:lstStyle/>
                    <a:p>
                      <a:pPr marR="8890" algn="ctr">
                        <a:lnSpc>
                          <a:spcPts val="1295"/>
                        </a:lnSpc>
                      </a:pPr>
                      <a:r>
                        <a:rPr sz="1200" spc="-5" dirty="0">
                          <a:latin typeface="Times New Roman"/>
                          <a:cs typeface="Times New Roman"/>
                        </a:rPr>
                        <a:t>1101111</a:t>
                      </a:r>
                      <a:endParaRPr sz="1200">
                        <a:latin typeface="Times New Roman"/>
                        <a:cs typeface="Times New Roman"/>
                      </a:endParaRPr>
                    </a:p>
                  </a:txBody>
                  <a:tcPr marL="0" marR="0" marT="0" marB="0"/>
                </a:tc>
                <a:tc>
                  <a:txBody>
                    <a:bodyPr/>
                    <a:lstStyle/>
                    <a:p>
                      <a:pPr marL="37465">
                        <a:lnSpc>
                          <a:spcPts val="1295"/>
                        </a:lnSpc>
                      </a:pPr>
                      <a:r>
                        <a:rPr sz="1200" dirty="0">
                          <a:latin typeface="Times New Roman"/>
                          <a:cs typeface="Times New Roman"/>
                        </a:rPr>
                        <a:t>o</a:t>
                      </a:r>
                      <a:endParaRPr sz="1200">
                        <a:latin typeface="Times New Roman"/>
                        <a:cs typeface="Times New Roman"/>
                      </a:endParaRPr>
                    </a:p>
                  </a:txBody>
                  <a:tcPr marL="0" marR="0" marT="0" marB="0"/>
                </a:tc>
                <a:tc>
                  <a:txBody>
                    <a:bodyPr/>
                    <a:lstStyle/>
                    <a:p>
                      <a:pPr marR="14604" algn="r">
                        <a:lnSpc>
                          <a:spcPts val="1295"/>
                        </a:lnSpc>
                        <a:tabLst>
                          <a:tab pos="1409065" algn="l"/>
                        </a:tabLst>
                      </a:pPr>
                      <a:r>
                        <a:rPr sz="1200" spc="-5" dirty="0">
                          <a:latin typeface="Times New Roman"/>
                          <a:cs typeface="Times New Roman"/>
                        </a:rPr>
                        <a:t>110111</a:t>
                      </a:r>
                      <a:r>
                        <a:rPr sz="1200" dirty="0">
                          <a:latin typeface="Times New Roman"/>
                          <a:cs typeface="Times New Roman"/>
                        </a:rPr>
                        <a:t>1</a:t>
                      </a:r>
                      <a:r>
                        <a:rPr sz="1200" spc="-5" dirty="0">
                          <a:latin typeface="Times New Roman"/>
                          <a:cs typeface="Times New Roman"/>
                        </a:rPr>
                        <a:t> </a:t>
                      </a:r>
                      <a:r>
                        <a:rPr sz="1200" u="sng" dirty="0">
                          <a:latin typeface="Times New Roman"/>
                          <a:cs typeface="Times New Roman"/>
                        </a:rPr>
                        <a:t>0	6</a:t>
                      </a:r>
                      <a:endParaRPr sz="1200">
                        <a:latin typeface="Times New Roman"/>
                        <a:cs typeface="Times New Roman"/>
                      </a:endParaRPr>
                    </a:p>
                  </a:txBody>
                  <a:tcPr marL="0" marR="0" marT="0" marB="0"/>
                </a:tc>
                <a:extLst>
                  <a:ext uri="{0D108BD9-81ED-4DB2-BD59-A6C34878D82A}">
                    <a16:rowId xmlns:a16="http://schemas.microsoft.com/office/drawing/2014/main" val="10001"/>
                  </a:ext>
                </a:extLst>
              </a:tr>
              <a:tr h="175260">
                <a:tc>
                  <a:txBody>
                    <a:bodyPr/>
                    <a:lstStyle/>
                    <a:p>
                      <a:pPr marR="7620" algn="ctr">
                        <a:lnSpc>
                          <a:spcPts val="1295"/>
                        </a:lnSpc>
                      </a:pPr>
                      <a:r>
                        <a:rPr sz="1200" spc="-5" dirty="0">
                          <a:latin typeface="Times New Roman"/>
                          <a:cs typeface="Times New Roman"/>
                        </a:rPr>
                        <a:t>1110010</a:t>
                      </a:r>
                      <a:endParaRPr sz="1200">
                        <a:latin typeface="Times New Roman"/>
                        <a:cs typeface="Times New Roman"/>
                      </a:endParaRPr>
                    </a:p>
                  </a:txBody>
                  <a:tcPr marL="0" marR="0" marT="0" marB="0"/>
                </a:tc>
                <a:tc>
                  <a:txBody>
                    <a:bodyPr/>
                    <a:lstStyle/>
                    <a:p>
                      <a:pPr marL="38100">
                        <a:lnSpc>
                          <a:spcPts val="1295"/>
                        </a:lnSpc>
                      </a:pPr>
                      <a:r>
                        <a:rPr sz="1200" dirty="0">
                          <a:latin typeface="Times New Roman"/>
                          <a:cs typeface="Times New Roman"/>
                        </a:rPr>
                        <a:t>r</a:t>
                      </a:r>
                      <a:endParaRPr sz="1200">
                        <a:latin typeface="Times New Roman"/>
                        <a:cs typeface="Times New Roman"/>
                      </a:endParaRPr>
                    </a:p>
                  </a:txBody>
                  <a:tcPr marL="0" marR="0" marT="0" marB="0"/>
                </a:tc>
                <a:tc>
                  <a:txBody>
                    <a:bodyPr/>
                    <a:lstStyle/>
                    <a:p>
                      <a:pPr marR="14604" algn="r">
                        <a:lnSpc>
                          <a:spcPts val="1295"/>
                        </a:lnSpc>
                        <a:tabLst>
                          <a:tab pos="1396365" algn="l"/>
                        </a:tabLst>
                      </a:pPr>
                      <a:r>
                        <a:rPr sz="1200" spc="-5" dirty="0">
                          <a:latin typeface="Times New Roman"/>
                          <a:cs typeface="Times New Roman"/>
                        </a:rPr>
                        <a:t>1</a:t>
                      </a:r>
                      <a:r>
                        <a:rPr sz="1200" dirty="0">
                          <a:latin typeface="Times New Roman"/>
                          <a:cs typeface="Times New Roman"/>
                        </a:rPr>
                        <a:t>11</a:t>
                      </a:r>
                      <a:r>
                        <a:rPr sz="1200" spc="-5" dirty="0">
                          <a:latin typeface="Times New Roman"/>
                          <a:cs typeface="Times New Roman"/>
                        </a:rPr>
                        <a:t>0</a:t>
                      </a:r>
                      <a:r>
                        <a:rPr sz="1200" dirty="0">
                          <a:latin typeface="Times New Roman"/>
                          <a:cs typeface="Times New Roman"/>
                        </a:rPr>
                        <a:t>0</a:t>
                      </a:r>
                      <a:r>
                        <a:rPr sz="1200" spc="-5" dirty="0">
                          <a:latin typeface="Times New Roman"/>
                          <a:cs typeface="Times New Roman"/>
                        </a:rPr>
                        <a:t>1</a:t>
                      </a:r>
                      <a:r>
                        <a:rPr sz="1200" dirty="0">
                          <a:latin typeface="Times New Roman"/>
                          <a:cs typeface="Times New Roman"/>
                        </a:rPr>
                        <a:t>0</a:t>
                      </a:r>
                      <a:r>
                        <a:rPr sz="1200" spc="-5" dirty="0">
                          <a:latin typeface="Times New Roman"/>
                          <a:cs typeface="Times New Roman"/>
                        </a:rPr>
                        <a:t> </a:t>
                      </a:r>
                      <a:r>
                        <a:rPr sz="1200" u="sng" dirty="0">
                          <a:latin typeface="Times New Roman"/>
                          <a:cs typeface="Times New Roman"/>
                        </a:rPr>
                        <a:t>0	4</a:t>
                      </a:r>
                      <a:endParaRPr sz="1200">
                        <a:latin typeface="Times New Roman"/>
                        <a:cs typeface="Times New Roman"/>
                      </a:endParaRPr>
                    </a:p>
                  </a:txBody>
                  <a:tcPr marL="0" marR="0" marT="0" marB="0"/>
                </a:tc>
                <a:extLst>
                  <a:ext uri="{0D108BD9-81ED-4DB2-BD59-A6C34878D82A}">
                    <a16:rowId xmlns:a16="http://schemas.microsoft.com/office/drawing/2014/main" val="10002"/>
                  </a:ext>
                </a:extLst>
              </a:tr>
              <a:tr h="175259">
                <a:tc>
                  <a:txBody>
                    <a:bodyPr/>
                    <a:lstStyle/>
                    <a:p>
                      <a:pPr marR="7620" algn="ctr">
                        <a:lnSpc>
                          <a:spcPts val="1295"/>
                        </a:lnSpc>
                      </a:pPr>
                      <a:r>
                        <a:rPr sz="1200" spc="-5" dirty="0">
                          <a:latin typeface="Times New Roman"/>
                          <a:cs typeface="Times New Roman"/>
                        </a:rPr>
                        <a:t>1101100</a:t>
                      </a:r>
                      <a:endParaRPr sz="1200">
                        <a:latin typeface="Times New Roman"/>
                        <a:cs typeface="Times New Roman"/>
                      </a:endParaRPr>
                    </a:p>
                  </a:txBody>
                  <a:tcPr marL="0" marR="0" marT="0" marB="0"/>
                </a:tc>
                <a:tc>
                  <a:txBody>
                    <a:bodyPr/>
                    <a:lstStyle/>
                    <a:p>
                      <a:pPr marL="38100">
                        <a:lnSpc>
                          <a:spcPts val="1295"/>
                        </a:lnSpc>
                      </a:pPr>
                      <a:r>
                        <a:rPr sz="1200" dirty="0">
                          <a:latin typeface="Times New Roman"/>
                          <a:cs typeface="Times New Roman"/>
                        </a:rPr>
                        <a:t>l</a:t>
                      </a:r>
                      <a:endParaRPr sz="1200">
                        <a:latin typeface="Times New Roman"/>
                        <a:cs typeface="Times New Roman"/>
                      </a:endParaRPr>
                    </a:p>
                  </a:txBody>
                  <a:tcPr marL="0" marR="0" marT="0" marB="0"/>
                </a:tc>
                <a:tc>
                  <a:txBody>
                    <a:bodyPr/>
                    <a:lstStyle/>
                    <a:p>
                      <a:pPr marR="14604" algn="r">
                        <a:lnSpc>
                          <a:spcPts val="1295"/>
                        </a:lnSpc>
                        <a:tabLst>
                          <a:tab pos="1405255" algn="l"/>
                        </a:tabLst>
                      </a:pPr>
                      <a:r>
                        <a:rPr sz="1200" dirty="0">
                          <a:latin typeface="Times New Roman"/>
                          <a:cs typeface="Times New Roman"/>
                        </a:rPr>
                        <a:t>11</a:t>
                      </a:r>
                      <a:r>
                        <a:rPr sz="1200" spc="-5" dirty="0">
                          <a:latin typeface="Times New Roman"/>
                          <a:cs typeface="Times New Roman"/>
                        </a:rPr>
                        <a:t>0</a:t>
                      </a:r>
                      <a:r>
                        <a:rPr sz="1200" dirty="0">
                          <a:latin typeface="Times New Roman"/>
                          <a:cs typeface="Times New Roman"/>
                        </a:rPr>
                        <a:t>1</a:t>
                      </a:r>
                      <a:r>
                        <a:rPr sz="1200" spc="-5" dirty="0">
                          <a:latin typeface="Times New Roman"/>
                          <a:cs typeface="Times New Roman"/>
                        </a:rPr>
                        <a:t>1</a:t>
                      </a:r>
                      <a:r>
                        <a:rPr sz="1200" dirty="0">
                          <a:latin typeface="Times New Roman"/>
                          <a:cs typeface="Times New Roman"/>
                        </a:rPr>
                        <a:t>00</a:t>
                      </a:r>
                      <a:r>
                        <a:rPr sz="1200" spc="-5" dirty="0">
                          <a:latin typeface="Times New Roman"/>
                          <a:cs typeface="Times New Roman"/>
                        </a:rPr>
                        <a:t> </a:t>
                      </a:r>
                      <a:r>
                        <a:rPr sz="1200" u="sng" dirty="0">
                          <a:latin typeface="Times New Roman"/>
                          <a:cs typeface="Times New Roman"/>
                        </a:rPr>
                        <a:t>0	4</a:t>
                      </a: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7378">
                <a:tc>
                  <a:txBody>
                    <a:bodyPr/>
                    <a:lstStyle/>
                    <a:p>
                      <a:pPr marR="8890" algn="ctr">
                        <a:lnSpc>
                          <a:spcPts val="1295"/>
                        </a:lnSpc>
                      </a:pPr>
                      <a:r>
                        <a:rPr sz="1200" spc="-5" dirty="0">
                          <a:latin typeface="Times New Roman"/>
                          <a:cs typeface="Times New Roman"/>
                        </a:rPr>
                        <a:t>1100100</a:t>
                      </a:r>
                      <a:endParaRPr sz="1200">
                        <a:latin typeface="Times New Roman"/>
                        <a:cs typeface="Times New Roman"/>
                      </a:endParaRPr>
                    </a:p>
                  </a:txBody>
                  <a:tcPr marL="0" marR="0" marT="0" marB="0"/>
                </a:tc>
                <a:tc>
                  <a:txBody>
                    <a:bodyPr/>
                    <a:lstStyle/>
                    <a:p>
                      <a:pPr marL="37465">
                        <a:lnSpc>
                          <a:spcPts val="1295"/>
                        </a:lnSpc>
                      </a:pPr>
                      <a:r>
                        <a:rPr sz="1200" dirty="0">
                          <a:latin typeface="Times New Roman"/>
                          <a:cs typeface="Times New Roman"/>
                        </a:rPr>
                        <a:t>d</a:t>
                      </a:r>
                      <a:endParaRPr sz="1200">
                        <a:latin typeface="Times New Roman"/>
                        <a:cs typeface="Times New Roman"/>
                      </a:endParaRPr>
                    </a:p>
                  </a:txBody>
                  <a:tcPr marL="0" marR="0" marT="0" marB="0"/>
                </a:tc>
                <a:tc>
                  <a:txBody>
                    <a:bodyPr/>
                    <a:lstStyle/>
                    <a:p>
                      <a:pPr marR="14604" algn="r">
                        <a:lnSpc>
                          <a:spcPts val="1295"/>
                        </a:lnSpc>
                        <a:tabLst>
                          <a:tab pos="1409065" algn="l"/>
                        </a:tabLst>
                      </a:pPr>
                      <a:r>
                        <a:rPr sz="1200" spc="-5" dirty="0">
                          <a:latin typeface="Times New Roman"/>
                          <a:cs typeface="Times New Roman"/>
                        </a:rPr>
                        <a:t>110010</a:t>
                      </a:r>
                      <a:r>
                        <a:rPr sz="1200" dirty="0">
                          <a:latin typeface="Times New Roman"/>
                          <a:cs typeface="Times New Roman"/>
                        </a:rPr>
                        <a:t>0</a:t>
                      </a:r>
                      <a:r>
                        <a:rPr sz="1200" spc="-5" dirty="0">
                          <a:latin typeface="Times New Roman"/>
                          <a:cs typeface="Times New Roman"/>
                        </a:rPr>
                        <a:t> </a:t>
                      </a:r>
                      <a:r>
                        <a:rPr sz="1200" u="sng" dirty="0">
                          <a:latin typeface="Times New Roman"/>
                          <a:cs typeface="Times New Roman"/>
                        </a:rPr>
                        <a:t>1	4</a:t>
                      </a:r>
                      <a:endParaRPr sz="1200">
                        <a:latin typeface="Times New Roman"/>
                        <a:cs typeface="Times New Roman"/>
                      </a:endParaRPr>
                    </a:p>
                  </a:txBody>
                  <a:tcPr marL="0" marR="0" marT="0" marB="0"/>
                </a:tc>
                <a:extLst>
                  <a:ext uri="{0D108BD9-81ED-4DB2-BD59-A6C34878D82A}">
                    <a16:rowId xmlns:a16="http://schemas.microsoft.com/office/drawing/2014/main" val="10004"/>
                  </a:ext>
                </a:extLst>
              </a:tr>
            </a:tbl>
          </a:graphicData>
        </a:graphic>
      </p:graphicFrame>
      <p:sp>
        <p:nvSpPr>
          <p:cNvPr id="10" name="object 10"/>
          <p:cNvSpPr/>
          <p:nvPr/>
        </p:nvSpPr>
        <p:spPr>
          <a:xfrm>
            <a:off x="1143000" y="914400"/>
            <a:ext cx="4742141" cy="186690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172</a:t>
            </a:fld>
            <a:endParaRPr dirty="0"/>
          </a:p>
        </p:txBody>
      </p:sp>
    </p:spTree>
    <p:extLst>
      <p:ext uri="{BB962C8B-B14F-4D97-AF65-F5344CB8AC3E}">
        <p14:creationId xmlns:p14="http://schemas.microsoft.com/office/powerpoint/2010/main" val="25651119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3831590" cy="89471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9.3</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ct val="100000"/>
              </a:lnSpc>
              <a:buFont typeface="Meiryo"/>
              <a:buChar char="*"/>
              <a:tabLst>
                <a:tab pos="469265" algn="l"/>
                <a:tab pos="469900" algn="l"/>
              </a:tabLst>
            </a:pPr>
            <a:r>
              <a:rPr sz="1200" dirty="0">
                <a:latin typeface="Times New Roman"/>
                <a:cs typeface="Times New Roman"/>
              </a:rPr>
              <a:t>Suppose “world” is received by the receiver</a:t>
            </a:r>
            <a:r>
              <a:rPr sz="1200" spc="-135" dirty="0">
                <a:latin typeface="Times New Roman"/>
                <a:cs typeface="Times New Roman"/>
              </a:rPr>
              <a:t> </a:t>
            </a:r>
            <a:r>
              <a:rPr sz="1200" dirty="0">
                <a:latin typeface="Times New Roman"/>
                <a:cs typeface="Times New Roman"/>
              </a:rPr>
              <a:t>corrupted:</a:t>
            </a:r>
            <a:endParaRPr sz="1200">
              <a:latin typeface="Times New Roman"/>
              <a:cs typeface="Times New Roman"/>
            </a:endParaRPr>
          </a:p>
          <a:p>
            <a:pPr>
              <a:lnSpc>
                <a:spcPct val="100000"/>
              </a:lnSpc>
              <a:spcBef>
                <a:spcPts val="55"/>
              </a:spcBef>
              <a:buFont typeface="Meiryo"/>
              <a:buChar char="*"/>
            </a:pPr>
            <a:endParaRPr sz="1100">
              <a:latin typeface="Times New Roman"/>
              <a:cs typeface="Times New Roman"/>
            </a:endParaRPr>
          </a:p>
          <a:p>
            <a:pPr marL="469900" indent="-228600">
              <a:lnSpc>
                <a:spcPct val="100000"/>
              </a:lnSpc>
              <a:buFont typeface="Meiryo"/>
              <a:buChar char="*"/>
              <a:tabLst>
                <a:tab pos="469265" algn="l"/>
                <a:tab pos="469900" algn="l"/>
              </a:tabLst>
            </a:pPr>
            <a:r>
              <a:rPr sz="1200" dirty="0">
                <a:latin typeface="Times New Roman"/>
                <a:cs typeface="Times New Roman"/>
              </a:rPr>
              <a:t>Receiver </a:t>
            </a:r>
            <a:r>
              <a:rPr sz="1200" spc="-5" dirty="0">
                <a:latin typeface="Times New Roman"/>
                <a:cs typeface="Times New Roman"/>
              </a:rPr>
              <a:t>counts </a:t>
            </a:r>
            <a:r>
              <a:rPr sz="1200" dirty="0">
                <a:latin typeface="Times New Roman"/>
                <a:cs typeface="Times New Roman"/>
              </a:rPr>
              <a:t>the </a:t>
            </a:r>
            <a:r>
              <a:rPr sz="1200" spc="-5" dirty="0">
                <a:latin typeface="Times New Roman"/>
                <a:cs typeface="Times New Roman"/>
              </a:rPr>
              <a:t>1’s </a:t>
            </a:r>
            <a:r>
              <a:rPr sz="1200" dirty="0">
                <a:latin typeface="Times New Roman"/>
                <a:cs typeface="Times New Roman"/>
              </a:rPr>
              <a:t>and rejects</a:t>
            </a:r>
            <a:r>
              <a:rPr sz="1200" spc="-95" dirty="0">
                <a:latin typeface="Times New Roman"/>
                <a:cs typeface="Times New Roman"/>
              </a:rPr>
              <a:t> </a:t>
            </a:r>
            <a:r>
              <a:rPr sz="1200" dirty="0">
                <a:latin typeface="Times New Roman"/>
                <a:cs typeface="Times New Roman"/>
              </a:rPr>
              <a:t>it</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173</a:t>
            </a:fld>
            <a:endParaRPr dirty="0"/>
          </a:p>
        </p:txBody>
      </p:sp>
      <p:graphicFrame>
        <p:nvGraphicFramePr>
          <p:cNvPr id="7" name="object 7"/>
          <p:cNvGraphicFramePr>
            <a:graphicFrameLocks noGrp="1"/>
          </p:cNvGraphicFramePr>
          <p:nvPr/>
        </p:nvGraphicFramePr>
        <p:xfrm>
          <a:off x="1235052" y="1808196"/>
          <a:ext cx="2750185" cy="742315"/>
        </p:xfrm>
        <a:graphic>
          <a:graphicData uri="http://schemas.openxmlformats.org/drawingml/2006/table">
            <a:tbl>
              <a:tblPr firstRow="1" bandRow="1">
                <a:tableStyleId>{2D5ABB26-0587-4C30-8999-92F81FD0307C}</a:tableStyleId>
              </a:tblPr>
              <a:tblGrid>
                <a:gridCol w="593789">
                  <a:extLst>
                    <a:ext uri="{9D8B030D-6E8A-4147-A177-3AD203B41FA5}">
                      <a16:colId xmlns:a16="http://schemas.microsoft.com/office/drawing/2014/main" val="20000"/>
                    </a:ext>
                  </a:extLst>
                </a:gridCol>
                <a:gridCol w="395623">
                  <a:extLst>
                    <a:ext uri="{9D8B030D-6E8A-4147-A177-3AD203B41FA5}">
                      <a16:colId xmlns:a16="http://schemas.microsoft.com/office/drawing/2014/main" val="20001"/>
                    </a:ext>
                  </a:extLst>
                </a:gridCol>
                <a:gridCol w="1760245">
                  <a:extLst>
                    <a:ext uri="{9D8B030D-6E8A-4147-A177-3AD203B41FA5}">
                      <a16:colId xmlns:a16="http://schemas.microsoft.com/office/drawing/2014/main" val="20002"/>
                    </a:ext>
                  </a:extLst>
                </a:gridCol>
              </a:tblGrid>
              <a:tr h="163878">
                <a:tc>
                  <a:txBody>
                    <a:bodyPr/>
                    <a:lstStyle/>
                    <a:p>
                      <a:pPr marR="8255" algn="ctr">
                        <a:lnSpc>
                          <a:spcPts val="1205"/>
                        </a:lnSpc>
                      </a:pPr>
                      <a:r>
                        <a:rPr sz="1200" spc="-5" dirty="0">
                          <a:latin typeface="Times New Roman"/>
                          <a:cs typeface="Times New Roman"/>
                        </a:rPr>
                        <a:t>1110111</a:t>
                      </a:r>
                      <a:endParaRPr sz="1200">
                        <a:latin typeface="Times New Roman"/>
                        <a:cs typeface="Times New Roman"/>
                      </a:endParaRPr>
                    </a:p>
                  </a:txBody>
                  <a:tcPr marL="0" marR="0" marT="0" marB="0"/>
                </a:tc>
                <a:tc>
                  <a:txBody>
                    <a:bodyPr/>
                    <a:lstStyle/>
                    <a:p>
                      <a:pPr marL="37465">
                        <a:lnSpc>
                          <a:spcPts val="1205"/>
                        </a:lnSpc>
                      </a:pPr>
                      <a:r>
                        <a:rPr sz="1200" dirty="0">
                          <a:latin typeface="Times New Roman"/>
                          <a:cs typeface="Times New Roman"/>
                        </a:rPr>
                        <a:t>w</a:t>
                      </a:r>
                      <a:endParaRPr sz="1200">
                        <a:latin typeface="Times New Roman"/>
                        <a:cs typeface="Times New Roman"/>
                      </a:endParaRPr>
                    </a:p>
                  </a:txBody>
                  <a:tcPr marL="0" marR="0" marT="0" marB="0"/>
                </a:tc>
                <a:tc>
                  <a:txBody>
                    <a:bodyPr/>
                    <a:lstStyle/>
                    <a:p>
                      <a:pPr marR="14604" algn="r">
                        <a:lnSpc>
                          <a:spcPts val="1205"/>
                        </a:lnSpc>
                        <a:tabLst>
                          <a:tab pos="1413510" algn="l"/>
                        </a:tabLst>
                      </a:pPr>
                      <a:r>
                        <a:rPr sz="1200" spc="-5" dirty="0">
                          <a:latin typeface="Times New Roman"/>
                          <a:cs typeface="Times New Roman"/>
                        </a:rPr>
                        <a:t>111111</a:t>
                      </a:r>
                      <a:r>
                        <a:rPr sz="1200" dirty="0">
                          <a:latin typeface="Times New Roman"/>
                          <a:cs typeface="Times New Roman"/>
                        </a:rPr>
                        <a:t>1</a:t>
                      </a:r>
                      <a:r>
                        <a:rPr sz="1200" spc="-5" dirty="0">
                          <a:latin typeface="Times New Roman"/>
                          <a:cs typeface="Times New Roman"/>
                        </a:rPr>
                        <a:t> </a:t>
                      </a:r>
                      <a:r>
                        <a:rPr sz="1200" u="sng" dirty="0">
                          <a:latin typeface="Times New Roman"/>
                          <a:cs typeface="Times New Roman"/>
                        </a:rPr>
                        <a:t>0	7</a:t>
                      </a:r>
                      <a:endParaRPr sz="1200">
                        <a:latin typeface="Times New Roman"/>
                        <a:cs typeface="Times New Roman"/>
                      </a:endParaRPr>
                    </a:p>
                  </a:txBody>
                  <a:tcPr marL="0" marR="0" marT="0" marB="0"/>
                </a:tc>
                <a:extLst>
                  <a:ext uri="{0D108BD9-81ED-4DB2-BD59-A6C34878D82A}">
                    <a16:rowId xmlns:a16="http://schemas.microsoft.com/office/drawing/2014/main" val="10000"/>
                  </a:ext>
                </a:extLst>
              </a:tr>
              <a:tr h="175260">
                <a:tc>
                  <a:txBody>
                    <a:bodyPr/>
                    <a:lstStyle/>
                    <a:p>
                      <a:pPr marR="8255" algn="ctr">
                        <a:lnSpc>
                          <a:spcPts val="1295"/>
                        </a:lnSpc>
                      </a:pPr>
                      <a:r>
                        <a:rPr sz="1200" spc="-5" dirty="0">
                          <a:latin typeface="Times New Roman"/>
                          <a:cs typeface="Times New Roman"/>
                        </a:rPr>
                        <a:t>1101111</a:t>
                      </a:r>
                      <a:endParaRPr sz="1200">
                        <a:latin typeface="Times New Roman"/>
                        <a:cs typeface="Times New Roman"/>
                      </a:endParaRPr>
                    </a:p>
                  </a:txBody>
                  <a:tcPr marL="0" marR="0" marT="0" marB="0"/>
                </a:tc>
                <a:tc>
                  <a:txBody>
                    <a:bodyPr/>
                    <a:lstStyle/>
                    <a:p>
                      <a:pPr marL="37465">
                        <a:lnSpc>
                          <a:spcPts val="1295"/>
                        </a:lnSpc>
                      </a:pPr>
                      <a:r>
                        <a:rPr sz="1200" dirty="0">
                          <a:latin typeface="Times New Roman"/>
                          <a:cs typeface="Times New Roman"/>
                        </a:rPr>
                        <a:t>o</a:t>
                      </a:r>
                      <a:endParaRPr sz="1200">
                        <a:latin typeface="Times New Roman"/>
                        <a:cs typeface="Times New Roman"/>
                      </a:endParaRPr>
                    </a:p>
                  </a:txBody>
                  <a:tcPr marL="0" marR="0" marT="0" marB="0"/>
                </a:tc>
                <a:tc>
                  <a:txBody>
                    <a:bodyPr/>
                    <a:lstStyle/>
                    <a:p>
                      <a:pPr marR="14604" algn="r">
                        <a:lnSpc>
                          <a:spcPts val="1295"/>
                        </a:lnSpc>
                        <a:tabLst>
                          <a:tab pos="1409065" algn="l"/>
                        </a:tabLst>
                      </a:pPr>
                      <a:r>
                        <a:rPr sz="1200" spc="-5" dirty="0">
                          <a:latin typeface="Times New Roman"/>
                          <a:cs typeface="Times New Roman"/>
                        </a:rPr>
                        <a:t>110111</a:t>
                      </a:r>
                      <a:r>
                        <a:rPr sz="1200" dirty="0">
                          <a:latin typeface="Times New Roman"/>
                          <a:cs typeface="Times New Roman"/>
                        </a:rPr>
                        <a:t>1</a:t>
                      </a:r>
                      <a:r>
                        <a:rPr sz="1200" spc="-5" dirty="0">
                          <a:latin typeface="Times New Roman"/>
                          <a:cs typeface="Times New Roman"/>
                        </a:rPr>
                        <a:t> </a:t>
                      </a:r>
                      <a:r>
                        <a:rPr sz="1200" u="sng" dirty="0">
                          <a:latin typeface="Times New Roman"/>
                          <a:cs typeface="Times New Roman"/>
                        </a:rPr>
                        <a:t>0	6</a:t>
                      </a:r>
                      <a:endParaRPr sz="1200">
                        <a:latin typeface="Times New Roman"/>
                        <a:cs typeface="Times New Roman"/>
                      </a:endParaRPr>
                    </a:p>
                  </a:txBody>
                  <a:tcPr marL="0" marR="0" marT="0" marB="0"/>
                </a:tc>
                <a:extLst>
                  <a:ext uri="{0D108BD9-81ED-4DB2-BD59-A6C34878D82A}">
                    <a16:rowId xmlns:a16="http://schemas.microsoft.com/office/drawing/2014/main" val="10001"/>
                  </a:ext>
                </a:extLst>
              </a:tr>
              <a:tr h="175260">
                <a:tc>
                  <a:txBody>
                    <a:bodyPr/>
                    <a:lstStyle/>
                    <a:p>
                      <a:pPr marR="7620" algn="ctr">
                        <a:lnSpc>
                          <a:spcPts val="1295"/>
                        </a:lnSpc>
                      </a:pPr>
                      <a:r>
                        <a:rPr sz="1200" spc="-5" dirty="0">
                          <a:latin typeface="Times New Roman"/>
                          <a:cs typeface="Times New Roman"/>
                        </a:rPr>
                        <a:t>1110010</a:t>
                      </a:r>
                      <a:endParaRPr sz="1200">
                        <a:latin typeface="Times New Roman"/>
                        <a:cs typeface="Times New Roman"/>
                      </a:endParaRPr>
                    </a:p>
                  </a:txBody>
                  <a:tcPr marL="0" marR="0" marT="0" marB="0"/>
                </a:tc>
                <a:tc>
                  <a:txBody>
                    <a:bodyPr/>
                    <a:lstStyle/>
                    <a:p>
                      <a:pPr marL="38100">
                        <a:lnSpc>
                          <a:spcPts val="1295"/>
                        </a:lnSpc>
                      </a:pPr>
                      <a:r>
                        <a:rPr sz="1200" dirty="0">
                          <a:latin typeface="Times New Roman"/>
                          <a:cs typeface="Times New Roman"/>
                        </a:rPr>
                        <a:t>r</a:t>
                      </a:r>
                      <a:endParaRPr sz="1200">
                        <a:latin typeface="Times New Roman"/>
                        <a:cs typeface="Times New Roman"/>
                      </a:endParaRPr>
                    </a:p>
                  </a:txBody>
                  <a:tcPr marL="0" marR="0" marT="0" marB="0"/>
                </a:tc>
                <a:tc>
                  <a:txBody>
                    <a:bodyPr/>
                    <a:lstStyle/>
                    <a:p>
                      <a:pPr marR="14604" algn="r">
                        <a:lnSpc>
                          <a:spcPts val="1295"/>
                        </a:lnSpc>
                        <a:tabLst>
                          <a:tab pos="1396365" algn="l"/>
                        </a:tabLst>
                      </a:pPr>
                      <a:r>
                        <a:rPr sz="1200" spc="-5" dirty="0">
                          <a:latin typeface="Times New Roman"/>
                          <a:cs typeface="Times New Roman"/>
                        </a:rPr>
                        <a:t>111011</a:t>
                      </a:r>
                      <a:r>
                        <a:rPr sz="1200" dirty="0">
                          <a:latin typeface="Times New Roman"/>
                          <a:cs typeface="Times New Roman"/>
                        </a:rPr>
                        <a:t>0</a:t>
                      </a:r>
                      <a:r>
                        <a:rPr sz="1200" spc="-5" dirty="0">
                          <a:latin typeface="Times New Roman"/>
                          <a:cs typeface="Times New Roman"/>
                        </a:rPr>
                        <a:t> </a:t>
                      </a:r>
                      <a:r>
                        <a:rPr sz="1200" u="sng" dirty="0">
                          <a:latin typeface="Times New Roman"/>
                          <a:cs typeface="Times New Roman"/>
                        </a:rPr>
                        <a:t>0	5</a:t>
                      </a: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7378">
                <a:tc>
                  <a:txBody>
                    <a:bodyPr/>
                    <a:lstStyle/>
                    <a:p>
                      <a:pPr marR="7620" algn="ctr">
                        <a:lnSpc>
                          <a:spcPts val="1295"/>
                        </a:lnSpc>
                      </a:pPr>
                      <a:r>
                        <a:rPr sz="1200" spc="-5" dirty="0">
                          <a:latin typeface="Times New Roman"/>
                          <a:cs typeface="Times New Roman"/>
                        </a:rPr>
                        <a:t>1101100</a:t>
                      </a:r>
                      <a:endParaRPr sz="1200">
                        <a:latin typeface="Times New Roman"/>
                        <a:cs typeface="Times New Roman"/>
                      </a:endParaRPr>
                    </a:p>
                  </a:txBody>
                  <a:tcPr marL="0" marR="0" marT="0" marB="0"/>
                </a:tc>
                <a:tc>
                  <a:txBody>
                    <a:bodyPr/>
                    <a:lstStyle/>
                    <a:p>
                      <a:pPr marL="38100">
                        <a:lnSpc>
                          <a:spcPts val="1295"/>
                        </a:lnSpc>
                      </a:pPr>
                      <a:r>
                        <a:rPr sz="1200" dirty="0">
                          <a:latin typeface="Times New Roman"/>
                          <a:cs typeface="Times New Roman"/>
                        </a:rPr>
                        <a:t>l</a:t>
                      </a:r>
                      <a:endParaRPr sz="1200">
                        <a:latin typeface="Times New Roman"/>
                        <a:cs typeface="Times New Roman"/>
                      </a:endParaRPr>
                    </a:p>
                  </a:txBody>
                  <a:tcPr marL="0" marR="0" marT="0" marB="0"/>
                </a:tc>
                <a:tc>
                  <a:txBody>
                    <a:bodyPr/>
                    <a:lstStyle/>
                    <a:p>
                      <a:pPr marR="14604" algn="r">
                        <a:lnSpc>
                          <a:spcPts val="1295"/>
                        </a:lnSpc>
                        <a:tabLst>
                          <a:tab pos="1405255" algn="l"/>
                        </a:tabLst>
                      </a:pPr>
                      <a:r>
                        <a:rPr sz="1200" spc="-5" dirty="0">
                          <a:latin typeface="Times New Roman"/>
                          <a:cs typeface="Times New Roman"/>
                        </a:rPr>
                        <a:t>110110</a:t>
                      </a:r>
                      <a:r>
                        <a:rPr sz="1200" dirty="0">
                          <a:latin typeface="Times New Roman"/>
                          <a:cs typeface="Times New Roman"/>
                        </a:rPr>
                        <a:t>0</a:t>
                      </a:r>
                      <a:r>
                        <a:rPr sz="1200" spc="-5" dirty="0">
                          <a:latin typeface="Times New Roman"/>
                          <a:cs typeface="Times New Roman"/>
                        </a:rPr>
                        <a:t> </a:t>
                      </a:r>
                      <a:r>
                        <a:rPr sz="1200" u="sng" dirty="0">
                          <a:latin typeface="Times New Roman"/>
                          <a:cs typeface="Times New Roman"/>
                        </a:rPr>
                        <a:t>0	4</a:t>
                      </a:r>
                      <a:endParaRPr sz="120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
        <p:nvSpPr>
          <p:cNvPr id="8" name="object 8"/>
          <p:cNvSpPr txBox="1"/>
          <p:nvPr/>
        </p:nvSpPr>
        <p:spPr>
          <a:xfrm>
            <a:off x="1130300" y="2831592"/>
            <a:ext cx="5532120" cy="6151880"/>
          </a:xfrm>
          <a:prstGeom prst="rect">
            <a:avLst/>
          </a:prstGeom>
        </p:spPr>
        <p:txBody>
          <a:bodyPr vert="horz" wrap="square" lIns="0" tIns="0" rIns="0" bIns="0" rtlCol="0">
            <a:spAutoFit/>
          </a:bodyPr>
          <a:lstStyle/>
          <a:p>
            <a:pPr marL="469900" indent="-228600">
              <a:lnSpc>
                <a:spcPts val="1405"/>
              </a:lnSpc>
              <a:buFont typeface="Meiryo"/>
              <a:buChar char="▪"/>
              <a:tabLst>
                <a:tab pos="469265" algn="l"/>
                <a:tab pos="469900" algn="l"/>
              </a:tabLst>
            </a:pPr>
            <a:r>
              <a:rPr sz="1200" b="1" dirty="0">
                <a:latin typeface="Times New Roman"/>
                <a:cs typeface="Times New Roman"/>
              </a:rPr>
              <a:t>Performance </a:t>
            </a:r>
            <a:r>
              <a:rPr sz="1200" b="1" spc="-5" dirty="0">
                <a:latin typeface="Times New Roman"/>
                <a:cs typeface="Times New Roman"/>
              </a:rPr>
              <a:t>of</a:t>
            </a:r>
            <a:r>
              <a:rPr sz="1200" b="1" spc="-95" dirty="0">
                <a:latin typeface="Times New Roman"/>
                <a:cs typeface="Times New Roman"/>
              </a:rPr>
              <a:t> </a:t>
            </a:r>
            <a:r>
              <a:rPr sz="1200" b="1" spc="-10" dirty="0">
                <a:latin typeface="Times New Roman"/>
                <a:cs typeface="Times New Roman"/>
              </a:rPr>
              <a:t>VRC</a:t>
            </a:r>
            <a:endParaRPr sz="1200">
              <a:latin typeface="Times New Roman"/>
              <a:cs typeface="Times New Roman"/>
            </a:endParaRPr>
          </a:p>
          <a:p>
            <a:pPr marL="469900" indent="-228600">
              <a:lnSpc>
                <a:spcPts val="1375"/>
              </a:lnSpc>
              <a:buFont typeface="Courier New"/>
              <a:buChar char="o"/>
              <a:tabLst>
                <a:tab pos="469900" algn="l"/>
              </a:tabLst>
            </a:pPr>
            <a:r>
              <a:rPr sz="1200" dirty="0">
                <a:latin typeface="Times New Roman"/>
                <a:cs typeface="Times New Roman"/>
              </a:rPr>
              <a:t>VRC can detect all single bit</a:t>
            </a:r>
            <a:r>
              <a:rPr sz="1200" spc="-105" dirty="0">
                <a:latin typeface="Times New Roman"/>
                <a:cs typeface="Times New Roman"/>
              </a:rPr>
              <a:t> </a:t>
            </a:r>
            <a:r>
              <a:rPr sz="1200" spc="-5" dirty="0">
                <a:latin typeface="Times New Roman"/>
                <a:cs typeface="Times New Roman"/>
              </a:rPr>
              <a:t>errors</a:t>
            </a:r>
            <a:endParaRPr sz="1200">
              <a:latin typeface="Times New Roman"/>
              <a:cs typeface="Times New Roman"/>
            </a:endParaRPr>
          </a:p>
          <a:p>
            <a:pPr marL="469900" marR="7620" indent="-228600">
              <a:lnSpc>
                <a:spcPts val="1380"/>
              </a:lnSpc>
              <a:spcBef>
                <a:spcPts val="65"/>
              </a:spcBef>
              <a:buFont typeface="Courier New"/>
              <a:buChar char="o"/>
              <a:tabLst>
                <a:tab pos="469900" algn="l"/>
              </a:tabLst>
            </a:pPr>
            <a:r>
              <a:rPr sz="1200" dirty="0">
                <a:latin typeface="Times New Roman"/>
                <a:cs typeface="Times New Roman"/>
              </a:rPr>
              <a:t>Can also </a:t>
            </a:r>
            <a:r>
              <a:rPr sz="1200" spc="-5" dirty="0">
                <a:latin typeface="Times New Roman"/>
                <a:cs typeface="Times New Roman"/>
              </a:rPr>
              <a:t>detect </a:t>
            </a:r>
            <a:r>
              <a:rPr sz="1200" dirty="0">
                <a:latin typeface="Times New Roman"/>
                <a:cs typeface="Times New Roman"/>
              </a:rPr>
              <a:t>Burst errors as long as the total </a:t>
            </a:r>
            <a:r>
              <a:rPr sz="1200" spc="-5" dirty="0">
                <a:latin typeface="Times New Roman"/>
                <a:cs typeface="Times New Roman"/>
              </a:rPr>
              <a:t>number of bits </a:t>
            </a:r>
            <a:r>
              <a:rPr sz="1200" dirty="0">
                <a:latin typeface="Times New Roman"/>
                <a:cs typeface="Times New Roman"/>
              </a:rPr>
              <a:t>changed is </a:t>
            </a:r>
            <a:r>
              <a:rPr sz="1200" spc="-10" dirty="0">
                <a:latin typeface="Times New Roman"/>
                <a:cs typeface="Times New Roman"/>
              </a:rPr>
              <a:t>ODD  </a:t>
            </a:r>
            <a:r>
              <a:rPr sz="1200" dirty="0">
                <a:latin typeface="Times New Roman"/>
                <a:cs typeface="Times New Roman"/>
              </a:rPr>
              <a:t>(1,3,5</a:t>
            </a:r>
            <a:r>
              <a:rPr sz="1200" spc="-100" dirty="0">
                <a:latin typeface="Times New Roman"/>
                <a:cs typeface="Times New Roman"/>
              </a:rPr>
              <a:t> </a:t>
            </a:r>
            <a:r>
              <a:rPr sz="1200" dirty="0">
                <a:latin typeface="Times New Roman"/>
                <a:cs typeface="Times New Roman"/>
              </a:rPr>
              <a:t>etc)</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a:lnSpc>
                <a:spcPts val="1405"/>
              </a:lnSpc>
            </a:pPr>
            <a:r>
              <a:rPr sz="1200" b="1" dirty="0">
                <a:latin typeface="Times New Roman"/>
                <a:cs typeface="Times New Roman"/>
              </a:rPr>
              <a:t>Examples</a:t>
            </a:r>
            <a:endParaRPr sz="1200">
              <a:latin typeface="Times New Roman"/>
              <a:cs typeface="Times New Roman"/>
            </a:endParaRPr>
          </a:p>
          <a:p>
            <a:pPr marL="469900" marR="5715" indent="-228600">
              <a:lnSpc>
                <a:spcPts val="1380"/>
              </a:lnSpc>
              <a:spcBef>
                <a:spcPts val="60"/>
              </a:spcBef>
              <a:buFont typeface="Meiryo"/>
              <a:buChar char="*"/>
              <a:tabLst>
                <a:tab pos="469265" algn="l"/>
                <a:tab pos="469900" algn="l"/>
              </a:tabLst>
            </a:pPr>
            <a:r>
              <a:rPr sz="1200" dirty="0">
                <a:latin typeface="Times New Roman"/>
                <a:cs typeface="Times New Roman"/>
              </a:rPr>
              <a:t>We have an Even Parity data unit where the total </a:t>
            </a:r>
            <a:r>
              <a:rPr sz="1200" spc="-5" dirty="0">
                <a:latin typeface="Times New Roman"/>
                <a:cs typeface="Times New Roman"/>
              </a:rPr>
              <a:t>number </a:t>
            </a:r>
            <a:r>
              <a:rPr sz="1200" dirty="0">
                <a:latin typeface="Times New Roman"/>
                <a:cs typeface="Times New Roman"/>
              </a:rPr>
              <a:t>of 1’s including the  parity bit is ‘6’ :</a:t>
            </a:r>
            <a:r>
              <a:rPr sz="1200" spc="-125" dirty="0">
                <a:latin typeface="Times New Roman"/>
                <a:cs typeface="Times New Roman"/>
              </a:rPr>
              <a:t> </a:t>
            </a:r>
            <a:r>
              <a:rPr sz="1200" dirty="0">
                <a:latin typeface="Times New Roman"/>
                <a:cs typeface="Times New Roman"/>
              </a:rPr>
              <a:t>1000111011</a:t>
            </a:r>
            <a:endParaRPr sz="1200">
              <a:latin typeface="Times New Roman"/>
              <a:cs typeface="Times New Roman"/>
            </a:endParaRPr>
          </a:p>
          <a:p>
            <a:pPr marL="469900" marR="5715" indent="-228600">
              <a:lnSpc>
                <a:spcPts val="1380"/>
              </a:lnSpc>
              <a:buFont typeface="Meiryo"/>
              <a:buChar char="*"/>
              <a:tabLst>
                <a:tab pos="469265" algn="l"/>
                <a:tab pos="469900" algn="l"/>
              </a:tabLst>
            </a:pPr>
            <a:r>
              <a:rPr sz="1200" dirty="0">
                <a:latin typeface="Times New Roman"/>
                <a:cs typeface="Times New Roman"/>
              </a:rPr>
              <a:t>If 3 bits </a:t>
            </a:r>
            <a:r>
              <a:rPr sz="1200" spc="-5" dirty="0">
                <a:latin typeface="Times New Roman"/>
                <a:cs typeface="Times New Roman"/>
              </a:rPr>
              <a:t>change </a:t>
            </a:r>
            <a:r>
              <a:rPr sz="1200" dirty="0">
                <a:latin typeface="Times New Roman"/>
                <a:cs typeface="Times New Roman"/>
              </a:rPr>
              <a:t>value </a:t>
            </a:r>
            <a:r>
              <a:rPr sz="1200" spc="-5" dirty="0">
                <a:latin typeface="Times New Roman"/>
                <a:cs typeface="Times New Roman"/>
              </a:rPr>
              <a:t>resulting parity </a:t>
            </a:r>
            <a:r>
              <a:rPr sz="1200" dirty="0">
                <a:latin typeface="Times New Roman"/>
                <a:cs typeface="Times New Roman"/>
              </a:rPr>
              <a:t>will be </a:t>
            </a:r>
            <a:r>
              <a:rPr sz="1200" spc="-5" dirty="0">
                <a:latin typeface="Times New Roman"/>
                <a:cs typeface="Times New Roman"/>
              </a:rPr>
              <a:t>odd </a:t>
            </a:r>
            <a:r>
              <a:rPr sz="1200" dirty="0">
                <a:latin typeface="Times New Roman"/>
                <a:cs typeface="Times New Roman"/>
              </a:rPr>
              <a:t>and an </a:t>
            </a:r>
            <a:r>
              <a:rPr sz="1200" spc="-5" dirty="0">
                <a:latin typeface="Times New Roman"/>
                <a:cs typeface="Times New Roman"/>
              </a:rPr>
              <a:t>error </a:t>
            </a:r>
            <a:r>
              <a:rPr sz="1200" dirty="0">
                <a:latin typeface="Times New Roman"/>
                <a:cs typeface="Times New Roman"/>
              </a:rPr>
              <a:t>will </a:t>
            </a:r>
            <a:r>
              <a:rPr sz="1200" spc="-5" dirty="0">
                <a:latin typeface="Times New Roman"/>
                <a:cs typeface="Times New Roman"/>
              </a:rPr>
              <a:t>be detected:  </a:t>
            </a:r>
            <a:r>
              <a:rPr sz="1200" dirty="0">
                <a:latin typeface="Times New Roman"/>
                <a:cs typeface="Times New Roman"/>
              </a:rPr>
              <a:t>1111111011: 1’s =</a:t>
            </a:r>
            <a:r>
              <a:rPr sz="1200" spc="-105" dirty="0">
                <a:latin typeface="Times New Roman"/>
                <a:cs typeface="Times New Roman"/>
              </a:rPr>
              <a:t> </a:t>
            </a:r>
            <a:r>
              <a:rPr sz="1200" dirty="0">
                <a:latin typeface="Times New Roman"/>
                <a:cs typeface="Times New Roman"/>
              </a:rPr>
              <a:t>9</a:t>
            </a:r>
            <a:endParaRPr sz="1200">
              <a:latin typeface="Times New Roman"/>
              <a:cs typeface="Times New Roman"/>
            </a:endParaRPr>
          </a:p>
          <a:p>
            <a:pPr marL="469900" marR="5715" indent="-228600">
              <a:lnSpc>
                <a:spcPts val="1380"/>
              </a:lnSpc>
              <a:buFont typeface="Meiryo"/>
              <a:buChar char="*"/>
              <a:tabLst>
                <a:tab pos="469265" algn="l"/>
                <a:tab pos="469900" algn="l"/>
              </a:tabLst>
            </a:pPr>
            <a:r>
              <a:rPr sz="1200" dirty="0">
                <a:latin typeface="Times New Roman"/>
                <a:cs typeface="Times New Roman"/>
              </a:rPr>
              <a:t>If 2 bits change value resulting parity will still be even and error will not be  detected: 1110111011: 1’s =</a:t>
            </a:r>
            <a:r>
              <a:rPr sz="1200" spc="-105" dirty="0">
                <a:latin typeface="Times New Roman"/>
                <a:cs typeface="Times New Roman"/>
              </a:rPr>
              <a:t> </a:t>
            </a:r>
            <a:r>
              <a:rPr sz="1200" dirty="0">
                <a:latin typeface="Times New Roman"/>
                <a:cs typeface="Times New Roman"/>
              </a:rPr>
              <a:t>8</a:t>
            </a:r>
            <a:endParaRPr sz="1200">
              <a:latin typeface="Times New Roman"/>
              <a:cs typeface="Times New Roman"/>
            </a:endParaRPr>
          </a:p>
          <a:p>
            <a:pPr>
              <a:lnSpc>
                <a:spcPct val="100000"/>
              </a:lnSpc>
              <a:spcBef>
                <a:spcPts val="15"/>
              </a:spcBef>
              <a:buFont typeface="Meiryo"/>
              <a:buChar char="*"/>
            </a:pPr>
            <a:endParaRPr sz="1100">
              <a:latin typeface="Times New Roman"/>
              <a:cs typeface="Times New Roman"/>
            </a:endParaRPr>
          </a:p>
          <a:p>
            <a:pPr marL="698500" lvl="1" indent="-228600">
              <a:lnSpc>
                <a:spcPts val="1410"/>
              </a:lnSpc>
              <a:spcBef>
                <a:spcPts val="5"/>
              </a:spcBef>
              <a:buFont typeface="Courier New"/>
              <a:buChar char="o"/>
              <a:tabLst>
                <a:tab pos="698500" algn="l"/>
              </a:tabLst>
            </a:pPr>
            <a:r>
              <a:rPr sz="1200" spc="-5" dirty="0">
                <a:latin typeface="Times New Roman"/>
                <a:cs typeface="Times New Roman"/>
              </a:rPr>
              <a:t>VRC cannot detect errors when the total number </a:t>
            </a:r>
            <a:r>
              <a:rPr sz="1200" dirty="0">
                <a:latin typeface="Times New Roman"/>
                <a:cs typeface="Times New Roman"/>
              </a:rPr>
              <a:t>of bits changed are</a:t>
            </a:r>
            <a:r>
              <a:rPr sz="1200" spc="-15" dirty="0">
                <a:latin typeface="Times New Roman"/>
                <a:cs typeface="Times New Roman"/>
              </a:rPr>
              <a:t> </a:t>
            </a:r>
            <a:r>
              <a:rPr sz="1200" dirty="0">
                <a:latin typeface="Times New Roman"/>
                <a:cs typeface="Times New Roman"/>
              </a:rPr>
              <a:t>even</a:t>
            </a:r>
            <a:endParaRPr sz="1200">
              <a:latin typeface="Times New Roman"/>
              <a:cs typeface="Times New Roman"/>
            </a:endParaRPr>
          </a:p>
          <a:p>
            <a:pPr marL="698500" lvl="1" indent="-228600">
              <a:lnSpc>
                <a:spcPts val="1375"/>
              </a:lnSpc>
              <a:buFont typeface="Courier New"/>
              <a:buChar char="o"/>
              <a:tabLst>
                <a:tab pos="698500" algn="l"/>
              </a:tabLst>
            </a:pPr>
            <a:r>
              <a:rPr sz="1200" dirty="0">
                <a:latin typeface="Times New Roman"/>
                <a:cs typeface="Times New Roman"/>
              </a:rPr>
              <a:t>VRC checker will </a:t>
            </a:r>
            <a:r>
              <a:rPr sz="1200" spc="-5" dirty="0">
                <a:latin typeface="Times New Roman"/>
                <a:cs typeface="Times New Roman"/>
              </a:rPr>
              <a:t>return </a:t>
            </a:r>
            <a:r>
              <a:rPr sz="1200" dirty="0">
                <a:latin typeface="Times New Roman"/>
                <a:cs typeface="Times New Roman"/>
              </a:rPr>
              <a:t>a result of 1 and the </a:t>
            </a:r>
            <a:r>
              <a:rPr sz="1200" spc="-5" dirty="0">
                <a:latin typeface="Times New Roman"/>
                <a:cs typeface="Times New Roman"/>
              </a:rPr>
              <a:t>data </a:t>
            </a:r>
            <a:r>
              <a:rPr sz="1200" dirty="0">
                <a:latin typeface="Times New Roman"/>
                <a:cs typeface="Times New Roman"/>
              </a:rPr>
              <a:t>unit will be</a:t>
            </a:r>
            <a:r>
              <a:rPr sz="1200" spc="-95" dirty="0">
                <a:latin typeface="Times New Roman"/>
                <a:cs typeface="Times New Roman"/>
              </a:rPr>
              <a:t> </a:t>
            </a:r>
            <a:r>
              <a:rPr sz="1200" spc="-5" dirty="0">
                <a:latin typeface="Times New Roman"/>
                <a:cs typeface="Times New Roman"/>
              </a:rPr>
              <a:t>rejected</a:t>
            </a:r>
            <a:endParaRPr sz="1200">
              <a:latin typeface="Times New Roman"/>
              <a:cs typeface="Times New Roman"/>
            </a:endParaRPr>
          </a:p>
          <a:p>
            <a:pPr marL="698500" lvl="1" indent="-228600">
              <a:lnSpc>
                <a:spcPts val="1375"/>
              </a:lnSpc>
              <a:buFont typeface="Courier New"/>
              <a:buChar char="o"/>
              <a:tabLst>
                <a:tab pos="698500" algn="l"/>
              </a:tabLst>
            </a:pPr>
            <a:r>
              <a:rPr sz="1200" dirty="0">
                <a:latin typeface="Times New Roman"/>
                <a:cs typeface="Times New Roman"/>
              </a:rPr>
              <a:t>The </a:t>
            </a:r>
            <a:r>
              <a:rPr sz="1200" spc="-5" dirty="0">
                <a:latin typeface="Times New Roman"/>
                <a:cs typeface="Times New Roman"/>
              </a:rPr>
              <a:t>same hold </a:t>
            </a:r>
            <a:r>
              <a:rPr sz="1200" dirty="0">
                <a:latin typeface="Times New Roman"/>
                <a:cs typeface="Times New Roman"/>
              </a:rPr>
              <a:t>true </a:t>
            </a:r>
            <a:r>
              <a:rPr sz="1200" spc="-5" dirty="0">
                <a:latin typeface="Times New Roman"/>
                <a:cs typeface="Times New Roman"/>
              </a:rPr>
              <a:t>for </a:t>
            </a:r>
            <a:r>
              <a:rPr sz="1200" dirty="0">
                <a:latin typeface="Times New Roman"/>
                <a:cs typeface="Times New Roman"/>
              </a:rPr>
              <a:t>any </a:t>
            </a:r>
            <a:r>
              <a:rPr sz="1200" spc="-5" dirty="0">
                <a:latin typeface="Times New Roman"/>
                <a:cs typeface="Times New Roman"/>
              </a:rPr>
              <a:t>odd number of</a:t>
            </a:r>
            <a:r>
              <a:rPr sz="1200" spc="-65" dirty="0">
                <a:latin typeface="Times New Roman"/>
                <a:cs typeface="Times New Roman"/>
              </a:rPr>
              <a:t> </a:t>
            </a:r>
            <a:r>
              <a:rPr sz="1200" dirty="0">
                <a:latin typeface="Times New Roman"/>
                <a:cs typeface="Times New Roman"/>
              </a:rPr>
              <a:t>errors</a:t>
            </a:r>
            <a:endParaRPr sz="1200">
              <a:latin typeface="Times New Roman"/>
              <a:cs typeface="Times New Roman"/>
            </a:endParaRPr>
          </a:p>
          <a:p>
            <a:pPr marL="698500" marR="5080" lvl="1" indent="-228600">
              <a:lnSpc>
                <a:spcPts val="1380"/>
              </a:lnSpc>
              <a:spcBef>
                <a:spcPts val="65"/>
              </a:spcBef>
              <a:buFont typeface="Courier New"/>
              <a:buChar char="o"/>
              <a:tabLst>
                <a:tab pos="698500" algn="l"/>
              </a:tabLst>
            </a:pPr>
            <a:r>
              <a:rPr sz="1200" dirty="0">
                <a:latin typeface="Times New Roman"/>
                <a:cs typeface="Times New Roman"/>
              </a:rPr>
              <a:t>In the </a:t>
            </a:r>
            <a:r>
              <a:rPr sz="1200" spc="-5" dirty="0">
                <a:latin typeface="Times New Roman"/>
                <a:cs typeface="Times New Roman"/>
              </a:rPr>
              <a:t>second </a:t>
            </a:r>
            <a:r>
              <a:rPr sz="1200" dirty="0">
                <a:latin typeface="Times New Roman"/>
                <a:cs typeface="Times New Roman"/>
              </a:rPr>
              <a:t>case, VRC checker will </a:t>
            </a:r>
            <a:r>
              <a:rPr sz="1200" spc="-5" dirty="0">
                <a:latin typeface="Times New Roman"/>
                <a:cs typeface="Times New Roman"/>
              </a:rPr>
              <a:t>check </a:t>
            </a:r>
            <a:r>
              <a:rPr sz="1200" dirty="0">
                <a:latin typeface="Times New Roman"/>
                <a:cs typeface="Times New Roman"/>
              </a:rPr>
              <a:t>parity and will </a:t>
            </a:r>
            <a:r>
              <a:rPr sz="1200" spc="-5" dirty="0">
                <a:latin typeface="Times New Roman"/>
                <a:cs typeface="Times New Roman"/>
              </a:rPr>
              <a:t>return </a:t>
            </a:r>
            <a:r>
              <a:rPr sz="1200" dirty="0">
                <a:latin typeface="Times New Roman"/>
                <a:cs typeface="Times New Roman"/>
              </a:rPr>
              <a:t>an even  </a:t>
            </a:r>
            <a:r>
              <a:rPr sz="1200" spc="-5" dirty="0">
                <a:latin typeface="Times New Roman"/>
                <a:cs typeface="Times New Roman"/>
              </a:rPr>
              <a:t>number </a:t>
            </a:r>
            <a:r>
              <a:rPr sz="1200" dirty="0">
                <a:latin typeface="Times New Roman"/>
                <a:cs typeface="Times New Roman"/>
              </a:rPr>
              <a:t>although the data unit contains two</a:t>
            </a:r>
            <a:r>
              <a:rPr sz="1200" spc="-85" dirty="0">
                <a:latin typeface="Times New Roman"/>
                <a:cs typeface="Times New Roman"/>
              </a:rPr>
              <a:t> </a:t>
            </a:r>
            <a:r>
              <a:rPr sz="1200" dirty="0">
                <a:latin typeface="Times New Roman"/>
                <a:cs typeface="Times New Roman"/>
              </a:rPr>
              <a:t>errors</a:t>
            </a:r>
            <a:endParaRPr sz="1200">
              <a:latin typeface="Times New Roman"/>
              <a:cs typeface="Times New Roman"/>
            </a:endParaRPr>
          </a:p>
          <a:p>
            <a:pPr>
              <a:lnSpc>
                <a:spcPct val="100000"/>
              </a:lnSpc>
              <a:spcBef>
                <a:spcPts val="15"/>
              </a:spcBef>
            </a:pPr>
            <a:endParaRPr sz="1100">
              <a:latin typeface="Times New Roman"/>
              <a:cs typeface="Times New Roman"/>
            </a:endParaRPr>
          </a:p>
          <a:p>
            <a:pPr marL="469900" indent="-228600">
              <a:lnSpc>
                <a:spcPts val="1410"/>
              </a:lnSpc>
              <a:spcBef>
                <a:spcPts val="5"/>
              </a:spcBef>
              <a:buFont typeface="Courier New"/>
              <a:buChar char="o"/>
              <a:tabLst>
                <a:tab pos="469900" algn="l"/>
              </a:tabLst>
            </a:pPr>
            <a:r>
              <a:rPr sz="1200" spc="-5" dirty="0">
                <a:latin typeface="Times New Roman"/>
                <a:cs typeface="Times New Roman"/>
              </a:rPr>
              <a:t>VRC </a:t>
            </a:r>
            <a:r>
              <a:rPr sz="1200" dirty="0">
                <a:latin typeface="Times New Roman"/>
                <a:cs typeface="Times New Roman"/>
              </a:rPr>
              <a:t>cannot </a:t>
            </a:r>
            <a:r>
              <a:rPr sz="1200" spc="-5" dirty="0">
                <a:latin typeface="Times New Roman"/>
                <a:cs typeface="Times New Roman"/>
              </a:rPr>
              <a:t>detect </a:t>
            </a:r>
            <a:r>
              <a:rPr sz="1200" dirty="0">
                <a:latin typeface="Times New Roman"/>
                <a:cs typeface="Times New Roman"/>
              </a:rPr>
              <a:t>error </a:t>
            </a:r>
            <a:r>
              <a:rPr sz="1200" spc="-5" dirty="0">
                <a:latin typeface="Times New Roman"/>
                <a:cs typeface="Times New Roman"/>
              </a:rPr>
              <a:t>when </a:t>
            </a:r>
            <a:r>
              <a:rPr sz="1200" dirty="0">
                <a:latin typeface="Times New Roman"/>
                <a:cs typeface="Times New Roman"/>
              </a:rPr>
              <a:t>the </a:t>
            </a:r>
            <a:r>
              <a:rPr sz="1200" spc="-5" dirty="0">
                <a:latin typeface="Times New Roman"/>
                <a:cs typeface="Times New Roman"/>
              </a:rPr>
              <a:t>number of bits changed is</a:t>
            </a:r>
            <a:r>
              <a:rPr sz="1200" spc="-80" dirty="0">
                <a:latin typeface="Times New Roman"/>
                <a:cs typeface="Times New Roman"/>
              </a:rPr>
              <a:t> </a:t>
            </a:r>
            <a:r>
              <a:rPr sz="1200" spc="-5" dirty="0">
                <a:latin typeface="Times New Roman"/>
                <a:cs typeface="Times New Roman"/>
              </a:rPr>
              <a:t>even</a:t>
            </a:r>
            <a:endParaRPr sz="1200">
              <a:latin typeface="Times New Roman"/>
              <a:cs typeface="Times New Roman"/>
            </a:endParaRPr>
          </a:p>
          <a:p>
            <a:pPr marL="469900" marR="5715" indent="-228600">
              <a:lnSpc>
                <a:spcPts val="1380"/>
              </a:lnSpc>
              <a:spcBef>
                <a:spcPts val="65"/>
              </a:spcBef>
              <a:buFont typeface="Courier New"/>
              <a:buChar char="o"/>
              <a:tabLst>
                <a:tab pos="469900" algn="l"/>
              </a:tabLst>
            </a:pPr>
            <a:r>
              <a:rPr sz="1200" spc="-5" dirty="0">
                <a:latin typeface="Times New Roman"/>
                <a:cs typeface="Times New Roman"/>
              </a:rPr>
              <a:t>If any two bits change in TX, the changes cancel each other and the data unit will  </a:t>
            </a:r>
            <a:r>
              <a:rPr sz="1200" dirty="0">
                <a:latin typeface="Times New Roman"/>
                <a:cs typeface="Times New Roman"/>
              </a:rPr>
              <a:t>pass a parity check even </a:t>
            </a:r>
            <a:r>
              <a:rPr sz="1200" spc="-5" dirty="0">
                <a:latin typeface="Times New Roman"/>
                <a:cs typeface="Times New Roman"/>
              </a:rPr>
              <a:t>though </a:t>
            </a:r>
            <a:r>
              <a:rPr sz="1200" dirty="0">
                <a:latin typeface="Times New Roman"/>
                <a:cs typeface="Times New Roman"/>
              </a:rPr>
              <a:t>the </a:t>
            </a:r>
            <a:r>
              <a:rPr sz="1200" spc="-5" dirty="0">
                <a:latin typeface="Times New Roman"/>
                <a:cs typeface="Times New Roman"/>
              </a:rPr>
              <a:t>data unit </a:t>
            </a:r>
            <a:r>
              <a:rPr sz="1200" dirty="0">
                <a:latin typeface="Times New Roman"/>
                <a:cs typeface="Times New Roman"/>
              </a:rPr>
              <a:t>is</a:t>
            </a:r>
            <a:r>
              <a:rPr sz="1200" spc="-105" dirty="0">
                <a:latin typeface="Times New Roman"/>
                <a:cs typeface="Times New Roman"/>
              </a:rPr>
              <a:t> </a:t>
            </a:r>
            <a:r>
              <a:rPr sz="1200" spc="-5" dirty="0">
                <a:latin typeface="Times New Roman"/>
                <a:cs typeface="Times New Roman"/>
              </a:rPr>
              <a:t>damaged</a:t>
            </a:r>
            <a:endParaRPr sz="1200">
              <a:latin typeface="Times New Roman"/>
              <a:cs typeface="Times New Roman"/>
            </a:endParaRPr>
          </a:p>
          <a:p>
            <a:pPr marL="469900" indent="-228600">
              <a:lnSpc>
                <a:spcPts val="1345"/>
              </a:lnSpc>
              <a:buFont typeface="Courier New"/>
              <a:buChar char="o"/>
              <a:tabLst>
                <a:tab pos="469900" algn="l"/>
              </a:tabLst>
            </a:pPr>
            <a:r>
              <a:rPr sz="1200" spc="-5" dirty="0">
                <a:latin typeface="Times New Roman"/>
                <a:cs typeface="Times New Roman"/>
              </a:rPr>
              <a:t>Same </a:t>
            </a:r>
            <a:r>
              <a:rPr sz="1200" dirty="0">
                <a:latin typeface="Times New Roman"/>
                <a:cs typeface="Times New Roman"/>
              </a:rPr>
              <a:t>holds true for any even </a:t>
            </a:r>
            <a:r>
              <a:rPr sz="1200" spc="-5" dirty="0">
                <a:latin typeface="Times New Roman"/>
                <a:cs typeface="Times New Roman"/>
              </a:rPr>
              <a:t>number </a:t>
            </a:r>
            <a:r>
              <a:rPr sz="1200" dirty="0">
                <a:latin typeface="Times New Roman"/>
                <a:cs typeface="Times New Roman"/>
              </a:rPr>
              <a:t>of</a:t>
            </a:r>
            <a:r>
              <a:rPr sz="1200" spc="-90" dirty="0">
                <a:latin typeface="Times New Roman"/>
                <a:cs typeface="Times New Roman"/>
              </a:rPr>
              <a:t> </a:t>
            </a:r>
            <a:r>
              <a:rPr sz="1200" dirty="0">
                <a:latin typeface="Times New Roman"/>
                <a:cs typeface="Times New Roman"/>
              </a:rPr>
              <a:t>errors</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5"/>
              </a:spcBef>
            </a:pPr>
            <a:endParaRPr sz="1050">
              <a:latin typeface="Times New Roman"/>
              <a:cs typeface="Times New Roman"/>
            </a:endParaRPr>
          </a:p>
          <a:p>
            <a:pPr marL="12700">
              <a:lnSpc>
                <a:spcPct val="100000"/>
              </a:lnSpc>
              <a:spcBef>
                <a:spcPts val="5"/>
              </a:spcBef>
            </a:pPr>
            <a:r>
              <a:rPr sz="1200" b="1" dirty="0">
                <a:latin typeface="Times New Roman"/>
                <a:cs typeface="Times New Roman"/>
              </a:rPr>
              <a:t>Summary</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Types of</a:t>
            </a:r>
            <a:r>
              <a:rPr sz="1200" spc="-105" dirty="0">
                <a:latin typeface="Times New Roman"/>
                <a:cs typeface="Times New Roman"/>
              </a:rPr>
              <a:t> </a:t>
            </a:r>
            <a:r>
              <a:rPr sz="1200" dirty="0">
                <a:latin typeface="Times New Roman"/>
                <a:cs typeface="Times New Roman"/>
              </a:rPr>
              <a:t>Errors</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Error Detection</a:t>
            </a:r>
            <a:r>
              <a:rPr sz="1200" spc="-70" dirty="0">
                <a:latin typeface="Times New Roman"/>
                <a:cs typeface="Times New Roman"/>
              </a:rPr>
              <a:t> </a:t>
            </a:r>
            <a:r>
              <a:rPr sz="1200" spc="-5" dirty="0">
                <a:latin typeface="Times New Roman"/>
                <a:cs typeface="Times New Roman"/>
              </a:rPr>
              <a:t>Techniques</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Redundancy</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Types of Redundancy</a:t>
            </a:r>
            <a:r>
              <a:rPr sz="1200" spc="-75" dirty="0">
                <a:latin typeface="Times New Roman"/>
                <a:cs typeface="Times New Roman"/>
              </a:rPr>
              <a:t> </a:t>
            </a:r>
            <a:r>
              <a:rPr sz="1200" spc="-5" dirty="0">
                <a:latin typeface="Times New Roman"/>
                <a:cs typeface="Times New Roman"/>
              </a:rPr>
              <a:t>Checks</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241300">
              <a:lnSpc>
                <a:spcPts val="1375"/>
              </a:lnSpc>
              <a:tabLst>
                <a:tab pos="469265" algn="l"/>
              </a:tabLst>
            </a:pPr>
            <a:r>
              <a:rPr sz="1200" spc="-55" dirty="0">
                <a:latin typeface="Meiryo"/>
                <a:cs typeface="Meiryo"/>
              </a:rPr>
              <a:t>*	</a:t>
            </a:r>
            <a:r>
              <a:rPr sz="1200" spc="-5" dirty="0">
                <a:latin typeface="Times New Roman"/>
                <a:cs typeface="Times New Roman"/>
              </a:rPr>
              <a:t>Section  9.1, 9.2,</a:t>
            </a:r>
            <a:r>
              <a:rPr sz="1200" spc="-80" dirty="0">
                <a:latin typeface="Times New Roman"/>
                <a:cs typeface="Times New Roman"/>
              </a:rPr>
              <a:t> </a:t>
            </a:r>
            <a:r>
              <a:rPr sz="1200" spc="-5" dirty="0">
                <a:latin typeface="Times New Roman"/>
                <a:cs typeface="Times New Roman"/>
              </a:rPr>
              <a:t>9.3</a:t>
            </a:r>
            <a:endParaRPr sz="1200">
              <a:latin typeface="Times New Roman"/>
              <a:cs typeface="Times New Roman"/>
            </a:endParaRPr>
          </a:p>
          <a:p>
            <a:pPr marL="469900">
              <a:lnSpc>
                <a:spcPts val="1410"/>
              </a:lnSpc>
            </a:pPr>
            <a:r>
              <a:rPr sz="1200" spc="-5" dirty="0">
                <a:latin typeface="Times New Roman"/>
                <a:cs typeface="Times New Roman"/>
              </a:rPr>
              <a:t>“Data 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 Behrouz A.</a:t>
            </a:r>
            <a:r>
              <a:rPr sz="1200" spc="25"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Tree>
    <p:extLst>
      <p:ext uri="{BB962C8B-B14F-4D97-AF65-F5344CB8AC3E}">
        <p14:creationId xmlns:p14="http://schemas.microsoft.com/office/powerpoint/2010/main" val="34024764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0850" cy="147955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#34</a:t>
            </a:r>
            <a:endParaRPr sz="2000">
              <a:latin typeface="Arial Black"/>
              <a:cs typeface="Arial Black"/>
            </a:endParaRPr>
          </a:p>
          <a:p>
            <a:pPr marL="12700">
              <a:lnSpc>
                <a:spcPts val="1889"/>
              </a:lnSpc>
              <a:spcBef>
                <a:spcPts val="1485"/>
              </a:spcBef>
            </a:pPr>
            <a:r>
              <a:rPr sz="1600" b="1" u="heavy" spc="-5" dirty="0">
                <a:latin typeface="Times New Roman"/>
                <a:cs typeface="Times New Roman"/>
              </a:rPr>
              <a:t>Error Detection And Correction</a:t>
            </a:r>
            <a:r>
              <a:rPr sz="1600" b="1" u="heavy" spc="-45" dirty="0">
                <a:latin typeface="Times New Roman"/>
                <a:cs typeface="Times New Roman"/>
              </a:rPr>
              <a:t> </a:t>
            </a:r>
            <a:r>
              <a:rPr sz="1600" b="1" u="heavy" spc="-5" dirty="0">
                <a:latin typeface="Times New Roman"/>
                <a:cs typeface="Times New Roman"/>
              </a:rPr>
              <a:t>Methods</a:t>
            </a:r>
            <a:endParaRPr sz="1600">
              <a:latin typeface="Times New Roman"/>
              <a:cs typeface="Times New Roman"/>
            </a:endParaRPr>
          </a:p>
          <a:p>
            <a:pPr marL="469265" indent="-227965">
              <a:lnSpc>
                <a:spcPts val="1614"/>
              </a:lnSpc>
              <a:buFont typeface="Meiryo"/>
              <a:buChar char="❖"/>
              <a:tabLst>
                <a:tab pos="469900" algn="l"/>
              </a:tabLst>
            </a:pPr>
            <a:r>
              <a:rPr sz="1400" b="1" spc="-5" dirty="0">
                <a:latin typeface="Times New Roman"/>
                <a:cs typeface="Times New Roman"/>
              </a:rPr>
              <a:t>Longitudinal Red</a:t>
            </a:r>
            <a:r>
              <a:rPr sz="1400" b="1" spc="-15" dirty="0">
                <a:latin typeface="Times New Roman"/>
                <a:cs typeface="Times New Roman"/>
              </a:rPr>
              <a:t> </a:t>
            </a:r>
            <a:r>
              <a:rPr sz="1400" b="1" spc="-5" dirty="0">
                <a:latin typeface="Times New Roman"/>
                <a:cs typeface="Times New Roman"/>
              </a:rPr>
              <a:t>Check(LRC)</a:t>
            </a:r>
            <a:endParaRPr sz="1400">
              <a:latin typeface="Times New Roman"/>
              <a:cs typeface="Times New Roman"/>
            </a:endParaRPr>
          </a:p>
          <a:p>
            <a:pPr marL="698500" lvl="1" indent="-228600">
              <a:lnSpc>
                <a:spcPts val="1370"/>
              </a:lnSpc>
              <a:buFont typeface="Courier New"/>
              <a:buChar char="o"/>
              <a:tabLst>
                <a:tab pos="698500" algn="l"/>
              </a:tabLst>
            </a:pPr>
            <a:r>
              <a:rPr sz="1200" spc="-5" dirty="0">
                <a:latin typeface="Times New Roman"/>
                <a:cs typeface="Times New Roman"/>
              </a:rPr>
              <a:t>In LRC, </a:t>
            </a:r>
            <a:r>
              <a:rPr sz="1200" dirty="0">
                <a:latin typeface="Times New Roman"/>
                <a:cs typeface="Times New Roman"/>
              </a:rPr>
              <a:t>a </a:t>
            </a:r>
            <a:r>
              <a:rPr sz="1200" spc="-5" dirty="0">
                <a:latin typeface="Times New Roman"/>
                <a:cs typeface="Times New Roman"/>
              </a:rPr>
              <a:t>block of bits </a:t>
            </a:r>
            <a:r>
              <a:rPr sz="1200" dirty="0">
                <a:latin typeface="Times New Roman"/>
                <a:cs typeface="Times New Roman"/>
              </a:rPr>
              <a:t>is </a:t>
            </a:r>
            <a:r>
              <a:rPr sz="1200" spc="-5" dirty="0">
                <a:latin typeface="Times New Roman"/>
                <a:cs typeface="Times New Roman"/>
              </a:rPr>
              <a:t>organized </a:t>
            </a:r>
            <a:r>
              <a:rPr sz="1200" dirty="0">
                <a:latin typeface="Times New Roman"/>
                <a:cs typeface="Times New Roman"/>
              </a:rPr>
              <a:t>in a </a:t>
            </a:r>
            <a:r>
              <a:rPr sz="1200" spc="-5" dirty="0">
                <a:latin typeface="Times New Roman"/>
                <a:cs typeface="Times New Roman"/>
              </a:rPr>
              <a:t>table (rows and</a:t>
            </a:r>
            <a:r>
              <a:rPr sz="1200" spc="5" dirty="0">
                <a:latin typeface="Times New Roman"/>
                <a:cs typeface="Times New Roman"/>
              </a:rPr>
              <a:t> </a:t>
            </a:r>
            <a:r>
              <a:rPr sz="1200" spc="-5" dirty="0">
                <a:latin typeface="Times New Roman"/>
                <a:cs typeface="Times New Roman"/>
              </a:rPr>
              <a:t>columns)</a:t>
            </a:r>
            <a:endParaRPr sz="1200">
              <a:latin typeface="Times New Roman"/>
              <a:cs typeface="Times New Roman"/>
            </a:endParaRPr>
          </a:p>
          <a:p>
            <a:pPr marL="698500" marR="5080" lvl="1" indent="-228600">
              <a:lnSpc>
                <a:spcPts val="1380"/>
              </a:lnSpc>
              <a:spcBef>
                <a:spcPts val="65"/>
              </a:spcBef>
              <a:buFont typeface="Courier New"/>
              <a:buChar char="o"/>
              <a:tabLst>
                <a:tab pos="698500" algn="l"/>
              </a:tabLst>
            </a:pPr>
            <a:r>
              <a:rPr sz="1200" spc="-5" dirty="0">
                <a:latin typeface="Times New Roman"/>
                <a:cs typeface="Times New Roman"/>
              </a:rPr>
              <a:t>For example instead of sending 32 bits, we organize </a:t>
            </a:r>
            <a:r>
              <a:rPr sz="1200" dirty="0">
                <a:latin typeface="Times New Roman"/>
                <a:cs typeface="Times New Roman"/>
              </a:rPr>
              <a:t>them in a </a:t>
            </a:r>
            <a:r>
              <a:rPr sz="1200" spc="-5" dirty="0">
                <a:latin typeface="Times New Roman"/>
                <a:cs typeface="Times New Roman"/>
              </a:rPr>
              <a:t>table made </a:t>
            </a:r>
            <a:r>
              <a:rPr sz="1200" dirty="0">
                <a:latin typeface="Times New Roman"/>
                <a:cs typeface="Times New Roman"/>
              </a:rPr>
              <a:t>of 4  </a:t>
            </a:r>
            <a:r>
              <a:rPr sz="1200" spc="-5" dirty="0">
                <a:latin typeface="Times New Roman"/>
                <a:cs typeface="Times New Roman"/>
              </a:rPr>
              <a:t>rows and </a:t>
            </a:r>
            <a:r>
              <a:rPr sz="1200" dirty="0">
                <a:latin typeface="Times New Roman"/>
                <a:cs typeface="Times New Roman"/>
              </a:rPr>
              <a:t>8</a:t>
            </a:r>
            <a:r>
              <a:rPr sz="1200" spc="-100" dirty="0">
                <a:latin typeface="Times New Roman"/>
                <a:cs typeface="Times New Roman"/>
              </a:rPr>
              <a:t> </a:t>
            </a:r>
            <a:r>
              <a:rPr sz="1200" spc="-5" dirty="0">
                <a:latin typeface="Times New Roman"/>
                <a:cs typeface="Times New Roman"/>
              </a:rPr>
              <a:t>columns</a:t>
            </a:r>
            <a:endParaRPr sz="1200">
              <a:latin typeface="Times New Roman"/>
              <a:cs typeface="Times New Roman"/>
            </a:endParaRPr>
          </a:p>
        </p:txBody>
      </p:sp>
      <p:sp>
        <p:nvSpPr>
          <p:cNvPr id="7" name="object 7"/>
          <p:cNvSpPr txBox="1"/>
          <p:nvPr/>
        </p:nvSpPr>
        <p:spPr>
          <a:xfrm>
            <a:off x="1130300" y="4863083"/>
            <a:ext cx="5531485" cy="4598670"/>
          </a:xfrm>
          <a:prstGeom prst="rect">
            <a:avLst/>
          </a:prstGeom>
        </p:spPr>
        <p:txBody>
          <a:bodyPr vert="horz" wrap="square" lIns="0" tIns="0" rIns="0" bIns="0" rtlCol="0">
            <a:spAutoFit/>
          </a:bodyPr>
          <a:lstStyle/>
          <a:p>
            <a:pPr marL="698500" marR="5080" indent="-228600">
              <a:lnSpc>
                <a:spcPts val="1380"/>
              </a:lnSpc>
              <a:buFont typeface="Courier New"/>
              <a:buChar char="o"/>
              <a:tabLst>
                <a:tab pos="698500" algn="l"/>
              </a:tabLst>
            </a:pPr>
            <a:r>
              <a:rPr sz="1200" spc="-5" dirty="0">
                <a:latin typeface="Times New Roman"/>
                <a:cs typeface="Times New Roman"/>
              </a:rPr>
              <a:t>We </a:t>
            </a:r>
            <a:r>
              <a:rPr sz="1200" dirty="0">
                <a:latin typeface="Times New Roman"/>
                <a:cs typeface="Times New Roman"/>
              </a:rPr>
              <a:t>then calculate the Parity bit for each </a:t>
            </a:r>
            <a:r>
              <a:rPr sz="1200" spc="-5" dirty="0">
                <a:latin typeface="Times New Roman"/>
                <a:cs typeface="Times New Roman"/>
              </a:rPr>
              <a:t>column </a:t>
            </a:r>
            <a:r>
              <a:rPr sz="1200" dirty="0">
                <a:latin typeface="Times New Roman"/>
                <a:cs typeface="Times New Roman"/>
              </a:rPr>
              <a:t>and create a new row of 8</a:t>
            </a:r>
            <a:r>
              <a:rPr sz="1200" spc="-80" dirty="0">
                <a:latin typeface="Times New Roman"/>
                <a:cs typeface="Times New Roman"/>
              </a:rPr>
              <a:t> </a:t>
            </a:r>
            <a:r>
              <a:rPr sz="1200" dirty="0">
                <a:latin typeface="Times New Roman"/>
                <a:cs typeface="Times New Roman"/>
              </a:rPr>
              <a:t>bits  which are </a:t>
            </a:r>
            <a:r>
              <a:rPr sz="1200" spc="-5" dirty="0">
                <a:latin typeface="Times New Roman"/>
                <a:cs typeface="Times New Roman"/>
              </a:rPr>
              <a:t>the </a:t>
            </a:r>
            <a:r>
              <a:rPr sz="1200" dirty="0">
                <a:latin typeface="Times New Roman"/>
                <a:cs typeface="Times New Roman"/>
              </a:rPr>
              <a:t>parity </a:t>
            </a:r>
            <a:r>
              <a:rPr sz="1200" spc="-5" dirty="0">
                <a:latin typeface="Times New Roman"/>
                <a:cs typeface="Times New Roman"/>
              </a:rPr>
              <a:t>bits </a:t>
            </a:r>
            <a:r>
              <a:rPr sz="1200" dirty="0">
                <a:latin typeface="Times New Roman"/>
                <a:cs typeface="Times New Roman"/>
              </a:rPr>
              <a:t>for the whole</a:t>
            </a:r>
            <a:r>
              <a:rPr sz="1200" spc="-120" dirty="0">
                <a:latin typeface="Times New Roman"/>
                <a:cs typeface="Times New Roman"/>
              </a:rPr>
              <a:t> </a:t>
            </a:r>
            <a:r>
              <a:rPr sz="1200" dirty="0">
                <a:latin typeface="Times New Roman"/>
                <a:cs typeface="Times New Roman"/>
              </a:rPr>
              <a:t>block</a:t>
            </a:r>
            <a:endParaRPr sz="1200">
              <a:latin typeface="Times New Roman"/>
              <a:cs typeface="Times New Roman"/>
            </a:endParaRPr>
          </a:p>
          <a:p>
            <a:pPr marL="698500" marR="5715" indent="-228600">
              <a:lnSpc>
                <a:spcPts val="1380"/>
              </a:lnSpc>
              <a:buFont typeface="Courier New"/>
              <a:buChar char="o"/>
              <a:tabLst>
                <a:tab pos="698500" algn="l"/>
              </a:tabLst>
            </a:pPr>
            <a:r>
              <a:rPr sz="1200" dirty="0">
                <a:latin typeface="Times New Roman"/>
                <a:cs typeface="Times New Roman"/>
              </a:rPr>
              <a:t>Note that </a:t>
            </a:r>
            <a:r>
              <a:rPr sz="1200" spc="-5" dirty="0">
                <a:latin typeface="Times New Roman"/>
                <a:cs typeface="Times New Roman"/>
              </a:rPr>
              <a:t>the first </a:t>
            </a:r>
            <a:r>
              <a:rPr sz="1200" dirty="0">
                <a:latin typeface="Times New Roman"/>
                <a:cs typeface="Times New Roman"/>
              </a:rPr>
              <a:t>parity bit in the </a:t>
            </a:r>
            <a:r>
              <a:rPr sz="1200" spc="-10" dirty="0">
                <a:latin typeface="Times New Roman"/>
                <a:cs typeface="Times New Roman"/>
              </a:rPr>
              <a:t>5</a:t>
            </a:r>
            <a:r>
              <a:rPr sz="1200" spc="-15" baseline="38194" dirty="0">
                <a:latin typeface="Times New Roman"/>
                <a:cs typeface="Times New Roman"/>
              </a:rPr>
              <a:t>th </a:t>
            </a:r>
            <a:r>
              <a:rPr sz="1200" dirty="0">
                <a:latin typeface="Times New Roman"/>
                <a:cs typeface="Times New Roman"/>
              </a:rPr>
              <a:t>row is calculated based on all the first  bits</a:t>
            </a:r>
            <a:endParaRPr sz="1200">
              <a:latin typeface="Times New Roman"/>
              <a:cs typeface="Times New Roman"/>
            </a:endParaRPr>
          </a:p>
          <a:p>
            <a:pPr marL="698500" indent="-228600">
              <a:lnSpc>
                <a:spcPts val="1240"/>
              </a:lnSpc>
              <a:buFont typeface="Courier New"/>
              <a:buChar char="o"/>
              <a:tabLst>
                <a:tab pos="698500" algn="l"/>
              </a:tabLst>
            </a:pPr>
            <a:r>
              <a:rPr sz="1200" dirty="0">
                <a:latin typeface="Times New Roman"/>
                <a:cs typeface="Times New Roman"/>
              </a:rPr>
              <a:t>The second parity bit is calculated based on all the second bits and so</a:t>
            </a:r>
            <a:r>
              <a:rPr sz="1200" spc="-170" dirty="0">
                <a:latin typeface="Times New Roman"/>
                <a:cs typeface="Times New Roman"/>
              </a:rPr>
              <a:t> </a:t>
            </a:r>
            <a:r>
              <a:rPr sz="1200" dirty="0">
                <a:latin typeface="Times New Roman"/>
                <a:cs typeface="Times New Roman"/>
              </a:rPr>
              <a:t>on</a:t>
            </a:r>
            <a:endParaRPr sz="1200">
              <a:latin typeface="Times New Roman"/>
              <a:cs typeface="Times New Roman"/>
            </a:endParaRPr>
          </a:p>
          <a:p>
            <a:pPr marL="698500" marR="5080" indent="-228600">
              <a:lnSpc>
                <a:spcPts val="1370"/>
              </a:lnSpc>
              <a:spcBef>
                <a:spcPts val="195"/>
              </a:spcBef>
              <a:buSzPct val="116666"/>
              <a:buFont typeface="Courier New"/>
              <a:buChar char="o"/>
              <a:tabLst>
                <a:tab pos="698500" algn="l"/>
              </a:tabLst>
            </a:pPr>
            <a:r>
              <a:rPr sz="1200" spc="-5" dirty="0">
                <a:latin typeface="Times New Roman"/>
                <a:cs typeface="Times New Roman"/>
              </a:rPr>
              <a:t>We </a:t>
            </a:r>
            <a:r>
              <a:rPr sz="1200" dirty="0">
                <a:latin typeface="Times New Roman"/>
                <a:cs typeface="Times New Roman"/>
              </a:rPr>
              <a:t>then </a:t>
            </a:r>
            <a:r>
              <a:rPr sz="1200" spc="-5" dirty="0">
                <a:latin typeface="Times New Roman"/>
                <a:cs typeface="Times New Roman"/>
              </a:rPr>
              <a:t>attach </a:t>
            </a:r>
            <a:r>
              <a:rPr sz="1200" dirty="0">
                <a:latin typeface="Times New Roman"/>
                <a:cs typeface="Times New Roman"/>
              </a:rPr>
              <a:t>the 8 </a:t>
            </a:r>
            <a:r>
              <a:rPr sz="1200" spc="-5" dirty="0">
                <a:latin typeface="Times New Roman"/>
                <a:cs typeface="Times New Roman"/>
              </a:rPr>
              <a:t>parity </a:t>
            </a:r>
            <a:r>
              <a:rPr sz="1200" dirty="0">
                <a:latin typeface="Times New Roman"/>
                <a:cs typeface="Times New Roman"/>
              </a:rPr>
              <a:t>bits to the </a:t>
            </a:r>
            <a:r>
              <a:rPr sz="1200" spc="-5" dirty="0">
                <a:latin typeface="Times New Roman"/>
                <a:cs typeface="Times New Roman"/>
              </a:rPr>
              <a:t>original </a:t>
            </a:r>
            <a:r>
              <a:rPr sz="1200" dirty="0">
                <a:latin typeface="Times New Roman"/>
                <a:cs typeface="Times New Roman"/>
              </a:rPr>
              <a:t>data and </a:t>
            </a:r>
            <a:r>
              <a:rPr sz="1200" spc="-5" dirty="0">
                <a:latin typeface="Times New Roman"/>
                <a:cs typeface="Times New Roman"/>
              </a:rPr>
              <a:t>send </a:t>
            </a:r>
            <a:r>
              <a:rPr sz="1200" dirty="0">
                <a:latin typeface="Times New Roman"/>
                <a:cs typeface="Times New Roman"/>
              </a:rPr>
              <a:t>them to the  receiver</a:t>
            </a:r>
            <a:endParaRPr sz="1200">
              <a:latin typeface="Times New Roman"/>
              <a:cs typeface="Times New Roman"/>
            </a:endParaRPr>
          </a:p>
          <a:p>
            <a:pPr marL="12700">
              <a:lnSpc>
                <a:spcPts val="1555"/>
              </a:lnSpc>
            </a:pPr>
            <a:r>
              <a:rPr sz="1400" b="1" u="heavy" spc="-5" dirty="0">
                <a:latin typeface="Times New Roman"/>
                <a:cs typeface="Times New Roman"/>
              </a:rPr>
              <a:t>Example</a:t>
            </a:r>
            <a:r>
              <a:rPr sz="1400" b="1" u="heavy" spc="-65" dirty="0">
                <a:latin typeface="Times New Roman"/>
                <a:cs typeface="Times New Roman"/>
              </a:rPr>
              <a:t> </a:t>
            </a:r>
            <a:r>
              <a:rPr sz="1400" b="1" u="heavy" spc="-5" dirty="0">
                <a:latin typeface="Times New Roman"/>
                <a:cs typeface="Times New Roman"/>
              </a:rPr>
              <a:t>9.4</a:t>
            </a:r>
            <a:endParaRPr sz="1400">
              <a:latin typeface="Times New Roman"/>
              <a:cs typeface="Times New Roman"/>
            </a:endParaRPr>
          </a:p>
          <a:p>
            <a:pPr marL="507365" marR="3296285" indent="-495300">
              <a:lnSpc>
                <a:spcPts val="1380"/>
              </a:lnSpc>
              <a:spcBef>
                <a:spcPts val="60"/>
              </a:spcBef>
            </a:pPr>
            <a:r>
              <a:rPr sz="1200" dirty="0">
                <a:latin typeface="Times New Roman"/>
                <a:cs typeface="Times New Roman"/>
              </a:rPr>
              <a:t>Suppose the following block is</a:t>
            </a:r>
            <a:r>
              <a:rPr sz="1200" spc="-125" dirty="0">
                <a:latin typeface="Times New Roman"/>
                <a:cs typeface="Times New Roman"/>
              </a:rPr>
              <a:t> </a:t>
            </a:r>
            <a:r>
              <a:rPr sz="1200" dirty="0">
                <a:latin typeface="Times New Roman"/>
                <a:cs typeface="Times New Roman"/>
              </a:rPr>
              <a:t>sent:  </a:t>
            </a:r>
            <a:r>
              <a:rPr sz="1200" spc="-5" dirty="0">
                <a:latin typeface="Times New Roman"/>
                <a:cs typeface="Times New Roman"/>
              </a:rPr>
              <a:t>10101001</a:t>
            </a:r>
            <a:endParaRPr sz="1200">
              <a:latin typeface="Times New Roman"/>
              <a:cs typeface="Times New Roman"/>
            </a:endParaRPr>
          </a:p>
          <a:p>
            <a:pPr marL="508000">
              <a:lnSpc>
                <a:spcPts val="1315"/>
              </a:lnSpc>
            </a:pPr>
            <a:r>
              <a:rPr sz="1200" spc="-5" dirty="0">
                <a:latin typeface="Times New Roman"/>
                <a:cs typeface="Times New Roman"/>
              </a:rPr>
              <a:t>00111001</a:t>
            </a:r>
            <a:endParaRPr sz="1200">
              <a:latin typeface="Times New Roman"/>
              <a:cs typeface="Times New Roman"/>
            </a:endParaRPr>
          </a:p>
          <a:p>
            <a:pPr marL="507365">
              <a:lnSpc>
                <a:spcPts val="1380"/>
              </a:lnSpc>
            </a:pPr>
            <a:r>
              <a:rPr sz="1200" spc="-5" dirty="0">
                <a:latin typeface="Times New Roman"/>
                <a:cs typeface="Times New Roman"/>
              </a:rPr>
              <a:t>11011101</a:t>
            </a:r>
            <a:endParaRPr sz="1200">
              <a:latin typeface="Times New Roman"/>
              <a:cs typeface="Times New Roman"/>
            </a:endParaRPr>
          </a:p>
          <a:p>
            <a:pPr marL="508000">
              <a:lnSpc>
                <a:spcPts val="1410"/>
              </a:lnSpc>
            </a:pPr>
            <a:r>
              <a:rPr sz="1200" spc="-5" dirty="0">
                <a:latin typeface="Times New Roman"/>
                <a:cs typeface="Times New Roman"/>
              </a:rPr>
              <a:t>11100111</a:t>
            </a:r>
            <a:endParaRPr sz="1200">
              <a:latin typeface="Times New Roman"/>
              <a:cs typeface="Times New Roman"/>
            </a:endParaRPr>
          </a:p>
          <a:p>
            <a:pPr>
              <a:lnSpc>
                <a:spcPct val="100000"/>
              </a:lnSpc>
              <a:spcBef>
                <a:spcPts val="45"/>
              </a:spcBef>
            </a:pPr>
            <a:endParaRPr sz="1100">
              <a:latin typeface="Times New Roman"/>
              <a:cs typeface="Times New Roman"/>
            </a:endParaRPr>
          </a:p>
          <a:p>
            <a:pPr marL="469265">
              <a:lnSpc>
                <a:spcPct val="100000"/>
              </a:lnSpc>
              <a:spcBef>
                <a:spcPts val="5"/>
              </a:spcBef>
            </a:pPr>
            <a:r>
              <a:rPr sz="1200" spc="-5" dirty="0">
                <a:latin typeface="Times New Roman"/>
                <a:cs typeface="Times New Roman"/>
              </a:rPr>
              <a:t>10101010 </a:t>
            </a:r>
            <a:r>
              <a:rPr sz="1200" spc="204" dirty="0">
                <a:latin typeface="Times New Roman"/>
                <a:cs typeface="Times New Roman"/>
              </a:rPr>
              <a:t> </a:t>
            </a:r>
            <a:r>
              <a:rPr sz="1200" spc="-5" dirty="0">
                <a:latin typeface="Times New Roman"/>
                <a:cs typeface="Times New Roman"/>
              </a:rPr>
              <a:t>(LRC)</a:t>
            </a:r>
            <a:endParaRPr sz="1200">
              <a:latin typeface="Times New Roman"/>
              <a:cs typeface="Times New Roman"/>
            </a:endParaRPr>
          </a:p>
          <a:p>
            <a:pPr marL="507365" marR="1518285" indent="-266700">
              <a:lnSpc>
                <a:spcPct val="191700"/>
              </a:lnSpc>
              <a:tabLst>
                <a:tab pos="469265" algn="l"/>
              </a:tabLst>
            </a:pPr>
            <a:r>
              <a:rPr sz="1200" spc="-55" dirty="0">
                <a:latin typeface="Meiryo"/>
                <a:cs typeface="Meiryo"/>
              </a:rPr>
              <a:t>*	</a:t>
            </a:r>
            <a:r>
              <a:rPr sz="1200" dirty="0">
                <a:latin typeface="Times New Roman"/>
                <a:cs typeface="Times New Roman"/>
              </a:rPr>
              <a:t>It is hit by a burst of length 8 and </a:t>
            </a:r>
            <a:r>
              <a:rPr sz="1200" spc="-5" dirty="0">
                <a:latin typeface="Times New Roman"/>
                <a:cs typeface="Times New Roman"/>
              </a:rPr>
              <a:t>some </a:t>
            </a:r>
            <a:r>
              <a:rPr sz="1200" dirty="0">
                <a:latin typeface="Times New Roman"/>
                <a:cs typeface="Times New Roman"/>
              </a:rPr>
              <a:t>bits</a:t>
            </a:r>
            <a:r>
              <a:rPr sz="1200" spc="-105" dirty="0">
                <a:latin typeface="Times New Roman"/>
                <a:cs typeface="Times New Roman"/>
              </a:rPr>
              <a:t> </a:t>
            </a:r>
            <a:r>
              <a:rPr sz="1200" dirty="0">
                <a:latin typeface="Times New Roman"/>
                <a:cs typeface="Times New Roman"/>
              </a:rPr>
              <a:t>are</a:t>
            </a:r>
            <a:r>
              <a:rPr sz="1200" spc="-10" dirty="0">
                <a:latin typeface="Times New Roman"/>
                <a:cs typeface="Times New Roman"/>
              </a:rPr>
              <a:t> </a:t>
            </a:r>
            <a:r>
              <a:rPr sz="1200" dirty="0">
                <a:latin typeface="Times New Roman"/>
                <a:cs typeface="Times New Roman"/>
              </a:rPr>
              <a:t>corrupted:  </a:t>
            </a:r>
            <a:r>
              <a:rPr sz="1200" spc="-5" dirty="0">
                <a:latin typeface="Times New Roman"/>
                <a:cs typeface="Times New Roman"/>
              </a:rPr>
              <a:t>10100011</a:t>
            </a:r>
            <a:endParaRPr sz="1200">
              <a:latin typeface="Times New Roman"/>
              <a:cs typeface="Times New Roman"/>
            </a:endParaRPr>
          </a:p>
          <a:p>
            <a:pPr marL="507365">
              <a:lnSpc>
                <a:spcPts val="1350"/>
              </a:lnSpc>
            </a:pPr>
            <a:r>
              <a:rPr sz="1200" spc="-5" dirty="0">
                <a:latin typeface="Times New Roman"/>
                <a:cs typeface="Times New Roman"/>
              </a:rPr>
              <a:t>10001001</a:t>
            </a:r>
            <a:endParaRPr sz="1200">
              <a:latin typeface="Times New Roman"/>
              <a:cs typeface="Times New Roman"/>
            </a:endParaRPr>
          </a:p>
          <a:p>
            <a:pPr marL="507365">
              <a:lnSpc>
                <a:spcPts val="1380"/>
              </a:lnSpc>
            </a:pPr>
            <a:r>
              <a:rPr sz="1200" spc="-5" dirty="0">
                <a:latin typeface="Times New Roman"/>
                <a:cs typeface="Times New Roman"/>
              </a:rPr>
              <a:t>11011101</a:t>
            </a:r>
            <a:endParaRPr sz="1200">
              <a:latin typeface="Times New Roman"/>
              <a:cs typeface="Times New Roman"/>
            </a:endParaRPr>
          </a:p>
          <a:p>
            <a:pPr marL="507365">
              <a:lnSpc>
                <a:spcPts val="1410"/>
              </a:lnSpc>
            </a:pPr>
            <a:r>
              <a:rPr sz="1200" spc="-5" dirty="0">
                <a:latin typeface="Times New Roman"/>
                <a:cs typeface="Times New Roman"/>
              </a:rPr>
              <a:t>11100111</a:t>
            </a:r>
            <a:endParaRPr sz="1200">
              <a:latin typeface="Times New Roman"/>
              <a:cs typeface="Times New Roman"/>
            </a:endParaRPr>
          </a:p>
          <a:p>
            <a:pPr>
              <a:lnSpc>
                <a:spcPct val="100000"/>
              </a:lnSpc>
              <a:spcBef>
                <a:spcPts val="55"/>
              </a:spcBef>
            </a:pPr>
            <a:endParaRPr sz="1100">
              <a:latin typeface="Times New Roman"/>
              <a:cs typeface="Times New Roman"/>
            </a:endParaRPr>
          </a:p>
          <a:p>
            <a:pPr marL="469265">
              <a:lnSpc>
                <a:spcPts val="1410"/>
              </a:lnSpc>
            </a:pPr>
            <a:r>
              <a:rPr sz="1200" spc="-5" dirty="0">
                <a:latin typeface="Times New Roman"/>
                <a:cs typeface="Times New Roman"/>
              </a:rPr>
              <a:t>10101010 </a:t>
            </a:r>
            <a:r>
              <a:rPr sz="1200" spc="204" dirty="0">
                <a:latin typeface="Times New Roman"/>
                <a:cs typeface="Times New Roman"/>
              </a:rPr>
              <a:t> </a:t>
            </a:r>
            <a:r>
              <a:rPr sz="1200" spc="-5" dirty="0">
                <a:latin typeface="Times New Roman"/>
                <a:cs typeface="Times New Roman"/>
              </a:rPr>
              <a:t>(LRC)</a:t>
            </a:r>
            <a:endParaRPr sz="1200">
              <a:latin typeface="Times New Roman"/>
              <a:cs typeface="Times New Roman"/>
            </a:endParaRPr>
          </a:p>
          <a:p>
            <a:pPr marL="469900" marR="5715" indent="-228600">
              <a:lnSpc>
                <a:spcPts val="1380"/>
              </a:lnSpc>
              <a:spcBef>
                <a:spcPts val="65"/>
              </a:spcBef>
              <a:tabLst>
                <a:tab pos="469265" algn="l"/>
              </a:tabLst>
            </a:pPr>
            <a:r>
              <a:rPr sz="1200" spc="-55" dirty="0">
                <a:latin typeface="Meiryo"/>
                <a:cs typeface="Meiryo"/>
              </a:rPr>
              <a:t>*	</a:t>
            </a:r>
            <a:r>
              <a:rPr sz="1200" spc="-5" dirty="0">
                <a:latin typeface="Times New Roman"/>
                <a:cs typeface="Times New Roman"/>
              </a:rPr>
              <a:t>Receiver</a:t>
            </a:r>
            <a:r>
              <a:rPr sz="1200" spc="220" dirty="0">
                <a:latin typeface="Times New Roman"/>
                <a:cs typeface="Times New Roman"/>
              </a:rPr>
              <a:t> </a:t>
            </a:r>
            <a:r>
              <a:rPr sz="1200" spc="-5" dirty="0">
                <a:latin typeface="Times New Roman"/>
                <a:cs typeface="Times New Roman"/>
              </a:rPr>
              <a:t>checks</a:t>
            </a:r>
            <a:r>
              <a:rPr sz="1200" spc="220" dirty="0">
                <a:latin typeface="Times New Roman"/>
                <a:cs typeface="Times New Roman"/>
              </a:rPr>
              <a:t> </a:t>
            </a:r>
            <a:r>
              <a:rPr sz="1200" dirty="0">
                <a:latin typeface="Times New Roman"/>
                <a:cs typeface="Times New Roman"/>
              </a:rPr>
              <a:t>LRC,</a:t>
            </a:r>
            <a:r>
              <a:rPr sz="1200" spc="220" dirty="0">
                <a:latin typeface="Times New Roman"/>
                <a:cs typeface="Times New Roman"/>
              </a:rPr>
              <a:t> </a:t>
            </a:r>
            <a:r>
              <a:rPr sz="1200" spc="-5" dirty="0">
                <a:latin typeface="Times New Roman"/>
                <a:cs typeface="Times New Roman"/>
              </a:rPr>
              <a:t>some</a:t>
            </a:r>
            <a:r>
              <a:rPr sz="1200" spc="220" dirty="0">
                <a:latin typeface="Times New Roman"/>
                <a:cs typeface="Times New Roman"/>
              </a:rPr>
              <a:t> </a:t>
            </a:r>
            <a:r>
              <a:rPr sz="1200" spc="-5" dirty="0">
                <a:latin typeface="Times New Roman"/>
                <a:cs typeface="Times New Roman"/>
              </a:rPr>
              <a:t>of</a:t>
            </a:r>
            <a:r>
              <a:rPr sz="1200" spc="220" dirty="0">
                <a:latin typeface="Times New Roman"/>
                <a:cs typeface="Times New Roman"/>
              </a:rPr>
              <a:t> </a:t>
            </a:r>
            <a:r>
              <a:rPr sz="1200" spc="-5" dirty="0">
                <a:latin typeface="Times New Roman"/>
                <a:cs typeface="Times New Roman"/>
              </a:rPr>
              <a:t>bits</a:t>
            </a:r>
            <a:r>
              <a:rPr sz="1200" spc="220" dirty="0">
                <a:latin typeface="Times New Roman"/>
                <a:cs typeface="Times New Roman"/>
              </a:rPr>
              <a:t> </a:t>
            </a:r>
            <a:r>
              <a:rPr sz="1200" spc="-5" dirty="0">
                <a:latin typeface="Times New Roman"/>
                <a:cs typeface="Times New Roman"/>
              </a:rPr>
              <a:t>do</a:t>
            </a:r>
            <a:r>
              <a:rPr sz="1200" spc="220" dirty="0">
                <a:latin typeface="Times New Roman"/>
                <a:cs typeface="Times New Roman"/>
              </a:rPr>
              <a:t> </a:t>
            </a:r>
            <a:r>
              <a:rPr sz="1200" spc="-5" dirty="0">
                <a:latin typeface="Times New Roman"/>
                <a:cs typeface="Times New Roman"/>
              </a:rPr>
              <a:t>not</a:t>
            </a:r>
            <a:r>
              <a:rPr sz="1200" spc="220" dirty="0">
                <a:latin typeface="Times New Roman"/>
                <a:cs typeface="Times New Roman"/>
              </a:rPr>
              <a:t> </a:t>
            </a:r>
            <a:r>
              <a:rPr sz="1200" spc="-5" dirty="0">
                <a:latin typeface="Times New Roman"/>
                <a:cs typeface="Times New Roman"/>
              </a:rPr>
              <a:t>follow</a:t>
            </a:r>
            <a:r>
              <a:rPr sz="1200" spc="220" dirty="0">
                <a:latin typeface="Times New Roman"/>
                <a:cs typeface="Times New Roman"/>
              </a:rPr>
              <a:t> </a:t>
            </a:r>
            <a:r>
              <a:rPr sz="1200" dirty="0">
                <a:latin typeface="Times New Roman"/>
                <a:cs typeface="Times New Roman"/>
              </a:rPr>
              <a:t>even</a:t>
            </a:r>
            <a:r>
              <a:rPr sz="1200" spc="220" dirty="0">
                <a:latin typeface="Times New Roman"/>
                <a:cs typeface="Times New Roman"/>
              </a:rPr>
              <a:t> </a:t>
            </a:r>
            <a:r>
              <a:rPr sz="1200" spc="-5" dirty="0">
                <a:latin typeface="Times New Roman"/>
                <a:cs typeface="Times New Roman"/>
              </a:rPr>
              <a:t>parity</a:t>
            </a:r>
            <a:r>
              <a:rPr sz="1200" spc="220" dirty="0">
                <a:latin typeface="Times New Roman"/>
                <a:cs typeface="Times New Roman"/>
              </a:rPr>
              <a:t> </a:t>
            </a:r>
            <a:r>
              <a:rPr sz="1200" spc="-5" dirty="0">
                <a:latin typeface="Times New Roman"/>
                <a:cs typeface="Times New Roman"/>
              </a:rPr>
              <a:t>rule</a:t>
            </a:r>
            <a:r>
              <a:rPr sz="1200" spc="220" dirty="0">
                <a:latin typeface="Times New Roman"/>
                <a:cs typeface="Times New Roman"/>
              </a:rPr>
              <a:t> </a:t>
            </a:r>
            <a:r>
              <a:rPr sz="1200" dirty="0">
                <a:latin typeface="Times New Roman"/>
                <a:cs typeface="Times New Roman"/>
              </a:rPr>
              <a:t>and</a:t>
            </a:r>
            <a:r>
              <a:rPr sz="1200" spc="220" dirty="0">
                <a:latin typeface="Times New Roman"/>
                <a:cs typeface="Times New Roman"/>
              </a:rPr>
              <a:t> </a:t>
            </a:r>
            <a:r>
              <a:rPr sz="1200" spc="-5" dirty="0">
                <a:latin typeface="Times New Roman"/>
                <a:cs typeface="Times New Roman"/>
              </a:rPr>
              <a:t>whole  </a:t>
            </a:r>
            <a:r>
              <a:rPr sz="1200" dirty="0">
                <a:latin typeface="Times New Roman"/>
                <a:cs typeface="Times New Roman"/>
              </a:rPr>
              <a:t>block is</a:t>
            </a:r>
            <a:r>
              <a:rPr sz="1200" spc="-105" dirty="0">
                <a:latin typeface="Times New Roman"/>
                <a:cs typeface="Times New Roman"/>
              </a:rPr>
              <a:t> </a:t>
            </a:r>
            <a:r>
              <a:rPr sz="1200" dirty="0">
                <a:latin typeface="Times New Roman"/>
                <a:cs typeface="Times New Roman"/>
              </a:rPr>
              <a:t>discarded</a:t>
            </a:r>
            <a:endParaRPr sz="1200">
              <a:latin typeface="Times New Roman"/>
              <a:cs typeface="Times New Roman"/>
            </a:endParaRPr>
          </a:p>
        </p:txBody>
      </p:sp>
      <p:sp>
        <p:nvSpPr>
          <p:cNvPr id="8" name="object 8"/>
          <p:cNvSpPr/>
          <p:nvPr/>
        </p:nvSpPr>
        <p:spPr>
          <a:xfrm>
            <a:off x="1143000" y="2411729"/>
            <a:ext cx="4828311" cy="227457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600187" y="7346639"/>
            <a:ext cx="762635" cy="0"/>
          </a:xfrm>
          <a:custGeom>
            <a:avLst/>
            <a:gdLst/>
            <a:ahLst/>
            <a:cxnLst/>
            <a:rect l="l" t="t" r="r" b="b"/>
            <a:pathLst>
              <a:path w="762635">
                <a:moveTo>
                  <a:pt x="0" y="0"/>
                </a:moveTo>
                <a:lnTo>
                  <a:pt x="762074" y="0"/>
                </a:lnTo>
              </a:path>
            </a:pathLst>
          </a:custGeom>
          <a:ln w="6099">
            <a:solidFill>
              <a:srgbClr val="000000"/>
            </a:solidFill>
          </a:ln>
        </p:spPr>
        <p:txBody>
          <a:bodyPr wrap="square" lIns="0" tIns="0" rIns="0" bIns="0" rtlCol="0"/>
          <a:lstStyle/>
          <a:p>
            <a:endParaRPr/>
          </a:p>
        </p:txBody>
      </p:sp>
      <p:sp>
        <p:nvSpPr>
          <p:cNvPr id="10" name="object 10"/>
          <p:cNvSpPr/>
          <p:nvPr/>
        </p:nvSpPr>
        <p:spPr>
          <a:xfrm>
            <a:off x="1638281" y="8923229"/>
            <a:ext cx="762635" cy="0"/>
          </a:xfrm>
          <a:custGeom>
            <a:avLst/>
            <a:gdLst/>
            <a:ahLst/>
            <a:cxnLst/>
            <a:rect l="l" t="t" r="r" b="b"/>
            <a:pathLst>
              <a:path w="762635">
                <a:moveTo>
                  <a:pt x="0" y="0"/>
                </a:moveTo>
                <a:lnTo>
                  <a:pt x="762016" y="0"/>
                </a:lnTo>
              </a:path>
            </a:pathLst>
          </a:custGeom>
          <a:ln w="6099">
            <a:solidFill>
              <a:srgbClr val="000000"/>
            </a:solidFill>
          </a:ln>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174</a:t>
            </a:fld>
            <a:endParaRPr dirty="0"/>
          </a:p>
        </p:txBody>
      </p:sp>
    </p:spTree>
    <p:extLst>
      <p:ext uri="{BB962C8B-B14F-4D97-AF65-F5344CB8AC3E}">
        <p14:creationId xmlns:p14="http://schemas.microsoft.com/office/powerpoint/2010/main" val="25795880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291" y="902207"/>
            <a:ext cx="5532120" cy="7668895"/>
          </a:xfrm>
          <a:prstGeom prst="rect">
            <a:avLst/>
          </a:prstGeom>
        </p:spPr>
        <p:txBody>
          <a:bodyPr vert="horz" wrap="square" lIns="0" tIns="0" rIns="0" bIns="0" rtlCol="0">
            <a:spAutoFit/>
          </a:bodyPr>
          <a:lstStyle/>
          <a:p>
            <a:pPr marL="507365">
              <a:lnSpc>
                <a:spcPts val="1410"/>
              </a:lnSpc>
            </a:pPr>
            <a:r>
              <a:rPr sz="1200" spc="-5" dirty="0">
                <a:latin typeface="Times New Roman"/>
                <a:cs typeface="Times New Roman"/>
              </a:rPr>
              <a:t>10100011</a:t>
            </a:r>
            <a:endParaRPr sz="1200">
              <a:latin typeface="Times New Roman"/>
              <a:cs typeface="Times New Roman"/>
            </a:endParaRPr>
          </a:p>
          <a:p>
            <a:pPr marL="508000">
              <a:lnSpc>
                <a:spcPts val="1380"/>
              </a:lnSpc>
            </a:pPr>
            <a:r>
              <a:rPr sz="1200" spc="-5" dirty="0">
                <a:latin typeface="Times New Roman"/>
                <a:cs typeface="Times New Roman"/>
              </a:rPr>
              <a:t>10001001</a:t>
            </a:r>
            <a:endParaRPr sz="1200">
              <a:latin typeface="Times New Roman"/>
              <a:cs typeface="Times New Roman"/>
            </a:endParaRPr>
          </a:p>
          <a:p>
            <a:pPr marL="507365">
              <a:lnSpc>
                <a:spcPts val="1380"/>
              </a:lnSpc>
            </a:pPr>
            <a:r>
              <a:rPr sz="1200" spc="-5" dirty="0">
                <a:latin typeface="Times New Roman"/>
                <a:cs typeface="Times New Roman"/>
              </a:rPr>
              <a:t>11011101</a:t>
            </a:r>
            <a:endParaRPr sz="1200">
              <a:latin typeface="Times New Roman"/>
              <a:cs typeface="Times New Roman"/>
            </a:endParaRPr>
          </a:p>
          <a:p>
            <a:pPr marL="508000">
              <a:lnSpc>
                <a:spcPts val="1410"/>
              </a:lnSpc>
            </a:pPr>
            <a:r>
              <a:rPr sz="1200" spc="-5" dirty="0">
                <a:latin typeface="Times New Roman"/>
                <a:cs typeface="Times New Roman"/>
              </a:rPr>
              <a:t>11100111</a:t>
            </a:r>
            <a:endParaRPr sz="1200">
              <a:latin typeface="Times New Roman"/>
              <a:cs typeface="Times New Roman"/>
            </a:endParaRPr>
          </a:p>
          <a:p>
            <a:pPr>
              <a:lnSpc>
                <a:spcPct val="100000"/>
              </a:lnSpc>
              <a:spcBef>
                <a:spcPts val="55"/>
              </a:spcBef>
            </a:pPr>
            <a:endParaRPr sz="1100">
              <a:latin typeface="Times New Roman"/>
              <a:cs typeface="Times New Roman"/>
            </a:endParaRPr>
          </a:p>
          <a:p>
            <a:pPr marL="508000">
              <a:lnSpc>
                <a:spcPct val="100000"/>
              </a:lnSpc>
            </a:pPr>
            <a:r>
              <a:rPr sz="1200" b="1" spc="-5" dirty="0">
                <a:latin typeface="Times New Roman"/>
                <a:cs typeface="Times New Roman"/>
              </a:rPr>
              <a:t>1</a:t>
            </a:r>
            <a:r>
              <a:rPr sz="1200" spc="-5" dirty="0">
                <a:latin typeface="Times New Roman"/>
                <a:cs typeface="Times New Roman"/>
              </a:rPr>
              <a:t>0</a:t>
            </a:r>
            <a:r>
              <a:rPr sz="1200" b="1" spc="-5" dirty="0">
                <a:latin typeface="Times New Roman"/>
                <a:cs typeface="Times New Roman"/>
              </a:rPr>
              <a:t>101</a:t>
            </a:r>
            <a:r>
              <a:rPr sz="1200" spc="-5" dirty="0">
                <a:latin typeface="Times New Roman"/>
                <a:cs typeface="Times New Roman"/>
              </a:rPr>
              <a:t>0</a:t>
            </a:r>
            <a:r>
              <a:rPr sz="1200" b="1" spc="-5" dirty="0">
                <a:latin typeface="Times New Roman"/>
                <a:cs typeface="Times New Roman"/>
              </a:rPr>
              <a:t>1</a:t>
            </a:r>
            <a:r>
              <a:rPr sz="1200" spc="-5" dirty="0">
                <a:latin typeface="Times New Roman"/>
                <a:cs typeface="Times New Roman"/>
              </a:rPr>
              <a:t>0 </a:t>
            </a:r>
            <a:r>
              <a:rPr sz="1200" spc="229" dirty="0">
                <a:latin typeface="Times New Roman"/>
                <a:cs typeface="Times New Roman"/>
              </a:rPr>
              <a:t> </a:t>
            </a:r>
            <a:r>
              <a:rPr sz="1200" spc="-5" dirty="0">
                <a:latin typeface="Times New Roman"/>
                <a:cs typeface="Times New Roman"/>
              </a:rPr>
              <a:t>(LRC)</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ct val="100000"/>
              </a:lnSpc>
              <a:spcBef>
                <a:spcPts val="5"/>
              </a:spcBef>
              <a:buFont typeface="Meiryo"/>
              <a:buChar char="▪"/>
              <a:tabLst>
                <a:tab pos="469265" algn="l"/>
                <a:tab pos="469900" algn="l"/>
              </a:tabLst>
            </a:pPr>
            <a:r>
              <a:rPr sz="1200" b="1" dirty="0">
                <a:latin typeface="Times New Roman"/>
                <a:cs typeface="Times New Roman"/>
              </a:rPr>
              <a:t>Performance </a:t>
            </a:r>
            <a:r>
              <a:rPr sz="1200" b="1" spc="-5" dirty="0">
                <a:latin typeface="Times New Roman"/>
                <a:cs typeface="Times New Roman"/>
              </a:rPr>
              <a:t>of</a:t>
            </a:r>
            <a:r>
              <a:rPr sz="1200" b="1" spc="-95" dirty="0">
                <a:latin typeface="Times New Roman"/>
                <a:cs typeface="Times New Roman"/>
              </a:rPr>
              <a:t> </a:t>
            </a:r>
            <a:r>
              <a:rPr sz="1200" b="1" spc="-10" dirty="0">
                <a:latin typeface="Times New Roman"/>
                <a:cs typeface="Times New Roman"/>
              </a:rPr>
              <a:t>LRC</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Courier New"/>
              <a:buChar char="o"/>
              <a:tabLst>
                <a:tab pos="698500" algn="l"/>
              </a:tabLst>
            </a:pPr>
            <a:r>
              <a:rPr sz="1200" dirty="0">
                <a:latin typeface="Times New Roman"/>
                <a:cs typeface="Times New Roman"/>
              </a:rPr>
              <a:t>Burst errors can be </a:t>
            </a:r>
            <a:r>
              <a:rPr sz="1200" spc="-5" dirty="0">
                <a:latin typeface="Times New Roman"/>
                <a:cs typeface="Times New Roman"/>
              </a:rPr>
              <a:t>detected more</a:t>
            </a:r>
            <a:r>
              <a:rPr sz="1200" spc="-85" dirty="0">
                <a:latin typeface="Times New Roman"/>
                <a:cs typeface="Times New Roman"/>
              </a:rPr>
              <a:t> </a:t>
            </a:r>
            <a:r>
              <a:rPr sz="1200" dirty="0">
                <a:latin typeface="Times New Roman"/>
                <a:cs typeface="Times New Roman"/>
              </a:rPr>
              <a:t>often</a:t>
            </a:r>
            <a:endParaRPr sz="1200">
              <a:latin typeface="Times New Roman"/>
              <a:cs typeface="Times New Roman"/>
            </a:endParaRPr>
          </a:p>
          <a:p>
            <a:pPr marL="698500" marR="5080" lvl="1" indent="-228600">
              <a:lnSpc>
                <a:spcPts val="1380"/>
              </a:lnSpc>
              <a:spcBef>
                <a:spcPts val="65"/>
              </a:spcBef>
              <a:buFont typeface="Courier New"/>
              <a:buChar char="o"/>
              <a:tabLst>
                <a:tab pos="698500" algn="l"/>
              </a:tabLst>
            </a:pPr>
            <a:r>
              <a:rPr sz="1200" spc="-5" dirty="0">
                <a:latin typeface="Times New Roman"/>
                <a:cs typeface="Times New Roman"/>
              </a:rPr>
              <a:t>As shown </a:t>
            </a:r>
            <a:r>
              <a:rPr sz="1200" dirty="0">
                <a:latin typeface="Times New Roman"/>
                <a:cs typeface="Times New Roman"/>
              </a:rPr>
              <a:t>in the last example, an LRC </a:t>
            </a:r>
            <a:r>
              <a:rPr sz="1200" spc="-5" dirty="0">
                <a:latin typeface="Times New Roman"/>
                <a:cs typeface="Times New Roman"/>
              </a:rPr>
              <a:t>of </a:t>
            </a:r>
            <a:r>
              <a:rPr sz="1200" dirty="0">
                <a:latin typeface="Times New Roman"/>
                <a:cs typeface="Times New Roman"/>
              </a:rPr>
              <a:t>‘n; bits can easily detect a burst </a:t>
            </a:r>
            <a:r>
              <a:rPr sz="1200" spc="-5" dirty="0">
                <a:latin typeface="Times New Roman"/>
                <a:cs typeface="Times New Roman"/>
              </a:rPr>
              <a:t>error  </a:t>
            </a:r>
            <a:r>
              <a:rPr sz="1200" dirty="0">
                <a:latin typeface="Times New Roman"/>
                <a:cs typeface="Times New Roman"/>
              </a:rPr>
              <a:t>of ‘n’</a:t>
            </a:r>
            <a:r>
              <a:rPr sz="1200" spc="-10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698500" marR="6985" lvl="1" indent="-228600">
              <a:lnSpc>
                <a:spcPts val="1380"/>
              </a:lnSpc>
              <a:buFont typeface="Courier New"/>
              <a:buChar char="o"/>
              <a:tabLst>
                <a:tab pos="698500" algn="l"/>
              </a:tabLst>
            </a:pPr>
            <a:r>
              <a:rPr sz="1200" spc="-5" dirty="0">
                <a:latin typeface="Times New Roman"/>
                <a:cs typeface="Times New Roman"/>
              </a:rPr>
              <a:t>A </a:t>
            </a:r>
            <a:r>
              <a:rPr sz="1200" dirty="0">
                <a:latin typeface="Times New Roman"/>
                <a:cs typeface="Times New Roman"/>
              </a:rPr>
              <a:t>burst </a:t>
            </a:r>
            <a:r>
              <a:rPr sz="1200" spc="-5" dirty="0">
                <a:latin typeface="Times New Roman"/>
                <a:cs typeface="Times New Roman"/>
              </a:rPr>
              <a:t>error </a:t>
            </a:r>
            <a:r>
              <a:rPr sz="1200" dirty="0">
                <a:latin typeface="Times New Roman"/>
                <a:cs typeface="Times New Roman"/>
              </a:rPr>
              <a:t>of </a:t>
            </a:r>
            <a:r>
              <a:rPr sz="1200" spc="-5" dirty="0">
                <a:latin typeface="Times New Roman"/>
                <a:cs typeface="Times New Roman"/>
              </a:rPr>
              <a:t>more than </a:t>
            </a:r>
            <a:r>
              <a:rPr sz="1200" dirty="0">
                <a:latin typeface="Times New Roman"/>
                <a:cs typeface="Times New Roman"/>
              </a:rPr>
              <a:t>‘n’ bits is also </a:t>
            </a:r>
            <a:r>
              <a:rPr sz="1200" spc="-5" dirty="0">
                <a:latin typeface="Times New Roman"/>
                <a:cs typeface="Times New Roman"/>
              </a:rPr>
              <a:t>detected by LRC with </a:t>
            </a:r>
            <a:r>
              <a:rPr sz="1200" dirty="0">
                <a:latin typeface="Times New Roman"/>
                <a:cs typeface="Times New Roman"/>
              </a:rPr>
              <a:t>a </a:t>
            </a:r>
            <a:r>
              <a:rPr sz="1200" spc="-5" dirty="0">
                <a:latin typeface="Times New Roman"/>
                <a:cs typeface="Times New Roman"/>
              </a:rPr>
              <a:t>very high  </a:t>
            </a:r>
            <a:r>
              <a:rPr sz="1200" dirty="0">
                <a:latin typeface="Times New Roman"/>
                <a:cs typeface="Times New Roman"/>
              </a:rPr>
              <a:t>probability</a:t>
            </a:r>
            <a:endParaRPr sz="1200">
              <a:latin typeface="Times New Roman"/>
              <a:cs typeface="Times New Roman"/>
            </a:endParaRPr>
          </a:p>
          <a:p>
            <a:pPr marL="698500" lvl="1" indent="-228600">
              <a:lnSpc>
                <a:spcPts val="1315"/>
              </a:lnSpc>
              <a:buFont typeface="Courier New"/>
              <a:buChar char="o"/>
              <a:tabLst>
                <a:tab pos="698500" algn="l"/>
              </a:tabLst>
            </a:pPr>
            <a:r>
              <a:rPr sz="1200" dirty="0">
                <a:latin typeface="Times New Roman"/>
                <a:cs typeface="Times New Roman"/>
              </a:rPr>
              <a:t>One </a:t>
            </a:r>
            <a:r>
              <a:rPr sz="1200" spc="-5" dirty="0">
                <a:latin typeface="Times New Roman"/>
                <a:cs typeface="Times New Roman"/>
              </a:rPr>
              <a:t>pattern </a:t>
            </a:r>
            <a:r>
              <a:rPr sz="1200" dirty="0">
                <a:latin typeface="Times New Roman"/>
                <a:cs typeface="Times New Roman"/>
              </a:rPr>
              <a:t>of errors </a:t>
            </a:r>
            <a:r>
              <a:rPr sz="1200" spc="-5" dirty="0">
                <a:latin typeface="Times New Roman"/>
                <a:cs typeface="Times New Roman"/>
              </a:rPr>
              <a:t>remain</a:t>
            </a:r>
            <a:r>
              <a:rPr sz="1200" spc="-75" dirty="0">
                <a:latin typeface="Times New Roman"/>
                <a:cs typeface="Times New Roman"/>
              </a:rPr>
              <a:t> </a:t>
            </a:r>
            <a:r>
              <a:rPr sz="1200" dirty="0">
                <a:latin typeface="Times New Roman"/>
                <a:cs typeface="Times New Roman"/>
              </a:rPr>
              <a:t>elusive</a:t>
            </a:r>
            <a:endParaRPr sz="1200">
              <a:latin typeface="Times New Roman"/>
              <a:cs typeface="Times New Roman"/>
            </a:endParaRPr>
          </a:p>
          <a:p>
            <a:pPr marL="698500" marR="6350" lvl="1" indent="-228600">
              <a:lnSpc>
                <a:spcPts val="1380"/>
              </a:lnSpc>
              <a:spcBef>
                <a:spcPts val="65"/>
              </a:spcBef>
              <a:buFont typeface="Courier New"/>
              <a:buChar char="o"/>
              <a:tabLst>
                <a:tab pos="698500" algn="l"/>
              </a:tabLst>
            </a:pPr>
            <a:r>
              <a:rPr sz="1200" dirty="0">
                <a:latin typeface="Times New Roman"/>
                <a:cs typeface="Times New Roman"/>
              </a:rPr>
              <a:t>If two bits in one data </a:t>
            </a:r>
            <a:r>
              <a:rPr sz="1200" spc="-5" dirty="0">
                <a:latin typeface="Times New Roman"/>
                <a:cs typeface="Times New Roman"/>
              </a:rPr>
              <a:t>unit </a:t>
            </a:r>
            <a:r>
              <a:rPr sz="1200" dirty="0">
                <a:latin typeface="Times New Roman"/>
                <a:cs typeface="Times New Roman"/>
              </a:rPr>
              <a:t>are </a:t>
            </a:r>
            <a:r>
              <a:rPr sz="1200" spc="-5" dirty="0">
                <a:latin typeface="Times New Roman"/>
                <a:cs typeface="Times New Roman"/>
              </a:rPr>
              <a:t>changed </a:t>
            </a:r>
            <a:r>
              <a:rPr sz="1200" dirty="0">
                <a:latin typeface="Times New Roman"/>
                <a:cs typeface="Times New Roman"/>
              </a:rPr>
              <a:t>and two bits in exactly the </a:t>
            </a:r>
            <a:r>
              <a:rPr sz="1200" spc="-5" dirty="0">
                <a:latin typeface="Times New Roman"/>
                <a:cs typeface="Times New Roman"/>
              </a:rPr>
              <a:t>same </a:t>
            </a:r>
            <a:r>
              <a:rPr sz="1200" dirty="0">
                <a:latin typeface="Times New Roman"/>
                <a:cs typeface="Times New Roman"/>
              </a:rPr>
              <a:t>place  in another data unit are also</a:t>
            </a:r>
            <a:r>
              <a:rPr sz="1200" spc="-105" dirty="0">
                <a:latin typeface="Times New Roman"/>
                <a:cs typeface="Times New Roman"/>
              </a:rPr>
              <a:t> </a:t>
            </a:r>
            <a:r>
              <a:rPr sz="1200" spc="-5" dirty="0">
                <a:latin typeface="Times New Roman"/>
                <a:cs typeface="Times New Roman"/>
              </a:rPr>
              <a:t>damaged</a:t>
            </a:r>
            <a:endParaRPr sz="1200">
              <a:latin typeface="Times New Roman"/>
              <a:cs typeface="Times New Roman"/>
            </a:endParaRPr>
          </a:p>
          <a:p>
            <a:pPr marL="241300">
              <a:lnSpc>
                <a:spcPts val="1315"/>
              </a:lnSpc>
            </a:pPr>
            <a:r>
              <a:rPr sz="1200" dirty="0">
                <a:latin typeface="Times New Roman"/>
                <a:cs typeface="Times New Roman"/>
              </a:rPr>
              <a:t>For</a:t>
            </a:r>
            <a:r>
              <a:rPr sz="1200" spc="-70" dirty="0">
                <a:latin typeface="Times New Roman"/>
                <a:cs typeface="Times New Roman"/>
              </a:rPr>
              <a:t> </a:t>
            </a:r>
            <a:r>
              <a:rPr sz="1200" spc="-5" dirty="0">
                <a:latin typeface="Times New Roman"/>
                <a:cs typeface="Times New Roman"/>
              </a:rPr>
              <a:t>Example:</a:t>
            </a:r>
            <a:endParaRPr sz="1200">
              <a:latin typeface="Times New Roman"/>
              <a:cs typeface="Times New Roman"/>
            </a:endParaRPr>
          </a:p>
          <a:p>
            <a:pPr marL="469900" indent="-457200">
              <a:lnSpc>
                <a:spcPts val="1380"/>
              </a:lnSpc>
              <a:buChar char="–"/>
              <a:tabLst>
                <a:tab pos="240665" algn="l"/>
                <a:tab pos="241300" algn="l"/>
              </a:tabLst>
            </a:pPr>
            <a:r>
              <a:rPr sz="1200" spc="-5" dirty="0">
                <a:latin typeface="Times New Roman"/>
                <a:cs typeface="Times New Roman"/>
              </a:rPr>
              <a:t>Original </a:t>
            </a:r>
            <a:r>
              <a:rPr sz="1200" dirty="0">
                <a:latin typeface="Times New Roman"/>
                <a:cs typeface="Times New Roman"/>
              </a:rPr>
              <a:t>data</a:t>
            </a:r>
            <a:r>
              <a:rPr sz="1200" spc="-60" dirty="0">
                <a:latin typeface="Times New Roman"/>
                <a:cs typeface="Times New Roman"/>
              </a:rPr>
              <a:t> </a:t>
            </a:r>
            <a:r>
              <a:rPr sz="1200" dirty="0">
                <a:latin typeface="Times New Roman"/>
                <a:cs typeface="Times New Roman"/>
              </a:rPr>
              <a:t>units</a:t>
            </a:r>
            <a:endParaRPr sz="1200">
              <a:latin typeface="Times New Roman"/>
              <a:cs typeface="Times New Roman"/>
            </a:endParaRPr>
          </a:p>
          <a:p>
            <a:pPr marL="469265">
              <a:lnSpc>
                <a:spcPts val="1380"/>
              </a:lnSpc>
            </a:pPr>
            <a:r>
              <a:rPr sz="1200" spc="-5" dirty="0">
                <a:latin typeface="Times New Roman"/>
                <a:cs typeface="Times New Roman"/>
              </a:rPr>
              <a:t>11110000</a:t>
            </a:r>
            <a:endParaRPr sz="1200">
              <a:latin typeface="Times New Roman"/>
              <a:cs typeface="Times New Roman"/>
            </a:endParaRPr>
          </a:p>
          <a:p>
            <a:pPr marL="469265">
              <a:lnSpc>
                <a:spcPts val="1380"/>
              </a:lnSpc>
            </a:pPr>
            <a:r>
              <a:rPr sz="1200" spc="-5" dirty="0">
                <a:latin typeface="Times New Roman"/>
                <a:cs typeface="Times New Roman"/>
              </a:rPr>
              <a:t>11000011</a:t>
            </a:r>
            <a:endParaRPr sz="1200">
              <a:latin typeface="Times New Roman"/>
              <a:cs typeface="Times New Roman"/>
            </a:endParaRPr>
          </a:p>
          <a:p>
            <a:pPr marL="469900" marR="4114165" indent="-457200">
              <a:lnSpc>
                <a:spcPts val="1380"/>
              </a:lnSpc>
              <a:spcBef>
                <a:spcPts val="65"/>
              </a:spcBef>
              <a:buChar char="–"/>
              <a:tabLst>
                <a:tab pos="240665" algn="l"/>
                <a:tab pos="241300" algn="l"/>
              </a:tabLst>
            </a:pPr>
            <a:r>
              <a:rPr sz="1200" dirty="0">
                <a:latin typeface="Times New Roman"/>
                <a:cs typeface="Times New Roman"/>
              </a:rPr>
              <a:t>Changed data</a:t>
            </a:r>
            <a:r>
              <a:rPr sz="1200" spc="-100" dirty="0">
                <a:latin typeface="Times New Roman"/>
                <a:cs typeface="Times New Roman"/>
              </a:rPr>
              <a:t> </a:t>
            </a:r>
            <a:r>
              <a:rPr sz="1200" dirty="0">
                <a:latin typeface="Times New Roman"/>
                <a:cs typeface="Times New Roman"/>
              </a:rPr>
              <a:t>units  </a:t>
            </a:r>
            <a:r>
              <a:rPr sz="1200" spc="-5" dirty="0">
                <a:latin typeface="Times New Roman"/>
                <a:cs typeface="Times New Roman"/>
              </a:rPr>
              <a:t>01110001</a:t>
            </a:r>
            <a:endParaRPr sz="1200">
              <a:latin typeface="Times New Roman"/>
              <a:cs typeface="Times New Roman"/>
            </a:endParaRPr>
          </a:p>
          <a:p>
            <a:pPr marL="469265">
              <a:lnSpc>
                <a:spcPts val="1320"/>
              </a:lnSpc>
            </a:pPr>
            <a:r>
              <a:rPr sz="1200" spc="-5" dirty="0">
                <a:latin typeface="Times New Roman"/>
                <a:cs typeface="Times New Roman"/>
              </a:rPr>
              <a:t>01000010</a:t>
            </a:r>
            <a:endParaRPr sz="1200">
              <a:latin typeface="Times New Roman"/>
              <a:cs typeface="Times New Roman"/>
            </a:endParaRPr>
          </a:p>
          <a:p>
            <a:pPr marL="469900" lvl="1" indent="-228600">
              <a:lnSpc>
                <a:spcPts val="1380"/>
              </a:lnSpc>
              <a:buFont typeface="Meiryo"/>
              <a:buChar char="❖"/>
              <a:tabLst>
                <a:tab pos="469900" algn="l"/>
              </a:tabLst>
            </a:pPr>
            <a:r>
              <a:rPr sz="1200" b="1" spc="-5" dirty="0">
                <a:latin typeface="Times New Roman"/>
                <a:cs typeface="Times New Roman"/>
              </a:rPr>
              <a:t>Cyclic Redundancy Check</a:t>
            </a:r>
            <a:r>
              <a:rPr sz="1200" b="1" spc="-50" dirty="0">
                <a:latin typeface="Times New Roman"/>
                <a:cs typeface="Times New Roman"/>
              </a:rPr>
              <a:t> </a:t>
            </a:r>
            <a:r>
              <a:rPr sz="1200" b="1" spc="-10" dirty="0">
                <a:latin typeface="Times New Roman"/>
                <a:cs typeface="Times New Roman"/>
              </a:rPr>
              <a:t>(CRC)</a:t>
            </a:r>
            <a:endParaRPr sz="1200">
              <a:latin typeface="Times New Roman"/>
              <a:cs typeface="Times New Roman"/>
            </a:endParaRPr>
          </a:p>
          <a:p>
            <a:pPr marL="698500" lvl="2" indent="-228600">
              <a:lnSpc>
                <a:spcPts val="1370"/>
              </a:lnSpc>
              <a:buFont typeface="Courier New"/>
              <a:buChar char="o"/>
              <a:tabLst>
                <a:tab pos="698500" algn="l"/>
              </a:tabLst>
            </a:pPr>
            <a:r>
              <a:rPr sz="1200" spc="-5" dirty="0">
                <a:latin typeface="Times New Roman"/>
                <a:cs typeface="Times New Roman"/>
              </a:rPr>
              <a:t>Most powerful of </a:t>
            </a:r>
            <a:r>
              <a:rPr sz="1200" dirty="0">
                <a:latin typeface="Times New Roman"/>
                <a:cs typeface="Times New Roman"/>
              </a:rPr>
              <a:t>checking</a:t>
            </a:r>
            <a:r>
              <a:rPr sz="1200" spc="-85" dirty="0">
                <a:latin typeface="Times New Roman"/>
                <a:cs typeface="Times New Roman"/>
              </a:rPr>
              <a:t> </a:t>
            </a:r>
            <a:r>
              <a:rPr sz="1200" dirty="0">
                <a:latin typeface="Times New Roman"/>
                <a:cs typeface="Times New Roman"/>
              </a:rPr>
              <a:t>techniques</a:t>
            </a:r>
            <a:endParaRPr sz="1200">
              <a:latin typeface="Times New Roman"/>
              <a:cs typeface="Times New Roman"/>
            </a:endParaRPr>
          </a:p>
          <a:p>
            <a:pPr marL="698500" lvl="2" indent="-228600">
              <a:lnSpc>
                <a:spcPts val="1375"/>
              </a:lnSpc>
              <a:buFont typeface="Courier New"/>
              <a:buChar char="o"/>
              <a:tabLst>
                <a:tab pos="698500" algn="l"/>
              </a:tabLst>
            </a:pPr>
            <a:r>
              <a:rPr sz="1200" spc="-5" dirty="0">
                <a:latin typeface="Times New Roman"/>
                <a:cs typeface="Times New Roman"/>
              </a:rPr>
              <a:t>VRC and LRC are based on</a:t>
            </a:r>
            <a:r>
              <a:rPr sz="1200" spc="229" dirty="0">
                <a:latin typeface="Times New Roman"/>
                <a:cs typeface="Times New Roman"/>
              </a:rPr>
              <a:t> </a:t>
            </a:r>
            <a:r>
              <a:rPr sz="1200" spc="-5" dirty="0">
                <a:latin typeface="Times New Roman"/>
                <a:cs typeface="Times New Roman"/>
              </a:rPr>
              <a:t>Addition</a:t>
            </a:r>
            <a:endParaRPr sz="1200">
              <a:latin typeface="Times New Roman"/>
              <a:cs typeface="Times New Roman"/>
            </a:endParaRPr>
          </a:p>
          <a:p>
            <a:pPr marL="698500" lvl="2" indent="-228600">
              <a:lnSpc>
                <a:spcPts val="1380"/>
              </a:lnSpc>
              <a:buFont typeface="Courier New"/>
              <a:buChar char="o"/>
              <a:tabLst>
                <a:tab pos="698500" algn="l"/>
              </a:tabLst>
            </a:pPr>
            <a:r>
              <a:rPr sz="1200" spc="-5" dirty="0">
                <a:latin typeface="Times New Roman"/>
                <a:cs typeface="Times New Roman"/>
              </a:rPr>
              <a:t>CRC </a:t>
            </a:r>
            <a:r>
              <a:rPr sz="1200" dirty="0">
                <a:latin typeface="Times New Roman"/>
                <a:cs typeface="Times New Roman"/>
              </a:rPr>
              <a:t>is </a:t>
            </a:r>
            <a:r>
              <a:rPr sz="1200" spc="-5" dirty="0">
                <a:latin typeface="Times New Roman"/>
                <a:cs typeface="Times New Roman"/>
              </a:rPr>
              <a:t>based on Binary</a:t>
            </a:r>
            <a:r>
              <a:rPr sz="1200" spc="-90" dirty="0">
                <a:latin typeface="Times New Roman"/>
                <a:cs typeface="Times New Roman"/>
              </a:rPr>
              <a:t> </a:t>
            </a:r>
            <a:r>
              <a:rPr sz="1200" spc="-5" dirty="0">
                <a:latin typeface="Times New Roman"/>
                <a:cs typeface="Times New Roman"/>
              </a:rPr>
              <a:t>Division</a:t>
            </a:r>
            <a:endParaRPr sz="1200">
              <a:latin typeface="Times New Roman"/>
              <a:cs typeface="Times New Roman"/>
            </a:endParaRPr>
          </a:p>
          <a:p>
            <a:pPr marL="698500" marR="5080" lvl="2" indent="-228600" algn="just">
              <a:lnSpc>
                <a:spcPts val="1380"/>
              </a:lnSpc>
              <a:spcBef>
                <a:spcPts val="65"/>
              </a:spcBef>
              <a:buFont typeface="Courier New"/>
              <a:buChar char="o"/>
              <a:tabLst>
                <a:tab pos="698500" algn="l"/>
              </a:tabLst>
            </a:pPr>
            <a:r>
              <a:rPr sz="1200" spc="-5" dirty="0">
                <a:latin typeface="Times New Roman"/>
                <a:cs typeface="Times New Roman"/>
              </a:rPr>
              <a:t>A </a:t>
            </a:r>
            <a:r>
              <a:rPr sz="1200" dirty="0">
                <a:latin typeface="Times New Roman"/>
                <a:cs typeface="Times New Roman"/>
              </a:rPr>
              <a:t>sequence of redundant bits called CRC or CRC </a:t>
            </a:r>
            <a:r>
              <a:rPr sz="1200" spc="-5" dirty="0">
                <a:latin typeface="Times New Roman"/>
                <a:cs typeface="Times New Roman"/>
              </a:rPr>
              <a:t>remainder </a:t>
            </a:r>
            <a:r>
              <a:rPr sz="1200" dirty="0">
                <a:latin typeface="Times New Roman"/>
                <a:cs typeface="Times New Roman"/>
              </a:rPr>
              <a:t>is appended to  the end of the data </a:t>
            </a:r>
            <a:r>
              <a:rPr sz="1200" spc="-5" dirty="0">
                <a:latin typeface="Times New Roman"/>
                <a:cs typeface="Times New Roman"/>
              </a:rPr>
              <a:t>unit, </a:t>
            </a:r>
            <a:r>
              <a:rPr sz="1200" dirty="0">
                <a:latin typeface="Times New Roman"/>
                <a:cs typeface="Times New Roman"/>
              </a:rPr>
              <a:t>so </a:t>
            </a:r>
            <a:r>
              <a:rPr sz="1200" spc="-5" dirty="0">
                <a:latin typeface="Times New Roman"/>
                <a:cs typeface="Times New Roman"/>
              </a:rPr>
              <a:t>that </a:t>
            </a:r>
            <a:r>
              <a:rPr sz="1200" dirty="0">
                <a:latin typeface="Times New Roman"/>
                <a:cs typeface="Times New Roman"/>
              </a:rPr>
              <a:t>the resulting data unit </a:t>
            </a:r>
            <a:r>
              <a:rPr sz="1200" spc="-5" dirty="0">
                <a:latin typeface="Times New Roman"/>
                <a:cs typeface="Times New Roman"/>
              </a:rPr>
              <a:t>becomes </a:t>
            </a:r>
            <a:r>
              <a:rPr sz="1200" dirty="0">
                <a:latin typeface="Times New Roman"/>
                <a:cs typeface="Times New Roman"/>
              </a:rPr>
              <a:t>exactly  divisible by a second </a:t>
            </a:r>
            <a:r>
              <a:rPr sz="1200" spc="-5" dirty="0">
                <a:latin typeface="Times New Roman"/>
                <a:cs typeface="Times New Roman"/>
              </a:rPr>
              <a:t>predetermined </a:t>
            </a:r>
            <a:r>
              <a:rPr sz="1200" dirty="0">
                <a:latin typeface="Times New Roman"/>
                <a:cs typeface="Times New Roman"/>
              </a:rPr>
              <a:t>binary</a:t>
            </a:r>
            <a:r>
              <a:rPr sz="1200" spc="-55" dirty="0">
                <a:latin typeface="Times New Roman"/>
                <a:cs typeface="Times New Roman"/>
              </a:rPr>
              <a:t> </a:t>
            </a:r>
            <a:r>
              <a:rPr sz="1200" spc="-5" dirty="0">
                <a:latin typeface="Times New Roman"/>
                <a:cs typeface="Times New Roman"/>
              </a:rPr>
              <a:t>number</a:t>
            </a:r>
            <a:endParaRPr sz="1200">
              <a:latin typeface="Times New Roman"/>
              <a:cs typeface="Times New Roman"/>
            </a:endParaRPr>
          </a:p>
          <a:p>
            <a:pPr marL="698500" lvl="2" indent="-228600">
              <a:lnSpc>
                <a:spcPts val="1315"/>
              </a:lnSpc>
              <a:buFont typeface="Courier New"/>
              <a:buChar char="o"/>
              <a:tabLst>
                <a:tab pos="698500" algn="l"/>
              </a:tabLst>
            </a:pPr>
            <a:r>
              <a:rPr sz="1200" spc="-5" dirty="0">
                <a:latin typeface="Times New Roman"/>
                <a:cs typeface="Times New Roman"/>
              </a:rPr>
              <a:t>At </a:t>
            </a:r>
            <a:r>
              <a:rPr sz="1200" dirty="0">
                <a:latin typeface="Times New Roman"/>
                <a:cs typeface="Times New Roman"/>
              </a:rPr>
              <a:t>its </a:t>
            </a:r>
            <a:r>
              <a:rPr sz="1200" spc="-5" dirty="0">
                <a:latin typeface="Times New Roman"/>
                <a:cs typeface="Times New Roman"/>
              </a:rPr>
              <a:t>destination, </a:t>
            </a:r>
            <a:r>
              <a:rPr sz="1200" dirty="0">
                <a:latin typeface="Times New Roman"/>
                <a:cs typeface="Times New Roman"/>
              </a:rPr>
              <a:t>the </a:t>
            </a:r>
            <a:r>
              <a:rPr sz="1200" spc="-5" dirty="0">
                <a:latin typeface="Times New Roman"/>
                <a:cs typeface="Times New Roman"/>
              </a:rPr>
              <a:t>data unit </a:t>
            </a:r>
            <a:r>
              <a:rPr sz="1200" dirty="0">
                <a:latin typeface="Times New Roman"/>
                <a:cs typeface="Times New Roman"/>
              </a:rPr>
              <a:t>is divided by the </a:t>
            </a:r>
            <a:r>
              <a:rPr sz="1200" spc="-5" dirty="0">
                <a:latin typeface="Times New Roman"/>
                <a:cs typeface="Times New Roman"/>
              </a:rPr>
              <a:t>same</a:t>
            </a:r>
            <a:r>
              <a:rPr sz="1200" spc="-45" dirty="0">
                <a:latin typeface="Times New Roman"/>
                <a:cs typeface="Times New Roman"/>
              </a:rPr>
              <a:t> </a:t>
            </a:r>
            <a:r>
              <a:rPr sz="1200" dirty="0">
                <a:latin typeface="Times New Roman"/>
                <a:cs typeface="Times New Roman"/>
              </a:rPr>
              <a:t>number</a:t>
            </a:r>
            <a:endParaRPr sz="1200">
              <a:latin typeface="Times New Roman"/>
              <a:cs typeface="Times New Roman"/>
            </a:endParaRPr>
          </a:p>
          <a:p>
            <a:pPr marL="698500" marR="6985" lvl="2" indent="-228600">
              <a:lnSpc>
                <a:spcPts val="1380"/>
              </a:lnSpc>
              <a:spcBef>
                <a:spcPts val="65"/>
              </a:spcBef>
              <a:buFont typeface="Courier New"/>
              <a:buChar char="o"/>
              <a:tabLst>
                <a:tab pos="698500" algn="l"/>
              </a:tabLst>
            </a:pPr>
            <a:r>
              <a:rPr sz="1200" dirty="0">
                <a:latin typeface="Times New Roman"/>
                <a:cs typeface="Times New Roman"/>
              </a:rPr>
              <a:t>If at this </a:t>
            </a:r>
            <a:r>
              <a:rPr sz="1200" spc="-5" dirty="0">
                <a:latin typeface="Times New Roman"/>
                <a:cs typeface="Times New Roman"/>
              </a:rPr>
              <a:t>step, </a:t>
            </a:r>
            <a:r>
              <a:rPr sz="1200" dirty="0">
                <a:latin typeface="Times New Roman"/>
                <a:cs typeface="Times New Roman"/>
              </a:rPr>
              <a:t>there is </a:t>
            </a:r>
            <a:r>
              <a:rPr sz="1200" spc="-5" dirty="0">
                <a:latin typeface="Times New Roman"/>
                <a:cs typeface="Times New Roman"/>
              </a:rPr>
              <a:t>no remainder, </a:t>
            </a:r>
            <a:r>
              <a:rPr sz="1200" dirty="0">
                <a:latin typeface="Times New Roman"/>
                <a:cs typeface="Times New Roman"/>
              </a:rPr>
              <a:t>the </a:t>
            </a:r>
            <a:r>
              <a:rPr sz="1200" spc="-5" dirty="0">
                <a:latin typeface="Times New Roman"/>
                <a:cs typeface="Times New Roman"/>
              </a:rPr>
              <a:t>incoming </a:t>
            </a:r>
            <a:r>
              <a:rPr sz="1200" dirty="0">
                <a:latin typeface="Times New Roman"/>
                <a:cs typeface="Times New Roman"/>
              </a:rPr>
              <a:t>data unit is </a:t>
            </a:r>
            <a:r>
              <a:rPr sz="1200" spc="-5" dirty="0">
                <a:latin typeface="Times New Roman"/>
                <a:cs typeface="Times New Roman"/>
              </a:rPr>
              <a:t>assumed </a:t>
            </a:r>
            <a:r>
              <a:rPr sz="1200" dirty="0">
                <a:latin typeface="Times New Roman"/>
                <a:cs typeface="Times New Roman"/>
              </a:rPr>
              <a:t>to be  intact and is therefore</a:t>
            </a:r>
            <a:r>
              <a:rPr sz="1200" spc="-125" dirty="0">
                <a:latin typeface="Times New Roman"/>
                <a:cs typeface="Times New Roman"/>
              </a:rPr>
              <a:t> </a:t>
            </a:r>
            <a:r>
              <a:rPr sz="1200" dirty="0">
                <a:latin typeface="Times New Roman"/>
                <a:cs typeface="Times New Roman"/>
              </a:rPr>
              <a:t>accepted</a:t>
            </a:r>
            <a:endParaRPr sz="1200">
              <a:latin typeface="Times New Roman"/>
              <a:cs typeface="Times New Roman"/>
            </a:endParaRPr>
          </a:p>
          <a:p>
            <a:pPr marL="698500" marR="6985" lvl="2" indent="-228600">
              <a:lnSpc>
                <a:spcPts val="1380"/>
              </a:lnSpc>
              <a:buFont typeface="Courier New"/>
              <a:buChar char="o"/>
              <a:tabLst>
                <a:tab pos="698500" algn="l"/>
              </a:tabLst>
            </a:pPr>
            <a:r>
              <a:rPr sz="1200" spc="-5" dirty="0">
                <a:latin typeface="Times New Roman"/>
                <a:cs typeface="Times New Roman"/>
              </a:rPr>
              <a:t>A remainder indicates that </a:t>
            </a:r>
            <a:r>
              <a:rPr sz="1200" dirty="0">
                <a:latin typeface="Times New Roman"/>
                <a:cs typeface="Times New Roman"/>
              </a:rPr>
              <a:t>a </a:t>
            </a:r>
            <a:r>
              <a:rPr sz="1200" spc="-5" dirty="0">
                <a:latin typeface="Times New Roman"/>
                <a:cs typeface="Times New Roman"/>
              </a:rPr>
              <a:t>data unit has been damaged and therefore must be  </a:t>
            </a:r>
            <a:r>
              <a:rPr sz="1200" dirty="0">
                <a:latin typeface="Times New Roman"/>
                <a:cs typeface="Times New Roman"/>
              </a:rPr>
              <a:t>rejected</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a:lnSpc>
                <a:spcPts val="1365"/>
              </a:lnSpc>
            </a:pPr>
            <a:r>
              <a:rPr sz="1200" b="1" spc="-5" dirty="0">
                <a:latin typeface="Times New Roman"/>
                <a:cs typeface="Times New Roman"/>
              </a:rPr>
              <a:t>Qualities of</a:t>
            </a:r>
            <a:r>
              <a:rPr sz="1200" b="1" spc="-85" dirty="0">
                <a:latin typeface="Times New Roman"/>
                <a:cs typeface="Times New Roman"/>
              </a:rPr>
              <a:t> </a:t>
            </a:r>
            <a:r>
              <a:rPr sz="1200" b="1" spc="-10" dirty="0">
                <a:latin typeface="Times New Roman"/>
                <a:cs typeface="Times New Roman"/>
              </a:rPr>
              <a:t>CRC</a:t>
            </a:r>
            <a:endParaRPr sz="1200">
              <a:latin typeface="Times New Roman"/>
              <a:cs typeface="Times New Roman"/>
            </a:endParaRPr>
          </a:p>
          <a:p>
            <a:pPr marL="12700">
              <a:lnSpc>
                <a:spcPts val="1764"/>
              </a:lnSpc>
            </a:pPr>
            <a:r>
              <a:rPr sz="1600" spc="-30" dirty="0">
                <a:latin typeface="Meiryo"/>
                <a:cs typeface="Meiryo"/>
              </a:rPr>
              <a:t>*</a:t>
            </a:r>
            <a:r>
              <a:rPr sz="1200" spc="-30" dirty="0">
                <a:latin typeface="Times New Roman"/>
                <a:cs typeface="Times New Roman"/>
              </a:rPr>
              <a:t>To </a:t>
            </a:r>
            <a:r>
              <a:rPr sz="1200" spc="-5" dirty="0">
                <a:latin typeface="Times New Roman"/>
                <a:cs typeface="Times New Roman"/>
              </a:rPr>
              <a:t>be valid the CRC must have two</a:t>
            </a:r>
            <a:r>
              <a:rPr sz="1200" spc="-25" dirty="0">
                <a:latin typeface="Times New Roman"/>
                <a:cs typeface="Times New Roman"/>
              </a:rPr>
              <a:t> </a:t>
            </a:r>
            <a:r>
              <a:rPr sz="1200" spc="-5" dirty="0">
                <a:latin typeface="Times New Roman"/>
                <a:cs typeface="Times New Roman"/>
              </a:rPr>
              <a:t>qualities:</a:t>
            </a:r>
            <a:endParaRPr sz="1200">
              <a:latin typeface="Times New Roman"/>
              <a:cs typeface="Times New Roman"/>
            </a:endParaRPr>
          </a:p>
          <a:p>
            <a:pPr marL="12700">
              <a:lnSpc>
                <a:spcPts val="1725"/>
              </a:lnSpc>
            </a:pPr>
            <a:r>
              <a:rPr sz="1500" dirty="0">
                <a:latin typeface="Arial"/>
                <a:cs typeface="Arial"/>
              </a:rPr>
              <a:t>–</a:t>
            </a:r>
            <a:r>
              <a:rPr sz="1200" dirty="0">
                <a:latin typeface="Times New Roman"/>
                <a:cs typeface="Times New Roman"/>
              </a:rPr>
              <a:t>It </a:t>
            </a:r>
            <a:r>
              <a:rPr sz="1200" spc="-5" dirty="0">
                <a:latin typeface="Times New Roman"/>
                <a:cs typeface="Times New Roman"/>
              </a:rPr>
              <a:t>must </a:t>
            </a:r>
            <a:r>
              <a:rPr sz="1200" dirty="0">
                <a:latin typeface="Times New Roman"/>
                <a:cs typeface="Times New Roman"/>
              </a:rPr>
              <a:t>have exactly one less bit </a:t>
            </a:r>
            <a:r>
              <a:rPr sz="1200" spc="-5" dirty="0">
                <a:latin typeface="Times New Roman"/>
                <a:cs typeface="Times New Roman"/>
              </a:rPr>
              <a:t>than </a:t>
            </a:r>
            <a:r>
              <a:rPr sz="1200" dirty="0">
                <a:latin typeface="Times New Roman"/>
                <a:cs typeface="Times New Roman"/>
              </a:rPr>
              <a:t>the</a:t>
            </a:r>
            <a:r>
              <a:rPr sz="1200" spc="-75" dirty="0">
                <a:latin typeface="Times New Roman"/>
                <a:cs typeface="Times New Roman"/>
              </a:rPr>
              <a:t> </a:t>
            </a:r>
            <a:r>
              <a:rPr sz="1200" spc="-5" dirty="0">
                <a:latin typeface="Times New Roman"/>
                <a:cs typeface="Times New Roman"/>
              </a:rPr>
              <a:t>divisor</a:t>
            </a:r>
            <a:endParaRPr sz="1200">
              <a:latin typeface="Times New Roman"/>
              <a:cs typeface="Times New Roman"/>
            </a:endParaRPr>
          </a:p>
          <a:p>
            <a:pPr>
              <a:lnSpc>
                <a:spcPct val="100000"/>
              </a:lnSpc>
              <a:spcBef>
                <a:spcPts val="45"/>
              </a:spcBef>
            </a:pPr>
            <a:endParaRPr sz="1150">
              <a:latin typeface="Times New Roman"/>
              <a:cs typeface="Times New Roman"/>
            </a:endParaRPr>
          </a:p>
          <a:p>
            <a:pPr marL="12700" marR="5080">
              <a:lnSpc>
                <a:spcPct val="93300"/>
              </a:lnSpc>
            </a:pPr>
            <a:r>
              <a:rPr sz="1500" dirty="0">
                <a:latin typeface="Arial"/>
                <a:cs typeface="Arial"/>
              </a:rPr>
              <a:t>–</a:t>
            </a:r>
            <a:r>
              <a:rPr sz="1200" dirty="0">
                <a:latin typeface="Times New Roman"/>
                <a:cs typeface="Times New Roman"/>
              </a:rPr>
              <a:t>Appending it to the end of the data </a:t>
            </a:r>
            <a:r>
              <a:rPr sz="1200" spc="-5" dirty="0">
                <a:latin typeface="Times New Roman"/>
                <a:cs typeface="Times New Roman"/>
              </a:rPr>
              <a:t>must </a:t>
            </a:r>
            <a:r>
              <a:rPr sz="1200" dirty="0">
                <a:latin typeface="Times New Roman"/>
                <a:cs typeface="Times New Roman"/>
              </a:rPr>
              <a:t>make the resulting bit </a:t>
            </a:r>
            <a:r>
              <a:rPr sz="1200" spc="-5" dirty="0">
                <a:latin typeface="Times New Roman"/>
                <a:cs typeface="Times New Roman"/>
              </a:rPr>
              <a:t>sequence </a:t>
            </a:r>
            <a:r>
              <a:rPr sz="1200" dirty="0">
                <a:latin typeface="Times New Roman"/>
                <a:cs typeface="Times New Roman"/>
              </a:rPr>
              <a:t>exactly  divisible by the</a:t>
            </a:r>
            <a:r>
              <a:rPr sz="1200" spc="-120" dirty="0">
                <a:latin typeface="Times New Roman"/>
                <a:cs typeface="Times New Roman"/>
              </a:rPr>
              <a:t> </a:t>
            </a:r>
            <a:r>
              <a:rPr sz="1200" dirty="0">
                <a:latin typeface="Times New Roman"/>
                <a:cs typeface="Times New Roman"/>
              </a:rPr>
              <a:t>divisor</a:t>
            </a:r>
            <a:endParaRPr sz="1200">
              <a:latin typeface="Times New Roman"/>
              <a:cs typeface="Times New Roman"/>
            </a:endParaRPr>
          </a:p>
        </p:txBody>
      </p:sp>
      <p:sp>
        <p:nvSpPr>
          <p:cNvPr id="7" name="object 7"/>
          <p:cNvSpPr/>
          <p:nvPr/>
        </p:nvSpPr>
        <p:spPr>
          <a:xfrm>
            <a:off x="1638293" y="1785563"/>
            <a:ext cx="762635" cy="0"/>
          </a:xfrm>
          <a:custGeom>
            <a:avLst/>
            <a:gdLst/>
            <a:ahLst/>
            <a:cxnLst/>
            <a:rect l="l" t="t" r="r" b="b"/>
            <a:pathLst>
              <a:path w="762635">
                <a:moveTo>
                  <a:pt x="0" y="0"/>
                </a:moveTo>
                <a:lnTo>
                  <a:pt x="762016" y="0"/>
                </a:lnTo>
              </a:path>
            </a:pathLst>
          </a:custGeom>
          <a:ln w="6099">
            <a:solidFill>
              <a:srgbClr val="000000"/>
            </a:solidFill>
          </a:ln>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175</a:t>
            </a:fld>
            <a:endParaRPr dirty="0"/>
          </a:p>
        </p:txBody>
      </p:sp>
    </p:spTree>
    <p:extLst>
      <p:ext uri="{BB962C8B-B14F-4D97-AF65-F5344CB8AC3E}">
        <p14:creationId xmlns:p14="http://schemas.microsoft.com/office/powerpoint/2010/main" val="42356007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8948166"/>
            <a:ext cx="2480310" cy="418465"/>
          </a:xfrm>
          <a:prstGeom prst="rect">
            <a:avLst/>
          </a:prstGeom>
        </p:spPr>
        <p:txBody>
          <a:bodyPr vert="horz" wrap="square" lIns="0" tIns="0" rIns="0" bIns="0" rtlCol="0">
            <a:spAutoFit/>
          </a:bodyPr>
          <a:lstStyle/>
          <a:p>
            <a:pPr marL="12700">
              <a:lnSpc>
                <a:spcPts val="1365"/>
              </a:lnSpc>
            </a:pPr>
            <a:r>
              <a:rPr sz="1200" b="1" dirty="0">
                <a:latin typeface="Times New Roman"/>
                <a:cs typeface="Times New Roman"/>
              </a:rPr>
              <a:t>The </a:t>
            </a:r>
            <a:r>
              <a:rPr sz="1200" b="1" spc="-5" dirty="0">
                <a:latin typeface="Times New Roman"/>
                <a:cs typeface="Times New Roman"/>
              </a:rPr>
              <a:t>CRC</a:t>
            </a:r>
            <a:r>
              <a:rPr sz="1200" b="1" spc="-90" dirty="0">
                <a:latin typeface="Times New Roman"/>
                <a:cs typeface="Times New Roman"/>
              </a:rPr>
              <a:t> </a:t>
            </a:r>
            <a:r>
              <a:rPr sz="1200" b="1" dirty="0">
                <a:latin typeface="Times New Roman"/>
                <a:cs typeface="Times New Roman"/>
              </a:rPr>
              <a:t>Checker</a:t>
            </a:r>
            <a:endParaRPr sz="1200">
              <a:latin typeface="Times New Roman"/>
              <a:cs typeface="Times New Roman"/>
            </a:endParaRPr>
          </a:p>
          <a:p>
            <a:pPr marL="12700">
              <a:lnSpc>
                <a:spcPts val="1845"/>
              </a:lnSpc>
            </a:pPr>
            <a:r>
              <a:rPr sz="1600" spc="-10" dirty="0">
                <a:latin typeface="Meiryo"/>
                <a:cs typeface="Meiryo"/>
              </a:rPr>
              <a:t>*</a:t>
            </a:r>
            <a:r>
              <a:rPr sz="1200" spc="-10" dirty="0">
                <a:latin typeface="Times New Roman"/>
                <a:cs typeface="Times New Roman"/>
              </a:rPr>
              <a:t>Functions </a:t>
            </a:r>
            <a:r>
              <a:rPr sz="1200" spc="-5" dirty="0">
                <a:latin typeface="Times New Roman"/>
                <a:cs typeface="Times New Roman"/>
              </a:rPr>
              <a:t>exactly </a:t>
            </a:r>
            <a:r>
              <a:rPr sz="1200" dirty="0">
                <a:latin typeface="Times New Roman"/>
                <a:cs typeface="Times New Roman"/>
              </a:rPr>
              <a:t>like </a:t>
            </a:r>
            <a:r>
              <a:rPr sz="1200" spc="-5" dirty="0">
                <a:latin typeface="Times New Roman"/>
                <a:cs typeface="Times New Roman"/>
              </a:rPr>
              <a:t>CRC</a:t>
            </a:r>
            <a:r>
              <a:rPr sz="1200" spc="-55" dirty="0">
                <a:latin typeface="Times New Roman"/>
                <a:cs typeface="Times New Roman"/>
              </a:rPr>
              <a:t> </a:t>
            </a:r>
            <a:r>
              <a:rPr sz="1200" dirty="0">
                <a:latin typeface="Times New Roman"/>
                <a:cs typeface="Times New Roman"/>
              </a:rPr>
              <a:t>Generator</a:t>
            </a:r>
            <a:endParaRPr sz="1200">
              <a:latin typeface="Times New Roman"/>
              <a:cs typeface="Times New Roman"/>
            </a:endParaRPr>
          </a:p>
        </p:txBody>
      </p:sp>
      <p:sp>
        <p:nvSpPr>
          <p:cNvPr id="7" name="object 7"/>
          <p:cNvSpPr txBox="1"/>
          <p:nvPr/>
        </p:nvSpPr>
        <p:spPr>
          <a:xfrm>
            <a:off x="1130300" y="2834131"/>
            <a:ext cx="5530850" cy="3620770"/>
          </a:xfrm>
          <a:prstGeom prst="rect">
            <a:avLst/>
          </a:prstGeom>
        </p:spPr>
        <p:txBody>
          <a:bodyPr vert="horz" wrap="square" lIns="0" tIns="0" rIns="0" bIns="0" rtlCol="0">
            <a:spAutoFit/>
          </a:bodyPr>
          <a:lstStyle/>
          <a:p>
            <a:pPr marL="12700">
              <a:lnSpc>
                <a:spcPts val="1810"/>
              </a:lnSpc>
            </a:pPr>
            <a:r>
              <a:rPr sz="1600" spc="-15" dirty="0">
                <a:latin typeface="Meiryo"/>
                <a:cs typeface="Meiryo"/>
              </a:rPr>
              <a:t>*</a:t>
            </a:r>
            <a:r>
              <a:rPr sz="1200" b="1" spc="-15" dirty="0">
                <a:latin typeface="Times New Roman"/>
                <a:cs typeface="Times New Roman"/>
              </a:rPr>
              <a:t>First </a:t>
            </a:r>
            <a:r>
              <a:rPr sz="1200" dirty="0">
                <a:latin typeface="Times New Roman"/>
                <a:cs typeface="Times New Roman"/>
              </a:rPr>
              <a:t>a </a:t>
            </a:r>
            <a:r>
              <a:rPr sz="1200" spc="-5" dirty="0">
                <a:latin typeface="Times New Roman"/>
                <a:cs typeface="Times New Roman"/>
              </a:rPr>
              <a:t>string of </a:t>
            </a:r>
            <a:r>
              <a:rPr sz="1200" dirty="0">
                <a:latin typeface="Times New Roman"/>
                <a:cs typeface="Times New Roman"/>
              </a:rPr>
              <a:t>n </a:t>
            </a:r>
            <a:r>
              <a:rPr sz="1200" spc="-5" dirty="0">
                <a:latin typeface="Times New Roman"/>
                <a:cs typeface="Times New Roman"/>
              </a:rPr>
              <a:t>0’s is </a:t>
            </a:r>
            <a:r>
              <a:rPr sz="1200" dirty="0">
                <a:latin typeface="Times New Roman"/>
                <a:cs typeface="Times New Roman"/>
              </a:rPr>
              <a:t>appended to the </a:t>
            </a:r>
            <a:r>
              <a:rPr sz="1200" spc="-5" dirty="0">
                <a:latin typeface="Times New Roman"/>
                <a:cs typeface="Times New Roman"/>
              </a:rPr>
              <a:t>data</a:t>
            </a:r>
            <a:r>
              <a:rPr sz="1200" spc="-80" dirty="0">
                <a:latin typeface="Times New Roman"/>
                <a:cs typeface="Times New Roman"/>
              </a:rPr>
              <a:t> </a:t>
            </a:r>
            <a:r>
              <a:rPr sz="1200" spc="-5" dirty="0">
                <a:latin typeface="Times New Roman"/>
                <a:cs typeface="Times New Roman"/>
              </a:rPr>
              <a:t>unit</a:t>
            </a:r>
            <a:endParaRPr sz="1200">
              <a:latin typeface="Times New Roman"/>
              <a:cs typeface="Times New Roman"/>
            </a:endParaRPr>
          </a:p>
          <a:p>
            <a:pPr marL="12700" marR="5080">
              <a:lnSpc>
                <a:spcPct val="92700"/>
              </a:lnSpc>
              <a:spcBef>
                <a:spcPts val="30"/>
              </a:spcBef>
            </a:pPr>
            <a:r>
              <a:rPr sz="1600" spc="-20" dirty="0">
                <a:latin typeface="Meiryo"/>
                <a:cs typeface="Meiryo"/>
              </a:rPr>
              <a:t>*</a:t>
            </a:r>
            <a:r>
              <a:rPr sz="1200" spc="-20" dirty="0">
                <a:latin typeface="Times New Roman"/>
                <a:cs typeface="Times New Roman"/>
              </a:rPr>
              <a:t>The </a:t>
            </a:r>
            <a:r>
              <a:rPr sz="1200" spc="-5" dirty="0">
                <a:latin typeface="Times New Roman"/>
                <a:cs typeface="Times New Roman"/>
              </a:rPr>
              <a:t>number </a:t>
            </a:r>
            <a:r>
              <a:rPr sz="1200" dirty="0">
                <a:latin typeface="Times New Roman"/>
                <a:cs typeface="Times New Roman"/>
              </a:rPr>
              <a:t>‘n’ is one less than the </a:t>
            </a:r>
            <a:r>
              <a:rPr sz="1200" spc="-5" dirty="0">
                <a:latin typeface="Times New Roman"/>
                <a:cs typeface="Times New Roman"/>
              </a:rPr>
              <a:t>number </a:t>
            </a:r>
            <a:r>
              <a:rPr sz="1200" dirty="0">
                <a:latin typeface="Times New Roman"/>
                <a:cs typeface="Times New Roman"/>
              </a:rPr>
              <a:t>of bits in the </a:t>
            </a:r>
            <a:r>
              <a:rPr sz="1200" spc="-5" dirty="0">
                <a:latin typeface="Times New Roman"/>
                <a:cs typeface="Times New Roman"/>
              </a:rPr>
              <a:t>predetermined </a:t>
            </a:r>
            <a:r>
              <a:rPr sz="1200" dirty="0">
                <a:latin typeface="Times New Roman"/>
                <a:cs typeface="Times New Roman"/>
              </a:rPr>
              <a:t>divisor, which  is n+1</a:t>
            </a:r>
            <a:r>
              <a:rPr sz="1200" spc="-10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12700">
              <a:lnSpc>
                <a:spcPts val="1710"/>
              </a:lnSpc>
            </a:pPr>
            <a:r>
              <a:rPr sz="1600" spc="-10" dirty="0">
                <a:latin typeface="Meiryo"/>
                <a:cs typeface="Meiryo"/>
              </a:rPr>
              <a:t>*</a:t>
            </a:r>
            <a:r>
              <a:rPr sz="1200" b="1" spc="-10" dirty="0">
                <a:latin typeface="Times New Roman"/>
                <a:cs typeface="Times New Roman"/>
              </a:rPr>
              <a:t>Secondly, </a:t>
            </a:r>
            <a:r>
              <a:rPr sz="1200" spc="-5" dirty="0">
                <a:latin typeface="Times New Roman"/>
                <a:cs typeface="Times New Roman"/>
              </a:rPr>
              <a:t>newly </a:t>
            </a:r>
            <a:r>
              <a:rPr sz="1200" dirty="0">
                <a:latin typeface="Times New Roman"/>
                <a:cs typeface="Times New Roman"/>
              </a:rPr>
              <a:t>elongated </a:t>
            </a:r>
            <a:r>
              <a:rPr sz="1200" spc="-5" dirty="0">
                <a:latin typeface="Times New Roman"/>
                <a:cs typeface="Times New Roman"/>
              </a:rPr>
              <a:t>data unit </a:t>
            </a:r>
            <a:r>
              <a:rPr sz="1200" dirty="0">
                <a:latin typeface="Times New Roman"/>
                <a:cs typeface="Times New Roman"/>
              </a:rPr>
              <a:t>is divided by the divisor using      </a:t>
            </a:r>
            <a:r>
              <a:rPr sz="1200" spc="275" dirty="0">
                <a:latin typeface="Times New Roman"/>
                <a:cs typeface="Times New Roman"/>
              </a:rPr>
              <a:t> </a:t>
            </a:r>
            <a:r>
              <a:rPr sz="1200" dirty="0">
                <a:latin typeface="Times New Roman"/>
                <a:cs typeface="Times New Roman"/>
              </a:rPr>
              <a:t>a process called</a:t>
            </a:r>
            <a:endParaRPr sz="1200">
              <a:latin typeface="Times New Roman"/>
              <a:cs typeface="Times New Roman"/>
            </a:endParaRPr>
          </a:p>
          <a:p>
            <a:pPr marL="12700">
              <a:lnSpc>
                <a:spcPts val="1370"/>
              </a:lnSpc>
            </a:pPr>
            <a:r>
              <a:rPr sz="1200" dirty="0">
                <a:latin typeface="Times New Roman"/>
                <a:cs typeface="Times New Roman"/>
              </a:rPr>
              <a:t>binary division. The remainder </a:t>
            </a:r>
            <a:r>
              <a:rPr sz="1200" spc="-5" dirty="0">
                <a:latin typeface="Times New Roman"/>
                <a:cs typeface="Times New Roman"/>
              </a:rPr>
              <a:t>resulting from </a:t>
            </a:r>
            <a:r>
              <a:rPr sz="1200" dirty="0">
                <a:latin typeface="Times New Roman"/>
                <a:cs typeface="Times New Roman"/>
              </a:rPr>
              <a:t>this </a:t>
            </a:r>
            <a:r>
              <a:rPr sz="1200" spc="-5" dirty="0">
                <a:latin typeface="Times New Roman"/>
                <a:cs typeface="Times New Roman"/>
              </a:rPr>
              <a:t>division </a:t>
            </a:r>
            <a:r>
              <a:rPr sz="1200" dirty="0">
                <a:latin typeface="Times New Roman"/>
                <a:cs typeface="Times New Roman"/>
              </a:rPr>
              <a:t>is </a:t>
            </a:r>
            <a:r>
              <a:rPr sz="1200" spc="-5" dirty="0">
                <a:latin typeface="Times New Roman"/>
                <a:cs typeface="Times New Roman"/>
              </a:rPr>
              <a:t>the</a:t>
            </a:r>
            <a:r>
              <a:rPr sz="1200" spc="-65" dirty="0">
                <a:latin typeface="Times New Roman"/>
                <a:cs typeface="Times New Roman"/>
              </a:rPr>
              <a:t> </a:t>
            </a:r>
            <a:r>
              <a:rPr sz="1200" spc="-5" dirty="0">
                <a:latin typeface="Times New Roman"/>
                <a:cs typeface="Times New Roman"/>
              </a:rPr>
              <a:t>CRC</a:t>
            </a:r>
            <a:endParaRPr sz="1200">
              <a:latin typeface="Times New Roman"/>
              <a:cs typeface="Times New Roman"/>
            </a:endParaRPr>
          </a:p>
          <a:p>
            <a:pPr>
              <a:lnSpc>
                <a:spcPct val="100000"/>
              </a:lnSpc>
              <a:spcBef>
                <a:spcPts val="10"/>
              </a:spcBef>
            </a:pPr>
            <a:endParaRPr sz="1050">
              <a:latin typeface="Times New Roman"/>
              <a:cs typeface="Times New Roman"/>
            </a:endParaRPr>
          </a:p>
          <a:p>
            <a:pPr marL="12700">
              <a:lnSpc>
                <a:spcPts val="2030"/>
              </a:lnSpc>
            </a:pPr>
            <a:r>
              <a:rPr sz="1800" spc="-10" dirty="0">
                <a:latin typeface="Meiryo"/>
                <a:cs typeface="Meiryo"/>
              </a:rPr>
              <a:t>*</a:t>
            </a:r>
            <a:r>
              <a:rPr sz="1200" b="1" i="1" u="heavy" spc="-10" dirty="0">
                <a:latin typeface="Times New Roman"/>
                <a:cs typeface="Times New Roman"/>
              </a:rPr>
              <a:t>Third,</a:t>
            </a:r>
            <a:r>
              <a:rPr sz="1200" spc="-10" dirty="0">
                <a:latin typeface="Times New Roman"/>
                <a:cs typeface="Times New Roman"/>
              </a:rPr>
              <a:t>the </a:t>
            </a:r>
            <a:r>
              <a:rPr sz="1200" spc="-5" dirty="0">
                <a:latin typeface="Times New Roman"/>
                <a:cs typeface="Times New Roman"/>
              </a:rPr>
              <a:t>CRC </a:t>
            </a:r>
            <a:r>
              <a:rPr sz="1200" dirty="0">
                <a:latin typeface="Times New Roman"/>
                <a:cs typeface="Times New Roman"/>
              </a:rPr>
              <a:t>of ‘n’ bits </a:t>
            </a:r>
            <a:r>
              <a:rPr sz="1200" spc="-5" dirty="0">
                <a:latin typeface="Times New Roman"/>
                <a:cs typeface="Times New Roman"/>
              </a:rPr>
              <a:t>replaces </a:t>
            </a:r>
            <a:r>
              <a:rPr sz="1200" dirty="0">
                <a:latin typeface="Times New Roman"/>
                <a:cs typeface="Times New Roman"/>
              </a:rPr>
              <a:t>the </a:t>
            </a:r>
            <a:r>
              <a:rPr sz="1200" spc="-5" dirty="0">
                <a:latin typeface="Times New Roman"/>
                <a:cs typeface="Times New Roman"/>
              </a:rPr>
              <a:t>appended 0’s </a:t>
            </a:r>
            <a:r>
              <a:rPr sz="1200" dirty="0">
                <a:latin typeface="Times New Roman"/>
                <a:cs typeface="Times New Roman"/>
              </a:rPr>
              <a:t>at the end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data</a:t>
            </a:r>
            <a:r>
              <a:rPr sz="1200" spc="-20" dirty="0">
                <a:latin typeface="Times New Roman"/>
                <a:cs typeface="Times New Roman"/>
              </a:rPr>
              <a:t> </a:t>
            </a:r>
            <a:r>
              <a:rPr sz="1200" spc="-5" dirty="0">
                <a:latin typeface="Times New Roman"/>
                <a:cs typeface="Times New Roman"/>
              </a:rPr>
              <a:t>unit</a:t>
            </a:r>
            <a:endParaRPr sz="1200">
              <a:latin typeface="Times New Roman"/>
              <a:cs typeface="Times New Roman"/>
            </a:endParaRPr>
          </a:p>
          <a:p>
            <a:pPr marL="12700">
              <a:lnSpc>
                <a:spcPts val="1680"/>
              </a:lnSpc>
            </a:pPr>
            <a:r>
              <a:rPr sz="1600" spc="-15" dirty="0">
                <a:latin typeface="Meiryo"/>
                <a:cs typeface="Meiryo"/>
              </a:rPr>
              <a:t>*</a:t>
            </a:r>
            <a:r>
              <a:rPr sz="1200" spc="-15" dirty="0">
                <a:latin typeface="Times New Roman"/>
                <a:cs typeface="Times New Roman"/>
              </a:rPr>
              <a:t>Note </a:t>
            </a:r>
            <a:r>
              <a:rPr sz="1200" dirty="0">
                <a:latin typeface="Times New Roman"/>
                <a:cs typeface="Times New Roman"/>
              </a:rPr>
              <a:t>that </a:t>
            </a:r>
            <a:r>
              <a:rPr sz="1200" spc="-5" dirty="0">
                <a:latin typeface="Times New Roman"/>
                <a:cs typeface="Times New Roman"/>
              </a:rPr>
              <a:t>CRC may </a:t>
            </a:r>
            <a:r>
              <a:rPr sz="1200" dirty="0">
                <a:latin typeface="Times New Roman"/>
                <a:cs typeface="Times New Roman"/>
              </a:rPr>
              <a:t>consist of all</a:t>
            </a:r>
            <a:r>
              <a:rPr sz="1200" spc="-50" dirty="0">
                <a:latin typeface="Times New Roman"/>
                <a:cs typeface="Times New Roman"/>
              </a:rPr>
              <a:t> </a:t>
            </a:r>
            <a:r>
              <a:rPr sz="1200" spc="-5" dirty="0">
                <a:latin typeface="Times New Roman"/>
                <a:cs typeface="Times New Roman"/>
              </a:rPr>
              <a:t>zeros</a:t>
            </a:r>
            <a:endParaRPr sz="1200">
              <a:latin typeface="Times New Roman"/>
              <a:cs typeface="Times New Roman"/>
            </a:endParaRPr>
          </a:p>
          <a:p>
            <a:pPr marL="12700">
              <a:lnSpc>
                <a:spcPts val="1810"/>
              </a:lnSpc>
            </a:pPr>
            <a:r>
              <a:rPr sz="1600" spc="-20" dirty="0">
                <a:latin typeface="Meiryo"/>
                <a:cs typeface="Meiryo"/>
              </a:rPr>
              <a:t>*</a:t>
            </a:r>
            <a:r>
              <a:rPr sz="1200" spc="-20" dirty="0">
                <a:latin typeface="Times New Roman"/>
                <a:cs typeface="Times New Roman"/>
              </a:rPr>
              <a:t>The </a:t>
            </a:r>
            <a:r>
              <a:rPr sz="1200" dirty="0">
                <a:latin typeface="Times New Roman"/>
                <a:cs typeface="Times New Roman"/>
              </a:rPr>
              <a:t>data unit arrives at the receiver </a:t>
            </a:r>
            <a:r>
              <a:rPr sz="1200" spc="-5" dirty="0">
                <a:latin typeface="Times New Roman"/>
                <a:cs typeface="Times New Roman"/>
              </a:rPr>
              <a:t>followed </a:t>
            </a:r>
            <a:r>
              <a:rPr sz="1200" dirty="0">
                <a:latin typeface="Times New Roman"/>
                <a:cs typeface="Times New Roman"/>
              </a:rPr>
              <a:t>by the</a:t>
            </a:r>
            <a:r>
              <a:rPr sz="1200" spc="-85" dirty="0">
                <a:latin typeface="Times New Roman"/>
                <a:cs typeface="Times New Roman"/>
              </a:rPr>
              <a:t> </a:t>
            </a:r>
            <a:r>
              <a:rPr sz="1200" dirty="0">
                <a:latin typeface="Times New Roman"/>
                <a:cs typeface="Times New Roman"/>
              </a:rPr>
              <a:t>CRC</a:t>
            </a:r>
            <a:endParaRPr sz="1200">
              <a:latin typeface="Times New Roman"/>
              <a:cs typeface="Times New Roman"/>
            </a:endParaRPr>
          </a:p>
          <a:p>
            <a:pPr marL="12700" marR="5080">
              <a:lnSpc>
                <a:spcPct val="92700"/>
              </a:lnSpc>
              <a:spcBef>
                <a:spcPts val="1295"/>
              </a:spcBef>
            </a:pPr>
            <a:r>
              <a:rPr sz="1600" spc="-25" dirty="0">
                <a:latin typeface="Meiryo"/>
                <a:cs typeface="Meiryo"/>
              </a:rPr>
              <a:t>*</a:t>
            </a:r>
            <a:r>
              <a:rPr sz="1200" spc="-25" dirty="0">
                <a:latin typeface="Times New Roman"/>
                <a:cs typeface="Times New Roman"/>
              </a:rPr>
              <a:t>The </a:t>
            </a:r>
            <a:r>
              <a:rPr sz="1200" spc="-5" dirty="0">
                <a:latin typeface="Times New Roman"/>
                <a:cs typeface="Times New Roman"/>
              </a:rPr>
              <a:t>receiver treats the whole string as </a:t>
            </a:r>
            <a:r>
              <a:rPr sz="1200" dirty="0">
                <a:latin typeface="Times New Roman"/>
                <a:cs typeface="Times New Roman"/>
              </a:rPr>
              <a:t>a </a:t>
            </a:r>
            <a:r>
              <a:rPr sz="1200" spc="-5" dirty="0">
                <a:latin typeface="Times New Roman"/>
                <a:cs typeface="Times New Roman"/>
              </a:rPr>
              <a:t>unit and divides it by the same </a:t>
            </a:r>
            <a:r>
              <a:rPr sz="1200" dirty="0">
                <a:latin typeface="Times New Roman"/>
                <a:cs typeface="Times New Roman"/>
              </a:rPr>
              <a:t>divisor that </a:t>
            </a:r>
            <a:r>
              <a:rPr sz="1200" spc="-5" dirty="0">
                <a:latin typeface="Times New Roman"/>
                <a:cs typeface="Times New Roman"/>
              </a:rPr>
              <a:t>was  </a:t>
            </a:r>
            <a:r>
              <a:rPr sz="1200" dirty="0">
                <a:latin typeface="Times New Roman"/>
                <a:cs typeface="Times New Roman"/>
              </a:rPr>
              <a:t>used to find the CRC</a:t>
            </a:r>
            <a:r>
              <a:rPr sz="1200" spc="-90" dirty="0">
                <a:latin typeface="Times New Roman"/>
                <a:cs typeface="Times New Roman"/>
              </a:rPr>
              <a:t> </a:t>
            </a:r>
            <a:r>
              <a:rPr sz="1200" spc="-5" dirty="0">
                <a:latin typeface="Times New Roman"/>
                <a:cs typeface="Times New Roman"/>
              </a:rPr>
              <a:t>remainder</a:t>
            </a:r>
            <a:endParaRPr sz="1200">
              <a:latin typeface="Times New Roman"/>
              <a:cs typeface="Times New Roman"/>
            </a:endParaRPr>
          </a:p>
          <a:p>
            <a:pPr marL="12700">
              <a:lnSpc>
                <a:spcPts val="1710"/>
              </a:lnSpc>
            </a:pPr>
            <a:r>
              <a:rPr sz="1600" spc="-25" dirty="0">
                <a:latin typeface="Meiryo"/>
                <a:cs typeface="Meiryo"/>
              </a:rPr>
              <a:t>*</a:t>
            </a:r>
            <a:r>
              <a:rPr sz="1200" b="1" spc="-25" dirty="0">
                <a:latin typeface="Times New Roman"/>
                <a:cs typeface="Times New Roman"/>
              </a:rPr>
              <a:t>If</a:t>
            </a:r>
            <a:r>
              <a:rPr sz="1200" b="1" spc="65" dirty="0">
                <a:latin typeface="Times New Roman"/>
                <a:cs typeface="Times New Roman"/>
              </a:rPr>
              <a:t> </a:t>
            </a:r>
            <a:r>
              <a:rPr sz="1200" spc="-5" dirty="0">
                <a:latin typeface="Times New Roman"/>
                <a:cs typeface="Times New Roman"/>
              </a:rPr>
              <a:t>string</a:t>
            </a:r>
            <a:r>
              <a:rPr sz="1200" spc="60" dirty="0">
                <a:latin typeface="Times New Roman"/>
                <a:cs typeface="Times New Roman"/>
              </a:rPr>
              <a:t> </a:t>
            </a:r>
            <a:r>
              <a:rPr sz="1200" spc="-5" dirty="0">
                <a:latin typeface="Times New Roman"/>
                <a:cs typeface="Times New Roman"/>
              </a:rPr>
              <a:t>arrives</a:t>
            </a:r>
            <a:r>
              <a:rPr sz="1200" spc="60" dirty="0">
                <a:latin typeface="Times New Roman"/>
                <a:cs typeface="Times New Roman"/>
              </a:rPr>
              <a:t> </a:t>
            </a:r>
            <a:r>
              <a:rPr sz="1200" spc="-5" dirty="0">
                <a:latin typeface="Times New Roman"/>
                <a:cs typeface="Times New Roman"/>
              </a:rPr>
              <a:t>without</a:t>
            </a:r>
            <a:r>
              <a:rPr sz="1200" spc="55" dirty="0">
                <a:latin typeface="Times New Roman"/>
                <a:cs typeface="Times New Roman"/>
              </a:rPr>
              <a:t> </a:t>
            </a:r>
            <a:r>
              <a:rPr sz="1200" spc="-5" dirty="0">
                <a:latin typeface="Times New Roman"/>
                <a:cs typeface="Times New Roman"/>
              </a:rPr>
              <a:t>an</a:t>
            </a:r>
            <a:r>
              <a:rPr sz="1200" spc="60" dirty="0">
                <a:latin typeface="Times New Roman"/>
                <a:cs typeface="Times New Roman"/>
              </a:rPr>
              <a:t> </a:t>
            </a:r>
            <a:r>
              <a:rPr sz="1200" spc="-5" dirty="0">
                <a:latin typeface="Times New Roman"/>
                <a:cs typeface="Times New Roman"/>
              </a:rPr>
              <a:t>error,</a:t>
            </a:r>
            <a:r>
              <a:rPr sz="1200" spc="60" dirty="0">
                <a:latin typeface="Times New Roman"/>
                <a:cs typeface="Times New Roman"/>
              </a:rPr>
              <a:t> </a:t>
            </a:r>
            <a:r>
              <a:rPr sz="1200" spc="-5" dirty="0">
                <a:latin typeface="Times New Roman"/>
                <a:cs typeface="Times New Roman"/>
              </a:rPr>
              <a:t>the</a:t>
            </a:r>
            <a:r>
              <a:rPr sz="1200" spc="60" dirty="0">
                <a:latin typeface="Times New Roman"/>
                <a:cs typeface="Times New Roman"/>
              </a:rPr>
              <a:t> </a:t>
            </a:r>
            <a:r>
              <a:rPr sz="1200" spc="-5" dirty="0">
                <a:latin typeface="Times New Roman"/>
                <a:cs typeface="Times New Roman"/>
              </a:rPr>
              <a:t>CRC</a:t>
            </a:r>
            <a:r>
              <a:rPr sz="1200" spc="60" dirty="0">
                <a:latin typeface="Times New Roman"/>
                <a:cs typeface="Times New Roman"/>
              </a:rPr>
              <a:t> </a:t>
            </a:r>
            <a:r>
              <a:rPr sz="1200" spc="-5" dirty="0">
                <a:latin typeface="Times New Roman"/>
                <a:cs typeface="Times New Roman"/>
              </a:rPr>
              <a:t>checker</a:t>
            </a:r>
            <a:r>
              <a:rPr sz="1200" spc="60" dirty="0">
                <a:latin typeface="Times New Roman"/>
                <a:cs typeface="Times New Roman"/>
              </a:rPr>
              <a:t> </a:t>
            </a:r>
            <a:r>
              <a:rPr sz="1200" spc="-5" dirty="0">
                <a:latin typeface="Times New Roman"/>
                <a:cs typeface="Times New Roman"/>
              </a:rPr>
              <a:t>yields</a:t>
            </a:r>
            <a:r>
              <a:rPr sz="1200" spc="65" dirty="0">
                <a:latin typeface="Times New Roman"/>
                <a:cs typeface="Times New Roman"/>
              </a:rPr>
              <a:t> </a:t>
            </a:r>
            <a:r>
              <a:rPr sz="1200" dirty="0">
                <a:latin typeface="Times New Roman"/>
                <a:cs typeface="Times New Roman"/>
              </a:rPr>
              <a:t>a</a:t>
            </a:r>
            <a:r>
              <a:rPr sz="1200" spc="60" dirty="0">
                <a:latin typeface="Times New Roman"/>
                <a:cs typeface="Times New Roman"/>
              </a:rPr>
              <a:t> </a:t>
            </a:r>
            <a:r>
              <a:rPr sz="1200" spc="-5" dirty="0">
                <a:latin typeface="Times New Roman"/>
                <a:cs typeface="Times New Roman"/>
              </a:rPr>
              <a:t>remainder</a:t>
            </a:r>
            <a:r>
              <a:rPr sz="1200" spc="60"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zero</a:t>
            </a:r>
            <a:r>
              <a:rPr sz="1200" spc="60" dirty="0">
                <a:latin typeface="Times New Roman"/>
                <a:cs typeface="Times New Roman"/>
              </a:rPr>
              <a:t> </a:t>
            </a:r>
            <a:r>
              <a:rPr sz="1200" dirty="0">
                <a:latin typeface="Times New Roman"/>
                <a:cs typeface="Times New Roman"/>
              </a:rPr>
              <a:t>and</a:t>
            </a:r>
            <a:r>
              <a:rPr sz="1200" spc="6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12700">
              <a:lnSpc>
                <a:spcPts val="1300"/>
              </a:lnSpc>
            </a:pPr>
            <a:r>
              <a:rPr sz="1200" dirty="0">
                <a:latin typeface="Times New Roman"/>
                <a:cs typeface="Times New Roman"/>
              </a:rPr>
              <a:t>unit</a:t>
            </a:r>
            <a:r>
              <a:rPr sz="1200" spc="-105" dirty="0">
                <a:latin typeface="Times New Roman"/>
                <a:cs typeface="Times New Roman"/>
              </a:rPr>
              <a:t> </a:t>
            </a:r>
            <a:r>
              <a:rPr sz="1200" dirty="0">
                <a:latin typeface="Times New Roman"/>
                <a:cs typeface="Times New Roman"/>
              </a:rPr>
              <a:t>passes</a:t>
            </a:r>
            <a:endParaRPr sz="1200">
              <a:latin typeface="Times New Roman"/>
              <a:cs typeface="Times New Roman"/>
            </a:endParaRPr>
          </a:p>
          <a:p>
            <a:pPr marL="12700" marR="5715">
              <a:lnSpc>
                <a:spcPct val="92700"/>
              </a:lnSpc>
              <a:spcBef>
                <a:spcPts val="70"/>
              </a:spcBef>
            </a:pPr>
            <a:r>
              <a:rPr sz="1600" spc="-25" dirty="0">
                <a:latin typeface="Meiryo"/>
                <a:cs typeface="Meiryo"/>
              </a:rPr>
              <a:t>*</a:t>
            </a:r>
            <a:r>
              <a:rPr sz="1200" spc="-25" dirty="0">
                <a:latin typeface="Times New Roman"/>
                <a:cs typeface="Times New Roman"/>
              </a:rPr>
              <a:t>If </a:t>
            </a:r>
            <a:r>
              <a:rPr sz="1200" dirty="0">
                <a:latin typeface="Times New Roman"/>
                <a:cs typeface="Times New Roman"/>
              </a:rPr>
              <a:t>the string has been changed in transit, </a:t>
            </a:r>
            <a:r>
              <a:rPr sz="1200" spc="-5" dirty="0">
                <a:latin typeface="Times New Roman"/>
                <a:cs typeface="Times New Roman"/>
              </a:rPr>
              <a:t>the division yields </a:t>
            </a:r>
            <a:r>
              <a:rPr sz="1200" dirty="0">
                <a:latin typeface="Times New Roman"/>
                <a:cs typeface="Times New Roman"/>
              </a:rPr>
              <a:t>a </a:t>
            </a:r>
            <a:r>
              <a:rPr sz="1200" spc="-5" dirty="0">
                <a:latin typeface="Times New Roman"/>
                <a:cs typeface="Times New Roman"/>
              </a:rPr>
              <a:t>non-zero remainder and  the </a:t>
            </a:r>
            <a:r>
              <a:rPr sz="1200" dirty="0">
                <a:latin typeface="Times New Roman"/>
                <a:cs typeface="Times New Roman"/>
              </a:rPr>
              <a:t>data </a:t>
            </a:r>
            <a:r>
              <a:rPr sz="1200" spc="-5" dirty="0">
                <a:latin typeface="Times New Roman"/>
                <a:cs typeface="Times New Roman"/>
              </a:rPr>
              <a:t>unit </a:t>
            </a:r>
            <a:r>
              <a:rPr sz="1200" dirty="0">
                <a:latin typeface="Times New Roman"/>
                <a:cs typeface="Times New Roman"/>
              </a:rPr>
              <a:t>does </a:t>
            </a:r>
            <a:r>
              <a:rPr sz="1200" spc="-5" dirty="0">
                <a:latin typeface="Times New Roman"/>
                <a:cs typeface="Times New Roman"/>
              </a:rPr>
              <a:t>not</a:t>
            </a:r>
            <a:r>
              <a:rPr sz="1200" spc="-65" dirty="0">
                <a:latin typeface="Times New Roman"/>
                <a:cs typeface="Times New Roman"/>
              </a:rPr>
              <a:t> </a:t>
            </a:r>
            <a:r>
              <a:rPr sz="1200" dirty="0">
                <a:latin typeface="Times New Roman"/>
                <a:cs typeface="Times New Roman"/>
              </a:rPr>
              <a:t>pass</a:t>
            </a:r>
            <a:endParaRPr sz="1200">
              <a:latin typeface="Times New Roman"/>
              <a:cs typeface="Times New Roman"/>
            </a:endParaRPr>
          </a:p>
          <a:p>
            <a:pPr marL="12700">
              <a:lnSpc>
                <a:spcPts val="1315"/>
              </a:lnSpc>
            </a:pPr>
            <a:r>
              <a:rPr sz="1200" b="1" dirty="0">
                <a:latin typeface="Times New Roman"/>
                <a:cs typeface="Times New Roman"/>
              </a:rPr>
              <a:t>The </a:t>
            </a:r>
            <a:r>
              <a:rPr sz="1200" b="1" spc="-5" dirty="0">
                <a:latin typeface="Times New Roman"/>
                <a:cs typeface="Times New Roman"/>
              </a:rPr>
              <a:t>CRC</a:t>
            </a:r>
            <a:r>
              <a:rPr sz="1200" b="1" spc="-90" dirty="0">
                <a:latin typeface="Times New Roman"/>
                <a:cs typeface="Times New Roman"/>
              </a:rPr>
              <a:t> </a:t>
            </a:r>
            <a:r>
              <a:rPr sz="1200" b="1" dirty="0">
                <a:latin typeface="Times New Roman"/>
                <a:cs typeface="Times New Roman"/>
              </a:rPr>
              <a:t>Generator</a:t>
            </a:r>
            <a:endParaRPr sz="1200">
              <a:latin typeface="Times New Roman"/>
              <a:cs typeface="Times New Roman"/>
            </a:endParaRPr>
          </a:p>
          <a:p>
            <a:pPr marL="12700">
              <a:lnSpc>
                <a:spcPts val="1845"/>
              </a:lnSpc>
            </a:pPr>
            <a:r>
              <a:rPr sz="1600" spc="-20" dirty="0">
                <a:latin typeface="Meiryo"/>
                <a:cs typeface="Meiryo"/>
              </a:rPr>
              <a:t>*</a:t>
            </a:r>
            <a:r>
              <a:rPr sz="1200" spc="-20" dirty="0">
                <a:latin typeface="Times New Roman"/>
                <a:cs typeface="Times New Roman"/>
              </a:rPr>
              <a:t>Uses </a:t>
            </a:r>
            <a:r>
              <a:rPr sz="1200" spc="-5" dirty="0">
                <a:latin typeface="Times New Roman"/>
                <a:cs typeface="Times New Roman"/>
              </a:rPr>
              <a:t>Modulo-2</a:t>
            </a:r>
            <a:r>
              <a:rPr sz="1200" spc="-55" dirty="0">
                <a:latin typeface="Times New Roman"/>
                <a:cs typeface="Times New Roman"/>
              </a:rPr>
              <a:t> </a:t>
            </a:r>
            <a:r>
              <a:rPr sz="1200" spc="-5" dirty="0">
                <a:latin typeface="Times New Roman"/>
                <a:cs typeface="Times New Roman"/>
              </a:rPr>
              <a:t>Division</a:t>
            </a:r>
            <a:endParaRPr sz="1200">
              <a:latin typeface="Times New Roman"/>
              <a:cs typeface="Times New Roman"/>
            </a:endParaRPr>
          </a:p>
        </p:txBody>
      </p:sp>
      <p:sp>
        <p:nvSpPr>
          <p:cNvPr id="8" name="object 8"/>
          <p:cNvSpPr/>
          <p:nvPr/>
        </p:nvSpPr>
        <p:spPr>
          <a:xfrm>
            <a:off x="2728722" y="6437376"/>
            <a:ext cx="2332354" cy="217170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213103" y="914400"/>
            <a:ext cx="5370080" cy="176784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176</a:t>
            </a:fld>
            <a:endParaRPr dirty="0"/>
          </a:p>
        </p:txBody>
      </p:sp>
    </p:spTree>
    <p:extLst>
      <p:ext uri="{BB962C8B-B14F-4D97-AF65-F5344CB8AC3E}">
        <p14:creationId xmlns:p14="http://schemas.microsoft.com/office/powerpoint/2010/main" val="25319869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419856"/>
            <a:ext cx="5531485" cy="288226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Polynomials</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CRC generator ( the divisor) is </a:t>
            </a:r>
            <a:r>
              <a:rPr sz="1200" spc="-5" dirty="0">
                <a:latin typeface="Times New Roman"/>
                <a:cs typeface="Times New Roman"/>
              </a:rPr>
              <a:t>most </a:t>
            </a:r>
            <a:r>
              <a:rPr sz="1200" dirty="0">
                <a:latin typeface="Times New Roman"/>
                <a:cs typeface="Times New Roman"/>
              </a:rPr>
              <a:t>often </a:t>
            </a:r>
            <a:r>
              <a:rPr sz="1200" spc="-5" dirty="0">
                <a:latin typeface="Times New Roman"/>
                <a:cs typeface="Times New Roman"/>
              </a:rPr>
              <a:t>represented not </a:t>
            </a:r>
            <a:r>
              <a:rPr sz="1200" dirty="0">
                <a:latin typeface="Times New Roman"/>
                <a:cs typeface="Times New Roman"/>
              </a:rPr>
              <a:t>as a </a:t>
            </a:r>
            <a:r>
              <a:rPr sz="1200" spc="-5" dirty="0">
                <a:latin typeface="Times New Roman"/>
                <a:cs typeface="Times New Roman"/>
              </a:rPr>
              <a:t>string of 1’s </a:t>
            </a:r>
            <a:r>
              <a:rPr sz="1200" dirty="0">
                <a:latin typeface="Times New Roman"/>
                <a:cs typeface="Times New Roman"/>
              </a:rPr>
              <a:t>and </a:t>
            </a:r>
            <a:r>
              <a:rPr sz="1200" spc="-5" dirty="0">
                <a:latin typeface="Times New Roman"/>
                <a:cs typeface="Times New Roman"/>
              </a:rPr>
              <a:t>0’s  </a:t>
            </a:r>
            <a:r>
              <a:rPr sz="1200" dirty="0">
                <a:latin typeface="Times New Roman"/>
                <a:cs typeface="Times New Roman"/>
              </a:rPr>
              <a:t>but as an algebraic</a:t>
            </a:r>
            <a:r>
              <a:rPr sz="1200" spc="-65" dirty="0">
                <a:latin typeface="Times New Roman"/>
                <a:cs typeface="Times New Roman"/>
              </a:rPr>
              <a:t> </a:t>
            </a:r>
            <a:r>
              <a:rPr sz="1200" spc="-5" dirty="0">
                <a:latin typeface="Times New Roman"/>
                <a:cs typeface="Times New Roman"/>
              </a:rPr>
              <a:t>polynomial</a:t>
            </a:r>
            <a:endParaRPr sz="1200">
              <a:latin typeface="Times New Roman"/>
              <a:cs typeface="Times New Roman"/>
            </a:endParaRPr>
          </a:p>
          <a:p>
            <a:pPr marL="241300" indent="-228600">
              <a:lnSpc>
                <a:spcPts val="131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polynomial format </a:t>
            </a:r>
            <a:r>
              <a:rPr sz="1200" dirty="0">
                <a:latin typeface="Times New Roman"/>
                <a:cs typeface="Times New Roman"/>
              </a:rPr>
              <a:t>is </a:t>
            </a:r>
            <a:r>
              <a:rPr sz="1200" spc="-5" dirty="0">
                <a:latin typeface="Times New Roman"/>
                <a:cs typeface="Times New Roman"/>
              </a:rPr>
              <a:t>useful for </a:t>
            </a:r>
            <a:r>
              <a:rPr sz="1200" dirty="0">
                <a:latin typeface="Times New Roman"/>
                <a:cs typeface="Times New Roman"/>
              </a:rPr>
              <a:t>two</a:t>
            </a:r>
            <a:r>
              <a:rPr sz="1200" spc="-70" dirty="0">
                <a:latin typeface="Times New Roman"/>
                <a:cs typeface="Times New Roman"/>
              </a:rPr>
              <a:t> </a:t>
            </a:r>
            <a:r>
              <a:rPr sz="1200" spc="-5" dirty="0">
                <a:latin typeface="Times New Roman"/>
                <a:cs typeface="Times New Roman"/>
              </a:rPr>
              <a:t>reasons:</a:t>
            </a:r>
            <a:endParaRPr sz="1200">
              <a:latin typeface="Times New Roman"/>
              <a:cs typeface="Times New Roman"/>
            </a:endParaRPr>
          </a:p>
          <a:p>
            <a:pPr marL="469900">
              <a:lnSpc>
                <a:spcPts val="1700"/>
              </a:lnSpc>
            </a:pPr>
            <a:r>
              <a:rPr sz="1500" dirty="0">
                <a:latin typeface="Arial"/>
                <a:cs typeface="Arial"/>
              </a:rPr>
              <a:t>–</a:t>
            </a:r>
            <a:r>
              <a:rPr sz="1200" dirty="0">
                <a:latin typeface="Times New Roman"/>
                <a:cs typeface="Times New Roman"/>
              </a:rPr>
              <a:t>It is</a:t>
            </a:r>
            <a:r>
              <a:rPr sz="1200" spc="-114" dirty="0">
                <a:latin typeface="Times New Roman"/>
                <a:cs typeface="Times New Roman"/>
              </a:rPr>
              <a:t> </a:t>
            </a:r>
            <a:r>
              <a:rPr sz="1200" dirty="0">
                <a:latin typeface="Times New Roman"/>
                <a:cs typeface="Times New Roman"/>
              </a:rPr>
              <a:t>short</a:t>
            </a:r>
            <a:endParaRPr sz="1200">
              <a:latin typeface="Times New Roman"/>
              <a:cs typeface="Times New Roman"/>
            </a:endParaRPr>
          </a:p>
          <a:p>
            <a:pPr marL="469900">
              <a:lnSpc>
                <a:spcPts val="1735"/>
              </a:lnSpc>
            </a:pPr>
            <a:r>
              <a:rPr sz="1500" dirty="0">
                <a:latin typeface="Arial"/>
                <a:cs typeface="Arial"/>
              </a:rPr>
              <a:t>–</a:t>
            </a:r>
            <a:r>
              <a:rPr sz="1200" dirty="0">
                <a:latin typeface="Times New Roman"/>
                <a:cs typeface="Times New Roman"/>
              </a:rPr>
              <a:t>Can be used to prove the concept</a:t>
            </a:r>
            <a:r>
              <a:rPr sz="1200" spc="-90" dirty="0">
                <a:latin typeface="Times New Roman"/>
                <a:cs typeface="Times New Roman"/>
              </a:rPr>
              <a:t> </a:t>
            </a:r>
            <a:r>
              <a:rPr sz="1200" spc="-5" dirty="0">
                <a:latin typeface="Times New Roman"/>
                <a:cs typeface="Times New Roman"/>
              </a:rPr>
              <a:t>mathematically</a:t>
            </a:r>
            <a:endParaRPr sz="1200">
              <a:latin typeface="Times New Roman"/>
              <a:cs typeface="Times New Roman"/>
            </a:endParaRPr>
          </a:p>
          <a:p>
            <a:pPr marL="12700">
              <a:lnSpc>
                <a:spcPts val="1405"/>
              </a:lnSpc>
              <a:spcBef>
                <a:spcPts val="1265"/>
              </a:spcBef>
            </a:pPr>
            <a:r>
              <a:rPr sz="1200" b="1" dirty="0">
                <a:latin typeface="Times New Roman"/>
                <a:cs typeface="Times New Roman"/>
              </a:rPr>
              <a:t>Selection of a</a:t>
            </a:r>
            <a:r>
              <a:rPr sz="1200" b="1" spc="-105" dirty="0">
                <a:latin typeface="Times New Roman"/>
                <a:cs typeface="Times New Roman"/>
              </a:rPr>
              <a:t> </a:t>
            </a:r>
            <a:r>
              <a:rPr sz="1200" b="1" dirty="0">
                <a:latin typeface="Times New Roman"/>
                <a:cs typeface="Times New Roman"/>
              </a:rPr>
              <a:t>Polynomial</a:t>
            </a:r>
            <a:endParaRPr sz="1200">
              <a:latin typeface="Times New Roman"/>
              <a:cs typeface="Times New Roman"/>
            </a:endParaRPr>
          </a:p>
          <a:p>
            <a:pPr marL="12700">
              <a:lnSpc>
                <a:spcPts val="1370"/>
              </a:lnSpc>
            </a:pPr>
            <a:r>
              <a:rPr sz="1200" spc="-5" dirty="0">
                <a:latin typeface="Courier New"/>
                <a:cs typeface="Courier New"/>
              </a:rPr>
              <a:t>o </a:t>
            </a:r>
            <a:r>
              <a:rPr sz="1200" spc="-5" dirty="0">
                <a:latin typeface="Times New Roman"/>
                <a:cs typeface="Times New Roman"/>
              </a:rPr>
              <a:t>A polynomial should have </a:t>
            </a:r>
            <a:r>
              <a:rPr sz="1200" dirty="0">
                <a:latin typeface="Times New Roman"/>
                <a:cs typeface="Times New Roman"/>
              </a:rPr>
              <a:t>the </a:t>
            </a:r>
            <a:r>
              <a:rPr sz="1200" spc="-5" dirty="0">
                <a:latin typeface="Times New Roman"/>
                <a:cs typeface="Times New Roman"/>
              </a:rPr>
              <a:t>following </a:t>
            </a:r>
            <a:r>
              <a:rPr sz="1200" spc="10" dirty="0">
                <a:latin typeface="Times New Roman"/>
                <a:cs typeface="Times New Roman"/>
              </a:rPr>
              <a:t> </a:t>
            </a:r>
            <a:r>
              <a:rPr sz="1200" spc="-5" dirty="0">
                <a:latin typeface="Times New Roman"/>
                <a:cs typeface="Times New Roman"/>
              </a:rPr>
              <a:t>properties:</a:t>
            </a:r>
            <a:endParaRPr sz="1200">
              <a:latin typeface="Times New Roman"/>
              <a:cs typeface="Times New Roman"/>
            </a:endParaRPr>
          </a:p>
          <a:p>
            <a:pPr marL="469900">
              <a:lnSpc>
                <a:spcPts val="1700"/>
              </a:lnSpc>
            </a:pPr>
            <a:r>
              <a:rPr sz="1500" spc="-5" dirty="0">
                <a:latin typeface="Arial"/>
                <a:cs typeface="Arial"/>
              </a:rPr>
              <a:t>–</a:t>
            </a:r>
            <a:r>
              <a:rPr sz="1200" spc="-5" dirty="0">
                <a:latin typeface="Times New Roman"/>
                <a:cs typeface="Times New Roman"/>
              </a:rPr>
              <a:t>It should not be divisible by</a:t>
            </a:r>
            <a:r>
              <a:rPr sz="1200" spc="-45" dirty="0">
                <a:latin typeface="Times New Roman"/>
                <a:cs typeface="Times New Roman"/>
              </a:rPr>
              <a:t> </a:t>
            </a:r>
            <a:r>
              <a:rPr sz="1200" spc="-5" dirty="0">
                <a:latin typeface="Times New Roman"/>
                <a:cs typeface="Times New Roman"/>
              </a:rPr>
              <a:t>‘x’</a:t>
            </a:r>
            <a:endParaRPr sz="1200">
              <a:latin typeface="Times New Roman"/>
              <a:cs typeface="Times New Roman"/>
            </a:endParaRPr>
          </a:p>
          <a:p>
            <a:pPr marL="469900">
              <a:lnSpc>
                <a:spcPts val="1735"/>
              </a:lnSpc>
            </a:pPr>
            <a:r>
              <a:rPr sz="1500" dirty="0">
                <a:latin typeface="Arial"/>
                <a:cs typeface="Arial"/>
              </a:rPr>
              <a:t>–</a:t>
            </a:r>
            <a:r>
              <a:rPr sz="1200" dirty="0">
                <a:latin typeface="Times New Roman"/>
                <a:cs typeface="Times New Roman"/>
              </a:rPr>
              <a:t>It should be divisible by</a:t>
            </a:r>
            <a:r>
              <a:rPr sz="1200" spc="-130" dirty="0">
                <a:latin typeface="Times New Roman"/>
                <a:cs typeface="Times New Roman"/>
              </a:rPr>
              <a:t> </a:t>
            </a:r>
            <a:r>
              <a:rPr sz="1200" dirty="0">
                <a:latin typeface="Times New Roman"/>
                <a:cs typeface="Times New Roman"/>
              </a:rPr>
              <a:t>‘x+1’</a:t>
            </a:r>
            <a:endParaRPr sz="1200">
              <a:latin typeface="Times New Roman"/>
              <a:cs typeface="Times New Roman"/>
            </a:endParaRPr>
          </a:p>
          <a:p>
            <a:pPr marL="12700" marR="5715">
              <a:lnSpc>
                <a:spcPct val="92700"/>
              </a:lnSpc>
              <a:spcBef>
                <a:spcPts val="1315"/>
              </a:spcBef>
            </a:pPr>
            <a:r>
              <a:rPr sz="1600" spc="-20" dirty="0">
                <a:latin typeface="Meiryo"/>
                <a:cs typeface="Meiryo"/>
              </a:rPr>
              <a:t>*</a:t>
            </a:r>
            <a:r>
              <a:rPr sz="1200" spc="-20" dirty="0">
                <a:latin typeface="Times New Roman"/>
                <a:cs typeface="Times New Roman"/>
              </a:rPr>
              <a:t>The </a:t>
            </a:r>
            <a:r>
              <a:rPr sz="1200" dirty="0">
                <a:latin typeface="Times New Roman"/>
                <a:cs typeface="Times New Roman"/>
              </a:rPr>
              <a:t>first </a:t>
            </a:r>
            <a:r>
              <a:rPr sz="1200" spc="-5" dirty="0">
                <a:latin typeface="Times New Roman"/>
                <a:cs typeface="Times New Roman"/>
              </a:rPr>
              <a:t>condition guarantees </a:t>
            </a:r>
            <a:r>
              <a:rPr sz="1200" dirty="0">
                <a:latin typeface="Times New Roman"/>
                <a:cs typeface="Times New Roman"/>
              </a:rPr>
              <a:t>that all </a:t>
            </a:r>
            <a:r>
              <a:rPr sz="1200" spc="-5" dirty="0">
                <a:latin typeface="Times New Roman"/>
                <a:cs typeface="Times New Roman"/>
              </a:rPr>
              <a:t>burst errors of </a:t>
            </a:r>
            <a:r>
              <a:rPr sz="1200" dirty="0">
                <a:latin typeface="Times New Roman"/>
                <a:cs typeface="Times New Roman"/>
              </a:rPr>
              <a:t>a length equal to the </a:t>
            </a:r>
            <a:r>
              <a:rPr sz="1200" spc="-5" dirty="0">
                <a:latin typeface="Times New Roman"/>
                <a:cs typeface="Times New Roman"/>
              </a:rPr>
              <a:t>degree of </a:t>
            </a:r>
            <a:r>
              <a:rPr sz="1200" dirty="0">
                <a:latin typeface="Times New Roman"/>
                <a:cs typeface="Times New Roman"/>
              </a:rPr>
              <a:t>the  </a:t>
            </a:r>
            <a:r>
              <a:rPr sz="1200" spc="-5" dirty="0">
                <a:latin typeface="Times New Roman"/>
                <a:cs typeface="Times New Roman"/>
              </a:rPr>
              <a:t>polynomial </a:t>
            </a:r>
            <a:r>
              <a:rPr sz="1200" dirty="0">
                <a:latin typeface="Times New Roman"/>
                <a:cs typeface="Times New Roman"/>
              </a:rPr>
              <a:t>are</a:t>
            </a:r>
            <a:r>
              <a:rPr sz="1200" spc="-55" dirty="0">
                <a:latin typeface="Times New Roman"/>
                <a:cs typeface="Times New Roman"/>
              </a:rPr>
              <a:t> </a:t>
            </a:r>
            <a:r>
              <a:rPr sz="1200" dirty="0">
                <a:latin typeface="Times New Roman"/>
                <a:cs typeface="Times New Roman"/>
              </a:rPr>
              <a:t>detected</a:t>
            </a:r>
            <a:endParaRPr sz="1200">
              <a:latin typeface="Times New Roman"/>
              <a:cs typeface="Times New Roman"/>
            </a:endParaRPr>
          </a:p>
          <a:p>
            <a:pPr marL="12700">
              <a:lnSpc>
                <a:spcPts val="1780"/>
              </a:lnSpc>
            </a:pPr>
            <a:r>
              <a:rPr sz="1600" spc="-20" dirty="0">
                <a:latin typeface="Meiryo"/>
                <a:cs typeface="Meiryo"/>
              </a:rPr>
              <a:t>*</a:t>
            </a:r>
            <a:r>
              <a:rPr sz="1200" spc="-20" dirty="0">
                <a:latin typeface="Times New Roman"/>
                <a:cs typeface="Times New Roman"/>
              </a:rPr>
              <a:t>The </a:t>
            </a:r>
            <a:r>
              <a:rPr sz="1200" spc="-5" dirty="0">
                <a:latin typeface="Times New Roman"/>
                <a:cs typeface="Times New Roman"/>
              </a:rPr>
              <a:t>2</a:t>
            </a:r>
            <a:r>
              <a:rPr sz="1200" spc="-7" baseline="38194" dirty="0">
                <a:latin typeface="Times New Roman"/>
                <a:cs typeface="Times New Roman"/>
              </a:rPr>
              <a:t>nd </a:t>
            </a:r>
            <a:r>
              <a:rPr sz="1200" spc="-5" dirty="0">
                <a:latin typeface="Times New Roman"/>
                <a:cs typeface="Times New Roman"/>
              </a:rPr>
              <a:t>guarantees that </a:t>
            </a:r>
            <a:r>
              <a:rPr sz="1200" dirty="0">
                <a:latin typeface="Times New Roman"/>
                <a:cs typeface="Times New Roman"/>
              </a:rPr>
              <a:t>all </a:t>
            </a:r>
            <a:r>
              <a:rPr sz="1200" spc="-5" dirty="0">
                <a:latin typeface="Times New Roman"/>
                <a:cs typeface="Times New Roman"/>
              </a:rPr>
              <a:t>burst errors affecting </a:t>
            </a:r>
            <a:r>
              <a:rPr sz="1200" dirty="0">
                <a:latin typeface="Times New Roman"/>
                <a:cs typeface="Times New Roman"/>
              </a:rPr>
              <a:t>an </a:t>
            </a:r>
            <a:r>
              <a:rPr sz="1200" spc="-5" dirty="0">
                <a:latin typeface="Times New Roman"/>
                <a:cs typeface="Times New Roman"/>
              </a:rPr>
              <a:t>odd number of bits </a:t>
            </a:r>
            <a:r>
              <a:rPr sz="1200" dirty="0">
                <a:latin typeface="Times New Roman"/>
                <a:cs typeface="Times New Roman"/>
              </a:rPr>
              <a:t>are</a:t>
            </a:r>
            <a:r>
              <a:rPr sz="1200" spc="70" dirty="0">
                <a:latin typeface="Times New Roman"/>
                <a:cs typeface="Times New Roman"/>
              </a:rPr>
              <a:t> </a:t>
            </a:r>
            <a:r>
              <a:rPr sz="1200" spc="-5" dirty="0">
                <a:latin typeface="Times New Roman"/>
                <a:cs typeface="Times New Roman"/>
              </a:rPr>
              <a:t>detected</a:t>
            </a:r>
            <a:endParaRPr sz="1200">
              <a:latin typeface="Times New Roman"/>
              <a:cs typeface="Times New Roman"/>
            </a:endParaRPr>
          </a:p>
        </p:txBody>
      </p:sp>
      <p:sp>
        <p:nvSpPr>
          <p:cNvPr id="7" name="object 7"/>
          <p:cNvSpPr/>
          <p:nvPr/>
        </p:nvSpPr>
        <p:spPr>
          <a:xfrm>
            <a:off x="1143000" y="8225408"/>
            <a:ext cx="4173220" cy="0"/>
          </a:xfrm>
          <a:custGeom>
            <a:avLst/>
            <a:gdLst/>
            <a:ahLst/>
            <a:cxnLst/>
            <a:rect l="l" t="t" r="r" b="b"/>
            <a:pathLst>
              <a:path w="4173220">
                <a:moveTo>
                  <a:pt x="0" y="0"/>
                </a:moveTo>
                <a:lnTo>
                  <a:pt x="4172712" y="0"/>
                </a:lnTo>
              </a:path>
            </a:pathLst>
          </a:custGeom>
          <a:ln w="14477">
            <a:solidFill>
              <a:srgbClr val="000000"/>
            </a:solidFill>
          </a:ln>
        </p:spPr>
        <p:txBody>
          <a:bodyPr wrap="square" lIns="0" tIns="0" rIns="0" bIns="0" rtlCol="0"/>
          <a:lstStyle/>
          <a:p>
            <a:endParaRPr/>
          </a:p>
        </p:txBody>
      </p:sp>
      <p:sp>
        <p:nvSpPr>
          <p:cNvPr id="8" name="object 8"/>
          <p:cNvSpPr/>
          <p:nvPr/>
        </p:nvSpPr>
        <p:spPr>
          <a:xfrm>
            <a:off x="3611117" y="6460997"/>
            <a:ext cx="1708061" cy="1739645"/>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43000" y="7617714"/>
            <a:ext cx="2473274" cy="58445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355342" y="914400"/>
            <a:ext cx="3080054" cy="2514600"/>
          </a:xfrm>
          <a:prstGeom prst="rect">
            <a:avLst/>
          </a:prstGeom>
          <a:blipFill>
            <a:blip r:embed="rId4"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177</a:t>
            </a:fld>
            <a:endParaRPr dirty="0"/>
          </a:p>
        </p:txBody>
      </p:sp>
    </p:spTree>
    <p:extLst>
      <p:ext uri="{BB962C8B-B14F-4D97-AF65-F5344CB8AC3E}">
        <p14:creationId xmlns:p14="http://schemas.microsoft.com/office/powerpoint/2010/main" val="25302445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1985010"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Popular Polynomials for</a:t>
            </a:r>
            <a:r>
              <a:rPr sz="1200" b="1" spc="-105" dirty="0">
                <a:latin typeface="Times New Roman"/>
                <a:cs typeface="Times New Roman"/>
              </a:rPr>
              <a:t> </a:t>
            </a:r>
            <a:r>
              <a:rPr sz="1200" b="1" spc="-5" dirty="0">
                <a:latin typeface="Times New Roman"/>
                <a:cs typeface="Times New Roman"/>
              </a:rPr>
              <a:t>CRC</a:t>
            </a:r>
            <a:endParaRPr sz="1200">
              <a:latin typeface="Times New Roman"/>
              <a:cs typeface="Times New Roman"/>
            </a:endParaRPr>
          </a:p>
        </p:txBody>
      </p:sp>
      <p:sp>
        <p:nvSpPr>
          <p:cNvPr id="7" name="object 7"/>
          <p:cNvSpPr txBox="1"/>
          <p:nvPr/>
        </p:nvSpPr>
        <p:spPr>
          <a:xfrm>
            <a:off x="1358900" y="2315718"/>
            <a:ext cx="5302250" cy="1069975"/>
          </a:xfrm>
          <a:prstGeom prst="rect">
            <a:avLst/>
          </a:prstGeom>
        </p:spPr>
        <p:txBody>
          <a:bodyPr vert="horz" wrap="square" lIns="0" tIns="0" rIns="0" bIns="0" rtlCol="0">
            <a:spAutoFit/>
          </a:bodyPr>
          <a:lstStyle/>
          <a:p>
            <a:pPr marL="241300" indent="-228600">
              <a:lnSpc>
                <a:spcPts val="1405"/>
              </a:lnSpc>
              <a:buFont typeface="Meiryo"/>
              <a:buChar char="▪"/>
              <a:tabLst>
                <a:tab pos="240665" algn="l"/>
                <a:tab pos="241300" algn="l"/>
              </a:tabLst>
            </a:pPr>
            <a:r>
              <a:rPr sz="1200" b="1" dirty="0">
                <a:latin typeface="Times New Roman"/>
                <a:cs typeface="Times New Roman"/>
              </a:rPr>
              <a:t>Performance </a:t>
            </a:r>
            <a:r>
              <a:rPr sz="1200" b="1" spc="-5" dirty="0">
                <a:latin typeface="Times New Roman"/>
                <a:cs typeface="Times New Roman"/>
              </a:rPr>
              <a:t>of</a:t>
            </a:r>
            <a:r>
              <a:rPr sz="1200" b="1" spc="-95" dirty="0">
                <a:latin typeface="Times New Roman"/>
                <a:cs typeface="Times New Roman"/>
              </a:rPr>
              <a:t> </a:t>
            </a:r>
            <a:r>
              <a:rPr sz="1200" b="1" spc="-10" dirty="0">
                <a:latin typeface="Times New Roman"/>
                <a:cs typeface="Times New Roman"/>
              </a:rPr>
              <a:t>CRC</a:t>
            </a:r>
            <a:endParaRPr sz="1200">
              <a:latin typeface="Times New Roman"/>
              <a:cs typeface="Times New Roman"/>
            </a:endParaRPr>
          </a:p>
          <a:p>
            <a:pPr marL="469900" lvl="1" indent="-228600">
              <a:lnSpc>
                <a:spcPts val="1375"/>
              </a:lnSpc>
              <a:buFont typeface="Courier New"/>
              <a:buChar char="o"/>
              <a:tabLst>
                <a:tab pos="469900" algn="l"/>
              </a:tabLst>
            </a:pPr>
            <a:r>
              <a:rPr sz="1200" spc="-5" dirty="0">
                <a:latin typeface="Times New Roman"/>
                <a:cs typeface="Times New Roman"/>
              </a:rPr>
              <a:t>CRC can detect all burst errors that </a:t>
            </a:r>
            <a:r>
              <a:rPr sz="1200" dirty="0">
                <a:latin typeface="Times New Roman"/>
                <a:cs typeface="Times New Roman"/>
              </a:rPr>
              <a:t>affect an odd </a:t>
            </a:r>
            <a:r>
              <a:rPr sz="1200" spc="-5" dirty="0">
                <a:latin typeface="Times New Roman"/>
                <a:cs typeface="Times New Roman"/>
              </a:rPr>
              <a:t>number </a:t>
            </a:r>
            <a:r>
              <a:rPr sz="1200" dirty="0">
                <a:latin typeface="Times New Roman"/>
                <a:cs typeface="Times New Roman"/>
              </a:rPr>
              <a:t>of</a:t>
            </a:r>
            <a:r>
              <a:rPr sz="1200" spc="-55" dirty="0">
                <a:latin typeface="Times New Roman"/>
                <a:cs typeface="Times New Roman"/>
              </a:rPr>
              <a:t> </a:t>
            </a:r>
            <a:r>
              <a:rPr sz="1200" dirty="0">
                <a:latin typeface="Times New Roman"/>
                <a:cs typeface="Times New Roman"/>
              </a:rPr>
              <a:t>errors</a:t>
            </a:r>
            <a:endParaRPr sz="1200">
              <a:latin typeface="Times New Roman"/>
              <a:cs typeface="Times New Roman"/>
            </a:endParaRPr>
          </a:p>
          <a:p>
            <a:pPr marL="469900" marR="5080" lvl="1" indent="-228600">
              <a:lnSpc>
                <a:spcPts val="1380"/>
              </a:lnSpc>
              <a:spcBef>
                <a:spcPts val="65"/>
              </a:spcBef>
              <a:buFont typeface="Courier New"/>
              <a:buChar char="o"/>
              <a:tabLst>
                <a:tab pos="469900" algn="l"/>
              </a:tabLst>
            </a:pPr>
            <a:r>
              <a:rPr sz="1200" spc="-5" dirty="0">
                <a:latin typeface="Times New Roman"/>
                <a:cs typeface="Times New Roman"/>
              </a:rPr>
              <a:t>CRC </a:t>
            </a:r>
            <a:r>
              <a:rPr sz="1200" dirty="0">
                <a:latin typeface="Times New Roman"/>
                <a:cs typeface="Times New Roman"/>
              </a:rPr>
              <a:t>can detect all </a:t>
            </a:r>
            <a:r>
              <a:rPr sz="1200" spc="-5" dirty="0">
                <a:latin typeface="Times New Roman"/>
                <a:cs typeface="Times New Roman"/>
              </a:rPr>
              <a:t>burst </a:t>
            </a:r>
            <a:r>
              <a:rPr sz="1200" dirty="0">
                <a:latin typeface="Times New Roman"/>
                <a:cs typeface="Times New Roman"/>
              </a:rPr>
              <a:t>errors </a:t>
            </a:r>
            <a:r>
              <a:rPr sz="1200" spc="-5" dirty="0">
                <a:latin typeface="Times New Roman"/>
                <a:cs typeface="Times New Roman"/>
              </a:rPr>
              <a:t>of </a:t>
            </a:r>
            <a:r>
              <a:rPr sz="1200" dirty="0">
                <a:latin typeface="Times New Roman"/>
                <a:cs typeface="Times New Roman"/>
              </a:rPr>
              <a:t>length less than or equal to the degree of the  </a:t>
            </a:r>
            <a:r>
              <a:rPr sz="1200" spc="-5" dirty="0">
                <a:latin typeface="Times New Roman"/>
                <a:cs typeface="Times New Roman"/>
              </a:rPr>
              <a:t>polynomial</a:t>
            </a:r>
            <a:endParaRPr sz="1200">
              <a:latin typeface="Times New Roman"/>
              <a:cs typeface="Times New Roman"/>
            </a:endParaRPr>
          </a:p>
          <a:p>
            <a:pPr marL="469900" marR="5080" lvl="1" indent="-228600">
              <a:lnSpc>
                <a:spcPts val="1380"/>
              </a:lnSpc>
              <a:buFont typeface="Courier New"/>
              <a:buChar char="o"/>
              <a:tabLst>
                <a:tab pos="469900" algn="l"/>
              </a:tabLst>
            </a:pPr>
            <a:r>
              <a:rPr sz="1200" spc="-5" dirty="0">
                <a:latin typeface="Times New Roman"/>
                <a:cs typeface="Times New Roman"/>
              </a:rPr>
              <a:t>CRC </a:t>
            </a:r>
            <a:r>
              <a:rPr sz="1200" dirty="0">
                <a:latin typeface="Times New Roman"/>
                <a:cs typeface="Times New Roman"/>
              </a:rPr>
              <a:t>can detect </a:t>
            </a:r>
            <a:r>
              <a:rPr sz="1200" spc="-5" dirty="0">
                <a:latin typeface="Times New Roman"/>
                <a:cs typeface="Times New Roman"/>
              </a:rPr>
              <a:t>with </a:t>
            </a:r>
            <a:r>
              <a:rPr sz="1200" dirty="0">
                <a:latin typeface="Times New Roman"/>
                <a:cs typeface="Times New Roman"/>
              </a:rPr>
              <a:t>a </a:t>
            </a:r>
            <a:r>
              <a:rPr sz="1200" spc="-5" dirty="0">
                <a:latin typeface="Times New Roman"/>
                <a:cs typeface="Times New Roman"/>
              </a:rPr>
              <a:t>very high probability burst </a:t>
            </a:r>
            <a:r>
              <a:rPr sz="1200" dirty="0">
                <a:latin typeface="Times New Roman"/>
                <a:cs typeface="Times New Roman"/>
              </a:rPr>
              <a:t>errors </a:t>
            </a:r>
            <a:r>
              <a:rPr sz="1200" spc="-5" dirty="0">
                <a:latin typeface="Times New Roman"/>
                <a:cs typeface="Times New Roman"/>
              </a:rPr>
              <a:t>of </a:t>
            </a:r>
            <a:r>
              <a:rPr sz="1200" dirty="0">
                <a:latin typeface="Times New Roman"/>
                <a:cs typeface="Times New Roman"/>
              </a:rPr>
              <a:t>length greater than  the </a:t>
            </a:r>
            <a:r>
              <a:rPr sz="1200" spc="-5" dirty="0">
                <a:latin typeface="Times New Roman"/>
                <a:cs typeface="Times New Roman"/>
              </a:rPr>
              <a:t>degree of </a:t>
            </a:r>
            <a:r>
              <a:rPr sz="1200" dirty="0">
                <a:latin typeface="Times New Roman"/>
                <a:cs typeface="Times New Roman"/>
              </a:rPr>
              <a:t>the</a:t>
            </a:r>
            <a:r>
              <a:rPr sz="1200" spc="-95" dirty="0">
                <a:latin typeface="Times New Roman"/>
                <a:cs typeface="Times New Roman"/>
              </a:rPr>
              <a:t> </a:t>
            </a:r>
            <a:r>
              <a:rPr sz="1200" spc="-5" dirty="0">
                <a:latin typeface="Times New Roman"/>
                <a:cs typeface="Times New Roman"/>
              </a:rPr>
              <a:t>polynomial</a:t>
            </a:r>
            <a:endParaRPr sz="1200">
              <a:latin typeface="Times New Roman"/>
              <a:cs typeface="Times New Roman"/>
            </a:endParaRPr>
          </a:p>
        </p:txBody>
      </p:sp>
      <p:sp>
        <p:nvSpPr>
          <p:cNvPr id="8" name="object 8"/>
          <p:cNvSpPr txBox="1"/>
          <p:nvPr/>
        </p:nvSpPr>
        <p:spPr>
          <a:xfrm>
            <a:off x="1130298" y="3367278"/>
            <a:ext cx="830580" cy="194945"/>
          </a:xfrm>
          <a:prstGeom prst="rect">
            <a:avLst/>
          </a:prstGeom>
        </p:spPr>
        <p:txBody>
          <a:bodyPr vert="horz" wrap="square" lIns="0" tIns="0" rIns="0" bIns="0" rtlCol="0">
            <a:spAutoFit/>
          </a:bodyPr>
          <a:lstStyle/>
          <a:p>
            <a:pPr marL="12700">
              <a:lnSpc>
                <a:spcPct val="100000"/>
              </a:lnSpc>
            </a:pPr>
            <a:r>
              <a:rPr sz="1200" b="1" u="heavy" dirty="0">
                <a:latin typeface="Times New Roman"/>
                <a:cs typeface="Times New Roman"/>
              </a:rPr>
              <a:t>Example</a:t>
            </a:r>
            <a:r>
              <a:rPr sz="1200" b="1" u="heavy" spc="-105" dirty="0">
                <a:latin typeface="Times New Roman"/>
                <a:cs typeface="Times New Roman"/>
              </a:rPr>
              <a:t> </a:t>
            </a:r>
            <a:r>
              <a:rPr sz="1200" b="1" u="heavy" dirty="0">
                <a:latin typeface="Times New Roman"/>
                <a:cs typeface="Times New Roman"/>
              </a:rPr>
              <a:t>9.6</a:t>
            </a:r>
            <a:endParaRPr sz="1200">
              <a:latin typeface="Times New Roman"/>
              <a:cs typeface="Times New Roman"/>
            </a:endParaRPr>
          </a:p>
        </p:txBody>
      </p:sp>
      <p:sp>
        <p:nvSpPr>
          <p:cNvPr id="9" name="object 9"/>
          <p:cNvSpPr txBox="1"/>
          <p:nvPr/>
        </p:nvSpPr>
        <p:spPr>
          <a:xfrm>
            <a:off x="3721100" y="3604768"/>
            <a:ext cx="1329690" cy="294640"/>
          </a:xfrm>
          <a:prstGeom prst="rect">
            <a:avLst/>
          </a:prstGeom>
        </p:spPr>
        <p:txBody>
          <a:bodyPr vert="horz" wrap="square" lIns="0" tIns="0" rIns="0" bIns="0" rtlCol="0">
            <a:spAutoFit/>
          </a:bodyPr>
          <a:lstStyle/>
          <a:p>
            <a:pPr marL="12700">
              <a:lnSpc>
                <a:spcPct val="100000"/>
              </a:lnSpc>
            </a:pPr>
            <a:r>
              <a:rPr sz="1850" spc="15" dirty="0">
                <a:latin typeface="Symbol"/>
                <a:cs typeface="Symbol"/>
              </a:rPr>
              <a:t></a:t>
            </a:r>
            <a:r>
              <a:rPr sz="1850" spc="15" dirty="0">
                <a:latin typeface="Times New Roman"/>
                <a:cs typeface="Times New Roman"/>
              </a:rPr>
              <a:t> </a:t>
            </a:r>
            <a:r>
              <a:rPr sz="1850" i="1" spc="10" dirty="0">
                <a:latin typeface="Times New Roman"/>
                <a:cs typeface="Times New Roman"/>
              </a:rPr>
              <a:t>x </a:t>
            </a:r>
            <a:r>
              <a:rPr sz="1950" spc="7" baseline="36324" dirty="0">
                <a:latin typeface="Times New Roman"/>
                <a:cs typeface="Times New Roman"/>
              </a:rPr>
              <a:t>3 </a:t>
            </a:r>
            <a:r>
              <a:rPr sz="1850" spc="15" dirty="0">
                <a:latin typeface="Symbol"/>
                <a:cs typeface="Symbol"/>
              </a:rPr>
              <a:t></a:t>
            </a:r>
            <a:r>
              <a:rPr sz="1850" spc="15" dirty="0">
                <a:latin typeface="Times New Roman"/>
                <a:cs typeface="Times New Roman"/>
              </a:rPr>
              <a:t> </a:t>
            </a:r>
            <a:r>
              <a:rPr sz="1850" i="1" spc="10" dirty="0">
                <a:latin typeface="Times New Roman"/>
                <a:cs typeface="Times New Roman"/>
              </a:rPr>
              <a:t>x </a:t>
            </a:r>
            <a:r>
              <a:rPr sz="1850" spc="15" dirty="0">
                <a:latin typeface="Symbol"/>
                <a:cs typeface="Symbol"/>
              </a:rPr>
              <a:t></a:t>
            </a:r>
            <a:r>
              <a:rPr sz="1850" spc="15" dirty="0">
                <a:latin typeface="Times New Roman"/>
                <a:cs typeface="Times New Roman"/>
              </a:rPr>
              <a:t> </a:t>
            </a:r>
            <a:r>
              <a:rPr sz="1850" spc="400" dirty="0">
                <a:latin typeface="Times New Roman"/>
                <a:cs typeface="Times New Roman"/>
              </a:rPr>
              <a:t> </a:t>
            </a:r>
            <a:r>
              <a:rPr sz="1850" spc="15" dirty="0">
                <a:latin typeface="Times New Roman"/>
                <a:cs typeface="Times New Roman"/>
              </a:rPr>
              <a:t>1</a:t>
            </a:r>
            <a:endParaRPr sz="1850">
              <a:latin typeface="Times New Roman"/>
              <a:cs typeface="Times New Roman"/>
            </a:endParaRPr>
          </a:p>
        </p:txBody>
      </p:sp>
      <p:sp>
        <p:nvSpPr>
          <p:cNvPr id="10" name="object 10"/>
          <p:cNvSpPr txBox="1"/>
          <p:nvPr/>
        </p:nvSpPr>
        <p:spPr>
          <a:xfrm>
            <a:off x="2642870" y="3497326"/>
            <a:ext cx="991235" cy="401955"/>
          </a:xfrm>
          <a:prstGeom prst="rect">
            <a:avLst/>
          </a:prstGeom>
        </p:spPr>
        <p:txBody>
          <a:bodyPr vert="horz" wrap="square" lIns="0" tIns="0" rIns="0" bIns="0" rtlCol="0">
            <a:spAutoFit/>
          </a:bodyPr>
          <a:lstStyle/>
          <a:p>
            <a:pPr marL="12700">
              <a:lnSpc>
                <a:spcPct val="100000"/>
              </a:lnSpc>
            </a:pPr>
            <a:r>
              <a:rPr sz="2775" i="1" spc="15" baseline="-25525" dirty="0">
                <a:latin typeface="Times New Roman"/>
                <a:cs typeface="Times New Roman"/>
              </a:rPr>
              <a:t>x </a:t>
            </a:r>
            <a:r>
              <a:rPr sz="1300" spc="5" dirty="0">
                <a:latin typeface="Times New Roman"/>
                <a:cs typeface="Times New Roman"/>
              </a:rPr>
              <a:t>12  </a:t>
            </a:r>
            <a:r>
              <a:rPr sz="2775" spc="22" baseline="-25525" dirty="0">
                <a:latin typeface="Symbol"/>
                <a:cs typeface="Symbol"/>
              </a:rPr>
              <a:t></a:t>
            </a:r>
            <a:r>
              <a:rPr sz="2775" spc="22" baseline="-25525" dirty="0">
                <a:latin typeface="Times New Roman"/>
                <a:cs typeface="Times New Roman"/>
              </a:rPr>
              <a:t> </a:t>
            </a:r>
            <a:r>
              <a:rPr sz="2775" i="1" spc="15" baseline="-25525" dirty="0">
                <a:latin typeface="Times New Roman"/>
                <a:cs typeface="Times New Roman"/>
              </a:rPr>
              <a:t>x</a:t>
            </a:r>
            <a:r>
              <a:rPr sz="2775" i="1" spc="-300" baseline="-25525" dirty="0">
                <a:latin typeface="Times New Roman"/>
                <a:cs typeface="Times New Roman"/>
              </a:rPr>
              <a:t> </a:t>
            </a:r>
            <a:r>
              <a:rPr sz="1300" spc="5" dirty="0">
                <a:latin typeface="Times New Roman"/>
                <a:cs typeface="Times New Roman"/>
              </a:rPr>
              <a:t>11</a:t>
            </a:r>
            <a:endParaRPr sz="1300">
              <a:latin typeface="Times New Roman"/>
              <a:cs typeface="Times New Roman"/>
            </a:endParaRPr>
          </a:p>
        </p:txBody>
      </p:sp>
      <p:sp>
        <p:nvSpPr>
          <p:cNvPr id="11" name="object 11"/>
          <p:cNvSpPr txBox="1"/>
          <p:nvPr/>
        </p:nvSpPr>
        <p:spPr>
          <a:xfrm>
            <a:off x="5203004" y="3757421"/>
            <a:ext cx="122301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 has a degree of</a:t>
            </a:r>
            <a:r>
              <a:rPr sz="1200" spc="-130" dirty="0">
                <a:latin typeface="Times New Roman"/>
                <a:cs typeface="Times New Roman"/>
              </a:rPr>
              <a:t> </a:t>
            </a:r>
            <a:r>
              <a:rPr sz="1200" dirty="0">
                <a:latin typeface="Times New Roman"/>
                <a:cs typeface="Times New Roman"/>
              </a:rPr>
              <a:t>12</a:t>
            </a:r>
            <a:endParaRPr sz="1200">
              <a:latin typeface="Times New Roman"/>
              <a:cs typeface="Times New Roman"/>
            </a:endParaRPr>
          </a:p>
        </p:txBody>
      </p:sp>
      <p:sp>
        <p:nvSpPr>
          <p:cNvPr id="12" name="object 12"/>
          <p:cNvSpPr txBox="1"/>
          <p:nvPr/>
        </p:nvSpPr>
        <p:spPr>
          <a:xfrm>
            <a:off x="1358900" y="3757421"/>
            <a:ext cx="1127125" cy="370205"/>
          </a:xfrm>
          <a:prstGeom prst="rect">
            <a:avLst/>
          </a:prstGeom>
        </p:spPr>
        <p:txBody>
          <a:bodyPr vert="horz" wrap="square" lIns="0" tIns="0" rIns="0" bIns="0" rtlCol="0">
            <a:spAutoFit/>
          </a:bodyPr>
          <a:lstStyle/>
          <a:p>
            <a:pPr marL="241300" indent="-228600">
              <a:lnSpc>
                <a:spcPts val="1410"/>
              </a:lnSpc>
              <a:buFont typeface="Meiryo"/>
              <a:buChar char="*"/>
              <a:tabLst>
                <a:tab pos="240665" algn="l"/>
                <a:tab pos="241300" algn="l"/>
              </a:tabLst>
            </a:pPr>
            <a:r>
              <a:rPr sz="1200" dirty="0">
                <a:latin typeface="Times New Roman"/>
                <a:cs typeface="Times New Roman"/>
              </a:rPr>
              <a:t>The CRC-12</a:t>
            </a:r>
            <a:r>
              <a:rPr sz="1200" spc="-105" dirty="0">
                <a:latin typeface="Times New Roman"/>
                <a:cs typeface="Times New Roman"/>
              </a:rPr>
              <a:t> </a:t>
            </a:r>
            <a:r>
              <a:rPr sz="1200" dirty="0">
                <a:latin typeface="Times New Roman"/>
                <a:cs typeface="Times New Roman"/>
              </a:rPr>
              <a:t>(</a:t>
            </a:r>
            <a:endParaRPr sz="1200">
              <a:latin typeface="Times New Roman"/>
              <a:cs typeface="Times New Roman"/>
            </a:endParaRPr>
          </a:p>
          <a:p>
            <a:pPr marL="241300" indent="-228600">
              <a:lnSpc>
                <a:spcPts val="1410"/>
              </a:lnSpc>
              <a:buFont typeface="Meiryo"/>
              <a:buChar char="*"/>
              <a:tabLst>
                <a:tab pos="240665" algn="l"/>
                <a:tab pos="241300" algn="l"/>
              </a:tabLst>
            </a:pPr>
            <a:r>
              <a:rPr sz="1200" spc="-5" dirty="0">
                <a:latin typeface="Times New Roman"/>
                <a:cs typeface="Times New Roman"/>
              </a:rPr>
              <a:t>It will</a:t>
            </a:r>
            <a:r>
              <a:rPr sz="1200" spc="-85" dirty="0">
                <a:latin typeface="Times New Roman"/>
                <a:cs typeface="Times New Roman"/>
              </a:rPr>
              <a:t> </a:t>
            </a:r>
            <a:r>
              <a:rPr sz="1200" spc="-5" dirty="0">
                <a:latin typeface="Times New Roman"/>
                <a:cs typeface="Times New Roman"/>
              </a:rPr>
              <a:t>detect</a:t>
            </a:r>
            <a:endParaRPr sz="1200">
              <a:latin typeface="Times New Roman"/>
              <a:cs typeface="Times New Roman"/>
            </a:endParaRPr>
          </a:p>
        </p:txBody>
      </p:sp>
      <p:sp>
        <p:nvSpPr>
          <p:cNvPr id="13" name="object 13"/>
          <p:cNvSpPr txBox="1"/>
          <p:nvPr/>
        </p:nvSpPr>
        <p:spPr>
          <a:xfrm>
            <a:off x="1130300" y="4107941"/>
            <a:ext cx="5275580" cy="2298065"/>
          </a:xfrm>
          <a:prstGeom prst="rect">
            <a:avLst/>
          </a:prstGeom>
        </p:spPr>
        <p:txBody>
          <a:bodyPr vert="horz" wrap="square" lIns="0" tIns="0" rIns="0" bIns="0" rtlCol="0">
            <a:spAutoFit/>
          </a:bodyPr>
          <a:lstStyle/>
          <a:p>
            <a:pPr marL="927100" indent="-229235">
              <a:lnSpc>
                <a:spcPts val="1410"/>
              </a:lnSpc>
              <a:buChar char="–"/>
              <a:tabLst>
                <a:tab pos="926465" algn="l"/>
                <a:tab pos="927100" algn="l"/>
              </a:tabLst>
            </a:pPr>
            <a:r>
              <a:rPr sz="1200" spc="-5" dirty="0">
                <a:latin typeface="Times New Roman"/>
                <a:cs typeface="Times New Roman"/>
              </a:rPr>
              <a:t>All burst errors affecting odd </a:t>
            </a:r>
            <a:r>
              <a:rPr sz="1200" dirty="0">
                <a:latin typeface="Times New Roman"/>
                <a:cs typeface="Times New Roman"/>
              </a:rPr>
              <a:t>no. of</a:t>
            </a:r>
            <a:r>
              <a:rPr sz="1200" spc="-2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927100" indent="-228600">
              <a:lnSpc>
                <a:spcPts val="1380"/>
              </a:lnSpc>
              <a:buChar char="–"/>
              <a:tabLst>
                <a:tab pos="926465" algn="l"/>
                <a:tab pos="927100" algn="l"/>
              </a:tabLst>
            </a:pPr>
            <a:r>
              <a:rPr sz="1200" dirty="0">
                <a:latin typeface="Times New Roman"/>
                <a:cs typeface="Times New Roman"/>
              </a:rPr>
              <a:t>All burst </a:t>
            </a:r>
            <a:r>
              <a:rPr sz="1200" spc="-5" dirty="0">
                <a:latin typeface="Times New Roman"/>
                <a:cs typeface="Times New Roman"/>
              </a:rPr>
              <a:t>errors </a:t>
            </a:r>
            <a:r>
              <a:rPr sz="1200" dirty="0">
                <a:latin typeface="Times New Roman"/>
                <a:cs typeface="Times New Roman"/>
              </a:rPr>
              <a:t>with a </a:t>
            </a:r>
            <a:r>
              <a:rPr sz="1200" spc="-5" dirty="0">
                <a:latin typeface="Times New Roman"/>
                <a:cs typeface="Times New Roman"/>
              </a:rPr>
              <a:t>length </a:t>
            </a:r>
            <a:r>
              <a:rPr sz="1200" dirty="0">
                <a:latin typeface="Times New Roman"/>
                <a:cs typeface="Times New Roman"/>
              </a:rPr>
              <a:t>equal to or less than</a:t>
            </a:r>
            <a:r>
              <a:rPr sz="1200" spc="-105" dirty="0">
                <a:latin typeface="Times New Roman"/>
                <a:cs typeface="Times New Roman"/>
              </a:rPr>
              <a:t> </a:t>
            </a:r>
            <a:r>
              <a:rPr sz="1200" dirty="0">
                <a:latin typeface="Times New Roman"/>
                <a:cs typeface="Times New Roman"/>
              </a:rPr>
              <a:t>12</a:t>
            </a:r>
            <a:endParaRPr sz="1200">
              <a:latin typeface="Times New Roman"/>
              <a:cs typeface="Times New Roman"/>
            </a:endParaRPr>
          </a:p>
          <a:p>
            <a:pPr marL="927100" indent="-228600">
              <a:lnSpc>
                <a:spcPts val="1410"/>
              </a:lnSpc>
              <a:buChar char="–"/>
              <a:tabLst>
                <a:tab pos="926465" algn="l"/>
                <a:tab pos="927100" algn="l"/>
              </a:tabLst>
            </a:pPr>
            <a:r>
              <a:rPr sz="1200" dirty="0">
                <a:latin typeface="Times New Roman"/>
                <a:cs typeface="Times New Roman"/>
              </a:rPr>
              <a:t>99.97 % of the </a:t>
            </a:r>
            <a:r>
              <a:rPr sz="1200" spc="-5" dirty="0">
                <a:latin typeface="Times New Roman"/>
                <a:cs typeface="Times New Roman"/>
              </a:rPr>
              <a:t>time </a:t>
            </a:r>
            <a:r>
              <a:rPr sz="1200" dirty="0">
                <a:latin typeface="Times New Roman"/>
                <a:cs typeface="Times New Roman"/>
              </a:rPr>
              <a:t>burst errors </a:t>
            </a:r>
            <a:r>
              <a:rPr sz="1200" spc="-5" dirty="0">
                <a:latin typeface="Times New Roman"/>
                <a:cs typeface="Times New Roman"/>
              </a:rPr>
              <a:t>with </a:t>
            </a:r>
            <a:r>
              <a:rPr sz="1200" dirty="0">
                <a:latin typeface="Times New Roman"/>
                <a:cs typeface="Times New Roman"/>
              </a:rPr>
              <a:t>a </a:t>
            </a:r>
            <a:r>
              <a:rPr sz="1200" spc="-5" dirty="0">
                <a:latin typeface="Times New Roman"/>
                <a:cs typeface="Times New Roman"/>
              </a:rPr>
              <a:t>length of </a:t>
            </a:r>
            <a:r>
              <a:rPr sz="1200" dirty="0">
                <a:latin typeface="Times New Roman"/>
                <a:cs typeface="Times New Roman"/>
              </a:rPr>
              <a:t>12 </a:t>
            </a:r>
            <a:r>
              <a:rPr sz="1200" spc="-5" dirty="0">
                <a:latin typeface="Times New Roman"/>
                <a:cs typeface="Times New Roman"/>
              </a:rPr>
              <a:t>or</a:t>
            </a:r>
            <a:r>
              <a:rPr sz="1200" spc="-45" dirty="0">
                <a:latin typeface="Times New Roman"/>
                <a:cs typeface="Times New Roman"/>
              </a:rPr>
              <a:t> </a:t>
            </a:r>
            <a:r>
              <a:rPr sz="1200" spc="-10" dirty="0">
                <a:latin typeface="Times New Roman"/>
                <a:cs typeface="Times New Roman"/>
              </a:rPr>
              <a:t>more</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spc="-5" dirty="0">
                <a:latin typeface="Times New Roman"/>
                <a:cs typeface="Times New Roman"/>
              </a:rPr>
              <a:t>Types of Redundancy</a:t>
            </a:r>
            <a:r>
              <a:rPr sz="1200" spc="-75" dirty="0">
                <a:latin typeface="Times New Roman"/>
                <a:cs typeface="Times New Roman"/>
              </a:rPr>
              <a:t> </a:t>
            </a:r>
            <a:r>
              <a:rPr sz="1200" spc="-5" dirty="0">
                <a:latin typeface="Times New Roman"/>
                <a:cs typeface="Times New Roman"/>
              </a:rPr>
              <a:t>Checks</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Longitudinal Redundancy Check</a:t>
            </a:r>
            <a:r>
              <a:rPr sz="1200" spc="-30" dirty="0">
                <a:latin typeface="Times New Roman"/>
                <a:cs typeface="Times New Roman"/>
              </a:rPr>
              <a:t> </a:t>
            </a:r>
            <a:r>
              <a:rPr sz="1200" spc="-5" dirty="0">
                <a:latin typeface="Times New Roman"/>
                <a:cs typeface="Times New Roman"/>
              </a:rPr>
              <a:t>(LRC)</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Cyclic Redundancy Check</a:t>
            </a:r>
            <a:r>
              <a:rPr sz="1200" spc="-85" dirty="0">
                <a:latin typeface="Times New Roman"/>
                <a:cs typeface="Times New Roman"/>
              </a:rPr>
              <a:t> </a:t>
            </a:r>
            <a:r>
              <a:rPr sz="1200" spc="-5" dirty="0">
                <a:latin typeface="Times New Roman"/>
                <a:cs typeface="Times New Roman"/>
              </a:rPr>
              <a:t>(CRC)</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Section  9.4,</a:t>
            </a:r>
            <a:r>
              <a:rPr sz="1200" spc="-85" dirty="0">
                <a:latin typeface="Times New Roman"/>
                <a:cs typeface="Times New Roman"/>
              </a:rPr>
              <a:t> </a:t>
            </a:r>
            <a:r>
              <a:rPr sz="1200" spc="-5" dirty="0">
                <a:latin typeface="Times New Roman"/>
                <a:cs typeface="Times New Roman"/>
              </a:rPr>
              <a:t>9.5</a:t>
            </a:r>
            <a:endParaRPr sz="1200">
              <a:latin typeface="Times New Roman"/>
              <a:cs typeface="Times New Roman"/>
            </a:endParaRPr>
          </a:p>
          <a:p>
            <a:pPr marL="469900">
              <a:lnSpc>
                <a:spcPts val="1410"/>
              </a:lnSpc>
            </a:pPr>
            <a:r>
              <a:rPr sz="1200" spc="-5" dirty="0">
                <a:latin typeface="Times New Roman"/>
                <a:cs typeface="Times New Roman"/>
              </a:rPr>
              <a:t>“Data Communications </a:t>
            </a:r>
            <a:r>
              <a:rPr sz="1200" dirty="0">
                <a:latin typeface="Times New Roman"/>
                <a:cs typeface="Times New Roman"/>
              </a:rPr>
              <a:t>and </a:t>
            </a:r>
            <a:r>
              <a:rPr sz="1200" spc="-5" dirty="0">
                <a:latin typeface="Times New Roman"/>
                <a:cs typeface="Times New Roman"/>
              </a:rPr>
              <a:t>Networking” 4th Edition by Behrouz A.</a:t>
            </a:r>
            <a:r>
              <a:rPr sz="1200" spc="65"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14" name="object 14"/>
          <p:cNvSpPr/>
          <p:nvPr/>
        </p:nvSpPr>
        <p:spPr>
          <a:xfrm>
            <a:off x="1135761" y="1264919"/>
            <a:ext cx="5428487" cy="1059941"/>
          </a:xfrm>
          <a:prstGeom prst="rect">
            <a:avLst/>
          </a:prstGeom>
          <a:blipFill>
            <a:blip r:embed="rId2" cstate="print"/>
            <a:stretch>
              <a:fillRect/>
            </a:stretch>
          </a:blipFill>
        </p:spPr>
        <p:txBody>
          <a:bodyPr wrap="square" lIns="0" tIns="0" rIns="0" bIns="0" rtlCol="0"/>
          <a:lstStyle/>
          <a:p>
            <a:endParaRPr/>
          </a:p>
        </p:txBody>
      </p:sp>
      <p:sp>
        <p:nvSpPr>
          <p:cNvPr id="15" name="object 15"/>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6" name="object 16"/>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178</a:t>
            </a:fld>
            <a:endParaRPr dirty="0"/>
          </a:p>
        </p:txBody>
      </p:sp>
    </p:spTree>
    <p:extLst>
      <p:ext uri="{BB962C8B-B14F-4D97-AF65-F5344CB8AC3E}">
        <p14:creationId xmlns:p14="http://schemas.microsoft.com/office/powerpoint/2010/main" val="17613768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7160514"/>
            <a:ext cx="5074285" cy="212471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sender subdivides data units </a:t>
            </a:r>
            <a:r>
              <a:rPr sz="1200" dirty="0">
                <a:latin typeface="Times New Roman"/>
                <a:cs typeface="Times New Roman"/>
              </a:rPr>
              <a:t>into equal </a:t>
            </a:r>
            <a:r>
              <a:rPr sz="1200" spc="-5" dirty="0">
                <a:latin typeface="Times New Roman"/>
                <a:cs typeface="Times New Roman"/>
              </a:rPr>
              <a:t>segments </a:t>
            </a:r>
            <a:r>
              <a:rPr sz="1200" dirty="0">
                <a:latin typeface="Times New Roman"/>
                <a:cs typeface="Times New Roman"/>
              </a:rPr>
              <a:t>of ‘n’ bits(16</a:t>
            </a:r>
            <a:r>
              <a:rPr sz="1200" spc="-40"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These </a:t>
            </a:r>
            <a:r>
              <a:rPr sz="1200" spc="-5" dirty="0">
                <a:latin typeface="Times New Roman"/>
                <a:cs typeface="Times New Roman"/>
              </a:rPr>
              <a:t>segments </a:t>
            </a:r>
            <a:r>
              <a:rPr sz="1200" dirty="0">
                <a:latin typeface="Times New Roman"/>
                <a:cs typeface="Times New Roman"/>
              </a:rPr>
              <a:t>are added together </a:t>
            </a:r>
            <a:r>
              <a:rPr sz="1200" spc="-5" dirty="0">
                <a:latin typeface="Times New Roman"/>
                <a:cs typeface="Times New Roman"/>
              </a:rPr>
              <a:t>using one’s</a:t>
            </a:r>
            <a:r>
              <a:rPr sz="1200" spc="-90" dirty="0">
                <a:latin typeface="Times New Roman"/>
                <a:cs typeface="Times New Roman"/>
              </a:rPr>
              <a:t> </a:t>
            </a:r>
            <a:r>
              <a:rPr sz="1200" spc="-5" dirty="0">
                <a:latin typeface="Times New Roman"/>
                <a:cs typeface="Times New Roman"/>
              </a:rPr>
              <a:t>complement</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The total </a:t>
            </a:r>
            <a:r>
              <a:rPr sz="1200" spc="-5" dirty="0">
                <a:latin typeface="Times New Roman"/>
                <a:cs typeface="Times New Roman"/>
              </a:rPr>
              <a:t>(sum) </a:t>
            </a:r>
            <a:r>
              <a:rPr sz="1200" dirty="0">
                <a:latin typeface="Times New Roman"/>
                <a:cs typeface="Times New Roman"/>
              </a:rPr>
              <a:t>is then </a:t>
            </a:r>
            <a:r>
              <a:rPr sz="1200" spc="-5" dirty="0">
                <a:latin typeface="Times New Roman"/>
                <a:cs typeface="Times New Roman"/>
              </a:rPr>
              <a:t>complemented </a:t>
            </a:r>
            <a:r>
              <a:rPr sz="1200" dirty="0">
                <a:latin typeface="Times New Roman"/>
                <a:cs typeface="Times New Roman"/>
              </a:rPr>
              <a:t>and appended to the end of the </a:t>
            </a:r>
            <a:r>
              <a:rPr sz="1200" spc="-5" dirty="0">
                <a:latin typeface="Times New Roman"/>
                <a:cs typeface="Times New Roman"/>
              </a:rPr>
              <a:t>original  data unit </a:t>
            </a:r>
            <a:r>
              <a:rPr sz="1200" dirty="0">
                <a:latin typeface="Times New Roman"/>
                <a:cs typeface="Times New Roman"/>
              </a:rPr>
              <a:t>as </a:t>
            </a:r>
            <a:r>
              <a:rPr sz="1200" spc="-5" dirty="0">
                <a:latin typeface="Times New Roman"/>
                <a:cs typeface="Times New Roman"/>
              </a:rPr>
              <a:t>redundancy bits </a:t>
            </a:r>
            <a:r>
              <a:rPr sz="1200" dirty="0">
                <a:latin typeface="Times New Roman"/>
                <a:cs typeface="Times New Roman"/>
              </a:rPr>
              <a:t>called</a:t>
            </a:r>
            <a:r>
              <a:rPr sz="1200" spc="-55" dirty="0">
                <a:latin typeface="Times New Roman"/>
                <a:cs typeface="Times New Roman"/>
              </a:rPr>
              <a:t> </a:t>
            </a:r>
            <a:r>
              <a:rPr sz="1200" spc="-10" dirty="0">
                <a:latin typeface="Times New Roman"/>
                <a:cs typeface="Times New Roman"/>
              </a:rPr>
              <a:t>CHECKSUM</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extended </a:t>
            </a:r>
            <a:r>
              <a:rPr sz="1200" dirty="0">
                <a:latin typeface="Times New Roman"/>
                <a:cs typeface="Times New Roman"/>
              </a:rPr>
              <a:t>data unit is </a:t>
            </a:r>
            <a:r>
              <a:rPr sz="1200" spc="-5" dirty="0">
                <a:latin typeface="Times New Roman"/>
                <a:cs typeface="Times New Roman"/>
              </a:rPr>
              <a:t>transmitted </a:t>
            </a:r>
            <a:r>
              <a:rPr sz="1200" dirty="0">
                <a:latin typeface="Times New Roman"/>
                <a:cs typeface="Times New Roman"/>
              </a:rPr>
              <a:t>across the</a:t>
            </a:r>
            <a:r>
              <a:rPr sz="1200" spc="-60"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The receiver subdivides data </a:t>
            </a:r>
            <a:r>
              <a:rPr sz="1200" spc="-5" dirty="0">
                <a:latin typeface="Times New Roman"/>
                <a:cs typeface="Times New Roman"/>
              </a:rPr>
              <a:t>unit as above and adds all segments together and  complement </a:t>
            </a:r>
            <a:r>
              <a:rPr sz="1200" dirty="0">
                <a:latin typeface="Times New Roman"/>
                <a:cs typeface="Times New Roman"/>
              </a:rPr>
              <a:t>the</a:t>
            </a:r>
            <a:r>
              <a:rPr sz="1200" spc="-50" dirty="0">
                <a:latin typeface="Times New Roman"/>
                <a:cs typeface="Times New Roman"/>
              </a:rPr>
              <a:t> </a:t>
            </a:r>
            <a:r>
              <a:rPr sz="1200" spc="-5" dirty="0">
                <a:latin typeface="Times New Roman"/>
                <a:cs typeface="Times New Roman"/>
              </a:rPr>
              <a:t>result</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If the intended data unit is </a:t>
            </a:r>
            <a:r>
              <a:rPr sz="1200" spc="-5" dirty="0">
                <a:latin typeface="Times New Roman"/>
                <a:cs typeface="Times New Roman"/>
              </a:rPr>
              <a:t>intact, </a:t>
            </a:r>
            <a:r>
              <a:rPr sz="1200" dirty="0">
                <a:latin typeface="Times New Roman"/>
                <a:cs typeface="Times New Roman"/>
              </a:rPr>
              <a:t>total value found by adding the data  </a:t>
            </a:r>
            <a:r>
              <a:rPr sz="1200" spc="-5" dirty="0">
                <a:latin typeface="Times New Roman"/>
                <a:cs typeface="Times New Roman"/>
              </a:rPr>
              <a:t>segments </a:t>
            </a:r>
            <a:r>
              <a:rPr sz="1200" dirty="0">
                <a:latin typeface="Times New Roman"/>
                <a:cs typeface="Times New Roman"/>
              </a:rPr>
              <a:t>and the checksum field should be</a:t>
            </a:r>
            <a:r>
              <a:rPr sz="1200" spc="-75" dirty="0">
                <a:latin typeface="Times New Roman"/>
                <a:cs typeface="Times New Roman"/>
              </a:rPr>
              <a:t> </a:t>
            </a:r>
            <a:r>
              <a:rPr sz="1200" dirty="0">
                <a:latin typeface="Times New Roman"/>
                <a:cs typeface="Times New Roman"/>
              </a:rPr>
              <a:t>zero</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If the </a:t>
            </a:r>
            <a:r>
              <a:rPr sz="1200" spc="-5" dirty="0">
                <a:latin typeface="Times New Roman"/>
                <a:cs typeface="Times New Roman"/>
              </a:rPr>
              <a:t>result </a:t>
            </a:r>
            <a:r>
              <a:rPr sz="1200" dirty="0">
                <a:latin typeface="Times New Roman"/>
                <a:cs typeface="Times New Roman"/>
              </a:rPr>
              <a:t>is not zero, the packet </a:t>
            </a:r>
            <a:r>
              <a:rPr sz="1200" spc="-5" dirty="0">
                <a:latin typeface="Times New Roman"/>
                <a:cs typeface="Times New Roman"/>
              </a:rPr>
              <a:t>contains </a:t>
            </a:r>
            <a:r>
              <a:rPr sz="1200" dirty="0">
                <a:latin typeface="Times New Roman"/>
                <a:cs typeface="Times New Roman"/>
              </a:rPr>
              <a:t>an error &amp; </a:t>
            </a:r>
            <a:r>
              <a:rPr sz="1200" spc="-5" dirty="0">
                <a:latin typeface="Times New Roman"/>
                <a:cs typeface="Times New Roman"/>
              </a:rPr>
              <a:t>the </a:t>
            </a:r>
            <a:r>
              <a:rPr sz="1200" dirty="0">
                <a:latin typeface="Times New Roman"/>
                <a:cs typeface="Times New Roman"/>
              </a:rPr>
              <a:t>receiver rejects</a:t>
            </a:r>
            <a:r>
              <a:rPr sz="1200" spc="-110" dirty="0">
                <a:latin typeface="Times New Roman"/>
                <a:cs typeface="Times New Roman"/>
              </a:rPr>
              <a:t> </a:t>
            </a:r>
            <a:r>
              <a:rPr sz="1200" dirty="0">
                <a:latin typeface="Times New Roman"/>
                <a:cs typeface="Times New Roman"/>
              </a:rPr>
              <a:t>it</a:t>
            </a:r>
            <a:endParaRPr sz="1200">
              <a:latin typeface="Times New Roman"/>
              <a:cs typeface="Times New Roman"/>
            </a:endParaRPr>
          </a:p>
          <a:p>
            <a:pPr>
              <a:lnSpc>
                <a:spcPct val="100000"/>
              </a:lnSpc>
              <a:spcBef>
                <a:spcPts val="5"/>
              </a:spcBef>
            </a:pPr>
            <a:endParaRPr sz="1150">
              <a:latin typeface="Times New Roman"/>
              <a:cs typeface="Times New Roman"/>
            </a:endParaRPr>
          </a:p>
          <a:p>
            <a:pPr marR="450850" algn="ctr">
              <a:lnSpc>
                <a:spcPct val="100000"/>
              </a:lnSpc>
              <a:spcBef>
                <a:spcPts val="5"/>
              </a:spcBef>
            </a:pPr>
            <a:r>
              <a:rPr sz="1200" b="1" spc="-5" dirty="0">
                <a:latin typeface="Times New Roman"/>
                <a:cs typeface="Times New Roman"/>
              </a:rPr>
              <a:t>Checksum</a:t>
            </a:r>
            <a:r>
              <a:rPr sz="1200" b="1" spc="-70" dirty="0">
                <a:latin typeface="Times New Roman"/>
                <a:cs typeface="Times New Roman"/>
              </a:rPr>
              <a:t> </a:t>
            </a:r>
            <a:r>
              <a:rPr sz="1200" b="1" dirty="0">
                <a:latin typeface="Times New Roman"/>
                <a:cs typeface="Times New Roman"/>
              </a:rPr>
              <a:t>Figure</a:t>
            </a:r>
            <a:endParaRPr sz="1200">
              <a:latin typeface="Times New Roman"/>
              <a:cs typeface="Times New Roman"/>
            </a:endParaRPr>
          </a:p>
        </p:txBody>
      </p:sp>
      <p:sp>
        <p:nvSpPr>
          <p:cNvPr id="7" name="object 7"/>
          <p:cNvSpPr txBox="1"/>
          <p:nvPr/>
        </p:nvSpPr>
        <p:spPr>
          <a:xfrm>
            <a:off x="1130300" y="940054"/>
            <a:ext cx="5531485" cy="3437254"/>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#35</a:t>
            </a:r>
            <a:endParaRPr sz="2000">
              <a:latin typeface="Arial Black"/>
              <a:cs typeface="Arial Black"/>
            </a:endParaRPr>
          </a:p>
          <a:p>
            <a:pPr marL="12700">
              <a:lnSpc>
                <a:spcPts val="1889"/>
              </a:lnSpc>
              <a:spcBef>
                <a:spcPts val="1485"/>
              </a:spcBef>
            </a:pPr>
            <a:r>
              <a:rPr sz="1600" b="1" u="heavy" spc="-5" dirty="0">
                <a:latin typeface="Times New Roman"/>
                <a:cs typeface="Times New Roman"/>
              </a:rPr>
              <a:t>Error Correction And Detection</a:t>
            </a:r>
            <a:r>
              <a:rPr sz="1600" b="1" u="heavy" spc="-40" dirty="0">
                <a:latin typeface="Times New Roman"/>
                <a:cs typeface="Times New Roman"/>
              </a:rPr>
              <a:t> </a:t>
            </a:r>
            <a:r>
              <a:rPr sz="1600" b="1" u="heavy" spc="-5" dirty="0">
                <a:latin typeface="Times New Roman"/>
                <a:cs typeface="Times New Roman"/>
              </a:rPr>
              <a:t>Method</a:t>
            </a:r>
            <a:endParaRPr sz="1600">
              <a:latin typeface="Times New Roman"/>
              <a:cs typeface="Times New Roman"/>
            </a:endParaRPr>
          </a:p>
          <a:p>
            <a:pPr marL="469265" indent="-227965">
              <a:lnSpc>
                <a:spcPts val="1614"/>
              </a:lnSpc>
              <a:buFont typeface="Meiryo"/>
              <a:buChar char="❖"/>
              <a:tabLst>
                <a:tab pos="469900" algn="l"/>
              </a:tabLst>
            </a:pPr>
            <a:r>
              <a:rPr sz="1400" b="1" spc="-5" dirty="0">
                <a:latin typeface="Times New Roman"/>
                <a:cs typeface="Times New Roman"/>
              </a:rPr>
              <a:t>CHECKSUM</a:t>
            </a:r>
            <a:endParaRPr sz="1400">
              <a:latin typeface="Times New Roman"/>
              <a:cs typeface="Times New Roman"/>
            </a:endParaRPr>
          </a:p>
          <a:p>
            <a:pPr marL="927100" lvl="1" indent="-228600">
              <a:lnSpc>
                <a:spcPts val="1295"/>
              </a:lnSpc>
              <a:buFont typeface="Courier New"/>
              <a:buChar char="o"/>
              <a:tabLst>
                <a:tab pos="927100" algn="l"/>
              </a:tabLst>
            </a:pPr>
            <a:r>
              <a:rPr sz="1200" dirty="0">
                <a:latin typeface="Times New Roman"/>
                <a:cs typeface="Times New Roman"/>
              </a:rPr>
              <a:t>Error detection </a:t>
            </a:r>
            <a:r>
              <a:rPr sz="1200" spc="-5" dirty="0">
                <a:latin typeface="Times New Roman"/>
                <a:cs typeface="Times New Roman"/>
              </a:rPr>
              <a:t>method </a:t>
            </a:r>
            <a:r>
              <a:rPr sz="1200" dirty="0">
                <a:latin typeface="Times New Roman"/>
                <a:cs typeface="Times New Roman"/>
              </a:rPr>
              <a:t>used </a:t>
            </a:r>
            <a:r>
              <a:rPr sz="1200" spc="-5" dirty="0">
                <a:latin typeface="Times New Roman"/>
                <a:cs typeface="Times New Roman"/>
              </a:rPr>
              <a:t>by </a:t>
            </a:r>
            <a:r>
              <a:rPr sz="1200" dirty="0">
                <a:latin typeface="Times New Roman"/>
                <a:cs typeface="Times New Roman"/>
              </a:rPr>
              <a:t>the </a:t>
            </a:r>
            <a:r>
              <a:rPr sz="1200" spc="-5" dirty="0">
                <a:latin typeface="Times New Roman"/>
                <a:cs typeface="Times New Roman"/>
              </a:rPr>
              <a:t>Higher</a:t>
            </a:r>
            <a:r>
              <a:rPr sz="1200" spc="-75" dirty="0">
                <a:latin typeface="Times New Roman"/>
                <a:cs typeface="Times New Roman"/>
              </a:rPr>
              <a:t> </a:t>
            </a:r>
            <a:r>
              <a:rPr sz="1200" dirty="0">
                <a:latin typeface="Times New Roman"/>
                <a:cs typeface="Times New Roman"/>
              </a:rPr>
              <a:t>Layers</a:t>
            </a:r>
            <a:endParaRPr sz="1200">
              <a:latin typeface="Times New Roman"/>
              <a:cs typeface="Times New Roman"/>
            </a:endParaRPr>
          </a:p>
          <a:p>
            <a:pPr marL="927100" marR="5080" lvl="1" indent="-228600">
              <a:lnSpc>
                <a:spcPts val="1370"/>
              </a:lnSpc>
              <a:spcBef>
                <a:spcPts val="195"/>
              </a:spcBef>
              <a:buSzPct val="116666"/>
              <a:buFont typeface="Courier New"/>
              <a:buChar char="o"/>
              <a:tabLst>
                <a:tab pos="927100" algn="l"/>
              </a:tabLst>
            </a:pPr>
            <a:r>
              <a:rPr sz="1200" dirty="0">
                <a:latin typeface="Times New Roman"/>
                <a:cs typeface="Times New Roman"/>
              </a:rPr>
              <a:t>Like </a:t>
            </a:r>
            <a:r>
              <a:rPr sz="1200" spc="-5" dirty="0">
                <a:latin typeface="Times New Roman"/>
                <a:cs typeface="Times New Roman"/>
              </a:rPr>
              <a:t>VRC, </a:t>
            </a:r>
            <a:r>
              <a:rPr sz="1200" dirty="0">
                <a:latin typeface="Times New Roman"/>
                <a:cs typeface="Times New Roman"/>
              </a:rPr>
              <a:t>LRC, </a:t>
            </a:r>
            <a:r>
              <a:rPr sz="1200" spc="-5" dirty="0">
                <a:latin typeface="Times New Roman"/>
                <a:cs typeface="Times New Roman"/>
              </a:rPr>
              <a:t>CRC, Checksum </a:t>
            </a:r>
            <a:r>
              <a:rPr sz="1200" dirty="0">
                <a:latin typeface="Times New Roman"/>
                <a:cs typeface="Times New Roman"/>
              </a:rPr>
              <a:t>is also </a:t>
            </a:r>
            <a:r>
              <a:rPr sz="1200" spc="-5" dirty="0">
                <a:latin typeface="Times New Roman"/>
                <a:cs typeface="Times New Roman"/>
              </a:rPr>
              <a:t>based on </a:t>
            </a:r>
            <a:r>
              <a:rPr sz="1200" dirty="0">
                <a:latin typeface="Times New Roman"/>
                <a:cs typeface="Times New Roman"/>
              </a:rPr>
              <a:t>the concept </a:t>
            </a:r>
            <a:r>
              <a:rPr sz="1200" spc="-5" dirty="0">
                <a:latin typeface="Times New Roman"/>
                <a:cs typeface="Times New Roman"/>
              </a:rPr>
              <a:t>of  </a:t>
            </a:r>
            <a:r>
              <a:rPr sz="1200" dirty="0">
                <a:latin typeface="Times New Roman"/>
                <a:cs typeface="Times New Roman"/>
              </a:rPr>
              <a:t>redundancy</a:t>
            </a:r>
            <a:endParaRPr sz="1200">
              <a:latin typeface="Times New Roman"/>
              <a:cs typeface="Times New Roman"/>
            </a:endParaRPr>
          </a:p>
          <a:p>
            <a:pPr marL="469900">
              <a:lnSpc>
                <a:spcPts val="1360"/>
              </a:lnSpc>
            </a:pPr>
            <a:r>
              <a:rPr sz="1200" b="1" u="heavy" dirty="0">
                <a:latin typeface="Times New Roman"/>
                <a:cs typeface="Times New Roman"/>
              </a:rPr>
              <a:t>One’s</a:t>
            </a:r>
            <a:r>
              <a:rPr sz="1200" b="1" u="heavy" spc="-65" dirty="0">
                <a:latin typeface="Times New Roman"/>
                <a:cs typeface="Times New Roman"/>
              </a:rPr>
              <a:t> </a:t>
            </a:r>
            <a:r>
              <a:rPr sz="1200" b="1" u="heavy" spc="-5" dirty="0">
                <a:latin typeface="Times New Roman"/>
                <a:cs typeface="Times New Roman"/>
              </a:rPr>
              <a:t>Complement</a:t>
            </a:r>
            <a:endParaRPr sz="1200">
              <a:latin typeface="Times New Roman"/>
              <a:cs typeface="Times New Roman"/>
            </a:endParaRPr>
          </a:p>
          <a:p>
            <a:pPr>
              <a:lnSpc>
                <a:spcPct val="100000"/>
              </a:lnSpc>
              <a:spcBef>
                <a:spcPts val="40"/>
              </a:spcBef>
            </a:pPr>
            <a:endParaRPr sz="1100">
              <a:latin typeface="Times New Roman"/>
              <a:cs typeface="Times New Roman"/>
            </a:endParaRPr>
          </a:p>
          <a:p>
            <a:pPr marL="697865">
              <a:lnSpc>
                <a:spcPts val="1410"/>
              </a:lnSpc>
            </a:pPr>
            <a:r>
              <a:rPr sz="1200" dirty="0">
                <a:latin typeface="Times New Roman"/>
                <a:cs typeface="Times New Roman"/>
              </a:rPr>
              <a:t>Finding one’s</a:t>
            </a:r>
            <a:r>
              <a:rPr sz="1200" spc="-65" dirty="0">
                <a:latin typeface="Times New Roman"/>
                <a:cs typeface="Times New Roman"/>
              </a:rPr>
              <a:t> </a:t>
            </a:r>
            <a:r>
              <a:rPr sz="1200" spc="-5" dirty="0">
                <a:latin typeface="Times New Roman"/>
                <a:cs typeface="Times New Roman"/>
              </a:rPr>
              <a:t>complement</a:t>
            </a:r>
            <a:endParaRPr sz="1200">
              <a:latin typeface="Times New Roman"/>
              <a:cs typeface="Times New Roman"/>
            </a:endParaRPr>
          </a:p>
          <a:p>
            <a:pPr marL="1384300" lvl="2" indent="-228600">
              <a:lnSpc>
                <a:spcPts val="1380"/>
              </a:lnSpc>
              <a:buChar char="–"/>
              <a:tabLst>
                <a:tab pos="1383665" algn="l"/>
                <a:tab pos="1384300" algn="l"/>
              </a:tabLst>
            </a:pPr>
            <a:r>
              <a:rPr sz="1200" dirty="0">
                <a:latin typeface="Times New Roman"/>
                <a:cs typeface="Times New Roman"/>
              </a:rPr>
              <a:t>Invert every 1 to 0 and 0 to</a:t>
            </a:r>
            <a:r>
              <a:rPr sz="1200" spc="-140"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1384300" lvl="2" indent="-228600">
              <a:lnSpc>
                <a:spcPts val="1410"/>
              </a:lnSpc>
              <a:buChar char="–"/>
              <a:tabLst>
                <a:tab pos="1383665" algn="l"/>
                <a:tab pos="1384300" algn="l"/>
              </a:tabLst>
            </a:pPr>
            <a:r>
              <a:rPr sz="1200" spc="-5" dirty="0">
                <a:latin typeface="Times New Roman"/>
                <a:cs typeface="Times New Roman"/>
              </a:rPr>
              <a:t>A </a:t>
            </a:r>
            <a:r>
              <a:rPr sz="1200" dirty="0">
                <a:latin typeface="Times New Roman"/>
                <a:cs typeface="Times New Roman"/>
              </a:rPr>
              <a:t>and </a:t>
            </a:r>
            <a:r>
              <a:rPr sz="1200" spc="-5" dirty="0">
                <a:latin typeface="Times New Roman"/>
                <a:cs typeface="Times New Roman"/>
              </a:rPr>
              <a:t>–A </a:t>
            </a:r>
            <a:r>
              <a:rPr sz="1200" dirty="0">
                <a:latin typeface="Times New Roman"/>
                <a:cs typeface="Times New Roman"/>
              </a:rPr>
              <a:t>are one’s </a:t>
            </a:r>
            <a:r>
              <a:rPr sz="1200" spc="-5" dirty="0">
                <a:latin typeface="Times New Roman"/>
                <a:cs typeface="Times New Roman"/>
              </a:rPr>
              <a:t>complement </a:t>
            </a:r>
            <a:r>
              <a:rPr sz="1200" dirty="0">
                <a:latin typeface="Times New Roman"/>
                <a:cs typeface="Times New Roman"/>
              </a:rPr>
              <a:t>of each</a:t>
            </a:r>
            <a:r>
              <a:rPr sz="1200" spc="-45" dirty="0">
                <a:latin typeface="Times New Roman"/>
                <a:cs typeface="Times New Roman"/>
              </a:rPr>
              <a:t> </a:t>
            </a:r>
            <a:r>
              <a:rPr sz="1200" dirty="0">
                <a:latin typeface="Times New Roman"/>
                <a:cs typeface="Times New Roman"/>
              </a:rPr>
              <a:t>other</a:t>
            </a:r>
            <a:endParaRPr sz="1200">
              <a:latin typeface="Times New Roman"/>
              <a:cs typeface="Times New Roman"/>
            </a:endParaRPr>
          </a:p>
          <a:p>
            <a:pPr marL="1155700">
              <a:lnSpc>
                <a:spcPct val="100000"/>
              </a:lnSpc>
              <a:spcBef>
                <a:spcPts val="35"/>
              </a:spcBef>
              <a:tabLst>
                <a:tab pos="1383665" algn="l"/>
              </a:tabLst>
            </a:pPr>
            <a:r>
              <a:rPr sz="1200" dirty="0">
                <a:latin typeface="Times New Roman"/>
                <a:cs typeface="Times New Roman"/>
              </a:rPr>
              <a:t>–	</a:t>
            </a:r>
            <a:r>
              <a:rPr sz="1200" spc="-5" dirty="0">
                <a:latin typeface="Times New Roman"/>
                <a:cs typeface="Times New Roman"/>
              </a:rPr>
              <a:t>+A </a:t>
            </a:r>
            <a:r>
              <a:rPr sz="1200" dirty="0">
                <a:latin typeface="Times New Roman"/>
                <a:cs typeface="Times New Roman"/>
              </a:rPr>
              <a:t>= </a:t>
            </a:r>
            <a:r>
              <a:rPr sz="1200" spc="-5" dirty="0">
                <a:latin typeface="Times New Roman"/>
                <a:cs typeface="Times New Roman"/>
              </a:rPr>
              <a:t>1010 </a:t>
            </a:r>
            <a:r>
              <a:rPr sz="1200" spc="-5" dirty="0">
                <a:latin typeface="Symbol"/>
                <a:cs typeface="Symbol"/>
              </a:rPr>
              <a:t></a:t>
            </a:r>
            <a:r>
              <a:rPr sz="1200" spc="-5" dirty="0">
                <a:latin typeface="Times New Roman"/>
                <a:cs typeface="Times New Roman"/>
              </a:rPr>
              <a:t> -A </a:t>
            </a:r>
            <a:r>
              <a:rPr sz="1200" dirty="0">
                <a:latin typeface="Times New Roman"/>
                <a:cs typeface="Times New Roman"/>
              </a:rPr>
              <a:t>=</a:t>
            </a:r>
            <a:r>
              <a:rPr sz="1200" spc="-75" dirty="0">
                <a:latin typeface="Times New Roman"/>
                <a:cs typeface="Times New Roman"/>
              </a:rPr>
              <a:t> </a:t>
            </a:r>
            <a:r>
              <a:rPr sz="1200" spc="-5" dirty="0">
                <a:latin typeface="Times New Roman"/>
                <a:cs typeface="Times New Roman"/>
              </a:rPr>
              <a:t>0101</a:t>
            </a:r>
            <a:endParaRPr sz="1200">
              <a:latin typeface="Times New Roman"/>
              <a:cs typeface="Times New Roman"/>
            </a:endParaRPr>
          </a:p>
          <a:p>
            <a:pPr marL="1155700">
              <a:lnSpc>
                <a:spcPts val="1405"/>
              </a:lnSpc>
              <a:spcBef>
                <a:spcPts val="30"/>
              </a:spcBef>
              <a:tabLst>
                <a:tab pos="1383665" algn="l"/>
              </a:tabLst>
            </a:pPr>
            <a:r>
              <a:rPr sz="1200" dirty="0">
                <a:latin typeface="Times New Roman"/>
                <a:cs typeface="Times New Roman"/>
              </a:rPr>
              <a:t>–	+0 = 0000 </a:t>
            </a:r>
            <a:r>
              <a:rPr sz="1200" spc="-5" dirty="0">
                <a:latin typeface="Symbol"/>
                <a:cs typeface="Symbol"/>
              </a:rPr>
              <a:t></a:t>
            </a:r>
            <a:r>
              <a:rPr sz="1200" spc="-5" dirty="0">
                <a:latin typeface="Times New Roman"/>
                <a:cs typeface="Times New Roman"/>
              </a:rPr>
              <a:t> </a:t>
            </a:r>
            <a:r>
              <a:rPr sz="1200" dirty="0">
                <a:latin typeface="Times New Roman"/>
                <a:cs typeface="Times New Roman"/>
              </a:rPr>
              <a:t>-0 =</a:t>
            </a:r>
            <a:r>
              <a:rPr sz="1200" spc="-105" dirty="0">
                <a:latin typeface="Times New Roman"/>
                <a:cs typeface="Times New Roman"/>
              </a:rPr>
              <a:t> </a:t>
            </a:r>
            <a:r>
              <a:rPr sz="1200" dirty="0">
                <a:latin typeface="Times New Roman"/>
                <a:cs typeface="Times New Roman"/>
              </a:rPr>
              <a:t>1111</a:t>
            </a:r>
            <a:endParaRPr sz="1200">
              <a:latin typeface="Times New Roman"/>
              <a:cs typeface="Times New Roman"/>
            </a:endParaRPr>
          </a:p>
          <a:p>
            <a:pPr marL="698500" indent="-228600">
              <a:lnSpc>
                <a:spcPts val="1375"/>
              </a:lnSpc>
              <a:buFont typeface="Courier New"/>
              <a:buChar char="o"/>
              <a:tabLst>
                <a:tab pos="698500" algn="l"/>
              </a:tabLst>
            </a:pPr>
            <a:r>
              <a:rPr sz="1200" dirty="0">
                <a:latin typeface="Times New Roman"/>
                <a:cs typeface="Times New Roman"/>
              </a:rPr>
              <a:t>Error detection </a:t>
            </a:r>
            <a:r>
              <a:rPr sz="1200" spc="-5" dirty="0">
                <a:latin typeface="Times New Roman"/>
                <a:cs typeface="Times New Roman"/>
              </a:rPr>
              <a:t>method </a:t>
            </a:r>
            <a:r>
              <a:rPr sz="1200" dirty="0">
                <a:latin typeface="Times New Roman"/>
                <a:cs typeface="Times New Roman"/>
              </a:rPr>
              <a:t>used </a:t>
            </a:r>
            <a:r>
              <a:rPr sz="1200" spc="-5" dirty="0">
                <a:latin typeface="Times New Roman"/>
                <a:cs typeface="Times New Roman"/>
              </a:rPr>
              <a:t>by </a:t>
            </a:r>
            <a:r>
              <a:rPr sz="1200" dirty="0">
                <a:latin typeface="Times New Roman"/>
                <a:cs typeface="Times New Roman"/>
              </a:rPr>
              <a:t>the </a:t>
            </a:r>
            <a:r>
              <a:rPr sz="1200" spc="-5" dirty="0">
                <a:latin typeface="Times New Roman"/>
                <a:cs typeface="Times New Roman"/>
              </a:rPr>
              <a:t>Higher</a:t>
            </a:r>
            <a:r>
              <a:rPr sz="1200" spc="-75" dirty="0">
                <a:latin typeface="Times New Roman"/>
                <a:cs typeface="Times New Roman"/>
              </a:rPr>
              <a:t> </a:t>
            </a:r>
            <a:r>
              <a:rPr sz="1200" dirty="0">
                <a:latin typeface="Times New Roman"/>
                <a:cs typeface="Times New Roman"/>
              </a:rPr>
              <a:t>Layers</a:t>
            </a:r>
            <a:endParaRPr sz="1200">
              <a:latin typeface="Times New Roman"/>
              <a:cs typeface="Times New Roman"/>
            </a:endParaRPr>
          </a:p>
          <a:p>
            <a:pPr marL="698500" indent="-228600">
              <a:lnSpc>
                <a:spcPts val="1410"/>
              </a:lnSpc>
              <a:buFont typeface="Courier New"/>
              <a:buChar char="o"/>
              <a:tabLst>
                <a:tab pos="698500" algn="l"/>
              </a:tabLst>
            </a:pPr>
            <a:r>
              <a:rPr sz="1200" spc="-5" dirty="0">
                <a:latin typeface="Times New Roman"/>
                <a:cs typeface="Times New Roman"/>
              </a:rPr>
              <a:t>Like VRC, LRC, CRC, Checksum </a:t>
            </a:r>
            <a:r>
              <a:rPr sz="1200" dirty="0">
                <a:latin typeface="Times New Roman"/>
                <a:cs typeface="Times New Roman"/>
              </a:rPr>
              <a:t>is </a:t>
            </a:r>
            <a:r>
              <a:rPr sz="1200" spc="-5" dirty="0">
                <a:latin typeface="Times New Roman"/>
                <a:cs typeface="Times New Roman"/>
              </a:rPr>
              <a:t>also </a:t>
            </a:r>
            <a:r>
              <a:rPr sz="1200" dirty="0">
                <a:latin typeface="Times New Roman"/>
                <a:cs typeface="Times New Roman"/>
              </a:rPr>
              <a:t>based on the concept of</a:t>
            </a:r>
            <a:r>
              <a:rPr sz="1200" spc="-75" dirty="0">
                <a:latin typeface="Times New Roman"/>
                <a:cs typeface="Times New Roman"/>
              </a:rPr>
              <a:t> </a:t>
            </a:r>
            <a:r>
              <a:rPr sz="1200" dirty="0">
                <a:latin typeface="Times New Roman"/>
                <a:cs typeface="Times New Roman"/>
              </a:rPr>
              <a:t>redundancy</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1155700" lvl="1" indent="-228600">
              <a:lnSpc>
                <a:spcPct val="100000"/>
              </a:lnSpc>
              <a:spcBef>
                <a:spcPts val="5"/>
              </a:spcBef>
              <a:buFont typeface="Meiryo"/>
              <a:buChar char="➢"/>
              <a:tabLst>
                <a:tab pos="1155700" algn="l"/>
              </a:tabLst>
            </a:pPr>
            <a:r>
              <a:rPr sz="1200" b="1" spc="-5" dirty="0">
                <a:latin typeface="Times New Roman"/>
                <a:cs typeface="Times New Roman"/>
              </a:rPr>
              <a:t>CHECKSUM</a:t>
            </a:r>
            <a:r>
              <a:rPr sz="1200" b="1" spc="-30" dirty="0">
                <a:latin typeface="Times New Roman"/>
                <a:cs typeface="Times New Roman"/>
              </a:rPr>
              <a:t> </a:t>
            </a:r>
            <a:r>
              <a:rPr sz="1200" b="1" spc="-5" dirty="0">
                <a:latin typeface="Times New Roman"/>
                <a:cs typeface="Times New Roman"/>
              </a:rPr>
              <a:t>Generator</a:t>
            </a:r>
            <a:endParaRPr sz="1200">
              <a:latin typeface="Times New Roman"/>
              <a:cs typeface="Times New Roman"/>
            </a:endParaRPr>
          </a:p>
        </p:txBody>
      </p:sp>
      <p:sp>
        <p:nvSpPr>
          <p:cNvPr id="8" name="object 8"/>
          <p:cNvSpPr/>
          <p:nvPr/>
        </p:nvSpPr>
        <p:spPr>
          <a:xfrm>
            <a:off x="1143000" y="4368546"/>
            <a:ext cx="4759579" cy="2628900"/>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179</a:t>
            </a:fld>
            <a:endParaRPr dirty="0"/>
          </a:p>
        </p:txBody>
      </p:sp>
    </p:spTree>
    <p:extLst>
      <p:ext uri="{BB962C8B-B14F-4D97-AF65-F5344CB8AC3E}">
        <p14:creationId xmlns:p14="http://schemas.microsoft.com/office/powerpoint/2010/main" val="995250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3967734" y="5281422"/>
            <a:ext cx="39370" cy="0"/>
          </a:xfrm>
          <a:custGeom>
            <a:avLst/>
            <a:gdLst/>
            <a:ahLst/>
            <a:cxnLst/>
            <a:rect l="l" t="t" r="r" b="b"/>
            <a:pathLst>
              <a:path w="39370">
                <a:moveTo>
                  <a:pt x="0" y="0"/>
                </a:moveTo>
                <a:lnTo>
                  <a:pt x="38862" y="0"/>
                </a:lnTo>
              </a:path>
            </a:pathLst>
          </a:custGeom>
          <a:ln w="7619">
            <a:solidFill>
              <a:srgbClr val="000000"/>
            </a:solidFill>
          </a:ln>
        </p:spPr>
        <p:txBody>
          <a:bodyPr wrap="square" lIns="0" tIns="0" rIns="0" bIns="0" rtlCol="0"/>
          <a:lstStyle/>
          <a:p>
            <a:endParaRPr/>
          </a:p>
        </p:txBody>
      </p:sp>
      <p:sp>
        <p:nvSpPr>
          <p:cNvPr id="7" name="object 7"/>
          <p:cNvSpPr txBox="1"/>
          <p:nvPr/>
        </p:nvSpPr>
        <p:spPr>
          <a:xfrm>
            <a:off x="1130300" y="914399"/>
            <a:ext cx="5532120" cy="8458835"/>
          </a:xfrm>
          <a:prstGeom prst="rect">
            <a:avLst/>
          </a:prstGeom>
        </p:spPr>
        <p:txBody>
          <a:bodyPr vert="horz" wrap="square" lIns="0" tIns="0" rIns="0" bIns="0" rtlCol="0">
            <a:spAutoFit/>
          </a:bodyPr>
          <a:lstStyle/>
          <a:p>
            <a:pPr marL="469900" marR="5715" algn="just">
              <a:lnSpc>
                <a:spcPts val="1380"/>
              </a:lnSpc>
            </a:pPr>
            <a:r>
              <a:rPr sz="1200" dirty="0">
                <a:latin typeface="Times New Roman"/>
                <a:cs typeface="Times New Roman"/>
              </a:rPr>
              <a:t>expect a </a:t>
            </a:r>
            <a:r>
              <a:rPr sz="1200" spc="-5" dirty="0">
                <a:latin typeface="Times New Roman"/>
                <a:cs typeface="Times New Roman"/>
              </a:rPr>
              <a:t>new transmission </a:t>
            </a:r>
            <a:r>
              <a:rPr sz="1200" dirty="0">
                <a:latin typeface="Times New Roman"/>
                <a:cs typeface="Times New Roman"/>
              </a:rPr>
              <a:t>and </a:t>
            </a:r>
            <a:r>
              <a:rPr sz="1200" spc="-5" dirty="0">
                <a:latin typeface="Times New Roman"/>
                <a:cs typeface="Times New Roman"/>
              </a:rPr>
              <a:t>when to </a:t>
            </a:r>
            <a:r>
              <a:rPr sz="1200" dirty="0">
                <a:latin typeface="Times New Roman"/>
                <a:cs typeface="Times New Roman"/>
              </a:rPr>
              <a:t>send </a:t>
            </a:r>
            <a:r>
              <a:rPr sz="1200" spc="-5" dirty="0">
                <a:latin typeface="Times New Roman"/>
                <a:cs typeface="Times New Roman"/>
              </a:rPr>
              <a:t>acknowledgements. </a:t>
            </a:r>
            <a:r>
              <a:rPr sz="1200" dirty="0">
                <a:latin typeface="Times New Roman"/>
                <a:cs typeface="Times New Roman"/>
              </a:rPr>
              <a:t>In other words  </a:t>
            </a:r>
            <a:r>
              <a:rPr sz="1200" spc="-5" dirty="0">
                <a:latin typeface="Times New Roman"/>
                <a:cs typeface="Times New Roman"/>
              </a:rPr>
              <a:t>transmitter </a:t>
            </a:r>
            <a:r>
              <a:rPr sz="1200" dirty="0">
                <a:latin typeface="Times New Roman"/>
                <a:cs typeface="Times New Roman"/>
              </a:rPr>
              <a:t>and receiver should have an </a:t>
            </a:r>
            <a:r>
              <a:rPr sz="1200" spc="-5" dirty="0">
                <a:latin typeface="Times New Roman"/>
                <a:cs typeface="Times New Roman"/>
              </a:rPr>
              <a:t>agreement </a:t>
            </a:r>
            <a:r>
              <a:rPr sz="1200" dirty="0">
                <a:latin typeface="Times New Roman"/>
                <a:cs typeface="Times New Roman"/>
              </a:rPr>
              <a:t>on the </a:t>
            </a:r>
            <a:r>
              <a:rPr sz="1200" spc="-5" dirty="0">
                <a:latin typeface="Times New Roman"/>
                <a:cs typeface="Times New Roman"/>
              </a:rPr>
              <a:t>nature </a:t>
            </a:r>
            <a:r>
              <a:rPr sz="1200" dirty="0">
                <a:latin typeface="Times New Roman"/>
                <a:cs typeface="Times New Roman"/>
              </a:rPr>
              <a:t>as well as </a:t>
            </a:r>
            <a:r>
              <a:rPr sz="1200" spc="-5" dirty="0">
                <a:latin typeface="Times New Roman"/>
                <a:cs typeface="Times New Roman"/>
              </a:rPr>
              <a:t>timing  </a:t>
            </a:r>
            <a:r>
              <a:rPr sz="1200" dirty="0">
                <a:latin typeface="Times New Roman"/>
                <a:cs typeface="Times New Roman"/>
              </a:rPr>
              <a:t>of the</a:t>
            </a:r>
            <a:r>
              <a:rPr sz="1200" spc="-105"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ts val="1405"/>
              </a:lnSpc>
              <a:buFont typeface="Meiryo"/>
              <a:buChar char="❖"/>
              <a:tabLst>
                <a:tab pos="469900" algn="l"/>
              </a:tabLst>
            </a:pPr>
            <a:r>
              <a:rPr sz="1200" b="1" u="heavy" spc="-5" dirty="0">
                <a:latin typeface="Times New Roman"/>
                <a:cs typeface="Times New Roman"/>
              </a:rPr>
              <a:t>Exchange</a:t>
            </a:r>
            <a:r>
              <a:rPr sz="1200" b="1" u="heavy" spc="-95" dirty="0">
                <a:latin typeface="Times New Roman"/>
                <a:cs typeface="Times New Roman"/>
              </a:rPr>
              <a:t> </a:t>
            </a:r>
            <a:r>
              <a:rPr sz="1200" b="1" u="heavy" spc="-5" dirty="0">
                <a:latin typeface="Times New Roman"/>
                <a:cs typeface="Times New Roman"/>
              </a:rPr>
              <a:t>Management</a:t>
            </a:r>
            <a:endParaRPr sz="1200">
              <a:latin typeface="Times New Roman"/>
              <a:cs typeface="Times New Roman"/>
            </a:endParaRPr>
          </a:p>
          <a:p>
            <a:pPr marL="469900" marR="6985" algn="just">
              <a:lnSpc>
                <a:spcPts val="1380"/>
              </a:lnSpc>
              <a:spcBef>
                <a:spcPts val="60"/>
              </a:spcBef>
            </a:pPr>
            <a:r>
              <a:rPr sz="1200" dirty="0">
                <a:latin typeface="Times New Roman"/>
                <a:cs typeface="Times New Roman"/>
              </a:rPr>
              <a:t>If the data needs to be </a:t>
            </a:r>
            <a:r>
              <a:rPr sz="1200" spc="-5" dirty="0">
                <a:latin typeface="Times New Roman"/>
                <a:cs typeface="Times New Roman"/>
              </a:rPr>
              <a:t>exchanged </a:t>
            </a:r>
            <a:r>
              <a:rPr sz="1200" dirty="0">
                <a:latin typeface="Times New Roman"/>
                <a:cs typeface="Times New Roman"/>
              </a:rPr>
              <a:t>in both directions </a:t>
            </a:r>
            <a:r>
              <a:rPr sz="1200" spc="-5" dirty="0">
                <a:latin typeface="Times New Roman"/>
                <a:cs typeface="Times New Roman"/>
              </a:rPr>
              <a:t>over </a:t>
            </a:r>
            <a:r>
              <a:rPr sz="1200" dirty="0">
                <a:latin typeface="Times New Roman"/>
                <a:cs typeface="Times New Roman"/>
              </a:rPr>
              <a:t>a </a:t>
            </a:r>
            <a:r>
              <a:rPr sz="1200" spc="-5" dirty="0">
                <a:latin typeface="Times New Roman"/>
                <a:cs typeface="Times New Roman"/>
              </a:rPr>
              <a:t>period of time, both  </a:t>
            </a:r>
            <a:r>
              <a:rPr sz="1200" dirty="0">
                <a:latin typeface="Times New Roman"/>
                <a:cs typeface="Times New Roman"/>
              </a:rPr>
              <a:t>parties </a:t>
            </a:r>
            <a:r>
              <a:rPr sz="1200" spc="-5" dirty="0">
                <a:latin typeface="Times New Roman"/>
                <a:cs typeface="Times New Roman"/>
              </a:rPr>
              <a:t>must </a:t>
            </a:r>
            <a:r>
              <a:rPr sz="1200" dirty="0">
                <a:latin typeface="Times New Roman"/>
                <a:cs typeface="Times New Roman"/>
              </a:rPr>
              <a:t>cooperate as</a:t>
            </a:r>
            <a:r>
              <a:rPr sz="1200" spc="-95" dirty="0">
                <a:latin typeface="Times New Roman"/>
                <a:cs typeface="Times New Roman"/>
              </a:rPr>
              <a:t> </a:t>
            </a:r>
            <a:r>
              <a:rPr sz="1200" dirty="0">
                <a:latin typeface="Times New Roman"/>
                <a:cs typeface="Times New Roman"/>
              </a:rPr>
              <a:t>follows</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155700" lvl="1" indent="-228600">
              <a:lnSpc>
                <a:spcPts val="1410"/>
              </a:lnSpc>
              <a:spcBef>
                <a:spcPts val="5"/>
              </a:spcBef>
              <a:buFont typeface="Meiryo"/>
              <a:buChar char="➢"/>
              <a:tabLst>
                <a:tab pos="1155700" algn="l"/>
              </a:tabLst>
            </a:pPr>
            <a:r>
              <a:rPr sz="1200" dirty="0">
                <a:latin typeface="Times New Roman"/>
                <a:cs typeface="Times New Roman"/>
              </a:rPr>
              <a:t>Whether both devices </a:t>
            </a:r>
            <a:r>
              <a:rPr sz="1200" spc="-5" dirty="0">
                <a:latin typeface="Times New Roman"/>
                <a:cs typeface="Times New Roman"/>
              </a:rPr>
              <a:t>must transmit simultaneously </a:t>
            </a:r>
            <a:r>
              <a:rPr sz="1200" dirty="0">
                <a:latin typeface="Times New Roman"/>
                <a:cs typeface="Times New Roman"/>
              </a:rPr>
              <a:t>or take</a:t>
            </a:r>
            <a:r>
              <a:rPr sz="1200" spc="5" dirty="0">
                <a:latin typeface="Times New Roman"/>
                <a:cs typeface="Times New Roman"/>
              </a:rPr>
              <a:t> </a:t>
            </a:r>
            <a:r>
              <a:rPr sz="1200" dirty="0">
                <a:latin typeface="Times New Roman"/>
                <a:cs typeface="Times New Roman"/>
              </a:rPr>
              <a:t>turns</a:t>
            </a:r>
            <a:endParaRPr sz="1200">
              <a:latin typeface="Times New Roman"/>
              <a:cs typeface="Times New Roman"/>
            </a:endParaRPr>
          </a:p>
          <a:p>
            <a:pPr marL="1155700" lvl="1" indent="-228600">
              <a:lnSpc>
                <a:spcPts val="1380"/>
              </a:lnSpc>
              <a:buFont typeface="Meiryo"/>
              <a:buChar char="➢"/>
              <a:tabLst>
                <a:tab pos="1155700" algn="l"/>
              </a:tabLst>
            </a:pPr>
            <a:r>
              <a:rPr sz="1200" spc="-5" dirty="0">
                <a:latin typeface="Times New Roman"/>
                <a:cs typeface="Times New Roman"/>
              </a:rPr>
              <a:t>Amount </a:t>
            </a:r>
            <a:r>
              <a:rPr sz="1200" dirty="0">
                <a:latin typeface="Times New Roman"/>
                <a:cs typeface="Times New Roman"/>
              </a:rPr>
              <a:t>of Data to be sent at one</a:t>
            </a:r>
            <a:r>
              <a:rPr sz="1200" spc="-7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1155700" lvl="1" indent="-228600">
              <a:lnSpc>
                <a:spcPts val="1380"/>
              </a:lnSpc>
              <a:buFont typeface="Meiryo"/>
              <a:buChar char="➢"/>
              <a:tabLst>
                <a:tab pos="1155700" algn="l"/>
              </a:tabLst>
            </a:pPr>
            <a:r>
              <a:rPr sz="1200" spc="-5" dirty="0">
                <a:latin typeface="Times New Roman"/>
                <a:cs typeface="Times New Roman"/>
              </a:rPr>
              <a:t>Format </a:t>
            </a:r>
            <a:r>
              <a:rPr sz="1200" dirty="0">
                <a:latin typeface="Times New Roman"/>
                <a:cs typeface="Times New Roman"/>
              </a:rPr>
              <a:t>f the</a:t>
            </a:r>
            <a:r>
              <a:rPr sz="1200" spc="-8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1155700" lvl="1" indent="-228600">
              <a:lnSpc>
                <a:spcPts val="1410"/>
              </a:lnSpc>
              <a:buFont typeface="Meiryo"/>
              <a:buChar char="➢"/>
              <a:tabLst>
                <a:tab pos="1155700" algn="l"/>
              </a:tabLst>
            </a:pPr>
            <a:r>
              <a:rPr sz="1200" dirty="0">
                <a:latin typeface="Times New Roman"/>
                <a:cs typeface="Times New Roman"/>
              </a:rPr>
              <a:t>What to do when an Error</a:t>
            </a:r>
            <a:r>
              <a:rPr sz="1200" spc="-110" dirty="0">
                <a:latin typeface="Times New Roman"/>
                <a:cs typeface="Times New Roman"/>
              </a:rPr>
              <a:t> </a:t>
            </a:r>
            <a:r>
              <a:rPr sz="1200" dirty="0">
                <a:latin typeface="Times New Roman"/>
                <a:cs typeface="Times New Roman"/>
              </a:rPr>
              <a:t>Arises</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469900" indent="-228600">
              <a:lnSpc>
                <a:spcPts val="1405"/>
              </a:lnSpc>
              <a:spcBef>
                <a:spcPts val="5"/>
              </a:spcBef>
              <a:buFont typeface="Meiryo"/>
              <a:buChar char="❖"/>
              <a:tabLst>
                <a:tab pos="469900" algn="l"/>
              </a:tabLst>
            </a:pPr>
            <a:r>
              <a:rPr sz="1200" b="1" u="heavy" dirty="0">
                <a:latin typeface="Times New Roman"/>
                <a:cs typeface="Times New Roman"/>
              </a:rPr>
              <a:t>Error Detection </a:t>
            </a:r>
            <a:r>
              <a:rPr sz="1200" b="1" u="heavy" spc="-5" dirty="0">
                <a:latin typeface="Times New Roman"/>
                <a:cs typeface="Times New Roman"/>
              </a:rPr>
              <a:t>and</a:t>
            </a:r>
            <a:r>
              <a:rPr sz="1200" b="1" u="heavy" spc="-90" dirty="0">
                <a:latin typeface="Times New Roman"/>
                <a:cs typeface="Times New Roman"/>
              </a:rPr>
              <a:t> </a:t>
            </a:r>
            <a:r>
              <a:rPr sz="1200" b="1" u="heavy" dirty="0">
                <a:latin typeface="Times New Roman"/>
                <a:cs typeface="Times New Roman"/>
              </a:rPr>
              <a:t>Correction</a:t>
            </a:r>
            <a:endParaRPr sz="1200">
              <a:latin typeface="Times New Roman"/>
              <a:cs typeface="Times New Roman"/>
            </a:endParaRPr>
          </a:p>
          <a:p>
            <a:pPr marL="469900" algn="just">
              <a:lnSpc>
                <a:spcPts val="1375"/>
              </a:lnSpc>
            </a:pPr>
            <a:r>
              <a:rPr sz="1200" dirty="0">
                <a:latin typeface="Times New Roman"/>
                <a:cs typeface="Times New Roman"/>
              </a:rPr>
              <a:t>In all </a:t>
            </a:r>
            <a:r>
              <a:rPr sz="1200" spc="-5" dirty="0">
                <a:latin typeface="Times New Roman"/>
                <a:cs typeface="Times New Roman"/>
              </a:rPr>
              <a:t>comm. Systems, </a:t>
            </a:r>
            <a:r>
              <a:rPr sz="1200" dirty="0">
                <a:latin typeface="Times New Roman"/>
                <a:cs typeface="Times New Roman"/>
              </a:rPr>
              <a:t>there is a </a:t>
            </a:r>
            <a:r>
              <a:rPr sz="1200" spc="-5" dirty="0">
                <a:latin typeface="Times New Roman"/>
                <a:cs typeface="Times New Roman"/>
              </a:rPr>
              <a:t>potential </a:t>
            </a:r>
            <a:r>
              <a:rPr sz="1200" dirty="0">
                <a:latin typeface="Times New Roman"/>
                <a:cs typeface="Times New Roman"/>
              </a:rPr>
              <a:t>risk for errors and</a:t>
            </a:r>
            <a:r>
              <a:rPr sz="1200" spc="20" dirty="0">
                <a:latin typeface="Times New Roman"/>
                <a:cs typeface="Times New Roman"/>
              </a:rPr>
              <a:t> </a:t>
            </a:r>
            <a:r>
              <a:rPr sz="1200" spc="-5" dirty="0">
                <a:latin typeface="Times New Roman"/>
                <a:cs typeface="Times New Roman"/>
              </a:rPr>
              <a:t>impairments.</a:t>
            </a:r>
            <a:endParaRPr sz="1200">
              <a:latin typeface="Times New Roman"/>
              <a:cs typeface="Times New Roman"/>
            </a:endParaRPr>
          </a:p>
          <a:p>
            <a:pPr marL="469900" marR="5715" algn="just">
              <a:lnSpc>
                <a:spcPts val="1380"/>
              </a:lnSpc>
              <a:spcBef>
                <a:spcPts val="65"/>
              </a:spcBef>
            </a:pPr>
            <a:r>
              <a:rPr sz="1200" b="1" spc="-5" dirty="0">
                <a:latin typeface="Times New Roman"/>
                <a:cs typeface="Times New Roman"/>
              </a:rPr>
              <a:t>Tx</a:t>
            </a:r>
            <a:r>
              <a:rPr sz="1200" spc="-5" dirty="0">
                <a:latin typeface="Times New Roman"/>
                <a:cs typeface="Times New Roman"/>
              </a:rPr>
              <a:t>. </a:t>
            </a:r>
            <a:r>
              <a:rPr sz="1200" dirty="0">
                <a:latin typeface="Times New Roman"/>
                <a:cs typeface="Times New Roman"/>
              </a:rPr>
              <a:t>Signals are </a:t>
            </a:r>
            <a:r>
              <a:rPr sz="1200" spc="-5" dirty="0">
                <a:latin typeface="Times New Roman"/>
                <a:cs typeface="Times New Roman"/>
              </a:rPr>
              <a:t>distorted </a:t>
            </a:r>
            <a:r>
              <a:rPr sz="1200" dirty="0">
                <a:latin typeface="Times New Roman"/>
                <a:cs typeface="Times New Roman"/>
              </a:rPr>
              <a:t>to </a:t>
            </a:r>
            <a:r>
              <a:rPr sz="1200" spc="-5" dirty="0">
                <a:latin typeface="Times New Roman"/>
                <a:cs typeface="Times New Roman"/>
              </a:rPr>
              <a:t>some </a:t>
            </a:r>
            <a:r>
              <a:rPr sz="1200" dirty="0">
                <a:latin typeface="Times New Roman"/>
                <a:cs typeface="Times New Roman"/>
              </a:rPr>
              <a:t>extent before </a:t>
            </a:r>
            <a:r>
              <a:rPr sz="1200" spc="-5" dirty="0">
                <a:latin typeface="Times New Roman"/>
                <a:cs typeface="Times New Roman"/>
              </a:rPr>
              <a:t>reaching their destination. Error  </a:t>
            </a:r>
            <a:r>
              <a:rPr sz="1200" dirty="0">
                <a:latin typeface="Times New Roman"/>
                <a:cs typeface="Times New Roman"/>
              </a:rPr>
              <a:t>Detection &amp; Correction needs to be </a:t>
            </a:r>
            <a:r>
              <a:rPr sz="1200" spc="-5" dirty="0">
                <a:latin typeface="Times New Roman"/>
                <a:cs typeface="Times New Roman"/>
              </a:rPr>
              <a:t>employed </a:t>
            </a:r>
            <a:r>
              <a:rPr sz="1200" dirty="0">
                <a:latin typeface="Times New Roman"/>
                <a:cs typeface="Times New Roman"/>
              </a:rPr>
              <a:t>in Data Processing Systems where</a:t>
            </a:r>
            <a:r>
              <a:rPr sz="1200" spc="-85" dirty="0">
                <a:latin typeface="Times New Roman"/>
                <a:cs typeface="Times New Roman"/>
              </a:rPr>
              <a:t> </a:t>
            </a:r>
            <a:r>
              <a:rPr sz="1200" dirty="0">
                <a:latin typeface="Times New Roman"/>
                <a:cs typeface="Times New Roman"/>
              </a:rPr>
              <a:t>a  change in say the contents of a file cannot be</a:t>
            </a:r>
            <a:r>
              <a:rPr sz="1200" spc="-130" dirty="0">
                <a:latin typeface="Times New Roman"/>
                <a:cs typeface="Times New Roman"/>
              </a:rPr>
              <a:t> </a:t>
            </a:r>
            <a:r>
              <a:rPr sz="1200" dirty="0">
                <a:latin typeface="Times New Roman"/>
                <a:cs typeface="Times New Roman"/>
              </a:rPr>
              <a:t>tolerated</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ts val="1405"/>
              </a:lnSpc>
              <a:buFont typeface="Meiryo"/>
              <a:buChar char="❖"/>
              <a:tabLst>
                <a:tab pos="469900" algn="l"/>
              </a:tabLst>
            </a:pPr>
            <a:r>
              <a:rPr sz="1200" b="1" u="heavy" dirty="0">
                <a:latin typeface="Times New Roman"/>
                <a:cs typeface="Times New Roman"/>
              </a:rPr>
              <a:t>Flow</a:t>
            </a:r>
            <a:r>
              <a:rPr sz="1200" b="1" u="heavy" spc="-110" dirty="0">
                <a:latin typeface="Times New Roman"/>
                <a:cs typeface="Times New Roman"/>
              </a:rPr>
              <a:t> </a:t>
            </a:r>
            <a:r>
              <a:rPr sz="1200" b="1" u="heavy" dirty="0">
                <a:latin typeface="Times New Roman"/>
                <a:cs typeface="Times New Roman"/>
              </a:rPr>
              <a:t>Control</a:t>
            </a:r>
            <a:endParaRPr sz="1200">
              <a:latin typeface="Times New Roman"/>
              <a:cs typeface="Times New Roman"/>
            </a:endParaRPr>
          </a:p>
          <a:p>
            <a:pPr marL="469900" marR="6985" algn="just">
              <a:lnSpc>
                <a:spcPts val="1380"/>
              </a:lnSpc>
              <a:spcBef>
                <a:spcPts val="60"/>
              </a:spcBef>
            </a:pPr>
            <a:r>
              <a:rPr sz="1200" dirty="0">
                <a:latin typeface="Times New Roman"/>
                <a:cs typeface="Times New Roman"/>
              </a:rPr>
              <a:t>To </a:t>
            </a:r>
            <a:r>
              <a:rPr sz="1200" spc="-5" dirty="0">
                <a:latin typeface="Times New Roman"/>
                <a:cs typeface="Times New Roman"/>
              </a:rPr>
              <a:t>make </a:t>
            </a:r>
            <a:r>
              <a:rPr sz="1200" dirty="0">
                <a:latin typeface="Times New Roman"/>
                <a:cs typeface="Times New Roman"/>
              </a:rPr>
              <a:t>sure that source does not </a:t>
            </a:r>
            <a:r>
              <a:rPr sz="1200" spc="-5" dirty="0">
                <a:latin typeface="Times New Roman"/>
                <a:cs typeface="Times New Roman"/>
              </a:rPr>
              <a:t>overwhelm </a:t>
            </a:r>
            <a:r>
              <a:rPr sz="1200" dirty="0">
                <a:latin typeface="Times New Roman"/>
                <a:cs typeface="Times New Roman"/>
              </a:rPr>
              <a:t>destination by sending data faster  than it can be handled and</a:t>
            </a:r>
            <a:r>
              <a:rPr sz="1200" spc="-110" dirty="0">
                <a:latin typeface="Times New Roman"/>
                <a:cs typeface="Times New Roman"/>
              </a:rPr>
              <a:t> </a:t>
            </a:r>
            <a:r>
              <a:rPr sz="1200" dirty="0">
                <a:latin typeface="Times New Roman"/>
                <a:cs typeface="Times New Roman"/>
              </a:rPr>
              <a:t>processed</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ts val="1405"/>
              </a:lnSpc>
              <a:buFont typeface="Meiryo"/>
              <a:buChar char="❖"/>
              <a:tabLst>
                <a:tab pos="469900" algn="l"/>
              </a:tabLst>
            </a:pPr>
            <a:r>
              <a:rPr sz="1200" b="1" u="heavy" spc="-5" dirty="0">
                <a:latin typeface="Times New Roman"/>
                <a:cs typeface="Times New Roman"/>
              </a:rPr>
              <a:t>Addressing </a:t>
            </a:r>
            <a:r>
              <a:rPr sz="1200" b="1" u="heavy" dirty="0">
                <a:latin typeface="Times New Roman"/>
                <a:cs typeface="Times New Roman"/>
              </a:rPr>
              <a:t>&amp;</a:t>
            </a:r>
            <a:r>
              <a:rPr sz="1200" b="1" u="heavy" spc="-50" dirty="0">
                <a:latin typeface="Times New Roman"/>
                <a:cs typeface="Times New Roman"/>
              </a:rPr>
              <a:t> </a:t>
            </a:r>
            <a:r>
              <a:rPr sz="1200" b="1" u="heavy" dirty="0">
                <a:latin typeface="Times New Roman"/>
                <a:cs typeface="Times New Roman"/>
              </a:rPr>
              <a:t>Routing</a:t>
            </a:r>
            <a:endParaRPr sz="1200">
              <a:latin typeface="Times New Roman"/>
              <a:cs typeface="Times New Roman"/>
            </a:endParaRPr>
          </a:p>
          <a:p>
            <a:pPr marL="469900" marR="5080" algn="just">
              <a:lnSpc>
                <a:spcPct val="95700"/>
              </a:lnSpc>
              <a:spcBef>
                <a:spcPts val="25"/>
              </a:spcBef>
            </a:pPr>
            <a:r>
              <a:rPr sz="1200" dirty="0">
                <a:latin typeface="Times New Roman"/>
                <a:cs typeface="Times New Roman"/>
              </a:rPr>
              <a:t>If TX </a:t>
            </a:r>
            <a:r>
              <a:rPr sz="1200" spc="-5" dirty="0">
                <a:latin typeface="Times New Roman"/>
                <a:cs typeface="Times New Roman"/>
              </a:rPr>
              <a:t>facility </a:t>
            </a:r>
            <a:r>
              <a:rPr sz="1200" dirty="0">
                <a:latin typeface="Times New Roman"/>
                <a:cs typeface="Times New Roman"/>
              </a:rPr>
              <a:t>is </a:t>
            </a:r>
            <a:r>
              <a:rPr sz="1200" spc="-5" dirty="0">
                <a:latin typeface="Times New Roman"/>
                <a:cs typeface="Times New Roman"/>
              </a:rPr>
              <a:t>shared by </a:t>
            </a:r>
            <a:r>
              <a:rPr sz="1200" dirty="0">
                <a:latin typeface="Times New Roman"/>
                <a:cs typeface="Times New Roman"/>
              </a:rPr>
              <a:t>two or </a:t>
            </a:r>
            <a:r>
              <a:rPr sz="1200" spc="-5" dirty="0">
                <a:latin typeface="Times New Roman"/>
                <a:cs typeface="Times New Roman"/>
              </a:rPr>
              <a:t>more </a:t>
            </a:r>
            <a:r>
              <a:rPr sz="1200" dirty="0">
                <a:latin typeface="Times New Roman"/>
                <a:cs typeface="Times New Roman"/>
              </a:rPr>
              <a:t>devices, source </a:t>
            </a:r>
            <a:r>
              <a:rPr sz="1200" spc="-5" dirty="0">
                <a:latin typeface="Times New Roman"/>
                <a:cs typeface="Times New Roman"/>
              </a:rPr>
              <a:t>must specify </a:t>
            </a:r>
            <a:r>
              <a:rPr sz="1200" dirty="0">
                <a:latin typeface="Times New Roman"/>
                <a:cs typeface="Times New Roman"/>
              </a:rPr>
              <a:t>the </a:t>
            </a:r>
            <a:r>
              <a:rPr sz="1200" spc="-5" dirty="0">
                <a:latin typeface="Times New Roman"/>
                <a:cs typeface="Times New Roman"/>
              </a:rPr>
              <a:t>identity </a:t>
            </a:r>
            <a:r>
              <a:rPr sz="1200" dirty="0">
                <a:latin typeface="Times New Roman"/>
                <a:cs typeface="Times New Roman"/>
              </a:rPr>
              <a:t>or  the address of the destination system and if Tx. System is itself a </a:t>
            </a:r>
            <a:r>
              <a:rPr sz="1200" spc="-5" dirty="0">
                <a:latin typeface="Times New Roman"/>
                <a:cs typeface="Times New Roman"/>
              </a:rPr>
              <a:t>system, </a:t>
            </a:r>
            <a:r>
              <a:rPr sz="1200" dirty="0">
                <a:latin typeface="Times New Roman"/>
                <a:cs typeface="Times New Roman"/>
              </a:rPr>
              <a:t>a proper  route </a:t>
            </a:r>
            <a:r>
              <a:rPr sz="1200" spc="-5" dirty="0">
                <a:latin typeface="Times New Roman"/>
                <a:cs typeface="Times New Roman"/>
              </a:rPr>
              <a:t>must </a:t>
            </a:r>
            <a:r>
              <a:rPr sz="1200" dirty="0">
                <a:latin typeface="Times New Roman"/>
                <a:cs typeface="Times New Roman"/>
              </a:rPr>
              <a:t>be </a:t>
            </a:r>
            <a:r>
              <a:rPr sz="1200" spc="-5" dirty="0">
                <a:latin typeface="Times New Roman"/>
                <a:cs typeface="Times New Roman"/>
              </a:rPr>
              <a:t>allocated </a:t>
            </a:r>
            <a:r>
              <a:rPr sz="1200" dirty="0">
                <a:latin typeface="Times New Roman"/>
                <a:cs typeface="Times New Roman"/>
              </a:rPr>
              <a:t>that the </a:t>
            </a:r>
            <a:r>
              <a:rPr sz="1200" spc="-5" dirty="0">
                <a:latin typeface="Times New Roman"/>
                <a:cs typeface="Times New Roman"/>
              </a:rPr>
              <a:t>data </a:t>
            </a:r>
            <a:r>
              <a:rPr sz="1200" dirty="0">
                <a:latin typeface="Times New Roman"/>
                <a:cs typeface="Times New Roman"/>
              </a:rPr>
              <a:t>will </a:t>
            </a:r>
            <a:r>
              <a:rPr sz="1200" spc="-5" dirty="0">
                <a:latin typeface="Times New Roman"/>
                <a:cs typeface="Times New Roman"/>
              </a:rPr>
              <a:t>take </a:t>
            </a:r>
            <a:r>
              <a:rPr sz="1200" dirty="0">
                <a:latin typeface="Times New Roman"/>
                <a:cs typeface="Times New Roman"/>
              </a:rPr>
              <a:t>in order to reach the desired  </a:t>
            </a:r>
            <a:r>
              <a:rPr sz="1200" spc="-5" dirty="0">
                <a:latin typeface="Times New Roman"/>
                <a:cs typeface="Times New Roman"/>
              </a:rPr>
              <a:t>destination</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ts val="1405"/>
              </a:lnSpc>
              <a:spcBef>
                <a:spcPts val="5"/>
              </a:spcBef>
              <a:buFont typeface="Meiryo"/>
              <a:buChar char="❖"/>
              <a:tabLst>
                <a:tab pos="469900" algn="l"/>
              </a:tabLst>
            </a:pPr>
            <a:r>
              <a:rPr sz="1200" b="1" u="heavy" dirty="0">
                <a:latin typeface="Times New Roman"/>
                <a:cs typeface="Times New Roman"/>
              </a:rPr>
              <a:t>Recovery</a:t>
            </a:r>
            <a:endParaRPr sz="1200">
              <a:latin typeface="Times New Roman"/>
              <a:cs typeface="Times New Roman"/>
            </a:endParaRPr>
          </a:p>
          <a:p>
            <a:pPr marL="469900" marR="5080" algn="just">
              <a:lnSpc>
                <a:spcPts val="1380"/>
              </a:lnSpc>
              <a:spcBef>
                <a:spcPts val="60"/>
              </a:spcBef>
            </a:pPr>
            <a:r>
              <a:rPr sz="1200" dirty="0">
                <a:latin typeface="Times New Roman"/>
                <a:cs typeface="Times New Roman"/>
              </a:rPr>
              <a:t>If a data </a:t>
            </a:r>
            <a:r>
              <a:rPr sz="1200" spc="-5" dirty="0">
                <a:latin typeface="Times New Roman"/>
                <a:cs typeface="Times New Roman"/>
              </a:rPr>
              <a:t>transmission </a:t>
            </a:r>
            <a:r>
              <a:rPr sz="1200" dirty="0">
                <a:latin typeface="Times New Roman"/>
                <a:cs typeface="Times New Roman"/>
              </a:rPr>
              <a:t>is </a:t>
            </a:r>
            <a:r>
              <a:rPr sz="1200" spc="-5" dirty="0">
                <a:latin typeface="Times New Roman"/>
                <a:cs typeface="Times New Roman"/>
              </a:rPr>
              <a:t>interrupted </a:t>
            </a:r>
            <a:r>
              <a:rPr sz="1200" dirty="0">
                <a:latin typeface="Times New Roman"/>
                <a:cs typeface="Times New Roman"/>
              </a:rPr>
              <a:t>due to a </a:t>
            </a:r>
            <a:r>
              <a:rPr sz="1200" spc="-5" dirty="0">
                <a:latin typeface="Times New Roman"/>
                <a:cs typeface="Times New Roman"/>
              </a:rPr>
              <a:t>fault somewhere </a:t>
            </a:r>
            <a:r>
              <a:rPr sz="1200" dirty="0">
                <a:latin typeface="Times New Roman"/>
                <a:cs typeface="Times New Roman"/>
              </a:rPr>
              <a:t>in </a:t>
            </a:r>
            <a:r>
              <a:rPr sz="1200" spc="-5" dirty="0">
                <a:latin typeface="Times New Roman"/>
                <a:cs typeface="Times New Roman"/>
              </a:rPr>
              <a:t>the system,  </a:t>
            </a:r>
            <a:r>
              <a:rPr sz="1200" dirty="0">
                <a:latin typeface="Times New Roman"/>
                <a:cs typeface="Times New Roman"/>
              </a:rPr>
              <a:t>recovery techniques are needed. The </a:t>
            </a:r>
            <a:r>
              <a:rPr sz="1200" spc="-5" dirty="0">
                <a:latin typeface="Times New Roman"/>
                <a:cs typeface="Times New Roman"/>
              </a:rPr>
              <a:t>objective </a:t>
            </a:r>
            <a:r>
              <a:rPr sz="1200" dirty="0">
                <a:latin typeface="Times New Roman"/>
                <a:cs typeface="Times New Roman"/>
              </a:rPr>
              <a:t>is </a:t>
            </a:r>
            <a:r>
              <a:rPr sz="1200" spc="-5" dirty="0">
                <a:latin typeface="Times New Roman"/>
                <a:cs typeface="Times New Roman"/>
              </a:rPr>
              <a:t>either </a:t>
            </a:r>
            <a:r>
              <a:rPr sz="1200" dirty="0">
                <a:latin typeface="Times New Roman"/>
                <a:cs typeface="Times New Roman"/>
              </a:rPr>
              <a:t>to </a:t>
            </a:r>
            <a:r>
              <a:rPr sz="1200" spc="-5" dirty="0">
                <a:latin typeface="Times New Roman"/>
                <a:cs typeface="Times New Roman"/>
              </a:rPr>
              <a:t>resume </a:t>
            </a:r>
            <a:r>
              <a:rPr sz="1200" dirty="0">
                <a:latin typeface="Times New Roman"/>
                <a:cs typeface="Times New Roman"/>
              </a:rPr>
              <a:t>activity at the  point of interruption and to restore the </a:t>
            </a:r>
            <a:r>
              <a:rPr sz="1200" spc="-5" dirty="0">
                <a:latin typeface="Times New Roman"/>
                <a:cs typeface="Times New Roman"/>
              </a:rPr>
              <a:t>state </a:t>
            </a:r>
            <a:r>
              <a:rPr sz="1200" dirty="0">
                <a:latin typeface="Times New Roman"/>
                <a:cs typeface="Times New Roman"/>
              </a:rPr>
              <a:t>of the system to what it </a:t>
            </a:r>
            <a:r>
              <a:rPr sz="1200" spc="-5" dirty="0">
                <a:latin typeface="Times New Roman"/>
                <a:cs typeface="Times New Roman"/>
              </a:rPr>
              <a:t>was prior </a:t>
            </a:r>
            <a:r>
              <a:rPr sz="1200" dirty="0">
                <a:latin typeface="Times New Roman"/>
                <a:cs typeface="Times New Roman"/>
              </a:rPr>
              <a:t>to  the</a:t>
            </a:r>
            <a:r>
              <a:rPr sz="1200" spc="-55" dirty="0">
                <a:latin typeface="Times New Roman"/>
                <a:cs typeface="Times New Roman"/>
              </a:rPr>
              <a:t> </a:t>
            </a:r>
            <a:r>
              <a:rPr sz="1200" spc="-5" dirty="0">
                <a:latin typeface="Times New Roman"/>
                <a:cs typeface="Times New Roman"/>
              </a:rPr>
              <a:t>interruption</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ct val="100000"/>
              </a:lnSpc>
              <a:buFont typeface="Meiryo"/>
              <a:buChar char="❖"/>
              <a:tabLst>
                <a:tab pos="469900" algn="l"/>
              </a:tabLst>
            </a:pPr>
            <a:r>
              <a:rPr sz="1200" b="1" u="heavy" dirty="0">
                <a:latin typeface="Times New Roman"/>
                <a:cs typeface="Times New Roman"/>
              </a:rPr>
              <a:t>Security</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6350" algn="just">
              <a:lnSpc>
                <a:spcPts val="1380"/>
              </a:lnSpc>
              <a:spcBef>
                <a:spcPts val="5"/>
              </a:spcBef>
            </a:pPr>
            <a:r>
              <a:rPr sz="1200" dirty="0">
                <a:latin typeface="Times New Roman"/>
                <a:cs typeface="Times New Roman"/>
              </a:rPr>
              <a:t>Security is very </a:t>
            </a:r>
            <a:r>
              <a:rPr sz="1200" spc="-5" dirty="0">
                <a:latin typeface="Times New Roman"/>
                <a:cs typeface="Times New Roman"/>
              </a:rPr>
              <a:t>important </a:t>
            </a:r>
            <a:r>
              <a:rPr sz="1200" dirty="0">
                <a:latin typeface="Times New Roman"/>
                <a:cs typeface="Times New Roman"/>
              </a:rPr>
              <a:t>issue in a Data </a:t>
            </a:r>
            <a:r>
              <a:rPr sz="1200" spc="-5" dirty="0">
                <a:latin typeface="Times New Roman"/>
                <a:cs typeface="Times New Roman"/>
              </a:rPr>
              <a:t>Communication System. </a:t>
            </a:r>
            <a:r>
              <a:rPr sz="1200" dirty="0">
                <a:latin typeface="Times New Roman"/>
                <a:cs typeface="Times New Roman"/>
              </a:rPr>
              <a:t>The sender  needs to be assured</a:t>
            </a:r>
            <a:r>
              <a:rPr sz="1200" spc="-125" dirty="0">
                <a:latin typeface="Times New Roman"/>
                <a:cs typeface="Times New Roman"/>
              </a:rPr>
              <a:t> </a:t>
            </a:r>
            <a:r>
              <a:rPr sz="1200" dirty="0">
                <a:latin typeface="Times New Roman"/>
                <a:cs typeface="Times New Roman"/>
              </a:rPr>
              <a:t>that</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155700" lvl="1" indent="-228600">
              <a:lnSpc>
                <a:spcPts val="1410"/>
              </a:lnSpc>
              <a:spcBef>
                <a:spcPts val="5"/>
              </a:spcBef>
              <a:buFont typeface="Meiryo"/>
              <a:buChar char="➢"/>
              <a:tabLst>
                <a:tab pos="1155700" algn="l"/>
              </a:tabLst>
            </a:pPr>
            <a:r>
              <a:rPr sz="1200" dirty="0">
                <a:latin typeface="Times New Roman"/>
                <a:cs typeface="Times New Roman"/>
              </a:rPr>
              <a:t>Only the Intended receiver receives the</a:t>
            </a:r>
            <a:r>
              <a:rPr sz="1200" spc="-10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1155700" lvl="1" indent="-228600">
              <a:lnSpc>
                <a:spcPts val="1410"/>
              </a:lnSpc>
              <a:buFont typeface="Meiryo"/>
              <a:buChar char="➢"/>
              <a:tabLst>
                <a:tab pos="1155700" algn="l"/>
              </a:tabLst>
            </a:pPr>
            <a:r>
              <a:rPr sz="1200" dirty="0">
                <a:latin typeface="Times New Roman"/>
                <a:cs typeface="Times New Roman"/>
              </a:rPr>
              <a:t>Data is </a:t>
            </a:r>
            <a:r>
              <a:rPr sz="1200" spc="-5" dirty="0">
                <a:latin typeface="Times New Roman"/>
                <a:cs typeface="Times New Roman"/>
              </a:rPr>
              <a:t>delivered</a:t>
            </a:r>
            <a:r>
              <a:rPr sz="1200" spc="-40" dirty="0">
                <a:latin typeface="Times New Roman"/>
                <a:cs typeface="Times New Roman"/>
              </a:rPr>
              <a:t> </a:t>
            </a:r>
            <a:r>
              <a:rPr sz="1200" spc="-5" dirty="0">
                <a:latin typeface="Times New Roman"/>
                <a:cs typeface="Times New Roman"/>
              </a:rPr>
              <a:t>unaltered</a:t>
            </a:r>
            <a:endParaRPr sz="1200">
              <a:latin typeface="Times New Roman"/>
              <a:cs typeface="Times New Roman"/>
            </a:endParaRPr>
          </a:p>
          <a:p>
            <a:pPr>
              <a:lnSpc>
                <a:spcPct val="100000"/>
              </a:lnSpc>
            </a:pPr>
            <a:endParaRPr sz="1150">
              <a:latin typeface="Times New Roman"/>
              <a:cs typeface="Times New Roman"/>
            </a:endParaRPr>
          </a:p>
          <a:p>
            <a:pPr marL="12700">
              <a:lnSpc>
                <a:spcPts val="1639"/>
              </a:lnSpc>
            </a:pPr>
            <a:r>
              <a:rPr sz="1400" b="1" spc="-5" dirty="0">
                <a:latin typeface="Times New Roman"/>
                <a:cs typeface="Times New Roman"/>
              </a:rPr>
              <a:t>Introduction to</a:t>
            </a:r>
            <a:r>
              <a:rPr sz="1400" b="1" spc="-20" dirty="0">
                <a:latin typeface="Times New Roman"/>
                <a:cs typeface="Times New Roman"/>
              </a:rPr>
              <a:t> </a:t>
            </a:r>
            <a:r>
              <a:rPr sz="1400" b="1" spc="-5" dirty="0">
                <a:latin typeface="Times New Roman"/>
                <a:cs typeface="Times New Roman"/>
              </a:rPr>
              <a:t>Protocol</a:t>
            </a:r>
            <a:endParaRPr sz="1400">
              <a:latin typeface="Times New Roman"/>
              <a:cs typeface="Times New Roman"/>
            </a:endParaRPr>
          </a:p>
          <a:p>
            <a:pPr marL="12700">
              <a:lnSpc>
                <a:spcPts val="1400"/>
              </a:lnSpc>
            </a:pPr>
            <a:r>
              <a:rPr sz="1200" dirty="0">
                <a:latin typeface="Times New Roman"/>
                <a:cs typeface="Times New Roman"/>
              </a:rPr>
              <a:t>In </a:t>
            </a:r>
            <a:r>
              <a:rPr sz="1200" spc="-5" dirty="0">
                <a:latin typeface="Times New Roman"/>
                <a:cs typeface="Times New Roman"/>
              </a:rPr>
              <a:t>computer </a:t>
            </a:r>
            <a:r>
              <a:rPr sz="1200" dirty="0">
                <a:latin typeface="Times New Roman"/>
                <a:cs typeface="Times New Roman"/>
              </a:rPr>
              <a:t>Networks, </a:t>
            </a:r>
            <a:r>
              <a:rPr sz="1200" spc="-5" dirty="0">
                <a:latin typeface="Times New Roman"/>
                <a:cs typeface="Times New Roman"/>
              </a:rPr>
              <a:t>communication </a:t>
            </a:r>
            <a:r>
              <a:rPr sz="1200" dirty="0">
                <a:latin typeface="Times New Roman"/>
                <a:cs typeface="Times New Roman"/>
              </a:rPr>
              <a:t>occurs between two </a:t>
            </a:r>
            <a:r>
              <a:rPr sz="1200" spc="-5" dirty="0">
                <a:latin typeface="Times New Roman"/>
                <a:cs typeface="Times New Roman"/>
              </a:rPr>
              <a:t>entities </a:t>
            </a:r>
            <a:r>
              <a:rPr sz="1200" dirty="0">
                <a:latin typeface="Times New Roman"/>
                <a:cs typeface="Times New Roman"/>
              </a:rPr>
              <a:t>in </a:t>
            </a:r>
            <a:r>
              <a:rPr sz="1200" spc="-5" dirty="0">
                <a:latin typeface="Times New Roman"/>
                <a:cs typeface="Times New Roman"/>
              </a:rPr>
              <a:t>different</a:t>
            </a:r>
            <a:r>
              <a:rPr sz="1200" spc="70"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Entity is </a:t>
            </a:r>
            <a:r>
              <a:rPr sz="1200" spc="-5" dirty="0">
                <a:latin typeface="Times New Roman"/>
                <a:cs typeface="Times New Roman"/>
              </a:rPr>
              <a:t>anything sending </a:t>
            </a:r>
            <a:r>
              <a:rPr sz="1200" dirty="0">
                <a:latin typeface="Times New Roman"/>
                <a:cs typeface="Times New Roman"/>
              </a:rPr>
              <a:t>and </a:t>
            </a:r>
            <a:r>
              <a:rPr sz="1200" spc="-5" dirty="0">
                <a:latin typeface="Times New Roman"/>
                <a:cs typeface="Times New Roman"/>
              </a:rPr>
              <a:t>receiving</a:t>
            </a:r>
            <a:r>
              <a:rPr sz="1200" spc="25"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a:p>
            <a:pPr marL="469900" indent="-228600">
              <a:lnSpc>
                <a:spcPts val="1410"/>
              </a:lnSpc>
              <a:buFont typeface="Courier New"/>
              <a:buChar char="o"/>
              <a:tabLst>
                <a:tab pos="469900" algn="l"/>
              </a:tabLst>
            </a:pPr>
            <a:r>
              <a:rPr sz="1200" spc="-5" dirty="0">
                <a:latin typeface="Times New Roman"/>
                <a:cs typeface="Times New Roman"/>
              </a:rPr>
              <a:t>SYSTEM </a:t>
            </a:r>
            <a:r>
              <a:rPr sz="1200" dirty="0">
                <a:latin typeface="Times New Roman"/>
                <a:cs typeface="Times New Roman"/>
              </a:rPr>
              <a:t>is a physical object containing </a:t>
            </a:r>
            <a:r>
              <a:rPr sz="1200" spc="-5" dirty="0">
                <a:latin typeface="Times New Roman"/>
                <a:cs typeface="Times New Roman"/>
              </a:rPr>
              <a:t>more </a:t>
            </a:r>
            <a:r>
              <a:rPr sz="1200" dirty="0">
                <a:latin typeface="Times New Roman"/>
                <a:cs typeface="Times New Roman"/>
              </a:rPr>
              <a:t>than one</a:t>
            </a:r>
            <a:r>
              <a:rPr sz="1200" spc="-75" dirty="0">
                <a:latin typeface="Times New Roman"/>
                <a:cs typeface="Times New Roman"/>
              </a:rPr>
              <a:t> </a:t>
            </a:r>
            <a:r>
              <a:rPr sz="1200" dirty="0">
                <a:latin typeface="Times New Roman"/>
                <a:cs typeface="Times New Roman"/>
              </a:rPr>
              <a:t>entities</a:t>
            </a:r>
            <a:endParaRPr sz="1200">
              <a:latin typeface="Times New Roman"/>
              <a:cs typeface="Times New Roman"/>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18</a:t>
            </a:fld>
            <a:endParaRPr dirty="0"/>
          </a:p>
        </p:txBody>
      </p:sp>
    </p:spTree>
    <p:extLst>
      <p:ext uri="{BB962C8B-B14F-4D97-AF65-F5344CB8AC3E}">
        <p14:creationId xmlns:p14="http://schemas.microsoft.com/office/powerpoint/2010/main" val="30405684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158490"/>
            <a:ext cx="4457700" cy="3522979"/>
          </a:xfrm>
          <a:prstGeom prst="rect">
            <a:avLst/>
          </a:prstGeom>
        </p:spPr>
        <p:txBody>
          <a:bodyPr vert="horz" wrap="square" lIns="0" tIns="0" rIns="0" bIns="0" rtlCol="0">
            <a:spAutoFit/>
          </a:bodyPr>
          <a:lstStyle/>
          <a:p>
            <a:pPr marL="469900" indent="-228600">
              <a:lnSpc>
                <a:spcPts val="1405"/>
              </a:lnSpc>
              <a:buFont typeface="Meiryo"/>
              <a:buChar char="▪"/>
              <a:tabLst>
                <a:tab pos="469265" algn="l"/>
                <a:tab pos="469900" algn="l"/>
              </a:tabLst>
            </a:pPr>
            <a:r>
              <a:rPr sz="1200" b="1" dirty="0">
                <a:latin typeface="Times New Roman"/>
                <a:cs typeface="Times New Roman"/>
              </a:rPr>
              <a:t>Performance of</a:t>
            </a:r>
            <a:r>
              <a:rPr sz="1200" b="1" spc="-80" dirty="0">
                <a:latin typeface="Times New Roman"/>
                <a:cs typeface="Times New Roman"/>
              </a:rPr>
              <a:t> </a:t>
            </a:r>
            <a:r>
              <a:rPr sz="1200" b="1" spc="-5" dirty="0">
                <a:latin typeface="Times New Roman"/>
                <a:cs typeface="Times New Roman"/>
              </a:rPr>
              <a:t>Checksum</a:t>
            </a:r>
            <a:endParaRPr sz="1200">
              <a:latin typeface="Times New Roman"/>
              <a:cs typeface="Times New Roman"/>
            </a:endParaRPr>
          </a:p>
          <a:p>
            <a:pPr marL="698500" lvl="1" indent="-228600">
              <a:lnSpc>
                <a:spcPts val="1375"/>
              </a:lnSpc>
              <a:buFont typeface="Courier New"/>
              <a:buChar char="o"/>
              <a:tabLst>
                <a:tab pos="698500" algn="l"/>
              </a:tabLst>
            </a:pPr>
            <a:r>
              <a:rPr sz="1200" dirty="0">
                <a:latin typeface="Times New Roman"/>
                <a:cs typeface="Times New Roman"/>
              </a:rPr>
              <a:t>Detects all errors involving an odd </a:t>
            </a:r>
            <a:r>
              <a:rPr sz="1200" spc="-5" dirty="0">
                <a:latin typeface="Times New Roman"/>
                <a:cs typeface="Times New Roman"/>
              </a:rPr>
              <a:t>number </a:t>
            </a:r>
            <a:r>
              <a:rPr sz="1200" dirty="0">
                <a:latin typeface="Times New Roman"/>
                <a:cs typeface="Times New Roman"/>
              </a:rPr>
              <a:t>of</a:t>
            </a:r>
            <a:r>
              <a:rPr sz="1200" spc="-110"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698500" lvl="1" indent="-228600">
              <a:lnSpc>
                <a:spcPts val="1380"/>
              </a:lnSpc>
              <a:buFont typeface="Courier New"/>
              <a:buChar char="o"/>
              <a:tabLst>
                <a:tab pos="698500" algn="l"/>
              </a:tabLst>
            </a:pPr>
            <a:r>
              <a:rPr sz="1200" dirty="0">
                <a:latin typeface="Times New Roman"/>
                <a:cs typeface="Times New Roman"/>
              </a:rPr>
              <a:t>Detects </a:t>
            </a:r>
            <a:r>
              <a:rPr sz="1200" spc="-5" dirty="0">
                <a:latin typeface="Times New Roman"/>
                <a:cs typeface="Times New Roman"/>
              </a:rPr>
              <a:t>most </a:t>
            </a:r>
            <a:r>
              <a:rPr sz="1200" dirty="0">
                <a:latin typeface="Times New Roman"/>
                <a:cs typeface="Times New Roman"/>
              </a:rPr>
              <a:t>errors involving an even </a:t>
            </a:r>
            <a:r>
              <a:rPr sz="1200" spc="-5" dirty="0">
                <a:latin typeface="Times New Roman"/>
                <a:cs typeface="Times New Roman"/>
              </a:rPr>
              <a:t>number </a:t>
            </a:r>
            <a:r>
              <a:rPr sz="1200" dirty="0">
                <a:latin typeface="Times New Roman"/>
                <a:cs typeface="Times New Roman"/>
              </a:rPr>
              <a:t>of</a:t>
            </a:r>
            <a:r>
              <a:rPr sz="1200" spc="-7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698500" lvl="1" indent="-228600">
              <a:lnSpc>
                <a:spcPts val="1410"/>
              </a:lnSpc>
              <a:buFont typeface="Courier New"/>
              <a:buChar char="o"/>
              <a:tabLst>
                <a:tab pos="698500" algn="l"/>
              </a:tabLst>
            </a:pPr>
            <a:r>
              <a:rPr sz="1200" dirty="0">
                <a:latin typeface="Times New Roman"/>
                <a:cs typeface="Times New Roman"/>
              </a:rPr>
              <a:t>One </a:t>
            </a:r>
            <a:r>
              <a:rPr sz="1200" spc="-5" dirty="0">
                <a:latin typeface="Times New Roman"/>
                <a:cs typeface="Times New Roman"/>
              </a:rPr>
              <a:t>pattern remains</a:t>
            </a:r>
            <a:r>
              <a:rPr sz="1200" spc="-35" dirty="0">
                <a:latin typeface="Times New Roman"/>
                <a:cs typeface="Times New Roman"/>
              </a:rPr>
              <a:t> </a:t>
            </a:r>
            <a:r>
              <a:rPr sz="1200" spc="-5" dirty="0">
                <a:latin typeface="Times New Roman"/>
                <a:cs typeface="Times New Roman"/>
              </a:rPr>
              <a:t>elusive</a:t>
            </a:r>
            <a:endParaRPr sz="1200">
              <a:latin typeface="Times New Roman"/>
              <a:cs typeface="Times New Roman"/>
            </a:endParaRPr>
          </a:p>
          <a:p>
            <a:pPr>
              <a:lnSpc>
                <a:spcPct val="100000"/>
              </a:lnSpc>
              <a:spcBef>
                <a:spcPts val="40"/>
              </a:spcBef>
            </a:pPr>
            <a:endParaRPr sz="1200">
              <a:latin typeface="Times New Roman"/>
              <a:cs typeface="Times New Roman"/>
            </a:endParaRPr>
          </a:p>
          <a:p>
            <a:pPr marL="12700" marR="3632200">
              <a:lnSpc>
                <a:spcPts val="1380"/>
              </a:lnSpc>
            </a:pPr>
            <a:r>
              <a:rPr sz="1200" b="1" u="heavy" dirty="0">
                <a:latin typeface="Times New Roman"/>
                <a:cs typeface="Times New Roman"/>
              </a:rPr>
              <a:t>Examples  Example</a:t>
            </a:r>
            <a:r>
              <a:rPr sz="1200" b="1" u="heavy" spc="-105" dirty="0">
                <a:latin typeface="Times New Roman"/>
                <a:cs typeface="Times New Roman"/>
              </a:rPr>
              <a:t> </a:t>
            </a:r>
            <a:r>
              <a:rPr sz="1200" b="1" u="heavy" dirty="0">
                <a:latin typeface="Times New Roman"/>
                <a:cs typeface="Times New Roman"/>
              </a:rPr>
              <a:t>9.7</a:t>
            </a:r>
            <a:endParaRPr sz="1200">
              <a:latin typeface="Times New Roman"/>
              <a:cs typeface="Times New Roman"/>
            </a:endParaRPr>
          </a:p>
          <a:p>
            <a:pPr>
              <a:lnSpc>
                <a:spcPct val="100000"/>
              </a:lnSpc>
              <a:spcBef>
                <a:spcPts val="45"/>
              </a:spcBef>
            </a:pPr>
            <a:endParaRPr sz="1150">
              <a:latin typeface="Times New Roman"/>
              <a:cs typeface="Times New Roman"/>
            </a:endParaRPr>
          </a:p>
          <a:p>
            <a:pPr marL="469265" marR="5080" indent="-228600">
              <a:lnSpc>
                <a:spcPts val="1380"/>
              </a:lnSpc>
              <a:tabLst>
                <a:tab pos="469265" algn="l"/>
              </a:tabLst>
            </a:pPr>
            <a:r>
              <a:rPr sz="1200" spc="-55" dirty="0">
                <a:latin typeface="Meiryo"/>
                <a:cs typeface="Meiryo"/>
              </a:rPr>
              <a:t>*	</a:t>
            </a:r>
            <a:r>
              <a:rPr sz="1200" spc="-5" dirty="0">
                <a:latin typeface="Times New Roman"/>
                <a:cs typeface="Times New Roman"/>
              </a:rPr>
              <a:t>Suppose </a:t>
            </a:r>
            <a:r>
              <a:rPr sz="1200" dirty="0">
                <a:latin typeface="Times New Roman"/>
                <a:cs typeface="Times New Roman"/>
              </a:rPr>
              <a:t>a </a:t>
            </a:r>
            <a:r>
              <a:rPr sz="1200" spc="-5" dirty="0">
                <a:latin typeface="Times New Roman"/>
                <a:cs typeface="Times New Roman"/>
              </a:rPr>
              <a:t>block of 16 bits need </a:t>
            </a:r>
            <a:r>
              <a:rPr sz="1200" dirty="0">
                <a:latin typeface="Times New Roman"/>
                <a:cs typeface="Times New Roman"/>
              </a:rPr>
              <a:t>to </a:t>
            </a:r>
            <a:r>
              <a:rPr sz="1200" spc="-5" dirty="0">
                <a:latin typeface="Times New Roman"/>
                <a:cs typeface="Times New Roman"/>
              </a:rPr>
              <a:t>be sent: </a:t>
            </a:r>
            <a:r>
              <a:rPr sz="1200" spc="240" dirty="0">
                <a:latin typeface="Times New Roman"/>
                <a:cs typeface="Times New Roman"/>
              </a:rPr>
              <a:t> </a:t>
            </a:r>
            <a:r>
              <a:rPr sz="1200" spc="-5" dirty="0">
                <a:latin typeface="Times New Roman"/>
                <a:cs typeface="Times New Roman"/>
              </a:rPr>
              <a:t>10101001</a:t>
            </a:r>
            <a:r>
              <a:rPr sz="1200" spc="-10" dirty="0">
                <a:latin typeface="Times New Roman"/>
                <a:cs typeface="Times New Roman"/>
              </a:rPr>
              <a:t> </a:t>
            </a:r>
            <a:r>
              <a:rPr sz="1200" spc="-5" dirty="0">
                <a:latin typeface="Times New Roman"/>
                <a:cs typeface="Times New Roman"/>
              </a:rPr>
              <a:t>00111001  10101001</a:t>
            </a:r>
            <a:endParaRPr sz="1200">
              <a:latin typeface="Times New Roman"/>
              <a:cs typeface="Times New Roman"/>
            </a:endParaRPr>
          </a:p>
          <a:p>
            <a:pPr marL="469265">
              <a:lnSpc>
                <a:spcPts val="1315"/>
              </a:lnSpc>
            </a:pPr>
            <a:r>
              <a:rPr sz="1200" spc="-5" dirty="0">
                <a:latin typeface="Times New Roman"/>
                <a:cs typeface="Times New Roman"/>
              </a:rPr>
              <a:t>00111001</a:t>
            </a:r>
            <a:endParaRPr sz="1200">
              <a:latin typeface="Times New Roman"/>
              <a:cs typeface="Times New Roman"/>
            </a:endParaRPr>
          </a:p>
          <a:p>
            <a:pPr marL="469900" marR="2937510">
              <a:lnSpc>
                <a:spcPts val="1380"/>
              </a:lnSpc>
              <a:spcBef>
                <a:spcPts val="65"/>
              </a:spcBef>
              <a:tabLst>
                <a:tab pos="1231900" algn="l"/>
              </a:tabLst>
            </a:pPr>
            <a:r>
              <a:rPr sz="1200" dirty="0">
                <a:latin typeface="Times New Roman"/>
                <a:cs typeface="Times New Roman"/>
              </a:rPr>
              <a:t>----------------  11100010	Sum</a:t>
            </a:r>
            <a:endParaRPr sz="1200">
              <a:latin typeface="Times New Roman"/>
              <a:cs typeface="Times New Roman"/>
            </a:endParaRPr>
          </a:p>
          <a:p>
            <a:pPr marL="469900">
              <a:lnSpc>
                <a:spcPts val="1315"/>
              </a:lnSpc>
              <a:tabLst>
                <a:tab pos="1231900" algn="l"/>
              </a:tabLst>
            </a:pPr>
            <a:r>
              <a:rPr sz="1200" spc="-5" dirty="0">
                <a:latin typeface="Times New Roman"/>
                <a:cs typeface="Times New Roman"/>
              </a:rPr>
              <a:t>00011101	Checksum</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Sent</a:t>
            </a:r>
            <a:r>
              <a:rPr sz="1200" spc="-100" dirty="0">
                <a:latin typeface="Times New Roman"/>
                <a:cs typeface="Times New Roman"/>
              </a:rPr>
              <a:t> </a:t>
            </a:r>
            <a:r>
              <a:rPr sz="1200" spc="-5" dirty="0">
                <a:latin typeface="Times New Roman"/>
                <a:cs typeface="Times New Roman"/>
              </a:rPr>
              <a:t>pattern:</a:t>
            </a:r>
            <a:endParaRPr sz="1200">
              <a:latin typeface="Times New Roman"/>
              <a:cs typeface="Times New Roman"/>
            </a:endParaRPr>
          </a:p>
          <a:p>
            <a:pPr marL="926465">
              <a:lnSpc>
                <a:spcPts val="1385"/>
              </a:lnSpc>
            </a:pPr>
            <a:r>
              <a:rPr sz="1200" spc="-5" dirty="0">
                <a:latin typeface="Times New Roman"/>
                <a:cs typeface="Times New Roman"/>
              </a:rPr>
              <a:t>10101001 00111001</a:t>
            </a:r>
            <a:r>
              <a:rPr sz="1200" spc="-95" dirty="0">
                <a:latin typeface="Times New Roman"/>
                <a:cs typeface="Times New Roman"/>
              </a:rPr>
              <a:t> </a:t>
            </a:r>
            <a:r>
              <a:rPr sz="1200" spc="-5" dirty="0">
                <a:latin typeface="Times New Roman"/>
                <a:cs typeface="Times New Roman"/>
              </a:rPr>
              <a:t>00011101</a:t>
            </a:r>
            <a:endParaRPr sz="1200">
              <a:latin typeface="Times New Roman"/>
              <a:cs typeface="Times New Roman"/>
            </a:endParaRPr>
          </a:p>
          <a:p>
            <a:pPr marL="2908300">
              <a:lnSpc>
                <a:spcPts val="1415"/>
              </a:lnSpc>
            </a:pPr>
            <a:r>
              <a:rPr sz="1200" b="1" spc="-5" dirty="0">
                <a:latin typeface="Times New Roman"/>
                <a:cs typeface="Times New Roman"/>
              </a:rPr>
              <a:t>checksum</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2700">
              <a:lnSpc>
                <a:spcPts val="1405"/>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9.8</a:t>
            </a:r>
            <a:endParaRPr sz="1200">
              <a:latin typeface="Times New Roman"/>
              <a:cs typeface="Times New Roman"/>
            </a:endParaRPr>
          </a:p>
          <a:p>
            <a:pPr marL="469900" indent="-228600">
              <a:lnSpc>
                <a:spcPts val="1405"/>
              </a:lnSpc>
              <a:buFont typeface="Meiryo"/>
              <a:buChar char="*"/>
              <a:tabLst>
                <a:tab pos="469265" algn="l"/>
                <a:tab pos="469900" algn="l"/>
              </a:tabLst>
            </a:pPr>
            <a:r>
              <a:rPr sz="1200" spc="-5" dirty="0">
                <a:latin typeface="Times New Roman"/>
                <a:cs typeface="Times New Roman"/>
              </a:rPr>
              <a:t>Examples </a:t>
            </a:r>
            <a:r>
              <a:rPr sz="1200" dirty="0">
                <a:latin typeface="Times New Roman"/>
                <a:cs typeface="Times New Roman"/>
              </a:rPr>
              <a:t>of no error and a burst</a:t>
            </a:r>
            <a:r>
              <a:rPr sz="1200" spc="-100" dirty="0">
                <a:latin typeface="Times New Roman"/>
                <a:cs typeface="Times New Roman"/>
              </a:rPr>
              <a:t> </a:t>
            </a:r>
            <a:r>
              <a:rPr sz="1200" dirty="0">
                <a:latin typeface="Times New Roman"/>
                <a:cs typeface="Times New Roman"/>
              </a:rPr>
              <a:t>error</a:t>
            </a:r>
            <a:endParaRPr sz="1200">
              <a:latin typeface="Times New Roman"/>
              <a:cs typeface="Times New Roman"/>
            </a:endParaRPr>
          </a:p>
        </p:txBody>
      </p:sp>
      <p:sp>
        <p:nvSpPr>
          <p:cNvPr id="7" name="object 7"/>
          <p:cNvSpPr txBox="1"/>
          <p:nvPr/>
        </p:nvSpPr>
        <p:spPr>
          <a:xfrm>
            <a:off x="1587500" y="6836677"/>
            <a:ext cx="673100" cy="545465"/>
          </a:xfrm>
          <a:prstGeom prst="rect">
            <a:avLst/>
          </a:prstGeom>
        </p:spPr>
        <p:txBody>
          <a:bodyPr vert="horz" wrap="square" lIns="0" tIns="0" rIns="0" bIns="0" rtlCol="0">
            <a:spAutoFit/>
          </a:bodyPr>
          <a:lstStyle/>
          <a:p>
            <a:pPr marL="12700">
              <a:lnSpc>
                <a:spcPts val="1410"/>
              </a:lnSpc>
            </a:pPr>
            <a:r>
              <a:rPr sz="1200" spc="-5" dirty="0">
                <a:latin typeface="Times New Roman"/>
                <a:cs typeface="Times New Roman"/>
              </a:rPr>
              <a:t>Segment</a:t>
            </a:r>
            <a:r>
              <a:rPr sz="1200" spc="-80"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12700" marR="5080">
              <a:lnSpc>
                <a:spcPts val="1380"/>
              </a:lnSpc>
              <a:spcBef>
                <a:spcPts val="65"/>
              </a:spcBef>
            </a:pPr>
            <a:r>
              <a:rPr sz="1200" spc="-5" dirty="0">
                <a:latin typeface="Times New Roman"/>
                <a:cs typeface="Times New Roman"/>
              </a:rPr>
              <a:t>Segment</a:t>
            </a:r>
            <a:r>
              <a:rPr sz="1200" spc="-75" dirty="0">
                <a:latin typeface="Times New Roman"/>
                <a:cs typeface="Times New Roman"/>
              </a:rPr>
              <a:t> </a:t>
            </a:r>
            <a:r>
              <a:rPr sz="1200" dirty="0">
                <a:latin typeface="Times New Roman"/>
                <a:cs typeface="Times New Roman"/>
              </a:rPr>
              <a:t>2  </a:t>
            </a:r>
            <a:r>
              <a:rPr sz="1200" spc="-5" dirty="0">
                <a:latin typeface="Times New Roman"/>
                <a:cs typeface="Times New Roman"/>
              </a:rPr>
              <a:t>Check</a:t>
            </a:r>
            <a:r>
              <a:rPr sz="1200" spc="-10" dirty="0">
                <a:latin typeface="Times New Roman"/>
                <a:cs typeface="Times New Roman"/>
              </a:rPr>
              <a:t>s</a:t>
            </a:r>
            <a:r>
              <a:rPr sz="1200" spc="-5" dirty="0">
                <a:latin typeface="Times New Roman"/>
                <a:cs typeface="Times New Roman"/>
              </a:rPr>
              <a:t>u</a:t>
            </a:r>
            <a:r>
              <a:rPr sz="1200" dirty="0">
                <a:latin typeface="Times New Roman"/>
                <a:cs typeface="Times New Roman"/>
              </a:rPr>
              <a:t>m</a:t>
            </a:r>
            <a:endParaRPr sz="1200">
              <a:latin typeface="Times New Roman"/>
              <a:cs typeface="Times New Roman"/>
            </a:endParaRPr>
          </a:p>
        </p:txBody>
      </p:sp>
      <p:sp>
        <p:nvSpPr>
          <p:cNvPr id="8" name="object 8"/>
          <p:cNvSpPr txBox="1"/>
          <p:nvPr/>
        </p:nvSpPr>
        <p:spPr>
          <a:xfrm>
            <a:off x="2501442" y="6836677"/>
            <a:ext cx="1316355" cy="545465"/>
          </a:xfrm>
          <a:prstGeom prst="rect">
            <a:avLst/>
          </a:prstGeom>
        </p:spPr>
        <p:txBody>
          <a:bodyPr vert="horz" wrap="square" lIns="0" tIns="0" rIns="0" bIns="0" rtlCol="0">
            <a:spAutoFit/>
          </a:bodyPr>
          <a:lstStyle/>
          <a:p>
            <a:pPr marL="12700">
              <a:lnSpc>
                <a:spcPts val="1410"/>
              </a:lnSpc>
            </a:pPr>
            <a:r>
              <a:rPr sz="1200" dirty="0">
                <a:latin typeface="Times New Roman"/>
                <a:cs typeface="Times New Roman"/>
              </a:rPr>
              <a:t>10101001</a:t>
            </a:r>
            <a:r>
              <a:rPr sz="1200" spc="-70" dirty="0">
                <a:latin typeface="Times New Roman"/>
                <a:cs typeface="Times New Roman"/>
              </a:rPr>
              <a:t> </a:t>
            </a:r>
            <a:r>
              <a:rPr sz="1200" spc="-5" dirty="0">
                <a:latin typeface="Times New Roman"/>
                <a:cs typeface="Times New Roman"/>
              </a:rPr>
              <a:t>Segment1</a:t>
            </a:r>
            <a:endParaRPr sz="1200">
              <a:latin typeface="Times New Roman"/>
              <a:cs typeface="Times New Roman"/>
            </a:endParaRPr>
          </a:p>
          <a:p>
            <a:pPr marL="12700">
              <a:lnSpc>
                <a:spcPts val="1380"/>
              </a:lnSpc>
            </a:pPr>
            <a:r>
              <a:rPr sz="1200" dirty="0">
                <a:latin typeface="Times New Roman"/>
                <a:cs typeface="Times New Roman"/>
              </a:rPr>
              <a:t>00111001</a:t>
            </a:r>
            <a:r>
              <a:rPr sz="1200" spc="-70" dirty="0">
                <a:latin typeface="Times New Roman"/>
                <a:cs typeface="Times New Roman"/>
              </a:rPr>
              <a:t> </a:t>
            </a:r>
            <a:r>
              <a:rPr sz="1200" spc="-5" dirty="0">
                <a:latin typeface="Times New Roman"/>
                <a:cs typeface="Times New Roman"/>
              </a:rPr>
              <a:t>Segment2</a:t>
            </a:r>
            <a:endParaRPr sz="1200">
              <a:latin typeface="Times New Roman"/>
              <a:cs typeface="Times New Roman"/>
            </a:endParaRPr>
          </a:p>
          <a:p>
            <a:pPr marL="12700">
              <a:lnSpc>
                <a:spcPts val="1410"/>
              </a:lnSpc>
            </a:pPr>
            <a:r>
              <a:rPr sz="1200" spc="-5" dirty="0">
                <a:latin typeface="Times New Roman"/>
                <a:cs typeface="Times New Roman"/>
              </a:rPr>
              <a:t>00011101</a:t>
            </a:r>
            <a:r>
              <a:rPr sz="1200" spc="-100" dirty="0">
                <a:latin typeface="Times New Roman"/>
                <a:cs typeface="Times New Roman"/>
              </a:rPr>
              <a:t> </a:t>
            </a:r>
            <a:r>
              <a:rPr sz="1200" spc="-5" dirty="0">
                <a:latin typeface="Times New Roman"/>
                <a:cs typeface="Times New Roman"/>
              </a:rPr>
              <a:t>Checksum</a:t>
            </a:r>
            <a:endParaRPr sz="1200">
              <a:latin typeface="Times New Roman"/>
              <a:cs typeface="Times New Roman"/>
            </a:endParaRPr>
          </a:p>
        </p:txBody>
      </p:sp>
      <p:sp>
        <p:nvSpPr>
          <p:cNvPr id="9" name="object 9"/>
          <p:cNvSpPr txBox="1"/>
          <p:nvPr/>
        </p:nvSpPr>
        <p:spPr>
          <a:xfrm>
            <a:off x="4330360" y="6836677"/>
            <a:ext cx="636270" cy="545465"/>
          </a:xfrm>
          <a:prstGeom prst="rect">
            <a:avLst/>
          </a:prstGeom>
        </p:spPr>
        <p:txBody>
          <a:bodyPr vert="horz" wrap="square" lIns="0" tIns="0" rIns="0" bIns="0" rtlCol="0">
            <a:spAutoFit/>
          </a:bodyPr>
          <a:lstStyle/>
          <a:p>
            <a:pPr marL="12700">
              <a:lnSpc>
                <a:spcPts val="1410"/>
              </a:lnSpc>
            </a:pPr>
            <a:r>
              <a:rPr sz="1200" dirty="0">
                <a:latin typeface="Times New Roman"/>
                <a:cs typeface="Times New Roman"/>
              </a:rPr>
              <a:t>10101111</a:t>
            </a:r>
            <a:endParaRPr sz="1200">
              <a:latin typeface="Times New Roman"/>
              <a:cs typeface="Times New Roman"/>
            </a:endParaRPr>
          </a:p>
          <a:p>
            <a:pPr marL="12700">
              <a:lnSpc>
                <a:spcPts val="1380"/>
              </a:lnSpc>
            </a:pPr>
            <a:r>
              <a:rPr sz="1200" dirty="0">
                <a:latin typeface="Times New Roman"/>
                <a:cs typeface="Times New Roman"/>
              </a:rPr>
              <a:t>11111001</a:t>
            </a:r>
            <a:endParaRPr sz="1200">
              <a:latin typeface="Times New Roman"/>
              <a:cs typeface="Times New Roman"/>
            </a:endParaRPr>
          </a:p>
          <a:p>
            <a:pPr marL="12700">
              <a:lnSpc>
                <a:spcPts val="1410"/>
              </a:lnSpc>
            </a:pPr>
            <a:r>
              <a:rPr sz="1200" spc="-5" dirty="0">
                <a:latin typeface="Times New Roman"/>
                <a:cs typeface="Times New Roman"/>
              </a:rPr>
              <a:t>00011101</a:t>
            </a:r>
            <a:endParaRPr sz="1200">
              <a:latin typeface="Times New Roman"/>
              <a:cs typeface="Times New Roman"/>
            </a:endParaRPr>
          </a:p>
        </p:txBody>
      </p:sp>
      <p:sp>
        <p:nvSpPr>
          <p:cNvPr id="10" name="object 10"/>
          <p:cNvSpPr txBox="1"/>
          <p:nvPr/>
        </p:nvSpPr>
        <p:spPr>
          <a:xfrm>
            <a:off x="1587500" y="7362469"/>
            <a:ext cx="175260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a:t>
            </a:r>
            <a:endParaRPr sz="1200">
              <a:latin typeface="Times New Roman"/>
              <a:cs typeface="Times New Roman"/>
            </a:endParaRPr>
          </a:p>
        </p:txBody>
      </p:sp>
      <p:sp>
        <p:nvSpPr>
          <p:cNvPr id="11" name="object 11"/>
          <p:cNvSpPr txBox="1"/>
          <p:nvPr/>
        </p:nvSpPr>
        <p:spPr>
          <a:xfrm>
            <a:off x="1587500" y="7537742"/>
            <a:ext cx="1866900" cy="194945"/>
          </a:xfrm>
          <a:prstGeom prst="rect">
            <a:avLst/>
          </a:prstGeom>
        </p:spPr>
        <p:txBody>
          <a:bodyPr vert="horz" wrap="square" lIns="0" tIns="0" rIns="0" bIns="0" rtlCol="0">
            <a:spAutoFit/>
          </a:bodyPr>
          <a:lstStyle/>
          <a:p>
            <a:pPr marL="12700">
              <a:lnSpc>
                <a:spcPct val="100000"/>
              </a:lnSpc>
              <a:tabLst>
                <a:tab pos="926465" algn="l"/>
              </a:tabLst>
            </a:pPr>
            <a:r>
              <a:rPr sz="1200" spc="-5" dirty="0">
                <a:latin typeface="Times New Roman"/>
                <a:cs typeface="Times New Roman"/>
              </a:rPr>
              <a:t>Sum	11111111</a:t>
            </a:r>
            <a:r>
              <a:rPr sz="1200" spc="-100" dirty="0">
                <a:latin typeface="Times New Roman"/>
                <a:cs typeface="Times New Roman"/>
              </a:rPr>
              <a:t> </a:t>
            </a:r>
            <a:r>
              <a:rPr sz="1200" spc="-5" dirty="0">
                <a:latin typeface="Times New Roman"/>
                <a:cs typeface="Times New Roman"/>
              </a:rPr>
              <a:t>Sum</a:t>
            </a:r>
            <a:endParaRPr sz="1200">
              <a:latin typeface="Times New Roman"/>
              <a:cs typeface="Times New Roman"/>
            </a:endParaRPr>
          </a:p>
        </p:txBody>
      </p:sp>
      <p:sp>
        <p:nvSpPr>
          <p:cNvPr id="12" name="object 12"/>
          <p:cNvSpPr txBox="1"/>
          <p:nvPr/>
        </p:nvSpPr>
        <p:spPr>
          <a:xfrm>
            <a:off x="1587500" y="7714488"/>
            <a:ext cx="2424430"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Complement  00000000</a:t>
            </a:r>
            <a:r>
              <a:rPr sz="1200" b="1" spc="-75" dirty="0">
                <a:latin typeface="Times New Roman"/>
                <a:cs typeface="Times New Roman"/>
              </a:rPr>
              <a:t> </a:t>
            </a:r>
            <a:r>
              <a:rPr sz="1200" b="1" spc="-5" dirty="0">
                <a:latin typeface="Times New Roman"/>
                <a:cs typeface="Times New Roman"/>
              </a:rPr>
              <a:t>Complement</a:t>
            </a:r>
            <a:endParaRPr sz="1200">
              <a:latin typeface="Times New Roman"/>
              <a:cs typeface="Times New Roman"/>
            </a:endParaRPr>
          </a:p>
        </p:txBody>
      </p:sp>
      <p:sp>
        <p:nvSpPr>
          <p:cNvPr id="13" name="object 13"/>
          <p:cNvSpPr txBox="1"/>
          <p:nvPr/>
        </p:nvSpPr>
        <p:spPr>
          <a:xfrm>
            <a:off x="4329785" y="7537742"/>
            <a:ext cx="635635" cy="372110"/>
          </a:xfrm>
          <a:prstGeom prst="rect">
            <a:avLst/>
          </a:prstGeom>
        </p:spPr>
        <p:txBody>
          <a:bodyPr vert="horz" wrap="square" lIns="0" tIns="0" rIns="0" bIns="0" rtlCol="0">
            <a:spAutoFit/>
          </a:bodyPr>
          <a:lstStyle/>
          <a:p>
            <a:pPr marL="12700">
              <a:lnSpc>
                <a:spcPts val="1415"/>
              </a:lnSpc>
            </a:pPr>
            <a:r>
              <a:rPr sz="1200" spc="-5" dirty="0">
                <a:latin typeface="Times New Roman"/>
                <a:cs typeface="Times New Roman"/>
              </a:rPr>
              <a:t>11000110</a:t>
            </a:r>
            <a:endParaRPr sz="1200">
              <a:latin typeface="Times New Roman"/>
              <a:cs typeface="Times New Roman"/>
            </a:endParaRPr>
          </a:p>
          <a:p>
            <a:pPr marL="12700">
              <a:lnSpc>
                <a:spcPts val="1415"/>
              </a:lnSpc>
            </a:pPr>
            <a:r>
              <a:rPr sz="1200" b="1" dirty="0">
                <a:latin typeface="Times New Roman"/>
                <a:cs typeface="Times New Roman"/>
              </a:rPr>
              <a:t>00111001</a:t>
            </a:r>
            <a:endParaRPr sz="1200">
              <a:latin typeface="Times New Roman"/>
              <a:cs typeface="Times New Roman"/>
            </a:endParaRPr>
          </a:p>
        </p:txBody>
      </p:sp>
      <p:sp>
        <p:nvSpPr>
          <p:cNvPr id="14" name="object 14"/>
          <p:cNvSpPr txBox="1"/>
          <p:nvPr/>
        </p:nvSpPr>
        <p:spPr>
          <a:xfrm>
            <a:off x="1358900" y="8953487"/>
            <a:ext cx="5301615" cy="707390"/>
          </a:xfrm>
          <a:prstGeom prst="rect">
            <a:avLst/>
          </a:prstGeom>
        </p:spPr>
        <p:txBody>
          <a:bodyPr vert="horz" wrap="square" lIns="0" tIns="0" rIns="0" bIns="0" rtlCol="0">
            <a:spAutoFit/>
          </a:bodyPr>
          <a:lstStyle/>
          <a:p>
            <a:pPr marL="241300" marR="5080" indent="-228600">
              <a:lnSpc>
                <a:spcPts val="1380"/>
              </a:lnSpc>
              <a:tabLst>
                <a:tab pos="240665" algn="l"/>
              </a:tabLst>
            </a:pPr>
            <a:r>
              <a:rPr sz="1200" spc="-55" dirty="0">
                <a:latin typeface="Meiryo"/>
                <a:cs typeface="Meiryo"/>
              </a:rPr>
              <a:t>*	</a:t>
            </a:r>
            <a:r>
              <a:rPr sz="1200" b="1" dirty="0">
                <a:latin typeface="Times New Roman"/>
                <a:cs typeface="Times New Roman"/>
              </a:rPr>
              <a:t>Error</a:t>
            </a:r>
            <a:r>
              <a:rPr sz="1200" b="1" spc="95" dirty="0">
                <a:latin typeface="Times New Roman"/>
                <a:cs typeface="Times New Roman"/>
              </a:rPr>
              <a:t> </a:t>
            </a:r>
            <a:r>
              <a:rPr sz="1200" b="1" dirty="0">
                <a:latin typeface="Times New Roman"/>
                <a:cs typeface="Times New Roman"/>
              </a:rPr>
              <a:t>is</a:t>
            </a:r>
            <a:r>
              <a:rPr sz="1200" b="1" spc="95" dirty="0">
                <a:latin typeface="Times New Roman"/>
                <a:cs typeface="Times New Roman"/>
              </a:rPr>
              <a:t> </a:t>
            </a:r>
            <a:r>
              <a:rPr sz="1200" b="1" spc="-5" dirty="0">
                <a:latin typeface="Times New Roman"/>
                <a:cs typeface="Times New Roman"/>
              </a:rPr>
              <a:t>invisible</a:t>
            </a:r>
            <a:r>
              <a:rPr sz="1200" b="1" spc="90" dirty="0">
                <a:latin typeface="Times New Roman"/>
                <a:cs typeface="Times New Roman"/>
              </a:rPr>
              <a:t> </a:t>
            </a:r>
            <a:r>
              <a:rPr sz="1200" b="1" dirty="0">
                <a:latin typeface="Times New Roman"/>
                <a:cs typeface="Times New Roman"/>
              </a:rPr>
              <a:t>if</a:t>
            </a:r>
            <a:r>
              <a:rPr sz="1200" b="1" spc="95" dirty="0">
                <a:latin typeface="Times New Roman"/>
                <a:cs typeface="Times New Roman"/>
              </a:rPr>
              <a:t> </a:t>
            </a:r>
            <a:r>
              <a:rPr sz="1200" b="1" dirty="0">
                <a:latin typeface="Times New Roman"/>
                <a:cs typeface="Times New Roman"/>
              </a:rPr>
              <a:t>a</a:t>
            </a:r>
            <a:r>
              <a:rPr sz="1200" b="1" spc="95" dirty="0">
                <a:latin typeface="Times New Roman"/>
                <a:cs typeface="Times New Roman"/>
              </a:rPr>
              <a:t> </a:t>
            </a:r>
            <a:r>
              <a:rPr sz="1200" b="1" dirty="0">
                <a:latin typeface="Times New Roman"/>
                <a:cs typeface="Times New Roman"/>
              </a:rPr>
              <a:t>bit</a:t>
            </a:r>
            <a:r>
              <a:rPr sz="1200" b="1" spc="95" dirty="0">
                <a:latin typeface="Times New Roman"/>
                <a:cs typeface="Times New Roman"/>
              </a:rPr>
              <a:t> </a:t>
            </a:r>
            <a:r>
              <a:rPr sz="1200" b="1" spc="-5" dirty="0">
                <a:latin typeface="Times New Roman"/>
                <a:cs typeface="Times New Roman"/>
              </a:rPr>
              <a:t>inversion</a:t>
            </a:r>
            <a:r>
              <a:rPr sz="1200" b="1" spc="95" dirty="0">
                <a:latin typeface="Times New Roman"/>
                <a:cs typeface="Times New Roman"/>
              </a:rPr>
              <a:t> </a:t>
            </a:r>
            <a:r>
              <a:rPr sz="1200" b="1" dirty="0">
                <a:latin typeface="Times New Roman"/>
                <a:cs typeface="Times New Roman"/>
              </a:rPr>
              <a:t>is</a:t>
            </a:r>
            <a:r>
              <a:rPr sz="1200" b="1" spc="95" dirty="0">
                <a:latin typeface="Times New Roman"/>
                <a:cs typeface="Times New Roman"/>
              </a:rPr>
              <a:t> </a:t>
            </a:r>
            <a:r>
              <a:rPr sz="1200" b="1" i="1" spc="-5" dirty="0">
                <a:latin typeface="Times New Roman"/>
                <a:cs typeface="Times New Roman"/>
              </a:rPr>
              <a:t>balanced</a:t>
            </a:r>
            <a:r>
              <a:rPr sz="1200" b="1" i="1" spc="95" dirty="0">
                <a:latin typeface="Times New Roman"/>
                <a:cs typeface="Times New Roman"/>
              </a:rPr>
              <a:t> </a:t>
            </a:r>
            <a:r>
              <a:rPr sz="1200" b="1" i="1" spc="-5" dirty="0">
                <a:latin typeface="Times New Roman"/>
                <a:cs typeface="Times New Roman"/>
              </a:rPr>
              <a:t>by</a:t>
            </a:r>
            <a:r>
              <a:rPr sz="1200" b="1" i="1" spc="95" dirty="0">
                <a:latin typeface="Times New Roman"/>
                <a:cs typeface="Times New Roman"/>
              </a:rPr>
              <a:t> </a:t>
            </a:r>
            <a:r>
              <a:rPr sz="1200" b="1" i="1" spc="-5" dirty="0">
                <a:latin typeface="Times New Roman"/>
                <a:cs typeface="Times New Roman"/>
              </a:rPr>
              <a:t>an</a:t>
            </a:r>
            <a:r>
              <a:rPr sz="1200" b="1" i="1" spc="95" dirty="0">
                <a:latin typeface="Times New Roman"/>
                <a:cs typeface="Times New Roman"/>
              </a:rPr>
              <a:t> </a:t>
            </a:r>
            <a:r>
              <a:rPr sz="1200" b="1" i="1" spc="-5" dirty="0">
                <a:latin typeface="Times New Roman"/>
                <a:cs typeface="Times New Roman"/>
              </a:rPr>
              <a:t>opposite</a:t>
            </a:r>
            <a:r>
              <a:rPr sz="1200" b="1" i="1" spc="95" dirty="0">
                <a:latin typeface="Times New Roman"/>
                <a:cs typeface="Times New Roman"/>
              </a:rPr>
              <a:t> </a:t>
            </a:r>
            <a:r>
              <a:rPr sz="1200" b="1" i="1" spc="-5" dirty="0">
                <a:latin typeface="Times New Roman"/>
                <a:cs typeface="Times New Roman"/>
              </a:rPr>
              <a:t>bit</a:t>
            </a:r>
            <a:r>
              <a:rPr sz="1200" b="1" i="1" spc="95" dirty="0">
                <a:latin typeface="Times New Roman"/>
                <a:cs typeface="Times New Roman"/>
              </a:rPr>
              <a:t> </a:t>
            </a:r>
            <a:r>
              <a:rPr sz="1200" b="1" i="1" spc="-5" dirty="0">
                <a:latin typeface="Times New Roman"/>
                <a:cs typeface="Times New Roman"/>
              </a:rPr>
              <a:t>inversion</a:t>
            </a:r>
            <a:r>
              <a:rPr sz="1200" b="1" i="1" spc="95" dirty="0">
                <a:latin typeface="Times New Roman"/>
                <a:cs typeface="Times New Roman"/>
              </a:rPr>
              <a:t> </a:t>
            </a:r>
            <a:r>
              <a:rPr sz="1200" b="1" dirty="0">
                <a:latin typeface="Times New Roman"/>
                <a:cs typeface="Times New Roman"/>
              </a:rPr>
              <a:t>in  the corresponding digit of another</a:t>
            </a:r>
            <a:r>
              <a:rPr sz="1200" b="1" spc="-105" dirty="0">
                <a:latin typeface="Times New Roman"/>
                <a:cs typeface="Times New Roman"/>
              </a:rPr>
              <a:t> </a:t>
            </a:r>
            <a:r>
              <a:rPr sz="1200" b="1" dirty="0">
                <a:latin typeface="Times New Roman"/>
                <a:cs typeface="Times New Roman"/>
              </a:rPr>
              <a:t>segment</a:t>
            </a:r>
            <a:endParaRPr sz="1200">
              <a:latin typeface="Times New Roman"/>
              <a:cs typeface="Times New Roman"/>
            </a:endParaRPr>
          </a:p>
          <a:p>
            <a:pPr>
              <a:lnSpc>
                <a:spcPct val="100000"/>
              </a:lnSpc>
              <a:spcBef>
                <a:spcPts val="5"/>
              </a:spcBef>
            </a:pPr>
            <a:endParaRPr sz="1100">
              <a:latin typeface="Times New Roman"/>
              <a:cs typeface="Times New Roman"/>
            </a:endParaRPr>
          </a:p>
          <a:p>
            <a:pPr marL="698500">
              <a:lnSpc>
                <a:spcPct val="100000"/>
              </a:lnSpc>
              <a:tabLst>
                <a:tab pos="1612265" algn="l"/>
              </a:tabLst>
            </a:pPr>
            <a:r>
              <a:rPr sz="1200" spc="-5" dirty="0">
                <a:latin typeface="Times New Roman"/>
                <a:cs typeface="Times New Roman"/>
              </a:rPr>
              <a:t>Segment1	</a:t>
            </a:r>
            <a:r>
              <a:rPr sz="1200" dirty="0">
                <a:latin typeface="Times New Roman"/>
                <a:cs typeface="Times New Roman"/>
              </a:rPr>
              <a:t>10111101</a:t>
            </a:r>
            <a:endParaRPr sz="1200">
              <a:latin typeface="Times New Roman"/>
              <a:cs typeface="Times New Roman"/>
            </a:endParaRPr>
          </a:p>
        </p:txBody>
      </p:sp>
      <p:sp>
        <p:nvSpPr>
          <p:cNvPr id="15" name="object 15"/>
          <p:cNvSpPr/>
          <p:nvPr/>
        </p:nvSpPr>
        <p:spPr>
          <a:xfrm>
            <a:off x="1207008" y="914400"/>
            <a:ext cx="5380736" cy="2078735"/>
          </a:xfrm>
          <a:prstGeom prst="rect">
            <a:avLst/>
          </a:prstGeom>
          <a:blipFill>
            <a:blip r:embed="rId2" cstate="print"/>
            <a:stretch>
              <a:fillRect/>
            </a:stretch>
          </a:blipFill>
        </p:spPr>
        <p:txBody>
          <a:bodyPr wrap="square" lIns="0" tIns="0" rIns="0" bIns="0" rtlCol="0"/>
          <a:lstStyle/>
          <a:p>
            <a:endParaRPr/>
          </a:p>
        </p:txBody>
      </p:sp>
      <p:sp>
        <p:nvSpPr>
          <p:cNvPr id="16" name="object 16"/>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7" name="object 17"/>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180</a:t>
            </a:r>
            <a:endParaRPr sz="1200">
              <a:latin typeface="Times New Roman"/>
              <a:cs typeface="Times New Roman"/>
            </a:endParaRPr>
          </a:p>
        </p:txBody>
      </p:sp>
    </p:spTree>
    <p:extLst>
      <p:ext uri="{BB962C8B-B14F-4D97-AF65-F5344CB8AC3E}">
        <p14:creationId xmlns:p14="http://schemas.microsoft.com/office/powerpoint/2010/main" val="12392673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7" y="914399"/>
            <a:ext cx="668655" cy="358140"/>
          </a:xfrm>
          <a:prstGeom prst="rect">
            <a:avLst/>
          </a:prstGeom>
        </p:spPr>
        <p:txBody>
          <a:bodyPr vert="horz" wrap="square" lIns="0" tIns="0" rIns="0" bIns="0" rtlCol="0">
            <a:spAutoFit/>
          </a:bodyPr>
          <a:lstStyle/>
          <a:p>
            <a:pPr marL="12700" marR="5080">
              <a:lnSpc>
                <a:spcPts val="1380"/>
              </a:lnSpc>
            </a:pPr>
            <a:r>
              <a:rPr sz="1200" spc="-5" dirty="0">
                <a:latin typeface="Times New Roman"/>
                <a:cs typeface="Times New Roman"/>
              </a:rPr>
              <a:t>Segment2  Checksum</a:t>
            </a:r>
            <a:endParaRPr sz="1200">
              <a:latin typeface="Times New Roman"/>
              <a:cs typeface="Times New Roman"/>
            </a:endParaRPr>
          </a:p>
        </p:txBody>
      </p:sp>
      <p:sp>
        <p:nvSpPr>
          <p:cNvPr id="7" name="object 7"/>
          <p:cNvSpPr txBox="1"/>
          <p:nvPr/>
        </p:nvSpPr>
        <p:spPr>
          <a:xfrm>
            <a:off x="2768569" y="902207"/>
            <a:ext cx="1143000" cy="720725"/>
          </a:xfrm>
          <a:prstGeom prst="rect">
            <a:avLst/>
          </a:prstGeom>
        </p:spPr>
        <p:txBody>
          <a:bodyPr vert="horz" wrap="square" lIns="0" tIns="0" rIns="0" bIns="0" rtlCol="0">
            <a:spAutoFit/>
          </a:bodyPr>
          <a:lstStyle/>
          <a:p>
            <a:pPr marL="202565">
              <a:lnSpc>
                <a:spcPts val="1410"/>
              </a:lnSpc>
            </a:pPr>
            <a:r>
              <a:rPr sz="1200" dirty="0">
                <a:latin typeface="Times New Roman"/>
                <a:cs typeface="Times New Roman"/>
              </a:rPr>
              <a:t>00101001</a:t>
            </a:r>
            <a:endParaRPr sz="1200">
              <a:latin typeface="Times New Roman"/>
              <a:cs typeface="Times New Roman"/>
            </a:endParaRPr>
          </a:p>
          <a:p>
            <a:pPr marL="203200">
              <a:lnSpc>
                <a:spcPts val="1380"/>
              </a:lnSpc>
            </a:pPr>
            <a:r>
              <a:rPr sz="1200" spc="-5" dirty="0">
                <a:latin typeface="Times New Roman"/>
                <a:cs typeface="Times New Roman"/>
              </a:rPr>
              <a:t>00011001</a:t>
            </a:r>
            <a:endParaRPr sz="1200">
              <a:latin typeface="Times New Roman"/>
              <a:cs typeface="Times New Roman"/>
            </a:endParaRPr>
          </a:p>
          <a:p>
            <a:pPr marL="202565" marR="5080" indent="-190500">
              <a:lnSpc>
                <a:spcPts val="1380"/>
              </a:lnSpc>
              <a:spcBef>
                <a:spcPts val="65"/>
              </a:spcBef>
            </a:pPr>
            <a:r>
              <a:rPr sz="1200" spc="-5" dirty="0">
                <a:latin typeface="Times New Roman"/>
                <a:cs typeface="Times New Roman"/>
              </a:rPr>
              <a:t>----------------------  11111111</a:t>
            </a:r>
            <a:endParaRPr sz="1200">
              <a:latin typeface="Times New Roman"/>
              <a:cs typeface="Times New Roman"/>
            </a:endParaRPr>
          </a:p>
        </p:txBody>
      </p:sp>
      <p:sp>
        <p:nvSpPr>
          <p:cNvPr id="8" name="object 8"/>
          <p:cNvSpPr txBox="1"/>
          <p:nvPr/>
        </p:nvSpPr>
        <p:spPr>
          <a:xfrm>
            <a:off x="2044700" y="1428000"/>
            <a:ext cx="1776730" cy="38290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Sum</a:t>
            </a:r>
            <a:endParaRPr sz="1200">
              <a:latin typeface="Times New Roman"/>
              <a:cs typeface="Times New Roman"/>
            </a:endParaRPr>
          </a:p>
          <a:p>
            <a:pPr marL="12700">
              <a:lnSpc>
                <a:spcPct val="100000"/>
              </a:lnSpc>
              <a:spcBef>
                <a:spcPts val="35"/>
              </a:spcBef>
              <a:tabLst>
                <a:tab pos="353060" algn="l"/>
              </a:tabLst>
            </a:pPr>
            <a:r>
              <a:rPr sz="1200" spc="-5" dirty="0">
                <a:latin typeface="Symbol"/>
                <a:cs typeface="Symbol"/>
              </a:rPr>
              <a:t></a:t>
            </a:r>
            <a:r>
              <a:rPr sz="1200" spc="-5" dirty="0">
                <a:latin typeface="Times New Roman"/>
                <a:cs typeface="Times New Roman"/>
              </a:rPr>
              <a:t>	</a:t>
            </a:r>
            <a:r>
              <a:rPr sz="1200" dirty="0">
                <a:latin typeface="Times New Roman"/>
                <a:cs typeface="Times New Roman"/>
              </a:rPr>
              <a:t>The error is</a:t>
            </a:r>
            <a:r>
              <a:rPr sz="1200" spc="-70" dirty="0">
                <a:latin typeface="Times New Roman"/>
                <a:cs typeface="Times New Roman"/>
              </a:rPr>
              <a:t> </a:t>
            </a:r>
            <a:r>
              <a:rPr sz="1200" spc="-5" dirty="0">
                <a:latin typeface="Times New Roman"/>
                <a:cs typeface="Times New Roman"/>
              </a:rPr>
              <a:t>undetected</a:t>
            </a:r>
            <a:endParaRPr sz="1200">
              <a:latin typeface="Times New Roman"/>
              <a:cs typeface="Times New Roman"/>
            </a:endParaRPr>
          </a:p>
        </p:txBody>
      </p:sp>
      <p:sp>
        <p:nvSpPr>
          <p:cNvPr id="9" name="object 9"/>
          <p:cNvSpPr txBox="1"/>
          <p:nvPr/>
        </p:nvSpPr>
        <p:spPr>
          <a:xfrm>
            <a:off x="1130300" y="1787906"/>
            <a:ext cx="5533390" cy="5864860"/>
          </a:xfrm>
          <a:prstGeom prst="rect">
            <a:avLst/>
          </a:prstGeom>
        </p:spPr>
        <p:txBody>
          <a:bodyPr vert="horz" wrap="square" lIns="0" tIns="0" rIns="0" bIns="0" rtlCol="0">
            <a:spAutoFit/>
          </a:bodyPr>
          <a:lstStyle/>
          <a:p>
            <a:pPr marL="12700">
              <a:lnSpc>
                <a:spcPts val="1889"/>
              </a:lnSpc>
            </a:pPr>
            <a:r>
              <a:rPr sz="1600" b="1" spc="-5" dirty="0">
                <a:latin typeface="Times New Roman"/>
                <a:cs typeface="Times New Roman"/>
              </a:rPr>
              <a:t>ERROR</a:t>
            </a:r>
            <a:r>
              <a:rPr sz="1600" b="1" spc="-80" dirty="0">
                <a:latin typeface="Times New Roman"/>
                <a:cs typeface="Times New Roman"/>
              </a:rPr>
              <a:t> </a:t>
            </a:r>
            <a:r>
              <a:rPr sz="1600" b="1" spc="-5" dirty="0">
                <a:latin typeface="Times New Roman"/>
                <a:cs typeface="Times New Roman"/>
              </a:rPr>
              <a:t>CORRECTION</a:t>
            </a:r>
            <a:endParaRPr sz="1600">
              <a:latin typeface="Times New Roman"/>
              <a:cs typeface="Times New Roman"/>
            </a:endParaRPr>
          </a:p>
          <a:p>
            <a:pPr marL="698500" indent="-228600">
              <a:lnSpc>
                <a:spcPts val="1410"/>
              </a:lnSpc>
              <a:buFont typeface="Courier New"/>
              <a:buChar char="o"/>
              <a:tabLst>
                <a:tab pos="698500" algn="l"/>
              </a:tabLst>
            </a:pPr>
            <a:r>
              <a:rPr sz="1200" spc="-5" dirty="0">
                <a:latin typeface="Times New Roman"/>
                <a:cs typeface="Times New Roman"/>
              </a:rPr>
              <a:t>Mechanisms </a:t>
            </a:r>
            <a:r>
              <a:rPr sz="1200" dirty="0">
                <a:latin typeface="Times New Roman"/>
                <a:cs typeface="Times New Roman"/>
              </a:rPr>
              <a:t>that </a:t>
            </a:r>
            <a:r>
              <a:rPr sz="1200" spc="-5" dirty="0">
                <a:latin typeface="Times New Roman"/>
                <a:cs typeface="Times New Roman"/>
              </a:rPr>
              <a:t>we have </a:t>
            </a:r>
            <a:r>
              <a:rPr sz="1200" dirty="0">
                <a:latin typeface="Times New Roman"/>
                <a:cs typeface="Times New Roman"/>
              </a:rPr>
              <a:t>studied all detect errors but do not correct</a:t>
            </a:r>
            <a:r>
              <a:rPr sz="1200" spc="-50" dirty="0">
                <a:latin typeface="Times New Roman"/>
                <a:cs typeface="Times New Roman"/>
              </a:rPr>
              <a:t> </a:t>
            </a:r>
            <a:r>
              <a:rPr sz="1200" dirty="0">
                <a:latin typeface="Times New Roman"/>
                <a:cs typeface="Times New Roman"/>
              </a:rPr>
              <a:t>them</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698500" indent="-228600">
              <a:lnSpc>
                <a:spcPts val="1405"/>
              </a:lnSpc>
              <a:buFont typeface="Courier New"/>
              <a:buChar char="o"/>
              <a:tabLst>
                <a:tab pos="698500" algn="l"/>
              </a:tabLst>
            </a:pPr>
            <a:r>
              <a:rPr sz="1200" spc="-5" dirty="0">
                <a:latin typeface="Times New Roman"/>
                <a:cs typeface="Times New Roman"/>
              </a:rPr>
              <a:t>Error correction can be done </a:t>
            </a:r>
            <a:r>
              <a:rPr sz="1200" dirty="0">
                <a:latin typeface="Times New Roman"/>
                <a:cs typeface="Times New Roman"/>
              </a:rPr>
              <a:t>in two</a:t>
            </a:r>
            <a:r>
              <a:rPr sz="1200" spc="-85" dirty="0">
                <a:latin typeface="Times New Roman"/>
                <a:cs typeface="Times New Roman"/>
              </a:rPr>
              <a:t> </a:t>
            </a:r>
            <a:r>
              <a:rPr sz="1200" spc="-5" dirty="0">
                <a:latin typeface="Times New Roman"/>
                <a:cs typeface="Times New Roman"/>
              </a:rPr>
              <a:t>ways:</a:t>
            </a:r>
            <a:endParaRPr sz="1200">
              <a:latin typeface="Times New Roman"/>
              <a:cs typeface="Times New Roman"/>
            </a:endParaRPr>
          </a:p>
          <a:p>
            <a:pPr marL="469900">
              <a:lnSpc>
                <a:spcPts val="1695"/>
              </a:lnSpc>
            </a:pPr>
            <a:r>
              <a:rPr sz="1500" dirty="0">
                <a:latin typeface="Arial"/>
                <a:cs typeface="Arial"/>
              </a:rPr>
              <a:t>–</a:t>
            </a:r>
            <a:r>
              <a:rPr sz="1200" dirty="0">
                <a:latin typeface="Times New Roman"/>
                <a:cs typeface="Times New Roman"/>
              </a:rPr>
              <a:t>Receiver can ask Sender for  Re-</a:t>
            </a:r>
            <a:r>
              <a:rPr sz="1200" spc="-120" dirty="0">
                <a:latin typeface="Times New Roman"/>
                <a:cs typeface="Times New Roman"/>
              </a:rPr>
              <a:t> </a:t>
            </a:r>
            <a:r>
              <a:rPr sz="1200" spc="-5" dirty="0">
                <a:latin typeface="Times New Roman"/>
                <a:cs typeface="Times New Roman"/>
              </a:rPr>
              <a:t>TX</a:t>
            </a:r>
            <a:endParaRPr sz="1200">
              <a:latin typeface="Times New Roman"/>
              <a:cs typeface="Times New Roman"/>
            </a:endParaRPr>
          </a:p>
          <a:p>
            <a:pPr marL="469900" marR="5080">
              <a:lnSpc>
                <a:spcPct val="93300"/>
              </a:lnSpc>
              <a:spcBef>
                <a:spcPts val="50"/>
              </a:spcBef>
            </a:pPr>
            <a:r>
              <a:rPr sz="1500" dirty="0">
                <a:latin typeface="Arial"/>
                <a:cs typeface="Arial"/>
              </a:rPr>
              <a:t>–</a:t>
            </a:r>
            <a:r>
              <a:rPr sz="1200" dirty="0">
                <a:latin typeface="Times New Roman"/>
                <a:cs typeface="Times New Roman"/>
              </a:rPr>
              <a:t>Receiver can use an </a:t>
            </a:r>
            <a:r>
              <a:rPr sz="1200" spc="-5" dirty="0">
                <a:latin typeface="Times New Roman"/>
                <a:cs typeface="Times New Roman"/>
              </a:rPr>
              <a:t>error-detecting </a:t>
            </a:r>
            <a:r>
              <a:rPr sz="1200" dirty="0">
                <a:latin typeface="Times New Roman"/>
                <a:cs typeface="Times New Roman"/>
              </a:rPr>
              <a:t>code, which </a:t>
            </a:r>
            <a:r>
              <a:rPr sz="1200" spc="-5" dirty="0">
                <a:latin typeface="Times New Roman"/>
                <a:cs typeface="Times New Roman"/>
              </a:rPr>
              <a:t>automatically correct </a:t>
            </a:r>
            <a:r>
              <a:rPr sz="1200" dirty="0">
                <a:latin typeface="Times New Roman"/>
                <a:cs typeface="Times New Roman"/>
              </a:rPr>
              <a:t>certain  errors</a:t>
            </a:r>
            <a:endParaRPr sz="1200">
              <a:latin typeface="Times New Roman"/>
              <a:cs typeface="Times New Roman"/>
            </a:endParaRPr>
          </a:p>
          <a:p>
            <a:pPr marL="698500" indent="-228600">
              <a:lnSpc>
                <a:spcPts val="1350"/>
              </a:lnSpc>
              <a:buFont typeface="Courier New"/>
              <a:buChar char="o"/>
              <a:tabLst>
                <a:tab pos="698500" algn="l"/>
              </a:tabLst>
            </a:pPr>
            <a:r>
              <a:rPr sz="1200" dirty="0">
                <a:latin typeface="Times New Roman"/>
                <a:cs typeface="Times New Roman"/>
              </a:rPr>
              <a:t>Error </a:t>
            </a:r>
            <a:r>
              <a:rPr sz="1200" spc="-5" dirty="0">
                <a:latin typeface="Times New Roman"/>
                <a:cs typeface="Times New Roman"/>
              </a:rPr>
              <a:t>correcting </a:t>
            </a:r>
            <a:r>
              <a:rPr sz="1200" dirty="0">
                <a:latin typeface="Times New Roman"/>
                <a:cs typeface="Times New Roman"/>
              </a:rPr>
              <a:t>code are </a:t>
            </a:r>
            <a:r>
              <a:rPr sz="1200" spc="-5" dirty="0">
                <a:latin typeface="Times New Roman"/>
                <a:cs typeface="Times New Roman"/>
              </a:rPr>
              <a:t>more sophisticated than </a:t>
            </a:r>
            <a:r>
              <a:rPr sz="1200" dirty="0">
                <a:latin typeface="Times New Roman"/>
                <a:cs typeface="Times New Roman"/>
              </a:rPr>
              <a:t>error </a:t>
            </a:r>
            <a:r>
              <a:rPr sz="1200" spc="-5" dirty="0">
                <a:latin typeface="Times New Roman"/>
                <a:cs typeface="Times New Roman"/>
              </a:rPr>
              <a:t>detecting</a:t>
            </a:r>
            <a:r>
              <a:rPr sz="1200" spc="40" dirty="0">
                <a:latin typeface="Times New Roman"/>
                <a:cs typeface="Times New Roman"/>
              </a:rPr>
              <a:t> </a:t>
            </a:r>
            <a:r>
              <a:rPr sz="1200" spc="-5" dirty="0">
                <a:latin typeface="Times New Roman"/>
                <a:cs typeface="Times New Roman"/>
              </a:rPr>
              <a:t>codes</a:t>
            </a:r>
            <a:endParaRPr sz="1200">
              <a:latin typeface="Times New Roman"/>
              <a:cs typeface="Times New Roman"/>
            </a:endParaRPr>
          </a:p>
          <a:p>
            <a:pPr marL="698500" indent="-228600">
              <a:lnSpc>
                <a:spcPts val="1380"/>
              </a:lnSpc>
              <a:buFont typeface="Courier New"/>
              <a:buChar char="o"/>
              <a:tabLst>
                <a:tab pos="698500" algn="l"/>
              </a:tabLst>
            </a:pPr>
            <a:r>
              <a:rPr sz="1200" dirty="0">
                <a:latin typeface="Times New Roman"/>
                <a:cs typeface="Times New Roman"/>
              </a:rPr>
              <a:t>They require </a:t>
            </a:r>
            <a:r>
              <a:rPr sz="1200" spc="-5" dirty="0">
                <a:latin typeface="Times New Roman"/>
                <a:cs typeface="Times New Roman"/>
              </a:rPr>
              <a:t>more </a:t>
            </a:r>
            <a:r>
              <a:rPr sz="1200" dirty="0">
                <a:latin typeface="Times New Roman"/>
                <a:cs typeface="Times New Roman"/>
              </a:rPr>
              <a:t>redundancy</a:t>
            </a:r>
            <a:r>
              <a:rPr sz="1200" spc="-100"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698500" marR="7620" indent="-228600">
              <a:lnSpc>
                <a:spcPts val="1380"/>
              </a:lnSpc>
              <a:spcBef>
                <a:spcPts val="65"/>
              </a:spcBef>
              <a:buFont typeface="Courier New"/>
              <a:buChar char="o"/>
              <a:tabLst>
                <a:tab pos="698500" algn="l"/>
              </a:tabLst>
            </a:pPr>
            <a:r>
              <a:rPr sz="1200" dirty="0">
                <a:latin typeface="Times New Roman"/>
                <a:cs typeface="Times New Roman"/>
              </a:rPr>
              <a:t>The </a:t>
            </a:r>
            <a:r>
              <a:rPr sz="1200" spc="-5" dirty="0">
                <a:latin typeface="Times New Roman"/>
                <a:cs typeface="Times New Roman"/>
              </a:rPr>
              <a:t>number </a:t>
            </a:r>
            <a:r>
              <a:rPr sz="1200" dirty="0">
                <a:latin typeface="Times New Roman"/>
                <a:cs typeface="Times New Roman"/>
              </a:rPr>
              <a:t>of bits required to </a:t>
            </a:r>
            <a:r>
              <a:rPr sz="1200" spc="-5" dirty="0">
                <a:latin typeface="Times New Roman"/>
                <a:cs typeface="Times New Roman"/>
              </a:rPr>
              <a:t>correct multiple </a:t>
            </a:r>
            <a:r>
              <a:rPr sz="1200" dirty="0">
                <a:latin typeface="Times New Roman"/>
                <a:cs typeface="Times New Roman"/>
              </a:rPr>
              <a:t>–bit or </a:t>
            </a:r>
            <a:r>
              <a:rPr sz="1200" spc="-5" dirty="0">
                <a:latin typeface="Times New Roman"/>
                <a:cs typeface="Times New Roman"/>
              </a:rPr>
              <a:t>burst </a:t>
            </a:r>
            <a:r>
              <a:rPr sz="1200" dirty="0">
                <a:latin typeface="Times New Roman"/>
                <a:cs typeface="Times New Roman"/>
              </a:rPr>
              <a:t>error is so high  that in </a:t>
            </a:r>
            <a:r>
              <a:rPr sz="1200" spc="-5" dirty="0">
                <a:latin typeface="Times New Roman"/>
                <a:cs typeface="Times New Roman"/>
              </a:rPr>
              <a:t>most </a:t>
            </a:r>
            <a:r>
              <a:rPr sz="1200" dirty="0">
                <a:latin typeface="Times New Roman"/>
                <a:cs typeface="Times New Roman"/>
              </a:rPr>
              <a:t>cases it is</a:t>
            </a:r>
            <a:r>
              <a:rPr sz="1200" spc="-80" dirty="0">
                <a:latin typeface="Times New Roman"/>
                <a:cs typeface="Times New Roman"/>
              </a:rPr>
              <a:t> </a:t>
            </a:r>
            <a:r>
              <a:rPr sz="1200" spc="-5" dirty="0">
                <a:latin typeface="Times New Roman"/>
                <a:cs typeface="Times New Roman"/>
              </a:rPr>
              <a:t>inefficient</a:t>
            </a:r>
            <a:endParaRPr sz="1200">
              <a:latin typeface="Times New Roman"/>
              <a:cs typeface="Times New Roman"/>
            </a:endParaRPr>
          </a:p>
          <a:p>
            <a:pPr marL="698500" indent="-228600">
              <a:lnSpc>
                <a:spcPts val="1345"/>
              </a:lnSpc>
              <a:buFont typeface="Courier New"/>
              <a:buChar char="o"/>
              <a:tabLst>
                <a:tab pos="698500" algn="l"/>
              </a:tabLst>
            </a:pPr>
            <a:r>
              <a:rPr sz="1200" dirty="0">
                <a:latin typeface="Times New Roman"/>
                <a:cs typeface="Times New Roman"/>
              </a:rPr>
              <a:t>Error </a:t>
            </a:r>
            <a:r>
              <a:rPr sz="1200" spc="-5" dirty="0">
                <a:latin typeface="Times New Roman"/>
                <a:cs typeface="Times New Roman"/>
              </a:rPr>
              <a:t>correction </a:t>
            </a:r>
            <a:r>
              <a:rPr sz="1200" dirty="0">
                <a:latin typeface="Times New Roman"/>
                <a:cs typeface="Times New Roman"/>
              </a:rPr>
              <a:t>is </a:t>
            </a:r>
            <a:r>
              <a:rPr sz="1200" spc="-5" dirty="0">
                <a:latin typeface="Times New Roman"/>
                <a:cs typeface="Times New Roman"/>
              </a:rPr>
              <a:t>limited </a:t>
            </a:r>
            <a:r>
              <a:rPr sz="1200" dirty="0">
                <a:latin typeface="Times New Roman"/>
                <a:cs typeface="Times New Roman"/>
              </a:rPr>
              <a:t>to 1, 2 or 3</a:t>
            </a:r>
            <a:r>
              <a:rPr sz="1200" spc="-55" dirty="0">
                <a:latin typeface="Times New Roman"/>
                <a:cs typeface="Times New Roman"/>
              </a:rPr>
              <a:t> </a:t>
            </a:r>
            <a:r>
              <a:rPr sz="1200" dirty="0">
                <a:latin typeface="Times New Roman"/>
                <a:cs typeface="Times New Roman"/>
              </a:rPr>
              <a:t>bit</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1155700" lvl="1" indent="-228600">
              <a:lnSpc>
                <a:spcPts val="1365"/>
              </a:lnSpc>
              <a:spcBef>
                <a:spcPts val="5"/>
              </a:spcBef>
              <a:buFont typeface="Meiryo"/>
              <a:buChar char="❖"/>
              <a:tabLst>
                <a:tab pos="1155700" algn="l"/>
              </a:tabLst>
            </a:pPr>
            <a:r>
              <a:rPr sz="1200" b="1" dirty="0">
                <a:latin typeface="Times New Roman"/>
                <a:cs typeface="Times New Roman"/>
              </a:rPr>
              <a:t>Single-bit Error</a:t>
            </a:r>
            <a:r>
              <a:rPr sz="1200" b="1" spc="-105" dirty="0">
                <a:latin typeface="Times New Roman"/>
                <a:cs typeface="Times New Roman"/>
              </a:rPr>
              <a:t> </a:t>
            </a:r>
            <a:r>
              <a:rPr sz="1200" b="1" dirty="0">
                <a:latin typeface="Times New Roman"/>
                <a:cs typeface="Times New Roman"/>
              </a:rPr>
              <a:t>Correction</a:t>
            </a:r>
            <a:endParaRPr sz="1200">
              <a:latin typeface="Times New Roman"/>
              <a:cs typeface="Times New Roman"/>
            </a:endParaRPr>
          </a:p>
          <a:p>
            <a:pPr marL="927100">
              <a:lnSpc>
                <a:spcPts val="1775"/>
              </a:lnSpc>
            </a:pPr>
            <a:r>
              <a:rPr sz="1600" spc="-10" dirty="0">
                <a:latin typeface="Meiryo"/>
                <a:cs typeface="Meiryo"/>
              </a:rPr>
              <a:t>*</a:t>
            </a:r>
            <a:r>
              <a:rPr sz="1200" spc="-10" dirty="0">
                <a:latin typeface="Times New Roman"/>
                <a:cs typeface="Times New Roman"/>
              </a:rPr>
              <a:t>Simplest </a:t>
            </a:r>
            <a:r>
              <a:rPr sz="1200" spc="-5" dirty="0">
                <a:latin typeface="Times New Roman"/>
                <a:cs typeface="Times New Roman"/>
              </a:rPr>
              <a:t>case </a:t>
            </a:r>
            <a:r>
              <a:rPr sz="1200" dirty="0">
                <a:latin typeface="Times New Roman"/>
                <a:cs typeface="Times New Roman"/>
              </a:rPr>
              <a:t>of error</a:t>
            </a:r>
            <a:r>
              <a:rPr sz="1200" spc="-40" dirty="0">
                <a:latin typeface="Times New Roman"/>
                <a:cs typeface="Times New Roman"/>
              </a:rPr>
              <a:t> </a:t>
            </a:r>
            <a:r>
              <a:rPr sz="1200" spc="-5" dirty="0">
                <a:latin typeface="Times New Roman"/>
                <a:cs typeface="Times New Roman"/>
              </a:rPr>
              <a:t>correction</a:t>
            </a:r>
            <a:endParaRPr sz="1200">
              <a:latin typeface="Times New Roman"/>
              <a:cs typeface="Times New Roman"/>
            </a:endParaRPr>
          </a:p>
          <a:p>
            <a:pPr marL="1612900" marR="6985" lvl="2" indent="-228600">
              <a:lnSpc>
                <a:spcPts val="1380"/>
              </a:lnSpc>
              <a:spcBef>
                <a:spcPts val="25"/>
              </a:spcBef>
              <a:buFont typeface="Courier New"/>
              <a:buChar char="o"/>
              <a:tabLst>
                <a:tab pos="1612900" algn="l"/>
              </a:tabLst>
            </a:pPr>
            <a:r>
              <a:rPr sz="1200" dirty="0">
                <a:latin typeface="Times New Roman"/>
                <a:cs typeface="Times New Roman"/>
              </a:rPr>
              <a:t>Error correction requires </a:t>
            </a:r>
            <a:r>
              <a:rPr sz="1200" spc="-5" dirty="0">
                <a:latin typeface="Times New Roman"/>
                <a:cs typeface="Times New Roman"/>
              </a:rPr>
              <a:t>more </a:t>
            </a:r>
            <a:r>
              <a:rPr sz="1200" dirty="0">
                <a:latin typeface="Times New Roman"/>
                <a:cs typeface="Times New Roman"/>
              </a:rPr>
              <a:t>redundancy bits than error  detection</a:t>
            </a:r>
            <a:endParaRPr sz="1200">
              <a:latin typeface="Times New Roman"/>
              <a:cs typeface="Times New Roman"/>
            </a:endParaRPr>
          </a:p>
          <a:p>
            <a:pPr marL="1612900" lvl="2" indent="-228600">
              <a:lnSpc>
                <a:spcPts val="1315"/>
              </a:lnSpc>
              <a:buFont typeface="Courier New"/>
              <a:buChar char="o"/>
              <a:tabLst>
                <a:tab pos="1612900" algn="l"/>
              </a:tabLst>
            </a:pPr>
            <a:r>
              <a:rPr sz="1200" dirty="0">
                <a:latin typeface="Times New Roman"/>
                <a:cs typeface="Times New Roman"/>
              </a:rPr>
              <a:t>One </a:t>
            </a:r>
            <a:r>
              <a:rPr sz="1200" spc="-5" dirty="0">
                <a:latin typeface="Times New Roman"/>
                <a:cs typeface="Times New Roman"/>
              </a:rPr>
              <a:t>additional </a:t>
            </a:r>
            <a:r>
              <a:rPr sz="1200" dirty="0">
                <a:latin typeface="Times New Roman"/>
                <a:cs typeface="Times New Roman"/>
              </a:rPr>
              <a:t>bit can </a:t>
            </a:r>
            <a:r>
              <a:rPr sz="1200" spc="-5" dirty="0">
                <a:latin typeface="Times New Roman"/>
                <a:cs typeface="Times New Roman"/>
              </a:rPr>
              <a:t>detect single-bit</a:t>
            </a:r>
            <a:r>
              <a:rPr sz="1200" spc="20" dirty="0">
                <a:latin typeface="Times New Roman"/>
                <a:cs typeface="Times New Roman"/>
              </a:rPr>
              <a:t> </a:t>
            </a:r>
            <a:r>
              <a:rPr sz="1200" spc="-5" dirty="0">
                <a:latin typeface="Times New Roman"/>
                <a:cs typeface="Times New Roman"/>
              </a:rPr>
              <a:t>errors</a:t>
            </a:r>
            <a:endParaRPr sz="1200">
              <a:latin typeface="Times New Roman"/>
              <a:cs typeface="Times New Roman"/>
            </a:endParaRPr>
          </a:p>
          <a:p>
            <a:pPr marL="2298700" lvl="3" indent="-228600">
              <a:lnSpc>
                <a:spcPts val="1380"/>
              </a:lnSpc>
              <a:buFont typeface="Meiryo"/>
              <a:buChar char="*"/>
              <a:tabLst>
                <a:tab pos="2298065" algn="l"/>
                <a:tab pos="2298700" algn="l"/>
              </a:tabLst>
            </a:pPr>
            <a:r>
              <a:rPr sz="1200" dirty="0">
                <a:latin typeface="Times New Roman"/>
                <a:cs typeface="Times New Roman"/>
              </a:rPr>
              <a:t>Parity </a:t>
            </a:r>
            <a:r>
              <a:rPr sz="1200" spc="-5" dirty="0">
                <a:latin typeface="Times New Roman"/>
                <a:cs typeface="Times New Roman"/>
              </a:rPr>
              <a:t>bit </a:t>
            </a:r>
            <a:r>
              <a:rPr sz="1200" dirty="0">
                <a:latin typeface="Times New Roman"/>
                <a:cs typeface="Times New Roman"/>
              </a:rPr>
              <a:t>in</a:t>
            </a:r>
            <a:r>
              <a:rPr sz="1200" spc="-105" dirty="0">
                <a:latin typeface="Times New Roman"/>
                <a:cs typeface="Times New Roman"/>
              </a:rPr>
              <a:t> </a:t>
            </a:r>
            <a:r>
              <a:rPr sz="1200" dirty="0">
                <a:latin typeface="Times New Roman"/>
                <a:cs typeface="Times New Roman"/>
              </a:rPr>
              <a:t>VRC</a:t>
            </a:r>
            <a:endParaRPr sz="1200">
              <a:latin typeface="Times New Roman"/>
              <a:cs typeface="Times New Roman"/>
            </a:endParaRPr>
          </a:p>
          <a:p>
            <a:pPr marL="2298700" lvl="3" indent="-228600">
              <a:lnSpc>
                <a:spcPts val="1380"/>
              </a:lnSpc>
              <a:buFont typeface="Meiryo"/>
              <a:buChar char="*"/>
              <a:tabLst>
                <a:tab pos="2298065" algn="l"/>
                <a:tab pos="2298700" algn="l"/>
              </a:tabLst>
            </a:pPr>
            <a:r>
              <a:rPr sz="1200" dirty="0">
                <a:latin typeface="Times New Roman"/>
                <a:cs typeface="Times New Roman"/>
              </a:rPr>
              <a:t>One bit for two </a:t>
            </a:r>
            <a:r>
              <a:rPr sz="1200" spc="-5" dirty="0">
                <a:latin typeface="Times New Roman"/>
                <a:cs typeface="Times New Roman"/>
              </a:rPr>
              <a:t>states: </a:t>
            </a:r>
            <a:r>
              <a:rPr sz="1200" dirty="0">
                <a:latin typeface="Times New Roman"/>
                <a:cs typeface="Times New Roman"/>
              </a:rPr>
              <a:t>error or no</a:t>
            </a:r>
            <a:r>
              <a:rPr sz="1200" spc="-75" dirty="0">
                <a:latin typeface="Times New Roman"/>
                <a:cs typeface="Times New Roman"/>
              </a:rPr>
              <a:t> </a:t>
            </a:r>
            <a:r>
              <a:rPr sz="1200" dirty="0">
                <a:latin typeface="Times New Roman"/>
                <a:cs typeface="Times New Roman"/>
              </a:rPr>
              <a:t>error</a:t>
            </a:r>
            <a:endParaRPr sz="1200">
              <a:latin typeface="Times New Roman"/>
              <a:cs typeface="Times New Roman"/>
            </a:endParaRPr>
          </a:p>
          <a:p>
            <a:pPr marL="1612900" lvl="2" indent="-228600">
              <a:lnSpc>
                <a:spcPts val="1380"/>
              </a:lnSpc>
              <a:buFont typeface="Courier New"/>
              <a:buChar char="o"/>
              <a:tabLst>
                <a:tab pos="1612900" algn="l"/>
              </a:tabLst>
            </a:pPr>
            <a:r>
              <a:rPr sz="1200" dirty="0">
                <a:latin typeface="Times New Roman"/>
                <a:cs typeface="Times New Roman"/>
              </a:rPr>
              <a:t>To </a:t>
            </a:r>
            <a:r>
              <a:rPr sz="1200" spc="-5" dirty="0">
                <a:latin typeface="Times New Roman"/>
                <a:cs typeface="Times New Roman"/>
              </a:rPr>
              <a:t>correct </a:t>
            </a:r>
            <a:r>
              <a:rPr sz="1200" dirty="0">
                <a:latin typeface="Times New Roman"/>
                <a:cs typeface="Times New Roman"/>
              </a:rPr>
              <a:t>the </a:t>
            </a:r>
            <a:r>
              <a:rPr sz="1200" spc="-5" dirty="0">
                <a:latin typeface="Times New Roman"/>
                <a:cs typeface="Times New Roman"/>
              </a:rPr>
              <a:t>error, more </a:t>
            </a:r>
            <a:r>
              <a:rPr sz="1200" dirty="0">
                <a:latin typeface="Times New Roman"/>
                <a:cs typeface="Times New Roman"/>
              </a:rPr>
              <a:t>bits are</a:t>
            </a:r>
            <a:r>
              <a:rPr sz="1200" spc="10" dirty="0">
                <a:latin typeface="Times New Roman"/>
                <a:cs typeface="Times New Roman"/>
              </a:rPr>
              <a:t> </a:t>
            </a:r>
            <a:r>
              <a:rPr sz="1200" spc="-5" dirty="0">
                <a:latin typeface="Times New Roman"/>
                <a:cs typeface="Times New Roman"/>
              </a:rPr>
              <a:t>required</a:t>
            </a:r>
            <a:endParaRPr sz="1200">
              <a:latin typeface="Times New Roman"/>
              <a:cs typeface="Times New Roman"/>
            </a:endParaRPr>
          </a:p>
          <a:p>
            <a:pPr marL="2298700" lvl="3" indent="-228600">
              <a:lnSpc>
                <a:spcPts val="1380"/>
              </a:lnSpc>
              <a:buFont typeface="Meiryo"/>
              <a:buChar char="*"/>
              <a:tabLst>
                <a:tab pos="2298065" algn="l"/>
                <a:tab pos="2298700" algn="l"/>
              </a:tabLst>
            </a:pPr>
            <a:r>
              <a:rPr sz="1200" dirty="0">
                <a:latin typeface="Times New Roman"/>
                <a:cs typeface="Times New Roman"/>
              </a:rPr>
              <a:t>Error </a:t>
            </a:r>
            <a:r>
              <a:rPr sz="1200" spc="-5" dirty="0">
                <a:latin typeface="Times New Roman"/>
                <a:cs typeface="Times New Roman"/>
              </a:rPr>
              <a:t>correction locates </a:t>
            </a:r>
            <a:r>
              <a:rPr sz="1200" dirty="0">
                <a:latin typeface="Times New Roman"/>
                <a:cs typeface="Times New Roman"/>
              </a:rPr>
              <a:t>the invalid bit or</a:t>
            </a:r>
            <a:r>
              <a:rPr sz="1200" spc="-50"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2298700" marR="6985" lvl="3" indent="-228600">
              <a:lnSpc>
                <a:spcPts val="1380"/>
              </a:lnSpc>
              <a:spcBef>
                <a:spcPts val="65"/>
              </a:spcBef>
              <a:buFont typeface="Meiryo"/>
              <a:buChar char="*"/>
              <a:tabLst>
                <a:tab pos="2298065" algn="l"/>
                <a:tab pos="2298700" algn="l"/>
              </a:tabLst>
            </a:pPr>
            <a:r>
              <a:rPr sz="1200" dirty="0">
                <a:latin typeface="Times New Roman"/>
                <a:cs typeface="Times New Roman"/>
              </a:rPr>
              <a:t>8 states </a:t>
            </a:r>
            <a:r>
              <a:rPr sz="1200" spc="-5" dirty="0">
                <a:latin typeface="Times New Roman"/>
                <a:cs typeface="Times New Roman"/>
              </a:rPr>
              <a:t>for </a:t>
            </a:r>
            <a:r>
              <a:rPr sz="1200" dirty="0">
                <a:latin typeface="Times New Roman"/>
                <a:cs typeface="Times New Roman"/>
              </a:rPr>
              <a:t>7-bit </a:t>
            </a:r>
            <a:r>
              <a:rPr sz="1200" spc="-5" dirty="0">
                <a:latin typeface="Times New Roman"/>
                <a:cs typeface="Times New Roman"/>
              </a:rPr>
              <a:t>data: no error, error </a:t>
            </a:r>
            <a:r>
              <a:rPr sz="1200" dirty="0">
                <a:latin typeface="Times New Roman"/>
                <a:cs typeface="Times New Roman"/>
              </a:rPr>
              <a:t>in </a:t>
            </a:r>
            <a:r>
              <a:rPr sz="1200" spc="-5" dirty="0">
                <a:latin typeface="Times New Roman"/>
                <a:cs typeface="Times New Roman"/>
              </a:rPr>
              <a:t>bit </a:t>
            </a:r>
            <a:r>
              <a:rPr sz="1200" dirty="0">
                <a:latin typeface="Times New Roman"/>
                <a:cs typeface="Times New Roman"/>
              </a:rPr>
              <a:t>1, </a:t>
            </a:r>
            <a:r>
              <a:rPr sz="1200" spc="-5" dirty="0">
                <a:latin typeface="Times New Roman"/>
                <a:cs typeface="Times New Roman"/>
              </a:rPr>
              <a:t>and </a:t>
            </a:r>
            <a:r>
              <a:rPr sz="1200" dirty="0">
                <a:latin typeface="Times New Roman"/>
                <a:cs typeface="Times New Roman"/>
              </a:rPr>
              <a:t>so  </a:t>
            </a:r>
            <a:r>
              <a:rPr sz="1200" spc="-5" dirty="0">
                <a:latin typeface="Times New Roman"/>
                <a:cs typeface="Times New Roman"/>
              </a:rPr>
              <a:t>on</a:t>
            </a:r>
            <a:endParaRPr sz="1200">
              <a:latin typeface="Times New Roman"/>
              <a:cs typeface="Times New Roman"/>
            </a:endParaRPr>
          </a:p>
          <a:p>
            <a:pPr marL="2298700" lvl="3" indent="-228600">
              <a:lnSpc>
                <a:spcPts val="1315"/>
              </a:lnSpc>
              <a:buFont typeface="Meiryo"/>
              <a:buChar char="*"/>
              <a:tabLst>
                <a:tab pos="2298065" algn="l"/>
                <a:tab pos="2298700" algn="l"/>
              </a:tabLst>
            </a:pPr>
            <a:r>
              <a:rPr sz="1200" dirty="0">
                <a:latin typeface="Times New Roman"/>
                <a:cs typeface="Times New Roman"/>
              </a:rPr>
              <a:t>Looks like three </a:t>
            </a:r>
            <a:r>
              <a:rPr sz="1200" spc="-5" dirty="0">
                <a:latin typeface="Times New Roman"/>
                <a:cs typeface="Times New Roman"/>
              </a:rPr>
              <a:t>bits of redundancy </a:t>
            </a:r>
            <a:r>
              <a:rPr sz="1200" dirty="0">
                <a:latin typeface="Times New Roman"/>
                <a:cs typeface="Times New Roman"/>
              </a:rPr>
              <a:t>is</a:t>
            </a:r>
            <a:r>
              <a:rPr sz="1200" spc="-105" dirty="0">
                <a:latin typeface="Times New Roman"/>
                <a:cs typeface="Times New Roman"/>
              </a:rPr>
              <a:t> </a:t>
            </a:r>
            <a:r>
              <a:rPr sz="1200" dirty="0">
                <a:latin typeface="Times New Roman"/>
                <a:cs typeface="Times New Roman"/>
              </a:rPr>
              <a:t>adequate</a:t>
            </a:r>
            <a:endParaRPr sz="1200">
              <a:latin typeface="Times New Roman"/>
              <a:cs typeface="Times New Roman"/>
            </a:endParaRPr>
          </a:p>
          <a:p>
            <a:pPr marL="2298700" lvl="3" indent="-228600">
              <a:lnSpc>
                <a:spcPts val="1380"/>
              </a:lnSpc>
              <a:buFont typeface="Meiryo"/>
              <a:buChar char="*"/>
              <a:tabLst>
                <a:tab pos="2298065" algn="l"/>
                <a:tab pos="2298700" algn="l"/>
              </a:tabLst>
            </a:pPr>
            <a:r>
              <a:rPr sz="1200" dirty="0">
                <a:latin typeface="Times New Roman"/>
                <a:cs typeface="Times New Roman"/>
              </a:rPr>
              <a:t>What if an error occurs </a:t>
            </a:r>
            <a:r>
              <a:rPr sz="1200" spc="-5" dirty="0">
                <a:latin typeface="Times New Roman"/>
                <a:cs typeface="Times New Roman"/>
              </a:rPr>
              <a:t>in the redundancy</a:t>
            </a:r>
            <a:r>
              <a:rPr sz="1200" spc="-100" dirty="0">
                <a:latin typeface="Times New Roman"/>
                <a:cs typeface="Times New Roman"/>
              </a:rPr>
              <a:t> </a:t>
            </a:r>
            <a:r>
              <a:rPr sz="1200" spc="-5" dirty="0">
                <a:latin typeface="Times New Roman"/>
                <a:cs typeface="Times New Roman"/>
              </a:rPr>
              <a:t>bits?</a:t>
            </a:r>
            <a:endParaRPr sz="1200">
              <a:latin typeface="Times New Roman"/>
              <a:cs typeface="Times New Roman"/>
            </a:endParaRPr>
          </a:p>
          <a:p>
            <a:pPr marL="12700">
              <a:lnSpc>
                <a:spcPts val="1620"/>
              </a:lnSpc>
            </a:pPr>
            <a:r>
              <a:rPr sz="1400" b="1" spc="-5" dirty="0">
                <a:latin typeface="Times New Roman"/>
                <a:cs typeface="Times New Roman"/>
              </a:rPr>
              <a:t>Hamming</a:t>
            </a:r>
            <a:r>
              <a:rPr sz="1400" b="1" spc="-65" dirty="0">
                <a:latin typeface="Times New Roman"/>
                <a:cs typeface="Times New Roman"/>
              </a:rPr>
              <a:t> </a:t>
            </a:r>
            <a:r>
              <a:rPr sz="1400" b="1" spc="-5" dirty="0">
                <a:latin typeface="Times New Roman"/>
                <a:cs typeface="Times New Roman"/>
              </a:rPr>
              <a:t>Code</a:t>
            </a:r>
            <a:endParaRPr sz="1400">
              <a:latin typeface="Times New Roman"/>
              <a:cs typeface="Times New Roman"/>
            </a:endParaRPr>
          </a:p>
          <a:p>
            <a:pPr marL="12700">
              <a:lnSpc>
                <a:spcPts val="1370"/>
              </a:lnSpc>
            </a:pPr>
            <a:r>
              <a:rPr sz="1200" b="1" spc="-5" dirty="0">
                <a:latin typeface="Times New Roman"/>
                <a:cs typeface="Times New Roman"/>
              </a:rPr>
              <a:t>Redundancy Bits</a:t>
            </a:r>
            <a:r>
              <a:rPr sz="1200" b="1" spc="-90" dirty="0">
                <a:latin typeface="Times New Roman"/>
                <a:cs typeface="Times New Roman"/>
              </a:rPr>
              <a:t> </a:t>
            </a:r>
            <a:r>
              <a:rPr sz="1200" b="1" spc="-5" dirty="0">
                <a:latin typeface="Times New Roman"/>
                <a:cs typeface="Times New Roman"/>
              </a:rPr>
              <a:t>(r)</a:t>
            </a:r>
            <a:endParaRPr sz="1200">
              <a:latin typeface="Times New Roman"/>
              <a:cs typeface="Times New Roman"/>
            </a:endParaRPr>
          </a:p>
          <a:p>
            <a:pPr marL="1612900" lvl="2" indent="-228600">
              <a:lnSpc>
                <a:spcPts val="1375"/>
              </a:lnSpc>
              <a:buFont typeface="Courier New"/>
              <a:buChar char="o"/>
              <a:tabLst>
                <a:tab pos="1612900" algn="l"/>
              </a:tabLst>
            </a:pPr>
            <a:r>
              <a:rPr sz="1200" dirty="0">
                <a:latin typeface="Times New Roman"/>
                <a:cs typeface="Times New Roman"/>
              </a:rPr>
              <a:t>r </a:t>
            </a:r>
            <a:r>
              <a:rPr sz="1200" spc="-5" dirty="0">
                <a:latin typeface="Times New Roman"/>
                <a:cs typeface="Times New Roman"/>
              </a:rPr>
              <a:t>must </a:t>
            </a:r>
            <a:r>
              <a:rPr sz="1200" dirty="0">
                <a:latin typeface="Times New Roman"/>
                <a:cs typeface="Times New Roman"/>
              </a:rPr>
              <a:t>be able to indicate at least </a:t>
            </a:r>
            <a:r>
              <a:rPr sz="1200" spc="-5" dirty="0">
                <a:latin typeface="Times New Roman"/>
                <a:cs typeface="Times New Roman"/>
              </a:rPr>
              <a:t>m+r+1</a:t>
            </a:r>
            <a:r>
              <a:rPr sz="1200" spc="-110" dirty="0">
                <a:latin typeface="Times New Roman"/>
                <a:cs typeface="Times New Roman"/>
              </a:rPr>
              <a:t> </a:t>
            </a:r>
            <a:r>
              <a:rPr sz="1200" dirty="0">
                <a:latin typeface="Times New Roman"/>
                <a:cs typeface="Times New Roman"/>
              </a:rPr>
              <a:t>states</a:t>
            </a:r>
            <a:endParaRPr sz="1200">
              <a:latin typeface="Times New Roman"/>
              <a:cs typeface="Times New Roman"/>
            </a:endParaRPr>
          </a:p>
          <a:p>
            <a:pPr marL="1612900" lvl="2" indent="-228600">
              <a:lnSpc>
                <a:spcPts val="1410"/>
              </a:lnSpc>
              <a:buFont typeface="Courier New"/>
              <a:buChar char="o"/>
              <a:tabLst>
                <a:tab pos="1612900" algn="l"/>
              </a:tabLst>
            </a:pPr>
            <a:r>
              <a:rPr sz="1200" spc="-5" dirty="0">
                <a:latin typeface="Times New Roman"/>
                <a:cs typeface="Times New Roman"/>
              </a:rPr>
              <a:t>m+r+1 </a:t>
            </a:r>
            <a:r>
              <a:rPr sz="1200" dirty="0">
                <a:latin typeface="Times New Roman"/>
                <a:cs typeface="Times New Roman"/>
              </a:rPr>
              <a:t>states </a:t>
            </a:r>
            <a:r>
              <a:rPr sz="1200" spc="-5" dirty="0">
                <a:latin typeface="Times New Roman"/>
                <a:cs typeface="Times New Roman"/>
              </a:rPr>
              <a:t>must </a:t>
            </a:r>
            <a:r>
              <a:rPr sz="1200" dirty="0">
                <a:latin typeface="Times New Roman"/>
                <a:cs typeface="Times New Roman"/>
              </a:rPr>
              <a:t>be discoverable by r</a:t>
            </a:r>
            <a:r>
              <a:rPr sz="1200" spc="-7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1612900" lvl="2" indent="-228600">
              <a:lnSpc>
                <a:spcPct val="100000"/>
              </a:lnSpc>
              <a:spcBef>
                <a:spcPts val="35"/>
              </a:spcBef>
              <a:buFont typeface="Courier New"/>
              <a:buChar char="o"/>
              <a:tabLst>
                <a:tab pos="1612900" algn="l"/>
              </a:tabLst>
            </a:pPr>
            <a:r>
              <a:rPr sz="1200" dirty="0">
                <a:latin typeface="Times New Roman"/>
                <a:cs typeface="Times New Roman"/>
              </a:rPr>
              <a:t>Therefore, </a:t>
            </a:r>
            <a:r>
              <a:rPr sz="1200" spc="-5" dirty="0">
                <a:latin typeface="Times New Roman"/>
                <a:cs typeface="Times New Roman"/>
              </a:rPr>
              <a:t>2r </a:t>
            </a:r>
            <a:r>
              <a:rPr sz="1200" spc="-5" dirty="0">
                <a:latin typeface="Symbol"/>
                <a:cs typeface="Symbol"/>
              </a:rPr>
              <a:t></a:t>
            </a:r>
            <a:r>
              <a:rPr sz="1200" spc="-85" dirty="0">
                <a:latin typeface="Times New Roman"/>
                <a:cs typeface="Times New Roman"/>
              </a:rPr>
              <a:t> </a:t>
            </a:r>
            <a:r>
              <a:rPr sz="1200" spc="-5" dirty="0">
                <a:latin typeface="Times New Roman"/>
                <a:cs typeface="Times New Roman"/>
              </a:rPr>
              <a:t>m+r+1</a:t>
            </a:r>
            <a:endParaRPr sz="1200">
              <a:latin typeface="Times New Roman"/>
              <a:cs typeface="Times New Roman"/>
            </a:endParaRPr>
          </a:p>
          <a:p>
            <a:pPr marL="1384300">
              <a:lnSpc>
                <a:spcPct val="100000"/>
              </a:lnSpc>
              <a:spcBef>
                <a:spcPts val="30"/>
              </a:spcBef>
            </a:pPr>
            <a:r>
              <a:rPr sz="1200" spc="-5" dirty="0">
                <a:latin typeface="Courier New"/>
                <a:cs typeface="Courier New"/>
              </a:rPr>
              <a:t>o </a:t>
            </a:r>
            <a:r>
              <a:rPr sz="1200" dirty="0">
                <a:latin typeface="Times New Roman"/>
                <a:cs typeface="Times New Roman"/>
              </a:rPr>
              <a:t>If </a:t>
            </a:r>
            <a:r>
              <a:rPr sz="1200" spc="-5" dirty="0">
                <a:latin typeface="Times New Roman"/>
                <a:cs typeface="Times New Roman"/>
              </a:rPr>
              <a:t>m=7, </a:t>
            </a:r>
            <a:r>
              <a:rPr sz="1200" dirty="0">
                <a:latin typeface="Times New Roman"/>
                <a:cs typeface="Times New Roman"/>
              </a:rPr>
              <a:t>r=4 as 24 </a:t>
            </a:r>
            <a:r>
              <a:rPr sz="1200" spc="-5" dirty="0">
                <a:latin typeface="Symbol"/>
                <a:cs typeface="Symbol"/>
              </a:rPr>
              <a:t></a:t>
            </a:r>
            <a:r>
              <a:rPr sz="1200" spc="280" dirty="0">
                <a:latin typeface="Times New Roman"/>
                <a:cs typeface="Times New Roman"/>
              </a:rPr>
              <a:t> </a:t>
            </a:r>
            <a:r>
              <a:rPr sz="1200" spc="-5" dirty="0">
                <a:latin typeface="Times New Roman"/>
                <a:cs typeface="Times New Roman"/>
              </a:rPr>
              <a:t>7+4+1</a:t>
            </a:r>
            <a:endParaRPr sz="1200">
              <a:latin typeface="Times New Roman"/>
              <a:cs typeface="Times New Roman"/>
            </a:endParaRPr>
          </a:p>
        </p:txBody>
      </p:sp>
      <p:sp>
        <p:nvSpPr>
          <p:cNvPr id="10" name="object 10"/>
          <p:cNvSpPr/>
          <p:nvPr/>
        </p:nvSpPr>
        <p:spPr>
          <a:xfrm>
            <a:off x="1427225" y="7633710"/>
            <a:ext cx="4937760" cy="2072639"/>
          </a:xfrm>
          <a:prstGeom prst="rect">
            <a:avLst/>
          </a:prstGeom>
          <a:blipFill>
            <a:blip r:embed="rId2"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181</a:t>
            </a:fld>
            <a:endParaRPr dirty="0"/>
          </a:p>
        </p:txBody>
      </p:sp>
    </p:spTree>
    <p:extLst>
      <p:ext uri="{BB962C8B-B14F-4D97-AF65-F5344CB8AC3E}">
        <p14:creationId xmlns:p14="http://schemas.microsoft.com/office/powerpoint/2010/main" val="311401510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531485" cy="719455"/>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Hamming</a:t>
            </a:r>
            <a:r>
              <a:rPr sz="1200" b="1" spc="-75" dirty="0">
                <a:latin typeface="Times New Roman"/>
                <a:cs typeface="Times New Roman"/>
              </a:rPr>
              <a:t> </a:t>
            </a:r>
            <a:r>
              <a:rPr sz="1200" b="1" dirty="0">
                <a:latin typeface="Times New Roman"/>
                <a:cs typeface="Times New Roman"/>
              </a:rPr>
              <a:t>Code</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Each r bit is the VRC bit </a:t>
            </a:r>
            <a:r>
              <a:rPr sz="1200" spc="-5" dirty="0">
                <a:latin typeface="Times New Roman"/>
                <a:cs typeface="Times New Roman"/>
              </a:rPr>
              <a:t>for one combination of data</a:t>
            </a:r>
            <a:r>
              <a:rPr sz="1200" spc="-40"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469900" marR="5080" indent="-228600">
              <a:lnSpc>
                <a:spcPts val="1380"/>
              </a:lnSpc>
              <a:spcBef>
                <a:spcPts val="65"/>
              </a:spcBef>
              <a:buFont typeface="Meiryo"/>
              <a:buChar char="*"/>
              <a:tabLst>
                <a:tab pos="469265" algn="l"/>
                <a:tab pos="469900" algn="l"/>
              </a:tabLst>
            </a:pPr>
            <a:r>
              <a:rPr sz="1200" spc="-5" dirty="0">
                <a:latin typeface="Times New Roman"/>
                <a:cs typeface="Times New Roman"/>
              </a:rPr>
              <a:t>r1(r2) </a:t>
            </a:r>
            <a:r>
              <a:rPr sz="1200" dirty="0">
                <a:latin typeface="Times New Roman"/>
                <a:cs typeface="Times New Roman"/>
              </a:rPr>
              <a:t>bit is </a:t>
            </a:r>
            <a:r>
              <a:rPr sz="1200" spc="-5" dirty="0">
                <a:latin typeface="Times New Roman"/>
                <a:cs typeface="Times New Roman"/>
              </a:rPr>
              <a:t>calculated using </a:t>
            </a:r>
            <a:r>
              <a:rPr sz="1200" dirty="0">
                <a:latin typeface="Times New Roman"/>
                <a:cs typeface="Times New Roman"/>
              </a:rPr>
              <a:t>all bit </a:t>
            </a:r>
            <a:r>
              <a:rPr sz="1200" spc="-5" dirty="0">
                <a:latin typeface="Times New Roman"/>
                <a:cs typeface="Times New Roman"/>
              </a:rPr>
              <a:t>positions </a:t>
            </a:r>
            <a:r>
              <a:rPr sz="1200" dirty="0">
                <a:latin typeface="Times New Roman"/>
                <a:cs typeface="Times New Roman"/>
              </a:rPr>
              <a:t>whose </a:t>
            </a:r>
            <a:r>
              <a:rPr sz="1200" spc="-5" dirty="0">
                <a:latin typeface="Times New Roman"/>
                <a:cs typeface="Times New Roman"/>
              </a:rPr>
              <a:t>binary representation includes  </a:t>
            </a:r>
            <a:r>
              <a:rPr sz="1200" dirty="0">
                <a:latin typeface="Times New Roman"/>
                <a:cs typeface="Times New Roman"/>
              </a:rPr>
              <a:t>a 1 in the first(second) </a:t>
            </a:r>
            <a:r>
              <a:rPr sz="1200" spc="-5" dirty="0">
                <a:latin typeface="Times New Roman"/>
                <a:cs typeface="Times New Roman"/>
              </a:rPr>
              <a:t>position, </a:t>
            </a:r>
            <a:r>
              <a:rPr sz="1200" dirty="0">
                <a:latin typeface="Times New Roman"/>
                <a:cs typeface="Times New Roman"/>
              </a:rPr>
              <a:t>and so</a:t>
            </a:r>
            <a:r>
              <a:rPr sz="1200" spc="-110" dirty="0">
                <a:latin typeface="Times New Roman"/>
                <a:cs typeface="Times New Roman"/>
              </a:rPr>
              <a:t> </a:t>
            </a:r>
            <a:r>
              <a:rPr sz="1200" dirty="0">
                <a:latin typeface="Times New Roman"/>
                <a:cs typeface="Times New Roman"/>
              </a:rPr>
              <a:t>on</a:t>
            </a:r>
            <a:endParaRPr sz="1200">
              <a:latin typeface="Times New Roman"/>
              <a:cs typeface="Times New Roman"/>
            </a:endParaRPr>
          </a:p>
        </p:txBody>
      </p:sp>
      <p:sp>
        <p:nvSpPr>
          <p:cNvPr id="7" name="object 7"/>
          <p:cNvSpPr txBox="1"/>
          <p:nvPr/>
        </p:nvSpPr>
        <p:spPr>
          <a:xfrm>
            <a:off x="1130300" y="3397757"/>
            <a:ext cx="5530850" cy="159575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spc="-5" dirty="0">
                <a:latin typeface="Times New Roman"/>
                <a:cs typeface="Times New Roman"/>
              </a:rPr>
              <a:t>Checksum</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Single-Bit </a:t>
            </a:r>
            <a:r>
              <a:rPr sz="1200" spc="-5" dirty="0">
                <a:latin typeface="Times New Roman"/>
                <a:cs typeface="Times New Roman"/>
              </a:rPr>
              <a:t>Error</a:t>
            </a:r>
            <a:r>
              <a:rPr sz="1200" spc="-85" dirty="0">
                <a:latin typeface="Times New Roman"/>
                <a:cs typeface="Times New Roman"/>
              </a:rPr>
              <a:t> </a:t>
            </a:r>
            <a:r>
              <a:rPr sz="1200" dirty="0">
                <a:latin typeface="Times New Roman"/>
                <a:cs typeface="Times New Roman"/>
              </a:rPr>
              <a:t>Correction</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Hamming</a:t>
            </a:r>
            <a:r>
              <a:rPr sz="1200" spc="-95" dirty="0">
                <a:latin typeface="Times New Roman"/>
                <a:cs typeface="Times New Roman"/>
              </a:rPr>
              <a:t> </a:t>
            </a:r>
            <a:r>
              <a:rPr sz="1200" spc="-5" dirty="0">
                <a:latin typeface="Times New Roman"/>
                <a:cs typeface="Times New Roman"/>
              </a:rPr>
              <a:t>Code</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Section 9.6, 9.7, “Data Communications and Networking” 4th Edition by</a:t>
            </a:r>
            <a:r>
              <a:rPr sz="1200" spc="250" dirty="0">
                <a:latin typeface="Times New Roman"/>
                <a:cs typeface="Times New Roman"/>
              </a:rPr>
              <a:t> </a:t>
            </a:r>
            <a:r>
              <a:rPr sz="1200" spc="-5" dirty="0">
                <a:latin typeface="Times New Roman"/>
                <a:cs typeface="Times New Roman"/>
              </a:rPr>
              <a:t>Behrouz</a:t>
            </a:r>
            <a:endParaRPr sz="1200">
              <a:latin typeface="Times New Roman"/>
              <a:cs typeface="Times New Roman"/>
            </a:endParaRPr>
          </a:p>
          <a:p>
            <a:pPr marL="655955" lvl="1" indent="-186055">
              <a:lnSpc>
                <a:spcPts val="1410"/>
              </a:lnSpc>
              <a:buAutoNum type="alphaUcPeriod"/>
              <a:tabLst>
                <a:tab pos="656590" algn="l"/>
              </a:tabLst>
            </a:pPr>
            <a:r>
              <a:rPr sz="1200" spc="-5" dirty="0">
                <a:latin typeface="Times New Roman"/>
                <a:cs typeface="Times New Roman"/>
              </a:rPr>
              <a:t>Forouzan</a:t>
            </a:r>
            <a:endParaRPr sz="1200">
              <a:latin typeface="Times New Roman"/>
              <a:cs typeface="Times New Roman"/>
            </a:endParaRPr>
          </a:p>
        </p:txBody>
      </p:sp>
      <p:sp>
        <p:nvSpPr>
          <p:cNvPr id="8" name="object 8"/>
          <p:cNvSpPr/>
          <p:nvPr/>
        </p:nvSpPr>
        <p:spPr>
          <a:xfrm>
            <a:off x="1143000" y="1615439"/>
            <a:ext cx="5489079" cy="1792985"/>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182</a:t>
            </a:fld>
            <a:endParaRPr dirty="0"/>
          </a:p>
        </p:txBody>
      </p:sp>
    </p:spTree>
    <p:extLst>
      <p:ext uri="{BB962C8B-B14F-4D97-AF65-F5344CB8AC3E}">
        <p14:creationId xmlns:p14="http://schemas.microsoft.com/office/powerpoint/2010/main" val="277111667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923285" y="940054"/>
            <a:ext cx="1943100" cy="322580"/>
          </a:xfrm>
          <a:prstGeom prst="rect">
            <a:avLst/>
          </a:prstGeom>
        </p:spPr>
        <p:txBody>
          <a:bodyPr vert="horz" wrap="square" lIns="0" tIns="0" rIns="0" bIns="0" rtlCol="0">
            <a:spAutoFit/>
          </a:bodyPr>
          <a:lstStyle/>
          <a:p>
            <a:pPr marL="1270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#36</a:t>
            </a:r>
            <a:endParaRPr sz="2000">
              <a:latin typeface="Arial Black"/>
              <a:cs typeface="Arial Black"/>
            </a:endParaRPr>
          </a:p>
        </p:txBody>
      </p:sp>
      <p:sp>
        <p:nvSpPr>
          <p:cNvPr id="7" name="object 7"/>
          <p:cNvSpPr txBox="1"/>
          <p:nvPr/>
        </p:nvSpPr>
        <p:spPr>
          <a:xfrm>
            <a:off x="1130298" y="1433576"/>
            <a:ext cx="4460875" cy="1166495"/>
          </a:xfrm>
          <a:prstGeom prst="rect">
            <a:avLst/>
          </a:prstGeom>
        </p:spPr>
        <p:txBody>
          <a:bodyPr vert="horz" wrap="square" lIns="0" tIns="0" rIns="0" bIns="0" rtlCol="0">
            <a:spAutoFit/>
          </a:bodyPr>
          <a:lstStyle/>
          <a:p>
            <a:pPr marL="12700">
              <a:lnSpc>
                <a:spcPts val="1895"/>
              </a:lnSpc>
            </a:pPr>
            <a:r>
              <a:rPr sz="1600" b="1" u="heavy" spc="-5" dirty="0">
                <a:latin typeface="Times New Roman"/>
                <a:cs typeface="Times New Roman"/>
              </a:rPr>
              <a:t>Hamming</a:t>
            </a:r>
            <a:r>
              <a:rPr sz="1600" b="1" u="heavy" spc="-80" dirty="0">
                <a:latin typeface="Times New Roman"/>
                <a:cs typeface="Times New Roman"/>
              </a:rPr>
              <a:t> </a:t>
            </a:r>
            <a:r>
              <a:rPr sz="1600" b="1" u="heavy" spc="-5" dirty="0">
                <a:latin typeface="Times New Roman"/>
                <a:cs typeface="Times New Roman"/>
              </a:rPr>
              <a:t>Code</a:t>
            </a:r>
            <a:endParaRPr sz="1600">
              <a:latin typeface="Times New Roman"/>
              <a:cs typeface="Times New Roman"/>
            </a:endParaRPr>
          </a:p>
          <a:p>
            <a:pPr marL="12700">
              <a:lnSpc>
                <a:spcPts val="1380"/>
              </a:lnSpc>
            </a:pPr>
            <a:r>
              <a:rPr sz="1200" b="1" spc="-5" dirty="0">
                <a:latin typeface="Times New Roman"/>
                <a:cs typeface="Times New Roman"/>
              </a:rPr>
              <a:t>Redundancy Bits</a:t>
            </a:r>
            <a:r>
              <a:rPr sz="1200" b="1" spc="-90" dirty="0">
                <a:latin typeface="Times New Roman"/>
                <a:cs typeface="Times New Roman"/>
              </a:rPr>
              <a:t> </a:t>
            </a:r>
            <a:r>
              <a:rPr sz="1200" b="1" spc="-5" dirty="0">
                <a:latin typeface="Times New Roman"/>
                <a:cs typeface="Times New Roman"/>
              </a:rPr>
              <a:t>(r)</a:t>
            </a:r>
            <a:endParaRPr sz="1200">
              <a:latin typeface="Times New Roman"/>
              <a:cs typeface="Times New Roman"/>
            </a:endParaRPr>
          </a:p>
          <a:p>
            <a:pPr marL="1612900" indent="-228600">
              <a:lnSpc>
                <a:spcPts val="1375"/>
              </a:lnSpc>
              <a:buFont typeface="Courier New"/>
              <a:buChar char="o"/>
              <a:tabLst>
                <a:tab pos="1612900" algn="l"/>
              </a:tabLst>
            </a:pPr>
            <a:r>
              <a:rPr sz="1200" dirty="0">
                <a:latin typeface="Times New Roman"/>
                <a:cs typeface="Times New Roman"/>
              </a:rPr>
              <a:t>r </a:t>
            </a:r>
            <a:r>
              <a:rPr sz="1200" spc="-5" dirty="0">
                <a:latin typeface="Times New Roman"/>
                <a:cs typeface="Times New Roman"/>
              </a:rPr>
              <a:t>must </a:t>
            </a:r>
            <a:r>
              <a:rPr sz="1200" dirty="0">
                <a:latin typeface="Times New Roman"/>
                <a:cs typeface="Times New Roman"/>
              </a:rPr>
              <a:t>be able to indicate at least </a:t>
            </a:r>
            <a:r>
              <a:rPr sz="1200" spc="-5" dirty="0">
                <a:latin typeface="Times New Roman"/>
                <a:cs typeface="Times New Roman"/>
              </a:rPr>
              <a:t>m+r+1</a:t>
            </a:r>
            <a:r>
              <a:rPr sz="1200" spc="-110" dirty="0">
                <a:latin typeface="Times New Roman"/>
                <a:cs typeface="Times New Roman"/>
              </a:rPr>
              <a:t> </a:t>
            </a:r>
            <a:r>
              <a:rPr sz="1200" dirty="0">
                <a:latin typeface="Times New Roman"/>
                <a:cs typeface="Times New Roman"/>
              </a:rPr>
              <a:t>states</a:t>
            </a:r>
            <a:endParaRPr sz="1200">
              <a:latin typeface="Times New Roman"/>
              <a:cs typeface="Times New Roman"/>
            </a:endParaRPr>
          </a:p>
          <a:p>
            <a:pPr marL="1612900" indent="-228600">
              <a:lnSpc>
                <a:spcPts val="1410"/>
              </a:lnSpc>
              <a:buFont typeface="Courier New"/>
              <a:buChar char="o"/>
              <a:tabLst>
                <a:tab pos="1612900" algn="l"/>
              </a:tabLst>
            </a:pPr>
            <a:r>
              <a:rPr sz="1200" spc="-5" dirty="0">
                <a:latin typeface="Times New Roman"/>
                <a:cs typeface="Times New Roman"/>
              </a:rPr>
              <a:t>m+r+1 </a:t>
            </a:r>
            <a:r>
              <a:rPr sz="1200" dirty="0">
                <a:latin typeface="Times New Roman"/>
                <a:cs typeface="Times New Roman"/>
              </a:rPr>
              <a:t>states </a:t>
            </a:r>
            <a:r>
              <a:rPr sz="1200" spc="-5" dirty="0">
                <a:latin typeface="Times New Roman"/>
                <a:cs typeface="Times New Roman"/>
              </a:rPr>
              <a:t>must </a:t>
            </a:r>
            <a:r>
              <a:rPr sz="1200" dirty="0">
                <a:latin typeface="Times New Roman"/>
                <a:cs typeface="Times New Roman"/>
              </a:rPr>
              <a:t>be discoverable by r</a:t>
            </a:r>
            <a:r>
              <a:rPr sz="1200" spc="-7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1612900" indent="-228600">
              <a:lnSpc>
                <a:spcPct val="100000"/>
              </a:lnSpc>
              <a:spcBef>
                <a:spcPts val="35"/>
              </a:spcBef>
              <a:buFont typeface="Courier New"/>
              <a:buChar char="o"/>
              <a:tabLst>
                <a:tab pos="1612900" algn="l"/>
              </a:tabLst>
            </a:pPr>
            <a:r>
              <a:rPr sz="1200" dirty="0">
                <a:latin typeface="Times New Roman"/>
                <a:cs typeface="Times New Roman"/>
              </a:rPr>
              <a:t>Therefore, </a:t>
            </a:r>
            <a:r>
              <a:rPr sz="1200" spc="-5" dirty="0">
                <a:latin typeface="Times New Roman"/>
                <a:cs typeface="Times New Roman"/>
              </a:rPr>
              <a:t>2r </a:t>
            </a:r>
            <a:r>
              <a:rPr sz="1200" spc="-5" dirty="0">
                <a:latin typeface="Symbol"/>
                <a:cs typeface="Symbol"/>
              </a:rPr>
              <a:t></a:t>
            </a:r>
            <a:r>
              <a:rPr sz="1200" spc="-85" dirty="0">
                <a:latin typeface="Times New Roman"/>
                <a:cs typeface="Times New Roman"/>
              </a:rPr>
              <a:t> </a:t>
            </a:r>
            <a:r>
              <a:rPr sz="1200" spc="-5" dirty="0">
                <a:latin typeface="Times New Roman"/>
                <a:cs typeface="Times New Roman"/>
              </a:rPr>
              <a:t>m+r+1</a:t>
            </a:r>
            <a:endParaRPr sz="1200">
              <a:latin typeface="Times New Roman"/>
              <a:cs typeface="Times New Roman"/>
            </a:endParaRPr>
          </a:p>
          <a:p>
            <a:pPr marL="1384300">
              <a:lnSpc>
                <a:spcPct val="100000"/>
              </a:lnSpc>
              <a:spcBef>
                <a:spcPts val="30"/>
              </a:spcBef>
            </a:pPr>
            <a:r>
              <a:rPr sz="1200" spc="-5" dirty="0">
                <a:latin typeface="Courier New"/>
                <a:cs typeface="Courier New"/>
              </a:rPr>
              <a:t>o </a:t>
            </a:r>
            <a:r>
              <a:rPr sz="1200" dirty="0">
                <a:latin typeface="Times New Roman"/>
                <a:cs typeface="Times New Roman"/>
              </a:rPr>
              <a:t>If </a:t>
            </a:r>
            <a:r>
              <a:rPr sz="1200" spc="-5" dirty="0">
                <a:latin typeface="Times New Roman"/>
                <a:cs typeface="Times New Roman"/>
              </a:rPr>
              <a:t>m=7, </a:t>
            </a:r>
            <a:r>
              <a:rPr sz="1200" dirty="0">
                <a:latin typeface="Times New Roman"/>
                <a:cs typeface="Times New Roman"/>
              </a:rPr>
              <a:t>r=4 as 24 </a:t>
            </a:r>
            <a:r>
              <a:rPr sz="1200" spc="-5" dirty="0">
                <a:latin typeface="Symbol"/>
                <a:cs typeface="Symbol"/>
              </a:rPr>
              <a:t></a:t>
            </a:r>
            <a:r>
              <a:rPr sz="1200" spc="280" dirty="0">
                <a:latin typeface="Times New Roman"/>
                <a:cs typeface="Times New Roman"/>
              </a:rPr>
              <a:t> </a:t>
            </a:r>
            <a:r>
              <a:rPr sz="1200" spc="-5" dirty="0">
                <a:latin typeface="Times New Roman"/>
                <a:cs typeface="Times New Roman"/>
              </a:rPr>
              <a:t>7+4+1</a:t>
            </a:r>
            <a:endParaRPr sz="1200">
              <a:latin typeface="Times New Roman"/>
              <a:cs typeface="Times New Roman"/>
            </a:endParaRPr>
          </a:p>
        </p:txBody>
      </p:sp>
      <p:sp>
        <p:nvSpPr>
          <p:cNvPr id="8" name="object 8"/>
          <p:cNvSpPr txBox="1"/>
          <p:nvPr/>
        </p:nvSpPr>
        <p:spPr>
          <a:xfrm>
            <a:off x="1130300" y="4642103"/>
            <a:ext cx="5531485" cy="718820"/>
          </a:xfrm>
          <a:prstGeom prst="rect">
            <a:avLst/>
          </a:prstGeom>
        </p:spPr>
        <p:txBody>
          <a:bodyPr vert="horz" wrap="square" lIns="0" tIns="0" rIns="0" bIns="0" rtlCol="0">
            <a:spAutoFit/>
          </a:bodyPr>
          <a:lstStyle/>
          <a:p>
            <a:pPr marL="12700">
              <a:lnSpc>
                <a:spcPts val="1400"/>
              </a:lnSpc>
            </a:pPr>
            <a:r>
              <a:rPr sz="1200" b="1" spc="-5" dirty="0">
                <a:latin typeface="Times New Roman"/>
                <a:cs typeface="Times New Roman"/>
              </a:rPr>
              <a:t>Hamming</a:t>
            </a:r>
            <a:r>
              <a:rPr sz="1200" b="1" spc="-75" dirty="0">
                <a:latin typeface="Times New Roman"/>
                <a:cs typeface="Times New Roman"/>
              </a:rPr>
              <a:t> </a:t>
            </a:r>
            <a:r>
              <a:rPr sz="1200" b="1" dirty="0">
                <a:latin typeface="Times New Roman"/>
                <a:cs typeface="Times New Roman"/>
              </a:rPr>
              <a:t>Code</a:t>
            </a:r>
            <a:endParaRPr sz="1200">
              <a:latin typeface="Times New Roman"/>
              <a:cs typeface="Times New Roman"/>
            </a:endParaRPr>
          </a:p>
          <a:p>
            <a:pPr marL="469900" indent="-228600">
              <a:lnSpc>
                <a:spcPts val="1370"/>
              </a:lnSpc>
              <a:buFont typeface="Meiryo"/>
              <a:buChar char="*"/>
              <a:tabLst>
                <a:tab pos="469265" algn="l"/>
                <a:tab pos="469900" algn="l"/>
              </a:tabLst>
            </a:pPr>
            <a:r>
              <a:rPr sz="1200" dirty="0">
                <a:latin typeface="Times New Roman"/>
                <a:cs typeface="Times New Roman"/>
              </a:rPr>
              <a:t>Each r bit is the VRC bit </a:t>
            </a:r>
            <a:r>
              <a:rPr sz="1200" spc="-5" dirty="0">
                <a:latin typeface="Times New Roman"/>
                <a:cs typeface="Times New Roman"/>
              </a:rPr>
              <a:t>for one </a:t>
            </a:r>
            <a:r>
              <a:rPr sz="1200" dirty="0">
                <a:latin typeface="Times New Roman"/>
                <a:cs typeface="Times New Roman"/>
              </a:rPr>
              <a:t>combination </a:t>
            </a:r>
            <a:r>
              <a:rPr sz="1200" spc="-5" dirty="0">
                <a:latin typeface="Times New Roman"/>
                <a:cs typeface="Times New Roman"/>
              </a:rPr>
              <a:t>of data</a:t>
            </a:r>
            <a:r>
              <a:rPr sz="1200" spc="-125" dirty="0">
                <a:latin typeface="Times New Roman"/>
                <a:cs typeface="Times New Roman"/>
              </a:rPr>
              <a:t> </a:t>
            </a:r>
            <a:r>
              <a:rPr sz="1200" spc="-5" dirty="0">
                <a:latin typeface="Times New Roman"/>
                <a:cs typeface="Times New Roman"/>
              </a:rPr>
              <a:t>bits</a:t>
            </a:r>
            <a:endParaRPr sz="1200">
              <a:latin typeface="Times New Roman"/>
              <a:cs typeface="Times New Roman"/>
            </a:endParaRPr>
          </a:p>
          <a:p>
            <a:pPr marL="469900" marR="5080" indent="-228600">
              <a:lnSpc>
                <a:spcPts val="1380"/>
              </a:lnSpc>
              <a:spcBef>
                <a:spcPts val="65"/>
              </a:spcBef>
              <a:buFont typeface="Meiryo"/>
              <a:buChar char="*"/>
              <a:tabLst>
                <a:tab pos="469265" algn="l"/>
                <a:tab pos="469900" algn="l"/>
              </a:tabLst>
            </a:pPr>
            <a:r>
              <a:rPr sz="1200" spc="-5" dirty="0">
                <a:latin typeface="Times New Roman"/>
                <a:cs typeface="Times New Roman"/>
              </a:rPr>
              <a:t>r1(r2) </a:t>
            </a:r>
            <a:r>
              <a:rPr sz="1200" dirty="0">
                <a:latin typeface="Times New Roman"/>
                <a:cs typeface="Times New Roman"/>
              </a:rPr>
              <a:t>bit is </a:t>
            </a:r>
            <a:r>
              <a:rPr sz="1200" spc="-5" dirty="0">
                <a:latin typeface="Times New Roman"/>
                <a:cs typeface="Times New Roman"/>
              </a:rPr>
              <a:t>calculated using </a:t>
            </a:r>
            <a:r>
              <a:rPr sz="1200" dirty="0">
                <a:latin typeface="Times New Roman"/>
                <a:cs typeface="Times New Roman"/>
              </a:rPr>
              <a:t>all bit </a:t>
            </a:r>
            <a:r>
              <a:rPr sz="1200" spc="-5" dirty="0">
                <a:latin typeface="Times New Roman"/>
                <a:cs typeface="Times New Roman"/>
              </a:rPr>
              <a:t>positions </a:t>
            </a:r>
            <a:r>
              <a:rPr sz="1200" dirty="0">
                <a:latin typeface="Times New Roman"/>
                <a:cs typeface="Times New Roman"/>
              </a:rPr>
              <a:t>whose </a:t>
            </a:r>
            <a:r>
              <a:rPr sz="1200" spc="-5" dirty="0">
                <a:latin typeface="Times New Roman"/>
                <a:cs typeface="Times New Roman"/>
              </a:rPr>
              <a:t>binary representation includes  </a:t>
            </a:r>
            <a:r>
              <a:rPr sz="1200" dirty="0">
                <a:latin typeface="Times New Roman"/>
                <a:cs typeface="Times New Roman"/>
              </a:rPr>
              <a:t>a 1 in the first(second) </a:t>
            </a:r>
            <a:r>
              <a:rPr sz="1200" spc="-5" dirty="0">
                <a:latin typeface="Times New Roman"/>
                <a:cs typeface="Times New Roman"/>
              </a:rPr>
              <a:t>position, </a:t>
            </a:r>
            <a:r>
              <a:rPr sz="1200" dirty="0">
                <a:latin typeface="Times New Roman"/>
                <a:cs typeface="Times New Roman"/>
              </a:rPr>
              <a:t>and so</a:t>
            </a:r>
            <a:r>
              <a:rPr sz="1200" spc="-105" dirty="0">
                <a:latin typeface="Times New Roman"/>
                <a:cs typeface="Times New Roman"/>
              </a:rPr>
              <a:t> </a:t>
            </a:r>
            <a:r>
              <a:rPr sz="1200" dirty="0">
                <a:latin typeface="Times New Roman"/>
                <a:cs typeface="Times New Roman"/>
              </a:rPr>
              <a:t>on</a:t>
            </a:r>
            <a:endParaRPr sz="1200">
              <a:latin typeface="Times New Roman"/>
              <a:cs typeface="Times New Roman"/>
            </a:endParaRPr>
          </a:p>
        </p:txBody>
      </p:sp>
      <p:sp>
        <p:nvSpPr>
          <p:cNvPr id="9" name="object 9"/>
          <p:cNvSpPr/>
          <p:nvPr/>
        </p:nvSpPr>
        <p:spPr>
          <a:xfrm>
            <a:off x="1143000" y="5353811"/>
            <a:ext cx="5489079" cy="179298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427225" y="2580894"/>
            <a:ext cx="4937760" cy="2072639"/>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183</a:t>
            </a:fld>
            <a:endParaRPr dirty="0"/>
          </a:p>
        </p:txBody>
      </p:sp>
    </p:spTree>
    <p:extLst>
      <p:ext uri="{BB962C8B-B14F-4D97-AF65-F5344CB8AC3E}">
        <p14:creationId xmlns:p14="http://schemas.microsoft.com/office/powerpoint/2010/main" val="287520530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837182" y="5219700"/>
            <a:ext cx="4114800" cy="364159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792985" y="914400"/>
            <a:ext cx="4207522" cy="3955541"/>
          </a:xfrm>
          <a:prstGeom prst="rect">
            <a:avLst/>
          </a:prstGeom>
          <a:blipFill>
            <a:blip r:embed="rId3"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184</a:t>
            </a:fld>
            <a:endParaRPr dirty="0"/>
          </a:p>
        </p:txBody>
      </p:sp>
    </p:spTree>
    <p:extLst>
      <p:ext uri="{BB962C8B-B14F-4D97-AF65-F5344CB8AC3E}">
        <p14:creationId xmlns:p14="http://schemas.microsoft.com/office/powerpoint/2010/main" val="30553261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795000"/>
            <a:ext cx="5532755" cy="4250055"/>
          </a:xfrm>
          <a:prstGeom prst="rect">
            <a:avLst/>
          </a:prstGeom>
        </p:spPr>
        <p:txBody>
          <a:bodyPr vert="horz" wrap="square" lIns="0" tIns="0" rIns="0" bIns="0" rtlCol="0">
            <a:spAutoFit/>
          </a:bodyPr>
          <a:lstStyle/>
          <a:p>
            <a:pPr marL="12700">
              <a:lnSpc>
                <a:spcPts val="1895"/>
              </a:lnSpc>
            </a:pPr>
            <a:r>
              <a:rPr sz="1600" b="1" u="heavy" dirty="0">
                <a:latin typeface="Times New Roman"/>
                <a:cs typeface="Times New Roman"/>
              </a:rPr>
              <a:t>Data </a:t>
            </a:r>
            <a:r>
              <a:rPr sz="1600" b="1" u="heavy" spc="-5" dirty="0">
                <a:latin typeface="Times New Roman"/>
                <a:cs typeface="Times New Roman"/>
              </a:rPr>
              <a:t>Link</a:t>
            </a:r>
            <a:r>
              <a:rPr sz="1600" b="1" u="heavy" spc="-85" dirty="0">
                <a:latin typeface="Times New Roman"/>
                <a:cs typeface="Times New Roman"/>
              </a:rPr>
              <a:t> </a:t>
            </a:r>
            <a:r>
              <a:rPr sz="1600" b="1" u="heavy" dirty="0">
                <a:latin typeface="Times New Roman"/>
                <a:cs typeface="Times New Roman"/>
              </a:rPr>
              <a:t>Layer</a:t>
            </a:r>
            <a:endParaRPr sz="1600">
              <a:latin typeface="Times New Roman"/>
              <a:cs typeface="Times New Roman"/>
            </a:endParaRPr>
          </a:p>
          <a:p>
            <a:pPr marL="12700">
              <a:lnSpc>
                <a:spcPts val="1380"/>
              </a:lnSpc>
            </a:pPr>
            <a:r>
              <a:rPr sz="1200" b="1" spc="-5" dirty="0">
                <a:latin typeface="Times New Roman"/>
                <a:cs typeface="Times New Roman"/>
              </a:rPr>
              <a:t>Introduction</a:t>
            </a:r>
            <a:endParaRPr sz="1200">
              <a:latin typeface="Times New Roman"/>
              <a:cs typeface="Times New Roman"/>
            </a:endParaRPr>
          </a:p>
          <a:p>
            <a:pPr marL="241300" marR="5080" indent="-228600">
              <a:lnSpc>
                <a:spcPts val="1370"/>
              </a:lnSpc>
              <a:spcBef>
                <a:spcPts val="65"/>
              </a:spcBef>
              <a:buFont typeface="Courier New"/>
              <a:buChar char="o"/>
              <a:tabLst>
                <a:tab pos="241300" algn="l"/>
              </a:tabLst>
            </a:pPr>
            <a:r>
              <a:rPr sz="1200" spc="-5" dirty="0">
                <a:latin typeface="Times New Roman"/>
                <a:cs typeface="Times New Roman"/>
              </a:rPr>
              <a:t>Unless accurately </a:t>
            </a:r>
            <a:r>
              <a:rPr sz="1200" dirty="0">
                <a:latin typeface="Times New Roman"/>
                <a:cs typeface="Times New Roman"/>
              </a:rPr>
              <a:t>received by a </a:t>
            </a:r>
            <a:r>
              <a:rPr sz="1200" spc="-10" dirty="0">
                <a:latin typeface="Times New Roman"/>
                <a:cs typeface="Times New Roman"/>
              </a:rPr>
              <a:t>2</a:t>
            </a:r>
            <a:r>
              <a:rPr sz="1200" spc="-15" baseline="38194" dirty="0">
                <a:latin typeface="Times New Roman"/>
                <a:cs typeface="Times New Roman"/>
              </a:rPr>
              <a:t>nd </a:t>
            </a:r>
            <a:r>
              <a:rPr sz="1200" dirty="0">
                <a:latin typeface="Times New Roman"/>
                <a:cs typeface="Times New Roman"/>
              </a:rPr>
              <a:t>device, a signal </a:t>
            </a:r>
            <a:r>
              <a:rPr sz="1200" spc="-5" dirty="0">
                <a:latin typeface="Times New Roman"/>
                <a:cs typeface="Times New Roman"/>
              </a:rPr>
              <a:t>TX over </a:t>
            </a:r>
            <a:r>
              <a:rPr sz="1200" dirty="0">
                <a:latin typeface="Times New Roman"/>
                <a:cs typeface="Times New Roman"/>
              </a:rPr>
              <a:t>a wire is a waste </a:t>
            </a:r>
            <a:r>
              <a:rPr sz="1200" spc="-5" dirty="0">
                <a:latin typeface="Times New Roman"/>
                <a:cs typeface="Times New Roman"/>
              </a:rPr>
              <a:t>of  </a:t>
            </a:r>
            <a:r>
              <a:rPr sz="1200" dirty="0">
                <a:latin typeface="Times New Roman"/>
                <a:cs typeface="Times New Roman"/>
              </a:rPr>
              <a:t>electricity</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With TX </a:t>
            </a:r>
            <a:r>
              <a:rPr sz="1200" dirty="0">
                <a:latin typeface="Times New Roman"/>
                <a:cs typeface="Times New Roman"/>
              </a:rPr>
              <a:t>alone, </a:t>
            </a:r>
            <a:r>
              <a:rPr sz="1200" spc="-5" dirty="0">
                <a:latin typeface="Times New Roman"/>
                <a:cs typeface="Times New Roman"/>
              </a:rPr>
              <a:t>we </a:t>
            </a:r>
            <a:r>
              <a:rPr sz="1200" dirty="0">
                <a:latin typeface="Times New Roman"/>
                <a:cs typeface="Times New Roman"/>
              </a:rPr>
              <a:t>can </a:t>
            </a:r>
            <a:r>
              <a:rPr sz="1200" spc="-5" dirty="0">
                <a:latin typeface="Times New Roman"/>
                <a:cs typeface="Times New Roman"/>
              </a:rPr>
              <a:t>put </a:t>
            </a:r>
            <a:r>
              <a:rPr sz="1200" dirty="0">
                <a:latin typeface="Times New Roman"/>
                <a:cs typeface="Times New Roman"/>
              </a:rPr>
              <a:t>a </a:t>
            </a:r>
            <a:r>
              <a:rPr sz="1200" spc="-5" dirty="0">
                <a:latin typeface="Times New Roman"/>
                <a:cs typeface="Times New Roman"/>
              </a:rPr>
              <a:t>signal </a:t>
            </a:r>
            <a:r>
              <a:rPr sz="1200" dirty="0">
                <a:latin typeface="Times New Roman"/>
                <a:cs typeface="Times New Roman"/>
              </a:rPr>
              <a:t>to the line, </a:t>
            </a:r>
            <a:r>
              <a:rPr sz="1200" spc="-5" dirty="0">
                <a:latin typeface="Times New Roman"/>
                <a:cs typeface="Times New Roman"/>
              </a:rPr>
              <a:t>but we</a:t>
            </a:r>
            <a:r>
              <a:rPr sz="1200" spc="-20" dirty="0">
                <a:latin typeface="Times New Roman"/>
                <a:cs typeface="Times New Roman"/>
              </a:rPr>
              <a:t> </a:t>
            </a:r>
            <a:r>
              <a:rPr sz="1200" dirty="0">
                <a:latin typeface="Times New Roman"/>
                <a:cs typeface="Times New Roman"/>
              </a:rPr>
              <a:t>have</a:t>
            </a:r>
            <a:endParaRPr sz="1200">
              <a:latin typeface="Times New Roman"/>
              <a:cs typeface="Times New Roman"/>
            </a:endParaRPr>
          </a:p>
          <a:p>
            <a:pPr marL="927100" marR="6350">
              <a:lnSpc>
                <a:spcPts val="1380"/>
              </a:lnSpc>
              <a:spcBef>
                <a:spcPts val="215"/>
              </a:spcBef>
            </a:pPr>
            <a:r>
              <a:rPr sz="1350" spc="-5" dirty="0">
                <a:latin typeface="Arial"/>
                <a:cs typeface="Arial"/>
              </a:rPr>
              <a:t>–</a:t>
            </a:r>
            <a:r>
              <a:rPr sz="1200" spc="-5" dirty="0">
                <a:latin typeface="Times New Roman"/>
                <a:cs typeface="Times New Roman"/>
              </a:rPr>
              <a:t>no </a:t>
            </a:r>
            <a:r>
              <a:rPr sz="1200" dirty="0">
                <a:latin typeface="Times New Roman"/>
                <a:cs typeface="Times New Roman"/>
              </a:rPr>
              <a:t>way of controlling </a:t>
            </a:r>
            <a:r>
              <a:rPr sz="1200" spc="-5" dirty="0">
                <a:latin typeface="Times New Roman"/>
                <a:cs typeface="Times New Roman"/>
              </a:rPr>
              <a:t>which </a:t>
            </a:r>
            <a:r>
              <a:rPr sz="1200" dirty="0">
                <a:latin typeface="Times New Roman"/>
                <a:cs typeface="Times New Roman"/>
              </a:rPr>
              <a:t>of several </a:t>
            </a:r>
            <a:r>
              <a:rPr sz="1200" spc="-5" dirty="0">
                <a:latin typeface="Times New Roman"/>
                <a:cs typeface="Times New Roman"/>
              </a:rPr>
              <a:t>devices </a:t>
            </a:r>
            <a:r>
              <a:rPr sz="1200" dirty="0">
                <a:latin typeface="Times New Roman"/>
                <a:cs typeface="Times New Roman"/>
              </a:rPr>
              <a:t>attached to that line will  receive</a:t>
            </a:r>
            <a:r>
              <a:rPr sz="1200" spc="-100"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927100">
              <a:lnSpc>
                <a:spcPts val="1475"/>
              </a:lnSpc>
            </a:pPr>
            <a:r>
              <a:rPr sz="1350" spc="-5" dirty="0">
                <a:latin typeface="Arial"/>
                <a:cs typeface="Arial"/>
              </a:rPr>
              <a:t>–</a:t>
            </a:r>
            <a:r>
              <a:rPr sz="1200" spc="-5" dirty="0">
                <a:latin typeface="Times New Roman"/>
                <a:cs typeface="Times New Roman"/>
              </a:rPr>
              <a:t>no </a:t>
            </a:r>
            <a:r>
              <a:rPr sz="1200" dirty="0">
                <a:latin typeface="Times New Roman"/>
                <a:cs typeface="Times New Roman"/>
              </a:rPr>
              <a:t>way of knowing if the </a:t>
            </a:r>
            <a:r>
              <a:rPr sz="1200" spc="-5" dirty="0">
                <a:latin typeface="Times New Roman"/>
                <a:cs typeface="Times New Roman"/>
              </a:rPr>
              <a:t>intended receiver </a:t>
            </a:r>
            <a:r>
              <a:rPr sz="1200" dirty="0">
                <a:latin typeface="Times New Roman"/>
                <a:cs typeface="Times New Roman"/>
              </a:rPr>
              <a:t>is ready and </a:t>
            </a:r>
            <a:r>
              <a:rPr sz="1200" spc="-5" dirty="0">
                <a:latin typeface="Times New Roman"/>
                <a:cs typeface="Times New Roman"/>
              </a:rPr>
              <a:t>able </a:t>
            </a:r>
            <a:r>
              <a:rPr sz="1200" dirty="0">
                <a:latin typeface="Times New Roman"/>
                <a:cs typeface="Times New Roman"/>
              </a:rPr>
              <a:t>to receive</a:t>
            </a:r>
            <a:r>
              <a:rPr sz="1200" spc="-30"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927100">
              <a:lnSpc>
                <a:spcPts val="1525"/>
              </a:lnSpc>
            </a:pPr>
            <a:r>
              <a:rPr sz="1350" spc="-5" dirty="0">
                <a:latin typeface="Arial"/>
                <a:cs typeface="Arial"/>
              </a:rPr>
              <a:t>–</a:t>
            </a:r>
            <a:r>
              <a:rPr sz="1200" spc="-5" dirty="0">
                <a:latin typeface="Times New Roman"/>
                <a:cs typeface="Times New Roman"/>
              </a:rPr>
              <a:t>No </a:t>
            </a:r>
            <a:r>
              <a:rPr sz="1200" dirty="0">
                <a:latin typeface="Times New Roman"/>
                <a:cs typeface="Times New Roman"/>
              </a:rPr>
              <a:t>way of keeping a second device </a:t>
            </a:r>
            <a:r>
              <a:rPr sz="1200" spc="-5" dirty="0">
                <a:latin typeface="Times New Roman"/>
                <a:cs typeface="Times New Roman"/>
              </a:rPr>
              <a:t>from TX </a:t>
            </a:r>
            <a:r>
              <a:rPr sz="1200" dirty="0">
                <a:latin typeface="Times New Roman"/>
                <a:cs typeface="Times New Roman"/>
              </a:rPr>
              <a:t>at the </a:t>
            </a:r>
            <a:r>
              <a:rPr sz="1200" spc="-5" dirty="0">
                <a:latin typeface="Times New Roman"/>
                <a:cs typeface="Times New Roman"/>
              </a:rPr>
              <a:t>same</a:t>
            </a:r>
            <a:r>
              <a:rPr sz="1200" spc="-60" dirty="0">
                <a:latin typeface="Times New Roman"/>
                <a:cs typeface="Times New Roman"/>
              </a:rPr>
              <a:t> </a:t>
            </a:r>
            <a:r>
              <a:rPr sz="1200" dirty="0">
                <a:latin typeface="Times New Roman"/>
                <a:cs typeface="Times New Roman"/>
              </a:rPr>
              <a:t>time</a:t>
            </a:r>
            <a:endParaRPr sz="1200">
              <a:latin typeface="Times New Roman"/>
              <a:cs typeface="Times New Roman"/>
            </a:endParaRPr>
          </a:p>
          <a:p>
            <a:pPr marL="241300" indent="-228600">
              <a:lnSpc>
                <a:spcPts val="1355"/>
              </a:lnSpc>
              <a:buFont typeface="Courier New"/>
              <a:buChar char="o"/>
              <a:tabLst>
                <a:tab pos="241300" algn="l"/>
              </a:tabLst>
            </a:pPr>
            <a:r>
              <a:rPr sz="1200" spc="-5" dirty="0">
                <a:latin typeface="Times New Roman"/>
                <a:cs typeface="Times New Roman"/>
              </a:rPr>
              <a:t>Communication requires </a:t>
            </a:r>
            <a:r>
              <a:rPr sz="1200" dirty="0">
                <a:latin typeface="Times New Roman"/>
                <a:cs typeface="Times New Roman"/>
              </a:rPr>
              <a:t>at least 2 </a:t>
            </a:r>
            <a:r>
              <a:rPr sz="1200" spc="-5" dirty="0">
                <a:latin typeface="Times New Roman"/>
                <a:cs typeface="Times New Roman"/>
              </a:rPr>
              <a:t>devices working</a:t>
            </a:r>
            <a:r>
              <a:rPr sz="1200" spc="-80" dirty="0">
                <a:latin typeface="Times New Roman"/>
                <a:cs typeface="Times New Roman"/>
              </a:rPr>
              <a:t> </a:t>
            </a:r>
            <a:r>
              <a:rPr sz="1200" spc="-5" dirty="0">
                <a:latin typeface="Times New Roman"/>
                <a:cs typeface="Times New Roman"/>
              </a:rPr>
              <a:t>together:</a:t>
            </a:r>
            <a:endParaRPr sz="1200">
              <a:latin typeface="Times New Roman"/>
              <a:cs typeface="Times New Roman"/>
            </a:endParaRPr>
          </a:p>
          <a:p>
            <a:pPr marL="927100">
              <a:lnSpc>
                <a:spcPts val="1700"/>
              </a:lnSpc>
            </a:pPr>
            <a:r>
              <a:rPr sz="1500" dirty="0">
                <a:latin typeface="Arial"/>
                <a:cs typeface="Arial"/>
              </a:rPr>
              <a:t>–</a:t>
            </a:r>
            <a:r>
              <a:rPr sz="1200" dirty="0">
                <a:latin typeface="Times New Roman"/>
                <a:cs typeface="Times New Roman"/>
              </a:rPr>
              <a:t>Sender</a:t>
            </a:r>
            <a:endParaRPr sz="1200">
              <a:latin typeface="Times New Roman"/>
              <a:cs typeface="Times New Roman"/>
            </a:endParaRPr>
          </a:p>
          <a:p>
            <a:pPr marL="927100">
              <a:lnSpc>
                <a:spcPts val="1735"/>
              </a:lnSpc>
            </a:pPr>
            <a:r>
              <a:rPr sz="1500" dirty="0">
                <a:latin typeface="Arial"/>
                <a:cs typeface="Arial"/>
              </a:rPr>
              <a:t>–</a:t>
            </a:r>
            <a:r>
              <a:rPr sz="1200" dirty="0">
                <a:latin typeface="Times New Roman"/>
                <a:cs typeface="Times New Roman"/>
              </a:rPr>
              <a:t>Receiver</a:t>
            </a:r>
            <a:endParaRPr sz="1200">
              <a:latin typeface="Times New Roman"/>
              <a:cs typeface="Times New Roman"/>
            </a:endParaRPr>
          </a:p>
          <a:p>
            <a:pPr marL="241300" indent="-228600">
              <a:lnSpc>
                <a:spcPts val="1410"/>
              </a:lnSpc>
              <a:spcBef>
                <a:spcPts val="1260"/>
              </a:spcBef>
              <a:buFont typeface="Courier New"/>
              <a:buChar char="o"/>
              <a:tabLst>
                <a:tab pos="241300" algn="l"/>
              </a:tabLst>
            </a:pPr>
            <a:r>
              <a:rPr sz="1200" dirty="0">
                <a:latin typeface="Times New Roman"/>
                <a:cs typeface="Times New Roman"/>
              </a:rPr>
              <a:t>Even such a basic </a:t>
            </a:r>
            <a:r>
              <a:rPr sz="1200" spc="-5" dirty="0">
                <a:latin typeface="Times New Roman"/>
                <a:cs typeface="Times New Roman"/>
              </a:rPr>
              <a:t>arrangement requires great deal of</a:t>
            </a:r>
            <a:r>
              <a:rPr sz="1200" spc="-40" dirty="0">
                <a:latin typeface="Times New Roman"/>
                <a:cs typeface="Times New Roman"/>
              </a:rPr>
              <a:t> </a:t>
            </a:r>
            <a:r>
              <a:rPr sz="1200" dirty="0">
                <a:latin typeface="Times New Roman"/>
                <a:cs typeface="Times New Roman"/>
              </a:rPr>
              <a:t>coordination</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in </a:t>
            </a:r>
            <a:r>
              <a:rPr sz="1200" b="1" u="heavy" spc="-5" dirty="0">
                <a:latin typeface="Times New Roman"/>
                <a:cs typeface="Times New Roman"/>
              </a:rPr>
              <a:t>Half Duplex TX</a:t>
            </a:r>
            <a:r>
              <a:rPr sz="1200" spc="-5" dirty="0">
                <a:latin typeface="Times New Roman"/>
                <a:cs typeface="Times New Roman"/>
              </a:rPr>
              <a:t>, </a:t>
            </a:r>
            <a:r>
              <a:rPr sz="1200" dirty="0">
                <a:latin typeface="Times New Roman"/>
                <a:cs typeface="Times New Roman"/>
              </a:rPr>
              <a:t>it is </a:t>
            </a:r>
            <a:r>
              <a:rPr sz="1200" spc="-5" dirty="0">
                <a:latin typeface="Times New Roman"/>
                <a:cs typeface="Times New Roman"/>
              </a:rPr>
              <a:t>essential </a:t>
            </a:r>
            <a:r>
              <a:rPr sz="1200" dirty="0">
                <a:latin typeface="Times New Roman"/>
                <a:cs typeface="Times New Roman"/>
              </a:rPr>
              <a:t>that </a:t>
            </a:r>
            <a:r>
              <a:rPr sz="1200" spc="-5" dirty="0">
                <a:latin typeface="Times New Roman"/>
                <a:cs typeface="Times New Roman"/>
              </a:rPr>
              <a:t>only one </a:t>
            </a:r>
            <a:r>
              <a:rPr sz="1200" dirty="0">
                <a:latin typeface="Times New Roman"/>
                <a:cs typeface="Times New Roman"/>
              </a:rPr>
              <a:t>device </a:t>
            </a:r>
            <a:r>
              <a:rPr sz="1200" spc="-5" dirty="0">
                <a:latin typeface="Times New Roman"/>
                <a:cs typeface="Times New Roman"/>
              </a:rPr>
              <a:t>TX </a:t>
            </a:r>
            <a:r>
              <a:rPr sz="1200" dirty="0">
                <a:latin typeface="Times New Roman"/>
                <a:cs typeface="Times New Roman"/>
              </a:rPr>
              <a:t>at a</a:t>
            </a:r>
            <a:r>
              <a:rPr sz="1200" spc="6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If both </a:t>
            </a:r>
            <a:r>
              <a:rPr sz="1200" spc="-5" dirty="0">
                <a:latin typeface="Times New Roman"/>
                <a:cs typeface="Times New Roman"/>
              </a:rPr>
              <a:t>device </a:t>
            </a:r>
            <a:r>
              <a:rPr sz="1200" dirty="0">
                <a:latin typeface="Times New Roman"/>
                <a:cs typeface="Times New Roman"/>
              </a:rPr>
              <a:t>TX, the signals will </a:t>
            </a:r>
            <a:r>
              <a:rPr sz="1200" spc="-5" dirty="0">
                <a:latin typeface="Times New Roman"/>
                <a:cs typeface="Times New Roman"/>
              </a:rPr>
              <a:t>collide leaving </a:t>
            </a:r>
            <a:r>
              <a:rPr sz="1200" dirty="0">
                <a:latin typeface="Times New Roman"/>
                <a:cs typeface="Times New Roman"/>
              </a:rPr>
              <a:t>nothing on the line </a:t>
            </a:r>
            <a:r>
              <a:rPr sz="1200" spc="-5" dirty="0">
                <a:latin typeface="Times New Roman"/>
                <a:cs typeface="Times New Roman"/>
              </a:rPr>
              <a:t>but</a:t>
            </a:r>
            <a:r>
              <a:rPr sz="1200" spc="-40" dirty="0">
                <a:latin typeface="Times New Roman"/>
                <a:cs typeface="Times New Roman"/>
              </a:rPr>
              <a:t> </a:t>
            </a:r>
            <a:r>
              <a:rPr sz="1200" dirty="0">
                <a:latin typeface="Times New Roman"/>
                <a:cs typeface="Times New Roman"/>
              </a:rPr>
              <a:t>Noise</a:t>
            </a:r>
            <a:endParaRPr sz="1200">
              <a:latin typeface="Times New Roman"/>
              <a:cs typeface="Times New Roman"/>
            </a:endParaRPr>
          </a:p>
          <a:p>
            <a:pPr marL="241300" marR="7620" indent="-228600" algn="just">
              <a:lnSpc>
                <a:spcPts val="1380"/>
              </a:lnSpc>
              <a:spcBef>
                <a:spcPts val="65"/>
              </a:spcBef>
              <a:buFont typeface="Courier New"/>
              <a:buChar char="o"/>
              <a:tabLst>
                <a:tab pos="241300" algn="l"/>
              </a:tabLst>
            </a:pPr>
            <a:r>
              <a:rPr sz="1200" spc="-5" dirty="0">
                <a:latin typeface="Times New Roman"/>
                <a:cs typeface="Times New Roman"/>
              </a:rPr>
              <a:t>The coordination of half-duplex TX is </a:t>
            </a:r>
            <a:r>
              <a:rPr sz="1200" dirty="0">
                <a:latin typeface="Times New Roman"/>
                <a:cs typeface="Times New Roman"/>
              </a:rPr>
              <a:t>a </a:t>
            </a:r>
            <a:r>
              <a:rPr sz="1200" spc="-5" dirty="0">
                <a:latin typeface="Times New Roman"/>
                <a:cs typeface="Times New Roman"/>
              </a:rPr>
              <a:t>part of </a:t>
            </a:r>
            <a:r>
              <a:rPr sz="1200" dirty="0">
                <a:latin typeface="Times New Roman"/>
                <a:cs typeface="Times New Roman"/>
              </a:rPr>
              <a:t>a </a:t>
            </a:r>
            <a:r>
              <a:rPr sz="1200" spc="-5" dirty="0">
                <a:latin typeface="Times New Roman"/>
                <a:cs typeface="Times New Roman"/>
              </a:rPr>
              <a:t>procedure called Line Discipline,  </a:t>
            </a:r>
            <a:r>
              <a:rPr sz="1200" dirty="0">
                <a:latin typeface="Times New Roman"/>
                <a:cs typeface="Times New Roman"/>
              </a:rPr>
              <a:t>which is one of the functions included in </a:t>
            </a:r>
            <a:r>
              <a:rPr sz="1200" spc="-5" dirty="0">
                <a:latin typeface="Times New Roman"/>
                <a:cs typeface="Times New Roman"/>
              </a:rPr>
              <a:t>the second </a:t>
            </a:r>
            <a:r>
              <a:rPr sz="1200" dirty="0">
                <a:latin typeface="Times New Roman"/>
                <a:cs typeface="Times New Roman"/>
              </a:rPr>
              <a:t>layer </a:t>
            </a:r>
            <a:r>
              <a:rPr sz="1200" spc="-5" dirty="0">
                <a:latin typeface="Times New Roman"/>
                <a:cs typeface="Times New Roman"/>
              </a:rPr>
              <a:t>of OSI </a:t>
            </a:r>
            <a:r>
              <a:rPr sz="1200" dirty="0">
                <a:latin typeface="Times New Roman"/>
                <a:cs typeface="Times New Roman"/>
              </a:rPr>
              <a:t>Model, the data link  layer</a:t>
            </a:r>
            <a:endParaRPr sz="1200">
              <a:latin typeface="Times New Roman"/>
              <a:cs typeface="Times New Roman"/>
            </a:endParaRPr>
          </a:p>
          <a:p>
            <a:pPr>
              <a:lnSpc>
                <a:spcPct val="100000"/>
              </a:lnSpc>
              <a:buFont typeface="Courier New"/>
              <a:buChar char="o"/>
            </a:pP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In addition to Line </a:t>
            </a:r>
            <a:r>
              <a:rPr sz="1200" spc="-5" dirty="0">
                <a:latin typeface="Times New Roman"/>
                <a:cs typeface="Times New Roman"/>
              </a:rPr>
              <a:t>Discipline, </a:t>
            </a:r>
            <a:r>
              <a:rPr sz="1200" dirty="0">
                <a:latin typeface="Times New Roman"/>
                <a:cs typeface="Times New Roman"/>
              </a:rPr>
              <a:t>the </a:t>
            </a:r>
            <a:r>
              <a:rPr sz="1200" spc="-5" dirty="0">
                <a:latin typeface="Times New Roman"/>
                <a:cs typeface="Times New Roman"/>
              </a:rPr>
              <a:t>most important functions </a:t>
            </a:r>
            <a:r>
              <a:rPr sz="1200" dirty="0">
                <a:latin typeface="Times New Roman"/>
                <a:cs typeface="Times New Roman"/>
              </a:rPr>
              <a:t>in </a:t>
            </a:r>
            <a:r>
              <a:rPr sz="1200" spc="-5" dirty="0">
                <a:latin typeface="Times New Roman"/>
                <a:cs typeface="Times New Roman"/>
              </a:rPr>
              <a:t>the </a:t>
            </a:r>
            <a:r>
              <a:rPr sz="1200" dirty="0">
                <a:latin typeface="Times New Roman"/>
                <a:cs typeface="Times New Roman"/>
              </a:rPr>
              <a:t>data link layer are  Flow Control and Error</a:t>
            </a:r>
            <a:r>
              <a:rPr sz="1200" spc="-125"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Collectively these functions </a:t>
            </a:r>
            <a:r>
              <a:rPr sz="1200" spc="-5" dirty="0">
                <a:latin typeface="Times New Roman"/>
                <a:cs typeface="Times New Roman"/>
              </a:rPr>
              <a:t>are </a:t>
            </a:r>
            <a:r>
              <a:rPr sz="1200" dirty="0">
                <a:latin typeface="Times New Roman"/>
                <a:cs typeface="Times New Roman"/>
              </a:rPr>
              <a:t>called </a:t>
            </a:r>
            <a:r>
              <a:rPr sz="1200" spc="-5" dirty="0">
                <a:latin typeface="Times New Roman"/>
                <a:cs typeface="Times New Roman"/>
              </a:rPr>
              <a:t>Data </a:t>
            </a:r>
            <a:r>
              <a:rPr sz="1200" dirty="0">
                <a:latin typeface="Times New Roman"/>
                <a:cs typeface="Times New Roman"/>
              </a:rPr>
              <a:t>Link</a:t>
            </a:r>
            <a:r>
              <a:rPr sz="1200" spc="-105" dirty="0">
                <a:latin typeface="Times New Roman"/>
                <a:cs typeface="Times New Roman"/>
              </a:rPr>
              <a:t> </a:t>
            </a:r>
            <a:r>
              <a:rPr sz="1200" spc="-5" dirty="0">
                <a:latin typeface="Times New Roman"/>
                <a:cs typeface="Times New Roman"/>
              </a:rPr>
              <a:t>Control</a:t>
            </a:r>
            <a:endParaRPr sz="1200">
              <a:latin typeface="Times New Roman"/>
              <a:cs typeface="Times New Roman"/>
            </a:endParaRPr>
          </a:p>
        </p:txBody>
      </p:sp>
      <p:sp>
        <p:nvSpPr>
          <p:cNvPr id="7" name="object 7"/>
          <p:cNvSpPr/>
          <p:nvPr/>
        </p:nvSpPr>
        <p:spPr>
          <a:xfrm>
            <a:off x="1552955" y="914400"/>
            <a:ext cx="4687824" cy="2894076"/>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185</a:t>
            </a:fld>
            <a:endParaRPr dirty="0"/>
          </a:p>
        </p:txBody>
      </p:sp>
    </p:spTree>
    <p:extLst>
      <p:ext uri="{BB962C8B-B14F-4D97-AF65-F5344CB8AC3E}">
        <p14:creationId xmlns:p14="http://schemas.microsoft.com/office/powerpoint/2010/main" val="24436664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03731"/>
            <a:ext cx="2384425" cy="19494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Data Link Layer &amp; its</a:t>
            </a:r>
            <a:r>
              <a:rPr sz="1200" b="1" spc="-135" dirty="0">
                <a:latin typeface="Times New Roman"/>
                <a:cs typeface="Times New Roman"/>
              </a:rPr>
              <a:t> </a:t>
            </a:r>
            <a:r>
              <a:rPr sz="1200" b="1" dirty="0">
                <a:latin typeface="Times New Roman"/>
                <a:cs typeface="Times New Roman"/>
              </a:rPr>
              <a:t>Functions</a:t>
            </a:r>
            <a:endParaRPr sz="1200">
              <a:latin typeface="Times New Roman"/>
              <a:cs typeface="Times New Roman"/>
            </a:endParaRPr>
          </a:p>
        </p:txBody>
      </p:sp>
      <p:sp>
        <p:nvSpPr>
          <p:cNvPr id="7" name="object 7"/>
          <p:cNvSpPr txBox="1"/>
          <p:nvPr/>
        </p:nvSpPr>
        <p:spPr>
          <a:xfrm>
            <a:off x="1358900" y="3658869"/>
            <a:ext cx="1666239" cy="225425"/>
          </a:xfrm>
          <a:prstGeom prst="rect">
            <a:avLst/>
          </a:prstGeom>
        </p:spPr>
        <p:txBody>
          <a:bodyPr vert="horz" wrap="square" lIns="0" tIns="0" rIns="0" bIns="0" rtlCol="0">
            <a:spAutoFit/>
          </a:bodyPr>
          <a:lstStyle/>
          <a:p>
            <a:pPr marL="240665" indent="-227965">
              <a:lnSpc>
                <a:spcPct val="100000"/>
              </a:lnSpc>
              <a:buFont typeface="Meiryo"/>
              <a:buChar char="❖"/>
              <a:tabLst>
                <a:tab pos="241300" algn="l"/>
              </a:tabLst>
            </a:pPr>
            <a:r>
              <a:rPr sz="1400" b="1" spc="-5" dirty="0">
                <a:latin typeface="Times New Roman"/>
                <a:cs typeface="Times New Roman"/>
              </a:rPr>
              <a:t>Data </a:t>
            </a:r>
            <a:r>
              <a:rPr sz="1400" b="1" dirty="0">
                <a:latin typeface="Times New Roman"/>
                <a:cs typeface="Times New Roman"/>
              </a:rPr>
              <a:t>Link</a:t>
            </a:r>
            <a:r>
              <a:rPr sz="1400" b="1" spc="-70" dirty="0">
                <a:latin typeface="Times New Roman"/>
                <a:cs typeface="Times New Roman"/>
              </a:rPr>
              <a:t> </a:t>
            </a:r>
            <a:r>
              <a:rPr sz="1400" b="1" spc="-5" dirty="0">
                <a:latin typeface="Times New Roman"/>
                <a:cs typeface="Times New Roman"/>
              </a:rPr>
              <a:t>Control</a:t>
            </a:r>
            <a:endParaRPr sz="1400">
              <a:latin typeface="Times New Roman"/>
              <a:cs typeface="Times New Roman"/>
            </a:endParaRPr>
          </a:p>
        </p:txBody>
      </p:sp>
      <p:sp>
        <p:nvSpPr>
          <p:cNvPr id="8" name="object 8"/>
          <p:cNvSpPr txBox="1"/>
          <p:nvPr/>
        </p:nvSpPr>
        <p:spPr>
          <a:xfrm>
            <a:off x="1130300" y="5806440"/>
            <a:ext cx="5532755" cy="3790315"/>
          </a:xfrm>
          <a:prstGeom prst="rect">
            <a:avLst/>
          </a:prstGeom>
        </p:spPr>
        <p:txBody>
          <a:bodyPr vert="horz" wrap="square" lIns="0" tIns="0" rIns="0" bIns="0" rtlCol="0">
            <a:spAutoFit/>
          </a:bodyPr>
          <a:lstStyle/>
          <a:p>
            <a:pPr marL="241300" indent="-228600">
              <a:lnSpc>
                <a:spcPts val="1400"/>
              </a:lnSpc>
              <a:buFont typeface="Meiryo"/>
              <a:buChar char="➢"/>
              <a:tabLst>
                <a:tab pos="241300" algn="l"/>
              </a:tabLst>
            </a:pPr>
            <a:r>
              <a:rPr sz="1200" b="1" u="heavy" dirty="0">
                <a:latin typeface="Times New Roman"/>
                <a:cs typeface="Times New Roman"/>
              </a:rPr>
              <a:t>Line</a:t>
            </a:r>
            <a:r>
              <a:rPr sz="1200" b="1" u="heavy" spc="-65" dirty="0">
                <a:latin typeface="Times New Roman"/>
                <a:cs typeface="Times New Roman"/>
              </a:rPr>
              <a:t> </a:t>
            </a:r>
            <a:r>
              <a:rPr sz="1200" b="1" u="heavy" spc="-5" dirty="0">
                <a:latin typeface="Times New Roman"/>
                <a:cs typeface="Times New Roman"/>
              </a:rPr>
              <a:t>Discipline</a:t>
            </a:r>
            <a:r>
              <a:rPr sz="1200" spc="-5" dirty="0">
                <a:latin typeface="Times New Roman"/>
                <a:cs typeface="Times New Roman"/>
              </a:rPr>
              <a:t>:</a:t>
            </a:r>
            <a:endParaRPr sz="1200">
              <a:latin typeface="Times New Roman"/>
              <a:cs typeface="Times New Roman"/>
            </a:endParaRPr>
          </a:p>
          <a:p>
            <a:pPr marL="469900">
              <a:lnSpc>
                <a:spcPts val="1760"/>
              </a:lnSpc>
            </a:pPr>
            <a:r>
              <a:rPr sz="1500" spc="-5" dirty="0">
                <a:latin typeface="Arial"/>
                <a:cs typeface="Arial"/>
              </a:rPr>
              <a:t>– </a:t>
            </a:r>
            <a:r>
              <a:rPr sz="1200" spc="-5" dirty="0">
                <a:latin typeface="Times New Roman"/>
                <a:cs typeface="Times New Roman"/>
              </a:rPr>
              <a:t>Coordinates </a:t>
            </a:r>
            <a:r>
              <a:rPr sz="1200" dirty="0">
                <a:latin typeface="Times New Roman"/>
                <a:cs typeface="Times New Roman"/>
              </a:rPr>
              <a:t>the link </a:t>
            </a:r>
            <a:r>
              <a:rPr sz="1200" spc="-5" dirty="0">
                <a:latin typeface="Times New Roman"/>
                <a:cs typeface="Times New Roman"/>
              </a:rPr>
              <a:t>systems, which device </a:t>
            </a:r>
            <a:r>
              <a:rPr sz="1200" dirty="0">
                <a:latin typeface="Times New Roman"/>
                <a:cs typeface="Times New Roman"/>
              </a:rPr>
              <a:t>can </a:t>
            </a:r>
            <a:r>
              <a:rPr sz="1200" spc="-5" dirty="0">
                <a:latin typeface="Times New Roman"/>
                <a:cs typeface="Times New Roman"/>
              </a:rPr>
              <a:t>send </a:t>
            </a:r>
            <a:r>
              <a:rPr sz="1200" dirty="0">
                <a:latin typeface="Times New Roman"/>
                <a:cs typeface="Times New Roman"/>
              </a:rPr>
              <a:t>and </a:t>
            </a:r>
            <a:r>
              <a:rPr sz="1200" spc="-5" dirty="0">
                <a:latin typeface="Times New Roman"/>
                <a:cs typeface="Times New Roman"/>
              </a:rPr>
              <a:t>when </a:t>
            </a:r>
            <a:r>
              <a:rPr sz="1200" dirty="0">
                <a:latin typeface="Times New Roman"/>
                <a:cs typeface="Times New Roman"/>
              </a:rPr>
              <a:t>it can</a:t>
            </a:r>
            <a:r>
              <a:rPr sz="1200" spc="-195" dirty="0">
                <a:latin typeface="Times New Roman"/>
                <a:cs typeface="Times New Roman"/>
              </a:rPr>
              <a:t> </a:t>
            </a:r>
            <a:r>
              <a:rPr sz="1200" spc="-5" dirty="0">
                <a:latin typeface="Times New Roman"/>
                <a:cs typeface="Times New Roman"/>
              </a:rPr>
              <a:t>send?</a:t>
            </a:r>
            <a:endParaRPr sz="1200">
              <a:latin typeface="Times New Roman"/>
              <a:cs typeface="Times New Roman"/>
            </a:endParaRPr>
          </a:p>
          <a:p>
            <a:pPr marL="241300" indent="-228600">
              <a:lnSpc>
                <a:spcPts val="1400"/>
              </a:lnSpc>
              <a:spcBef>
                <a:spcPts val="1270"/>
              </a:spcBef>
              <a:buFont typeface="Meiryo"/>
              <a:buChar char="➢"/>
              <a:tabLst>
                <a:tab pos="241300" algn="l"/>
              </a:tabLst>
            </a:pPr>
            <a:r>
              <a:rPr sz="1200" b="1" u="heavy" dirty="0">
                <a:latin typeface="Times New Roman"/>
                <a:cs typeface="Times New Roman"/>
              </a:rPr>
              <a:t>Flow</a:t>
            </a:r>
            <a:r>
              <a:rPr sz="1200" b="1" u="heavy" spc="-110" dirty="0">
                <a:latin typeface="Times New Roman"/>
                <a:cs typeface="Times New Roman"/>
              </a:rPr>
              <a:t> </a:t>
            </a:r>
            <a:r>
              <a:rPr sz="1200" b="1" u="heavy" dirty="0">
                <a:latin typeface="Times New Roman"/>
                <a:cs typeface="Times New Roman"/>
              </a:rPr>
              <a:t>Control:</a:t>
            </a:r>
            <a:endParaRPr sz="1200">
              <a:latin typeface="Times New Roman"/>
              <a:cs typeface="Times New Roman"/>
            </a:endParaRPr>
          </a:p>
          <a:p>
            <a:pPr marL="469900">
              <a:lnSpc>
                <a:spcPts val="1689"/>
              </a:lnSpc>
            </a:pPr>
            <a:r>
              <a:rPr sz="1500" dirty="0">
                <a:latin typeface="Arial"/>
                <a:cs typeface="Arial"/>
              </a:rPr>
              <a:t>–</a:t>
            </a:r>
            <a:r>
              <a:rPr sz="1200" dirty="0">
                <a:latin typeface="Times New Roman"/>
                <a:cs typeface="Times New Roman"/>
              </a:rPr>
              <a:t>The </a:t>
            </a:r>
            <a:r>
              <a:rPr sz="1200" spc="-5" dirty="0">
                <a:latin typeface="Times New Roman"/>
                <a:cs typeface="Times New Roman"/>
              </a:rPr>
              <a:t>amount of data </a:t>
            </a:r>
            <a:r>
              <a:rPr sz="1200" dirty="0">
                <a:latin typeface="Times New Roman"/>
                <a:cs typeface="Times New Roman"/>
              </a:rPr>
              <a:t>that can </a:t>
            </a:r>
            <a:r>
              <a:rPr sz="1200" spc="-5" dirty="0">
                <a:latin typeface="Times New Roman"/>
                <a:cs typeface="Times New Roman"/>
              </a:rPr>
              <a:t>be sent </a:t>
            </a:r>
            <a:r>
              <a:rPr sz="1200" dirty="0">
                <a:latin typeface="Times New Roman"/>
                <a:cs typeface="Times New Roman"/>
              </a:rPr>
              <a:t>before the receiving</a:t>
            </a:r>
            <a:r>
              <a:rPr sz="1200" spc="-20" dirty="0">
                <a:latin typeface="Times New Roman"/>
                <a:cs typeface="Times New Roman"/>
              </a:rPr>
              <a:t> </a:t>
            </a:r>
            <a:r>
              <a:rPr sz="1200" spc="-5" dirty="0">
                <a:latin typeface="Times New Roman"/>
                <a:cs typeface="Times New Roman"/>
              </a:rPr>
              <a:t>acknowledgement</a:t>
            </a:r>
            <a:endParaRPr sz="1200">
              <a:latin typeface="Times New Roman"/>
              <a:cs typeface="Times New Roman"/>
            </a:endParaRPr>
          </a:p>
          <a:p>
            <a:pPr marL="469900" marR="5715" indent="-635">
              <a:lnSpc>
                <a:spcPct val="93300"/>
              </a:lnSpc>
              <a:spcBef>
                <a:spcPts val="55"/>
              </a:spcBef>
            </a:pPr>
            <a:r>
              <a:rPr sz="1500" spc="-5" dirty="0">
                <a:latin typeface="Arial"/>
                <a:cs typeface="Arial"/>
              </a:rPr>
              <a:t>–</a:t>
            </a:r>
            <a:r>
              <a:rPr sz="1200" spc="-5" dirty="0">
                <a:latin typeface="Times New Roman"/>
                <a:cs typeface="Times New Roman"/>
              </a:rPr>
              <a:t>It also provides the receiver’s acknowledgement </a:t>
            </a:r>
            <a:r>
              <a:rPr sz="1200" dirty="0">
                <a:latin typeface="Times New Roman"/>
                <a:cs typeface="Times New Roman"/>
              </a:rPr>
              <a:t>for </a:t>
            </a:r>
            <a:r>
              <a:rPr sz="1200" spc="-5" dirty="0">
                <a:latin typeface="Times New Roman"/>
                <a:cs typeface="Times New Roman"/>
              </a:rPr>
              <a:t>frames </a:t>
            </a:r>
            <a:r>
              <a:rPr sz="1200" dirty="0">
                <a:latin typeface="Times New Roman"/>
                <a:cs typeface="Times New Roman"/>
              </a:rPr>
              <a:t>received intact and  so is linked to error</a:t>
            </a:r>
            <a:r>
              <a:rPr sz="1200" spc="-130"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ts val="1400"/>
              </a:lnSpc>
              <a:spcBef>
                <a:spcPts val="5"/>
              </a:spcBef>
              <a:buFont typeface="Meiryo"/>
              <a:buChar char="➢"/>
              <a:tabLst>
                <a:tab pos="241300" algn="l"/>
              </a:tabLst>
            </a:pPr>
            <a:r>
              <a:rPr sz="1200" b="1" u="heavy" dirty="0">
                <a:latin typeface="Times New Roman"/>
                <a:cs typeface="Times New Roman"/>
              </a:rPr>
              <a:t>Error</a:t>
            </a:r>
            <a:r>
              <a:rPr sz="1200" b="1" u="heavy" spc="-100" dirty="0">
                <a:latin typeface="Times New Roman"/>
                <a:cs typeface="Times New Roman"/>
              </a:rPr>
              <a:t> </a:t>
            </a:r>
            <a:r>
              <a:rPr sz="1200" b="1" u="heavy" dirty="0">
                <a:latin typeface="Times New Roman"/>
                <a:cs typeface="Times New Roman"/>
              </a:rPr>
              <a:t>Control:</a:t>
            </a:r>
            <a:endParaRPr sz="1200">
              <a:latin typeface="Times New Roman"/>
              <a:cs typeface="Times New Roman"/>
            </a:endParaRPr>
          </a:p>
          <a:p>
            <a:pPr marL="469900">
              <a:lnSpc>
                <a:spcPts val="1689"/>
              </a:lnSpc>
            </a:pPr>
            <a:r>
              <a:rPr sz="1500" spc="-5" dirty="0">
                <a:latin typeface="Arial"/>
                <a:cs typeface="Arial"/>
              </a:rPr>
              <a:t>–</a:t>
            </a:r>
            <a:r>
              <a:rPr sz="1200" spc="-5" dirty="0">
                <a:latin typeface="Times New Roman"/>
                <a:cs typeface="Times New Roman"/>
              </a:rPr>
              <a:t>Means Error </a:t>
            </a:r>
            <a:r>
              <a:rPr sz="1200" dirty="0">
                <a:latin typeface="Times New Roman"/>
                <a:cs typeface="Times New Roman"/>
              </a:rPr>
              <a:t>detection </a:t>
            </a:r>
            <a:r>
              <a:rPr sz="1200" spc="-5" dirty="0">
                <a:latin typeface="Times New Roman"/>
                <a:cs typeface="Times New Roman"/>
              </a:rPr>
              <a:t>and</a:t>
            </a:r>
            <a:r>
              <a:rPr sz="1200" spc="-45" dirty="0">
                <a:latin typeface="Times New Roman"/>
                <a:cs typeface="Times New Roman"/>
              </a:rPr>
              <a:t> </a:t>
            </a:r>
            <a:r>
              <a:rPr sz="1200" dirty="0">
                <a:latin typeface="Times New Roman"/>
                <a:cs typeface="Times New Roman"/>
              </a:rPr>
              <a:t>Correction</a:t>
            </a:r>
            <a:endParaRPr sz="1200">
              <a:latin typeface="Times New Roman"/>
              <a:cs typeface="Times New Roman"/>
            </a:endParaRPr>
          </a:p>
          <a:p>
            <a:pPr marL="469900" marR="5080">
              <a:lnSpc>
                <a:spcPct val="93300"/>
              </a:lnSpc>
              <a:spcBef>
                <a:spcPts val="50"/>
              </a:spcBef>
            </a:pPr>
            <a:r>
              <a:rPr sz="1500" dirty="0">
                <a:latin typeface="Arial"/>
                <a:cs typeface="Arial"/>
              </a:rPr>
              <a:t>–</a:t>
            </a:r>
            <a:r>
              <a:rPr sz="1200" dirty="0">
                <a:latin typeface="Times New Roman"/>
                <a:cs typeface="Times New Roman"/>
              </a:rPr>
              <a:t>It allows the </a:t>
            </a:r>
            <a:r>
              <a:rPr sz="1200" spc="-5" dirty="0">
                <a:latin typeface="Times New Roman"/>
                <a:cs typeface="Times New Roman"/>
              </a:rPr>
              <a:t>receiver </a:t>
            </a:r>
            <a:r>
              <a:rPr sz="1200" dirty="0">
                <a:latin typeface="Times New Roman"/>
                <a:cs typeface="Times New Roman"/>
              </a:rPr>
              <a:t>to inform the sender of any </a:t>
            </a:r>
            <a:r>
              <a:rPr sz="1200" spc="-5" dirty="0">
                <a:latin typeface="Times New Roman"/>
                <a:cs typeface="Times New Roman"/>
              </a:rPr>
              <a:t>frames </a:t>
            </a:r>
            <a:r>
              <a:rPr sz="1200" dirty="0">
                <a:latin typeface="Times New Roman"/>
                <a:cs typeface="Times New Roman"/>
              </a:rPr>
              <a:t>lost or </a:t>
            </a:r>
            <a:r>
              <a:rPr sz="1200" spc="-5" dirty="0">
                <a:latin typeface="Times New Roman"/>
                <a:cs typeface="Times New Roman"/>
              </a:rPr>
              <a:t>damaged </a:t>
            </a:r>
            <a:r>
              <a:rPr sz="1200" dirty="0">
                <a:latin typeface="Times New Roman"/>
                <a:cs typeface="Times New Roman"/>
              </a:rPr>
              <a:t>in </a:t>
            </a:r>
            <a:r>
              <a:rPr sz="1200" spc="-5" dirty="0">
                <a:latin typeface="Times New Roman"/>
                <a:cs typeface="Times New Roman"/>
              </a:rPr>
              <a:t>TX  </a:t>
            </a:r>
            <a:r>
              <a:rPr sz="1200" dirty="0">
                <a:latin typeface="Times New Roman"/>
                <a:cs typeface="Times New Roman"/>
              </a:rPr>
              <a:t>and coordinates </a:t>
            </a:r>
            <a:r>
              <a:rPr sz="1200" spc="-5" dirty="0">
                <a:latin typeface="Times New Roman"/>
                <a:cs typeface="Times New Roman"/>
              </a:rPr>
              <a:t>Retransmission </a:t>
            </a:r>
            <a:r>
              <a:rPr sz="1200" dirty="0">
                <a:latin typeface="Times New Roman"/>
                <a:cs typeface="Times New Roman"/>
              </a:rPr>
              <a:t>of those </a:t>
            </a:r>
            <a:r>
              <a:rPr sz="1200" spc="-5" dirty="0">
                <a:latin typeface="Times New Roman"/>
                <a:cs typeface="Times New Roman"/>
              </a:rPr>
              <a:t>frames </a:t>
            </a:r>
            <a:r>
              <a:rPr sz="1200" dirty="0">
                <a:latin typeface="Times New Roman"/>
                <a:cs typeface="Times New Roman"/>
              </a:rPr>
              <a:t>by the</a:t>
            </a:r>
            <a:r>
              <a:rPr sz="1200" spc="-60" dirty="0">
                <a:latin typeface="Times New Roman"/>
                <a:cs typeface="Times New Roman"/>
              </a:rPr>
              <a:t> </a:t>
            </a:r>
            <a:r>
              <a:rPr sz="1200" dirty="0">
                <a:latin typeface="Times New Roman"/>
                <a:cs typeface="Times New Roman"/>
              </a:rPr>
              <a:t>sender</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ts val="1405"/>
              </a:lnSpc>
              <a:spcBef>
                <a:spcPts val="5"/>
              </a:spcBef>
              <a:buFont typeface="Meiryo"/>
              <a:buChar char="➢"/>
              <a:tabLst>
                <a:tab pos="241300" algn="l"/>
              </a:tabLst>
            </a:pPr>
            <a:r>
              <a:rPr sz="1200" b="1" dirty="0">
                <a:latin typeface="Times New Roman"/>
                <a:cs typeface="Times New Roman"/>
              </a:rPr>
              <a:t>Line</a:t>
            </a:r>
            <a:r>
              <a:rPr sz="1200" b="1" spc="-65" dirty="0">
                <a:latin typeface="Times New Roman"/>
                <a:cs typeface="Times New Roman"/>
              </a:rPr>
              <a:t> </a:t>
            </a:r>
            <a:r>
              <a:rPr sz="1200" b="1" spc="-5" dirty="0">
                <a:latin typeface="Times New Roman"/>
                <a:cs typeface="Times New Roman"/>
              </a:rPr>
              <a:t>Discipline</a:t>
            </a:r>
            <a:endParaRPr sz="1200">
              <a:latin typeface="Times New Roman"/>
              <a:cs typeface="Times New Roman"/>
            </a:endParaRPr>
          </a:p>
          <a:p>
            <a:pPr marL="241300" marR="6350" indent="-228600">
              <a:lnSpc>
                <a:spcPts val="1380"/>
              </a:lnSpc>
              <a:spcBef>
                <a:spcPts val="60"/>
              </a:spcBef>
              <a:buFont typeface="Courier New"/>
              <a:buChar char="o"/>
              <a:tabLst>
                <a:tab pos="241300" algn="l"/>
              </a:tabLst>
            </a:pPr>
            <a:r>
              <a:rPr sz="1200" spc="-5" dirty="0">
                <a:latin typeface="Times New Roman"/>
                <a:cs typeface="Times New Roman"/>
              </a:rPr>
              <a:t>How efficient </a:t>
            </a:r>
            <a:r>
              <a:rPr sz="1200" dirty="0">
                <a:latin typeface="Times New Roman"/>
                <a:cs typeface="Times New Roman"/>
              </a:rPr>
              <a:t>the </a:t>
            </a:r>
            <a:r>
              <a:rPr sz="1200" spc="-5" dirty="0">
                <a:latin typeface="Times New Roman"/>
                <a:cs typeface="Times New Roman"/>
              </a:rPr>
              <a:t>system </a:t>
            </a:r>
            <a:r>
              <a:rPr sz="1200" dirty="0">
                <a:latin typeface="Times New Roman"/>
                <a:cs typeface="Times New Roman"/>
              </a:rPr>
              <a:t>is, no device in it </a:t>
            </a:r>
            <a:r>
              <a:rPr sz="1200" spc="-5" dirty="0">
                <a:latin typeface="Times New Roman"/>
                <a:cs typeface="Times New Roman"/>
              </a:rPr>
              <a:t>should </a:t>
            </a:r>
            <a:r>
              <a:rPr sz="1200" dirty="0">
                <a:latin typeface="Times New Roman"/>
                <a:cs typeface="Times New Roman"/>
              </a:rPr>
              <a:t>be </a:t>
            </a:r>
            <a:r>
              <a:rPr sz="1200" spc="-5" dirty="0">
                <a:latin typeface="Times New Roman"/>
                <a:cs typeface="Times New Roman"/>
              </a:rPr>
              <a:t>allowed </a:t>
            </a:r>
            <a:r>
              <a:rPr sz="1200" dirty="0">
                <a:latin typeface="Times New Roman"/>
                <a:cs typeface="Times New Roman"/>
              </a:rPr>
              <a:t>to </a:t>
            </a:r>
            <a:r>
              <a:rPr sz="1200" spc="-5" dirty="0">
                <a:latin typeface="Times New Roman"/>
                <a:cs typeface="Times New Roman"/>
              </a:rPr>
              <a:t>transmit </a:t>
            </a:r>
            <a:r>
              <a:rPr sz="1200" dirty="0">
                <a:latin typeface="Times New Roman"/>
                <a:cs typeface="Times New Roman"/>
              </a:rPr>
              <a:t>until </a:t>
            </a:r>
            <a:r>
              <a:rPr sz="1200" spc="-5" dirty="0">
                <a:latin typeface="Times New Roman"/>
                <a:cs typeface="Times New Roman"/>
              </a:rPr>
              <a:t>that  </a:t>
            </a:r>
            <a:r>
              <a:rPr sz="1200" dirty="0">
                <a:latin typeface="Times New Roman"/>
                <a:cs typeface="Times New Roman"/>
              </a:rPr>
              <a:t>device has the evidence that the </a:t>
            </a:r>
            <a:r>
              <a:rPr sz="1200" spc="-5" dirty="0">
                <a:latin typeface="Times New Roman"/>
                <a:cs typeface="Times New Roman"/>
              </a:rPr>
              <a:t>intended receiver</a:t>
            </a:r>
            <a:r>
              <a:rPr sz="1200" spc="-75" dirty="0">
                <a:latin typeface="Times New Roman"/>
                <a:cs typeface="Times New Roman"/>
              </a:rPr>
              <a:t> </a:t>
            </a:r>
            <a:r>
              <a:rPr sz="1200" dirty="0">
                <a:latin typeface="Times New Roman"/>
                <a:cs typeface="Times New Roman"/>
              </a:rPr>
              <a:t>is:</a:t>
            </a:r>
            <a:endParaRPr sz="1200">
              <a:latin typeface="Times New Roman"/>
              <a:cs typeface="Times New Roman"/>
            </a:endParaRPr>
          </a:p>
          <a:p>
            <a:pPr marL="927100">
              <a:lnSpc>
                <a:spcPts val="1625"/>
              </a:lnSpc>
            </a:pPr>
            <a:r>
              <a:rPr sz="1500" dirty="0">
                <a:latin typeface="Arial"/>
                <a:cs typeface="Arial"/>
              </a:rPr>
              <a:t>–</a:t>
            </a:r>
            <a:r>
              <a:rPr sz="1200" dirty="0">
                <a:latin typeface="Times New Roman"/>
                <a:cs typeface="Times New Roman"/>
              </a:rPr>
              <a:t>able to</a:t>
            </a:r>
            <a:r>
              <a:rPr sz="1200" spc="-114" dirty="0">
                <a:latin typeface="Times New Roman"/>
                <a:cs typeface="Times New Roman"/>
              </a:rPr>
              <a:t> </a:t>
            </a:r>
            <a:r>
              <a:rPr sz="1200" dirty="0">
                <a:latin typeface="Times New Roman"/>
                <a:cs typeface="Times New Roman"/>
              </a:rPr>
              <a:t>receive</a:t>
            </a:r>
            <a:endParaRPr sz="1200">
              <a:latin typeface="Times New Roman"/>
              <a:cs typeface="Times New Roman"/>
            </a:endParaRPr>
          </a:p>
          <a:p>
            <a:pPr marL="927100">
              <a:lnSpc>
                <a:spcPts val="1735"/>
              </a:lnSpc>
            </a:pPr>
            <a:r>
              <a:rPr sz="1500" spc="-5" dirty="0">
                <a:latin typeface="Arial"/>
                <a:cs typeface="Arial"/>
              </a:rPr>
              <a:t>–</a:t>
            </a:r>
            <a:r>
              <a:rPr sz="1200" spc="-5" dirty="0">
                <a:latin typeface="Times New Roman"/>
                <a:cs typeface="Times New Roman"/>
              </a:rPr>
              <a:t>is </a:t>
            </a:r>
            <a:r>
              <a:rPr sz="1200" dirty="0">
                <a:latin typeface="Times New Roman"/>
                <a:cs typeface="Times New Roman"/>
              </a:rPr>
              <a:t>prepared to accept the</a:t>
            </a:r>
            <a:r>
              <a:rPr sz="1200" spc="-100" dirty="0">
                <a:latin typeface="Times New Roman"/>
                <a:cs typeface="Times New Roman"/>
              </a:rPr>
              <a:t> </a:t>
            </a:r>
            <a:r>
              <a:rPr sz="1200" spc="-5" dirty="0">
                <a:latin typeface="Times New Roman"/>
                <a:cs typeface="Times New Roman"/>
              </a:rPr>
              <a:t>TX</a:t>
            </a:r>
            <a:endParaRPr sz="1200">
              <a:latin typeface="Times New Roman"/>
              <a:cs typeface="Times New Roman"/>
            </a:endParaRPr>
          </a:p>
          <a:p>
            <a:pPr marL="241300" indent="-228600">
              <a:lnSpc>
                <a:spcPct val="100000"/>
              </a:lnSpc>
              <a:spcBef>
                <a:spcPts val="1260"/>
              </a:spcBef>
              <a:buFont typeface="Courier New"/>
              <a:buChar char="o"/>
              <a:tabLst>
                <a:tab pos="241300" algn="l"/>
              </a:tabLst>
            </a:pPr>
            <a:r>
              <a:rPr sz="1200" dirty="0">
                <a:latin typeface="Times New Roman"/>
                <a:cs typeface="Times New Roman"/>
              </a:rPr>
              <a:t>What if the Rx device does not expect a </a:t>
            </a:r>
            <a:r>
              <a:rPr sz="1200" spc="-5" dirty="0">
                <a:latin typeface="Times New Roman"/>
                <a:cs typeface="Times New Roman"/>
              </a:rPr>
              <a:t>transmission </a:t>
            </a:r>
            <a:r>
              <a:rPr sz="1200" dirty="0">
                <a:latin typeface="Times New Roman"/>
                <a:cs typeface="Times New Roman"/>
              </a:rPr>
              <a:t>or is</a:t>
            </a:r>
            <a:r>
              <a:rPr sz="1200" spc="-60" dirty="0">
                <a:latin typeface="Times New Roman"/>
                <a:cs typeface="Times New Roman"/>
              </a:rPr>
              <a:t> </a:t>
            </a:r>
            <a:r>
              <a:rPr sz="1200" dirty="0">
                <a:latin typeface="Times New Roman"/>
                <a:cs typeface="Times New Roman"/>
              </a:rPr>
              <a:t>busy</a:t>
            </a:r>
            <a:endParaRPr sz="1200">
              <a:latin typeface="Times New Roman"/>
              <a:cs typeface="Times New Roman"/>
            </a:endParaRPr>
          </a:p>
        </p:txBody>
      </p:sp>
      <p:sp>
        <p:nvSpPr>
          <p:cNvPr id="9" name="object 9"/>
          <p:cNvSpPr/>
          <p:nvPr/>
        </p:nvSpPr>
        <p:spPr>
          <a:xfrm>
            <a:off x="1572767" y="3875532"/>
            <a:ext cx="4645875" cy="1943099"/>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932051" y="1264919"/>
            <a:ext cx="3926814" cy="2228849"/>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186</a:t>
            </a:fld>
            <a:endParaRPr dirty="0"/>
          </a:p>
        </p:txBody>
      </p:sp>
    </p:spTree>
    <p:extLst>
      <p:ext uri="{BB962C8B-B14F-4D97-AF65-F5344CB8AC3E}">
        <p14:creationId xmlns:p14="http://schemas.microsoft.com/office/powerpoint/2010/main" val="25263665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0215" cy="317436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marR="5080" indent="-228600">
              <a:lnSpc>
                <a:spcPts val="1380"/>
              </a:lnSpc>
              <a:spcBef>
                <a:spcPts val="875"/>
              </a:spcBef>
              <a:buFont typeface="Courier New"/>
              <a:buChar char="o"/>
              <a:tabLst>
                <a:tab pos="241300" algn="l"/>
              </a:tabLst>
            </a:pPr>
            <a:r>
              <a:rPr sz="1200" spc="-5" dirty="0">
                <a:latin typeface="Times New Roman"/>
                <a:cs typeface="Times New Roman"/>
              </a:rPr>
              <a:t>With </a:t>
            </a:r>
            <a:r>
              <a:rPr sz="1200" dirty="0">
                <a:latin typeface="Times New Roman"/>
                <a:cs typeface="Times New Roman"/>
              </a:rPr>
              <a:t>no way of </a:t>
            </a:r>
            <a:r>
              <a:rPr sz="1200" spc="-5" dirty="0">
                <a:latin typeface="Times New Roman"/>
                <a:cs typeface="Times New Roman"/>
              </a:rPr>
              <a:t>determining </a:t>
            </a:r>
            <a:r>
              <a:rPr sz="1200" dirty="0">
                <a:latin typeface="Times New Roman"/>
                <a:cs typeface="Times New Roman"/>
              </a:rPr>
              <a:t>the status of </a:t>
            </a:r>
            <a:r>
              <a:rPr sz="1200" spc="-5" dirty="0">
                <a:latin typeface="Times New Roman"/>
                <a:cs typeface="Times New Roman"/>
              </a:rPr>
              <a:t>the </a:t>
            </a:r>
            <a:r>
              <a:rPr sz="1200" dirty="0">
                <a:latin typeface="Times New Roman"/>
                <a:cs typeface="Times New Roman"/>
              </a:rPr>
              <a:t>intended </a:t>
            </a:r>
            <a:r>
              <a:rPr sz="1200" spc="-5" dirty="0">
                <a:latin typeface="Times New Roman"/>
                <a:cs typeface="Times New Roman"/>
              </a:rPr>
              <a:t>receiver, the transmitting  </a:t>
            </a:r>
            <a:r>
              <a:rPr sz="1200" dirty="0">
                <a:latin typeface="Times New Roman"/>
                <a:cs typeface="Times New Roman"/>
              </a:rPr>
              <a:t>device </a:t>
            </a:r>
            <a:r>
              <a:rPr sz="1200" spc="-5" dirty="0">
                <a:latin typeface="Times New Roman"/>
                <a:cs typeface="Times New Roman"/>
              </a:rPr>
              <a:t>may </a:t>
            </a:r>
            <a:r>
              <a:rPr sz="1200" dirty="0">
                <a:latin typeface="Times New Roman"/>
                <a:cs typeface="Times New Roman"/>
              </a:rPr>
              <a:t>waste its time sending data to a </a:t>
            </a:r>
            <a:r>
              <a:rPr sz="1200" spc="-5" dirty="0">
                <a:latin typeface="Times New Roman"/>
                <a:cs typeface="Times New Roman"/>
              </a:rPr>
              <a:t>non-functioning</a:t>
            </a:r>
            <a:r>
              <a:rPr sz="1200" spc="-40" dirty="0">
                <a:latin typeface="Times New Roman"/>
                <a:cs typeface="Times New Roman"/>
              </a:rPr>
              <a:t> </a:t>
            </a:r>
            <a:r>
              <a:rPr sz="1200" dirty="0">
                <a:latin typeface="Times New Roman"/>
                <a:cs typeface="Times New Roman"/>
              </a:rPr>
              <a:t>receiver</a:t>
            </a:r>
            <a:endParaRPr sz="1200">
              <a:latin typeface="Times New Roman"/>
              <a:cs typeface="Times New Roman"/>
            </a:endParaRPr>
          </a:p>
          <a:p>
            <a:pPr>
              <a:lnSpc>
                <a:spcPct val="100000"/>
              </a:lnSpc>
              <a:spcBef>
                <a:spcPts val="15"/>
              </a:spcBef>
              <a:buFont typeface="Courier New"/>
              <a:buChar char="o"/>
            </a:pPr>
            <a:endParaRPr sz="1100">
              <a:latin typeface="Times New Roman"/>
              <a:cs typeface="Times New Roman"/>
            </a:endParaRPr>
          </a:p>
          <a:p>
            <a:pPr marL="241300" indent="-228600">
              <a:lnSpc>
                <a:spcPts val="1405"/>
              </a:lnSpc>
              <a:spcBef>
                <a:spcPts val="5"/>
              </a:spcBef>
              <a:buFont typeface="Courier New"/>
              <a:buChar char="o"/>
              <a:tabLst>
                <a:tab pos="241300" algn="l"/>
              </a:tabLst>
            </a:pPr>
            <a:r>
              <a:rPr sz="1200" dirty="0">
                <a:latin typeface="Times New Roman"/>
                <a:cs typeface="Times New Roman"/>
              </a:rPr>
              <a:t>The Line </a:t>
            </a:r>
            <a:r>
              <a:rPr sz="1200" spc="-5" dirty="0">
                <a:latin typeface="Times New Roman"/>
                <a:cs typeface="Times New Roman"/>
              </a:rPr>
              <a:t>Discipline functions of </a:t>
            </a:r>
            <a:r>
              <a:rPr sz="1200" dirty="0">
                <a:latin typeface="Times New Roman"/>
                <a:cs typeface="Times New Roman"/>
              </a:rPr>
              <a:t>the </a:t>
            </a:r>
            <a:r>
              <a:rPr sz="1200" spc="-5" dirty="0">
                <a:latin typeface="Times New Roman"/>
                <a:cs typeface="Times New Roman"/>
              </a:rPr>
              <a:t>data </a:t>
            </a:r>
            <a:r>
              <a:rPr sz="1200" dirty="0">
                <a:latin typeface="Times New Roman"/>
                <a:cs typeface="Times New Roman"/>
              </a:rPr>
              <a:t>link layer</a:t>
            </a:r>
            <a:r>
              <a:rPr sz="1200" spc="-90" dirty="0">
                <a:latin typeface="Times New Roman"/>
                <a:cs typeface="Times New Roman"/>
              </a:rPr>
              <a:t> </a:t>
            </a:r>
            <a:r>
              <a:rPr sz="1200" spc="-5" dirty="0">
                <a:latin typeface="Times New Roman"/>
                <a:cs typeface="Times New Roman"/>
              </a:rPr>
              <a:t>oversee:</a:t>
            </a:r>
            <a:endParaRPr sz="1200">
              <a:latin typeface="Times New Roman"/>
              <a:cs typeface="Times New Roman"/>
            </a:endParaRPr>
          </a:p>
          <a:p>
            <a:pPr marL="927100">
              <a:lnSpc>
                <a:spcPts val="1700"/>
              </a:lnSpc>
            </a:pPr>
            <a:r>
              <a:rPr sz="1500" spc="-5" dirty="0">
                <a:latin typeface="Arial"/>
                <a:cs typeface="Arial"/>
              </a:rPr>
              <a:t>– </a:t>
            </a:r>
            <a:r>
              <a:rPr sz="1200" dirty="0">
                <a:latin typeface="Times New Roman"/>
                <a:cs typeface="Times New Roman"/>
              </a:rPr>
              <a:t>the </a:t>
            </a:r>
            <a:r>
              <a:rPr sz="1200" spc="-5" dirty="0">
                <a:latin typeface="Times New Roman"/>
                <a:cs typeface="Times New Roman"/>
              </a:rPr>
              <a:t>establishment </a:t>
            </a:r>
            <a:r>
              <a:rPr sz="1200" dirty="0">
                <a:latin typeface="Times New Roman"/>
                <a:cs typeface="Times New Roman"/>
              </a:rPr>
              <a:t>of links</a:t>
            </a:r>
            <a:r>
              <a:rPr sz="1200" spc="-175" dirty="0">
                <a:latin typeface="Times New Roman"/>
                <a:cs typeface="Times New Roman"/>
              </a:rPr>
              <a:t> </a:t>
            </a:r>
            <a:r>
              <a:rPr sz="1200" dirty="0">
                <a:latin typeface="Times New Roman"/>
                <a:cs typeface="Times New Roman"/>
              </a:rPr>
              <a:t>and</a:t>
            </a:r>
            <a:endParaRPr sz="1200">
              <a:latin typeface="Times New Roman"/>
              <a:cs typeface="Times New Roman"/>
            </a:endParaRPr>
          </a:p>
          <a:p>
            <a:pPr marR="37465" algn="ctr">
              <a:lnSpc>
                <a:spcPts val="1735"/>
              </a:lnSpc>
            </a:pPr>
            <a:r>
              <a:rPr sz="1500" dirty="0">
                <a:latin typeface="Arial"/>
                <a:cs typeface="Arial"/>
              </a:rPr>
              <a:t>–</a:t>
            </a:r>
            <a:r>
              <a:rPr sz="1200" dirty="0">
                <a:latin typeface="Times New Roman"/>
                <a:cs typeface="Times New Roman"/>
              </a:rPr>
              <a:t>The </a:t>
            </a:r>
            <a:r>
              <a:rPr sz="1200" spc="-5" dirty="0">
                <a:latin typeface="Times New Roman"/>
                <a:cs typeface="Times New Roman"/>
              </a:rPr>
              <a:t>right of </a:t>
            </a:r>
            <a:r>
              <a:rPr sz="1200" dirty="0">
                <a:latin typeface="Times New Roman"/>
                <a:cs typeface="Times New Roman"/>
              </a:rPr>
              <a:t>a </a:t>
            </a:r>
            <a:r>
              <a:rPr sz="1200" spc="-5" dirty="0">
                <a:latin typeface="Times New Roman"/>
                <a:cs typeface="Times New Roman"/>
              </a:rPr>
              <a:t>particular device </a:t>
            </a:r>
            <a:r>
              <a:rPr sz="1200" dirty="0">
                <a:latin typeface="Times New Roman"/>
                <a:cs typeface="Times New Roman"/>
              </a:rPr>
              <a:t>to </a:t>
            </a:r>
            <a:r>
              <a:rPr sz="1200" spc="-5" dirty="0">
                <a:latin typeface="Times New Roman"/>
                <a:cs typeface="Times New Roman"/>
              </a:rPr>
              <a:t>transmit </a:t>
            </a:r>
            <a:r>
              <a:rPr sz="1200" dirty="0">
                <a:latin typeface="Times New Roman"/>
                <a:cs typeface="Times New Roman"/>
              </a:rPr>
              <a:t>at a given</a:t>
            </a:r>
            <a:r>
              <a:rPr sz="1200" spc="-3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a:lnSpc>
                <a:spcPct val="100000"/>
              </a:lnSpc>
              <a:spcBef>
                <a:spcPts val="30"/>
              </a:spcBef>
            </a:pPr>
            <a:endParaRPr sz="1150">
              <a:latin typeface="Times New Roman"/>
              <a:cs typeface="Times New Roman"/>
            </a:endParaRPr>
          </a:p>
          <a:p>
            <a:pPr marL="469900" lvl="1" indent="-228600">
              <a:lnSpc>
                <a:spcPts val="1405"/>
              </a:lnSpc>
              <a:buFont typeface="Symbol"/>
              <a:buChar char=""/>
              <a:tabLst>
                <a:tab pos="469265" algn="l"/>
                <a:tab pos="469900" algn="l"/>
              </a:tabLst>
            </a:pPr>
            <a:r>
              <a:rPr sz="1200" b="1" dirty="0">
                <a:latin typeface="Times New Roman"/>
                <a:cs typeface="Times New Roman"/>
              </a:rPr>
              <a:t>Ways to do Line</a:t>
            </a:r>
            <a:r>
              <a:rPr sz="1200" b="1" spc="-65" dirty="0">
                <a:latin typeface="Times New Roman"/>
                <a:cs typeface="Times New Roman"/>
              </a:rPr>
              <a:t> </a:t>
            </a:r>
            <a:r>
              <a:rPr sz="1200" b="1" spc="-5" dirty="0">
                <a:latin typeface="Times New Roman"/>
                <a:cs typeface="Times New Roman"/>
              </a:rPr>
              <a:t>Discipline</a:t>
            </a:r>
            <a:endParaRPr sz="1200">
              <a:latin typeface="Times New Roman"/>
              <a:cs typeface="Times New Roman"/>
            </a:endParaRPr>
          </a:p>
          <a:p>
            <a:pPr marL="1384300">
              <a:lnSpc>
                <a:spcPts val="1340"/>
              </a:lnSpc>
            </a:pPr>
            <a:r>
              <a:rPr sz="1200" dirty="0">
                <a:latin typeface="Times New Roman"/>
                <a:cs typeface="Times New Roman"/>
              </a:rPr>
              <a:t>Line </a:t>
            </a:r>
            <a:r>
              <a:rPr sz="1200" spc="-5" dirty="0">
                <a:latin typeface="Times New Roman"/>
                <a:cs typeface="Times New Roman"/>
              </a:rPr>
              <a:t>Discipline </a:t>
            </a:r>
            <a:r>
              <a:rPr sz="1200" dirty="0">
                <a:latin typeface="Times New Roman"/>
                <a:cs typeface="Times New Roman"/>
              </a:rPr>
              <a:t>is </a:t>
            </a:r>
            <a:r>
              <a:rPr sz="1200" spc="-5" dirty="0">
                <a:latin typeface="Times New Roman"/>
                <a:cs typeface="Times New Roman"/>
              </a:rPr>
              <a:t>done </a:t>
            </a:r>
            <a:r>
              <a:rPr sz="1200" dirty="0">
                <a:latin typeface="Times New Roman"/>
                <a:cs typeface="Times New Roman"/>
              </a:rPr>
              <a:t>in 2</a:t>
            </a:r>
            <a:r>
              <a:rPr sz="1200" spc="-105" dirty="0">
                <a:latin typeface="Times New Roman"/>
                <a:cs typeface="Times New Roman"/>
              </a:rPr>
              <a:t> </a:t>
            </a:r>
            <a:r>
              <a:rPr sz="1200" spc="-5" dirty="0">
                <a:latin typeface="Times New Roman"/>
                <a:cs typeface="Times New Roman"/>
              </a:rPr>
              <a:t>ways:</a:t>
            </a:r>
            <a:endParaRPr sz="1200">
              <a:latin typeface="Times New Roman"/>
              <a:cs typeface="Times New Roman"/>
            </a:endParaRPr>
          </a:p>
          <a:p>
            <a:pPr marL="1384300">
              <a:lnSpc>
                <a:spcPts val="1775"/>
              </a:lnSpc>
            </a:pPr>
            <a:r>
              <a:rPr sz="1600" spc="-10" dirty="0">
                <a:latin typeface="Meiryo"/>
                <a:cs typeface="Meiryo"/>
              </a:rPr>
              <a:t>*</a:t>
            </a:r>
            <a:r>
              <a:rPr sz="1200" b="1" spc="-10" dirty="0">
                <a:latin typeface="Times New Roman"/>
                <a:cs typeface="Times New Roman"/>
              </a:rPr>
              <a:t>Enquiry </a:t>
            </a:r>
            <a:r>
              <a:rPr sz="1200" b="1" dirty="0">
                <a:latin typeface="Times New Roman"/>
                <a:cs typeface="Times New Roman"/>
              </a:rPr>
              <a:t>/ </a:t>
            </a:r>
            <a:r>
              <a:rPr sz="1200" b="1" spc="-5" dirty="0">
                <a:latin typeface="Times New Roman"/>
                <a:cs typeface="Times New Roman"/>
              </a:rPr>
              <a:t>Acknowledgement</a:t>
            </a:r>
            <a:r>
              <a:rPr sz="1200" b="1" spc="-30" dirty="0">
                <a:latin typeface="Times New Roman"/>
                <a:cs typeface="Times New Roman"/>
              </a:rPr>
              <a:t> </a:t>
            </a:r>
            <a:r>
              <a:rPr sz="1200" b="1" dirty="0">
                <a:latin typeface="Times New Roman"/>
                <a:cs typeface="Times New Roman"/>
              </a:rPr>
              <a:t>(ENQ/ACK)</a:t>
            </a:r>
            <a:endParaRPr sz="1200">
              <a:latin typeface="Times New Roman"/>
              <a:cs typeface="Times New Roman"/>
            </a:endParaRPr>
          </a:p>
          <a:p>
            <a:pPr marL="1841500">
              <a:lnSpc>
                <a:spcPts val="1720"/>
              </a:lnSpc>
            </a:pPr>
            <a:r>
              <a:rPr sz="1500" spc="-5" dirty="0">
                <a:latin typeface="Arial"/>
                <a:cs typeface="Arial"/>
              </a:rPr>
              <a:t>–</a:t>
            </a:r>
            <a:r>
              <a:rPr sz="1200" spc="-5" dirty="0">
                <a:latin typeface="Times New Roman"/>
                <a:cs typeface="Times New Roman"/>
              </a:rPr>
              <a:t>Used </a:t>
            </a:r>
            <a:r>
              <a:rPr sz="1200" dirty="0">
                <a:latin typeface="Times New Roman"/>
                <a:cs typeface="Times New Roman"/>
              </a:rPr>
              <a:t>in Peer-to-Peer</a:t>
            </a:r>
            <a:r>
              <a:rPr sz="1200" spc="-15"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a:p>
            <a:pPr marL="1384300">
              <a:lnSpc>
                <a:spcPts val="1839"/>
              </a:lnSpc>
              <a:spcBef>
                <a:spcPts val="1180"/>
              </a:spcBef>
            </a:pPr>
            <a:r>
              <a:rPr sz="1600" spc="-15" dirty="0">
                <a:latin typeface="Meiryo"/>
                <a:cs typeface="Meiryo"/>
              </a:rPr>
              <a:t>*</a:t>
            </a:r>
            <a:r>
              <a:rPr sz="1200" b="1" spc="-15" dirty="0">
                <a:latin typeface="Times New Roman"/>
                <a:cs typeface="Times New Roman"/>
              </a:rPr>
              <a:t>Poll </a:t>
            </a:r>
            <a:r>
              <a:rPr sz="1200" b="1" dirty="0">
                <a:latin typeface="Times New Roman"/>
                <a:cs typeface="Times New Roman"/>
              </a:rPr>
              <a:t>/</a:t>
            </a:r>
            <a:r>
              <a:rPr sz="1200" b="1" spc="-60" dirty="0">
                <a:latin typeface="Times New Roman"/>
                <a:cs typeface="Times New Roman"/>
              </a:rPr>
              <a:t> </a:t>
            </a:r>
            <a:r>
              <a:rPr sz="1200" b="1" spc="-5" dirty="0">
                <a:latin typeface="Times New Roman"/>
                <a:cs typeface="Times New Roman"/>
              </a:rPr>
              <a:t>Select</a:t>
            </a:r>
            <a:endParaRPr sz="1200">
              <a:latin typeface="Times New Roman"/>
              <a:cs typeface="Times New Roman"/>
            </a:endParaRPr>
          </a:p>
          <a:p>
            <a:pPr marL="1841500">
              <a:lnSpc>
                <a:spcPts val="1720"/>
              </a:lnSpc>
            </a:pPr>
            <a:r>
              <a:rPr sz="1500" spc="-5" dirty="0">
                <a:latin typeface="Arial"/>
                <a:cs typeface="Arial"/>
              </a:rPr>
              <a:t>–</a:t>
            </a:r>
            <a:r>
              <a:rPr sz="1200" spc="-5" dirty="0">
                <a:latin typeface="Times New Roman"/>
                <a:cs typeface="Times New Roman"/>
              </a:rPr>
              <a:t>Primary-Secondary</a:t>
            </a:r>
            <a:r>
              <a:rPr sz="1200" spc="-30"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5" name="object 5"/>
          <p:cNvSpPr txBox="1"/>
          <p:nvPr/>
        </p:nvSpPr>
        <p:spPr>
          <a:xfrm>
            <a:off x="1130298" y="5124450"/>
            <a:ext cx="5529580" cy="229679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Summary</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Hamming</a:t>
            </a:r>
            <a:r>
              <a:rPr sz="1200" spc="-95" dirty="0">
                <a:latin typeface="Times New Roman"/>
                <a:cs typeface="Times New Roman"/>
              </a:rPr>
              <a:t> </a:t>
            </a:r>
            <a:r>
              <a:rPr sz="1200" spc="-5" dirty="0">
                <a:latin typeface="Times New Roman"/>
                <a:cs typeface="Times New Roman"/>
              </a:rPr>
              <a:t>Code</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Data  Link</a:t>
            </a:r>
            <a:r>
              <a:rPr sz="1200" spc="-110"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Line</a:t>
            </a:r>
            <a:r>
              <a:rPr sz="1200" spc="-105" dirty="0">
                <a:latin typeface="Times New Roman"/>
                <a:cs typeface="Times New Roman"/>
              </a:rPr>
              <a:t> </a:t>
            </a:r>
            <a:r>
              <a:rPr sz="1200" dirty="0">
                <a:latin typeface="Times New Roman"/>
                <a:cs typeface="Times New Roman"/>
              </a:rPr>
              <a:t>Discipline</a:t>
            </a:r>
            <a:endParaRPr sz="1200">
              <a:latin typeface="Times New Roman"/>
              <a:cs typeface="Times New Roman"/>
            </a:endParaRPr>
          </a:p>
          <a:p>
            <a:pPr marL="927100" lvl="1" indent="-228600">
              <a:lnSpc>
                <a:spcPts val="1380"/>
              </a:lnSpc>
              <a:buChar char="–"/>
              <a:tabLst>
                <a:tab pos="926465" algn="l"/>
                <a:tab pos="927100" algn="l"/>
              </a:tabLst>
            </a:pPr>
            <a:r>
              <a:rPr sz="1200" spc="-5" dirty="0">
                <a:latin typeface="Times New Roman"/>
                <a:cs typeface="Times New Roman"/>
              </a:rPr>
              <a:t>ENQ/ACK</a:t>
            </a:r>
            <a:endParaRPr sz="1200">
              <a:latin typeface="Times New Roman"/>
              <a:cs typeface="Times New Roman"/>
            </a:endParaRPr>
          </a:p>
          <a:p>
            <a:pPr marL="927100" lvl="1" indent="-228600">
              <a:lnSpc>
                <a:spcPts val="1380"/>
              </a:lnSpc>
              <a:buChar char="–"/>
              <a:tabLst>
                <a:tab pos="926465" algn="l"/>
                <a:tab pos="927100" algn="l"/>
              </a:tabLst>
            </a:pPr>
            <a:r>
              <a:rPr sz="1200" spc="-5" dirty="0">
                <a:latin typeface="Times New Roman"/>
                <a:cs typeface="Times New Roman"/>
              </a:rPr>
              <a:t>POLL/SELECT</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Flow</a:t>
            </a:r>
            <a:r>
              <a:rPr sz="1200" spc="-105"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12700" marR="5080">
              <a:lnSpc>
                <a:spcPts val="1380"/>
              </a:lnSpc>
              <a:spcBef>
                <a:spcPts val="5"/>
              </a:spcBef>
            </a:pPr>
            <a:r>
              <a:rPr sz="1200" spc="-5" dirty="0">
                <a:latin typeface="Times New Roman"/>
                <a:cs typeface="Times New Roman"/>
              </a:rPr>
              <a:t>Section 9.7, 10.1 </a:t>
            </a:r>
            <a:r>
              <a:rPr sz="1200" dirty="0">
                <a:latin typeface="Times New Roman"/>
                <a:cs typeface="Times New Roman"/>
              </a:rPr>
              <a:t>“Data </a:t>
            </a:r>
            <a:r>
              <a:rPr sz="1200" spc="-5" dirty="0">
                <a:latin typeface="Times New Roman"/>
                <a:cs typeface="Times New Roman"/>
              </a:rPr>
              <a:t>Communications and Networking” 4th Edition by Behrouz </a:t>
            </a:r>
            <a:r>
              <a:rPr sz="1200" spc="-10"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6" name="object 6"/>
          <p:cNvSpPr/>
          <p:nvPr/>
        </p:nvSpPr>
        <p:spPr>
          <a:xfrm>
            <a:off x="1921382" y="3780282"/>
            <a:ext cx="3947160" cy="1178052"/>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187</a:t>
            </a:fld>
            <a:endParaRPr dirty="0"/>
          </a:p>
        </p:txBody>
      </p:sp>
    </p:spTree>
    <p:extLst>
      <p:ext uri="{BB962C8B-B14F-4D97-AF65-F5344CB8AC3E}">
        <p14:creationId xmlns:p14="http://schemas.microsoft.com/office/powerpoint/2010/main" val="14847742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1485" cy="215138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#37</a:t>
            </a:r>
            <a:endParaRPr sz="2000">
              <a:latin typeface="Arial Black"/>
              <a:cs typeface="Arial Black"/>
            </a:endParaRPr>
          </a:p>
          <a:p>
            <a:pPr marL="12700">
              <a:lnSpc>
                <a:spcPct val="100000"/>
              </a:lnSpc>
              <a:spcBef>
                <a:spcPts val="105"/>
              </a:spcBef>
            </a:pPr>
            <a:r>
              <a:rPr sz="1600" b="1" u="heavy" spc="-5" dirty="0">
                <a:latin typeface="Times New Roman"/>
                <a:cs typeface="Times New Roman"/>
              </a:rPr>
              <a:t>Line</a:t>
            </a:r>
            <a:r>
              <a:rPr sz="1600" b="1" u="heavy" spc="-80" dirty="0">
                <a:latin typeface="Times New Roman"/>
                <a:cs typeface="Times New Roman"/>
              </a:rPr>
              <a:t> </a:t>
            </a:r>
            <a:r>
              <a:rPr sz="1600" b="1" u="heavy" spc="-5" dirty="0">
                <a:latin typeface="Times New Roman"/>
                <a:cs typeface="Times New Roman"/>
              </a:rPr>
              <a:t>Discipline</a:t>
            </a:r>
            <a:endParaRPr sz="1600">
              <a:latin typeface="Times New Roman"/>
              <a:cs typeface="Times New Roman"/>
            </a:endParaRPr>
          </a:p>
          <a:p>
            <a:pPr marL="12700">
              <a:lnSpc>
                <a:spcPts val="1405"/>
              </a:lnSpc>
              <a:spcBef>
                <a:spcPts val="1330"/>
              </a:spcBef>
            </a:pPr>
            <a:r>
              <a:rPr sz="1200" b="1" dirty="0">
                <a:latin typeface="Times New Roman"/>
                <a:cs typeface="Times New Roman"/>
              </a:rPr>
              <a:t>Enquiry / </a:t>
            </a:r>
            <a:r>
              <a:rPr sz="1200" b="1" spc="-5" dirty="0">
                <a:latin typeface="Times New Roman"/>
                <a:cs typeface="Times New Roman"/>
              </a:rPr>
              <a:t>Acknowledgement</a:t>
            </a:r>
            <a:r>
              <a:rPr sz="1200" b="1" spc="-45" dirty="0">
                <a:latin typeface="Times New Roman"/>
                <a:cs typeface="Times New Roman"/>
              </a:rPr>
              <a:t> </a:t>
            </a:r>
            <a:r>
              <a:rPr sz="1200" b="1" dirty="0">
                <a:latin typeface="Times New Roman"/>
                <a:cs typeface="Times New Roman"/>
              </a:rPr>
              <a:t>(ENQ/ACK)</a:t>
            </a:r>
            <a:endParaRPr sz="1200">
              <a:latin typeface="Times New Roman"/>
              <a:cs typeface="Times New Roman"/>
            </a:endParaRPr>
          </a:p>
          <a:p>
            <a:pPr marL="469900" marR="5715" indent="-228600">
              <a:lnSpc>
                <a:spcPts val="1380"/>
              </a:lnSpc>
              <a:spcBef>
                <a:spcPts val="60"/>
              </a:spcBef>
              <a:buFont typeface="Courier New"/>
              <a:buChar char="o"/>
              <a:tabLst>
                <a:tab pos="469900" algn="l"/>
              </a:tabLst>
            </a:pPr>
            <a:r>
              <a:rPr sz="1200" dirty="0">
                <a:latin typeface="Times New Roman"/>
                <a:cs typeface="Times New Roman"/>
              </a:rPr>
              <a:t>Used </a:t>
            </a:r>
            <a:r>
              <a:rPr sz="1200" spc="-5" dirty="0">
                <a:latin typeface="Times New Roman"/>
                <a:cs typeface="Times New Roman"/>
              </a:rPr>
              <a:t>primarily </a:t>
            </a:r>
            <a:r>
              <a:rPr sz="1200" dirty="0">
                <a:latin typeface="Times New Roman"/>
                <a:cs typeface="Times New Roman"/>
              </a:rPr>
              <a:t>in </a:t>
            </a:r>
            <a:r>
              <a:rPr sz="1200" spc="-5" dirty="0">
                <a:latin typeface="Times New Roman"/>
                <a:cs typeface="Times New Roman"/>
              </a:rPr>
              <a:t>systems </a:t>
            </a:r>
            <a:r>
              <a:rPr sz="1200" dirty="0">
                <a:latin typeface="Times New Roman"/>
                <a:cs typeface="Times New Roman"/>
              </a:rPr>
              <a:t>where </a:t>
            </a:r>
            <a:r>
              <a:rPr sz="1200" spc="-5" dirty="0">
                <a:latin typeface="Times New Roman"/>
                <a:cs typeface="Times New Roman"/>
              </a:rPr>
              <a:t>there </a:t>
            </a:r>
            <a:r>
              <a:rPr sz="1200" dirty="0">
                <a:latin typeface="Times New Roman"/>
                <a:cs typeface="Times New Roman"/>
              </a:rPr>
              <a:t>is </a:t>
            </a:r>
            <a:r>
              <a:rPr sz="1200" spc="-5" dirty="0">
                <a:latin typeface="Times New Roman"/>
                <a:cs typeface="Times New Roman"/>
              </a:rPr>
              <a:t>no question of wrong receiver </a:t>
            </a:r>
            <a:r>
              <a:rPr sz="1200" dirty="0">
                <a:latin typeface="Times New Roman"/>
                <a:cs typeface="Times New Roman"/>
              </a:rPr>
              <a:t>getting </a:t>
            </a:r>
            <a:r>
              <a:rPr sz="1200" spc="-5" dirty="0">
                <a:latin typeface="Times New Roman"/>
                <a:cs typeface="Times New Roman"/>
              </a:rPr>
              <a:t>the  transmission</a:t>
            </a:r>
            <a:endParaRPr sz="1200">
              <a:latin typeface="Times New Roman"/>
              <a:cs typeface="Times New Roman"/>
            </a:endParaRPr>
          </a:p>
          <a:p>
            <a:pPr marL="469900" marR="5080" indent="-228600">
              <a:lnSpc>
                <a:spcPts val="1380"/>
              </a:lnSpc>
              <a:buFont typeface="Courier New"/>
              <a:buChar char="o"/>
              <a:tabLst>
                <a:tab pos="469900" algn="l"/>
              </a:tabLst>
            </a:pPr>
            <a:r>
              <a:rPr sz="1200" dirty="0">
                <a:latin typeface="Times New Roman"/>
                <a:cs typeface="Times New Roman"/>
              </a:rPr>
              <a:t>In </a:t>
            </a:r>
            <a:r>
              <a:rPr sz="1200" spc="-5" dirty="0">
                <a:latin typeface="Times New Roman"/>
                <a:cs typeface="Times New Roman"/>
              </a:rPr>
              <a:t>other words </a:t>
            </a:r>
            <a:r>
              <a:rPr sz="1200" dirty="0">
                <a:latin typeface="Times New Roman"/>
                <a:cs typeface="Times New Roman"/>
              </a:rPr>
              <a:t>when </a:t>
            </a:r>
            <a:r>
              <a:rPr sz="1200" spc="-5" dirty="0">
                <a:latin typeface="Times New Roman"/>
                <a:cs typeface="Times New Roman"/>
              </a:rPr>
              <a:t>there </a:t>
            </a:r>
            <a:r>
              <a:rPr sz="1200" dirty="0">
                <a:latin typeface="Times New Roman"/>
                <a:cs typeface="Times New Roman"/>
              </a:rPr>
              <a:t>is a Dedicated </a:t>
            </a:r>
            <a:r>
              <a:rPr sz="1200" spc="-5" dirty="0">
                <a:latin typeface="Times New Roman"/>
                <a:cs typeface="Times New Roman"/>
              </a:rPr>
              <a:t>Link b/w the two devices </a:t>
            </a:r>
            <a:r>
              <a:rPr sz="1200" dirty="0">
                <a:latin typeface="Times New Roman"/>
                <a:cs typeface="Times New Roman"/>
              </a:rPr>
              <a:t>so </a:t>
            </a:r>
            <a:r>
              <a:rPr sz="1200" spc="-5" dirty="0">
                <a:latin typeface="Times New Roman"/>
                <a:cs typeface="Times New Roman"/>
              </a:rPr>
              <a:t>that </a:t>
            </a:r>
            <a:r>
              <a:rPr sz="1200" dirty="0">
                <a:latin typeface="Times New Roman"/>
                <a:cs typeface="Times New Roman"/>
              </a:rPr>
              <a:t>the  </a:t>
            </a:r>
            <a:r>
              <a:rPr sz="1200" spc="-5" dirty="0">
                <a:latin typeface="Times New Roman"/>
                <a:cs typeface="Times New Roman"/>
              </a:rPr>
              <a:t>only device that can receive </a:t>
            </a:r>
            <a:r>
              <a:rPr sz="1200" dirty="0">
                <a:latin typeface="Times New Roman"/>
                <a:cs typeface="Times New Roman"/>
              </a:rPr>
              <a:t>data is </a:t>
            </a:r>
            <a:r>
              <a:rPr sz="1200" spc="-5" dirty="0">
                <a:latin typeface="Times New Roman"/>
                <a:cs typeface="Times New Roman"/>
              </a:rPr>
              <a:t>the intended</a:t>
            </a:r>
            <a:r>
              <a:rPr sz="1200" spc="-50" dirty="0">
                <a:latin typeface="Times New Roman"/>
                <a:cs typeface="Times New Roman"/>
              </a:rPr>
              <a:t> </a:t>
            </a:r>
            <a:r>
              <a:rPr sz="1200" spc="-5" dirty="0">
                <a:latin typeface="Times New Roman"/>
                <a:cs typeface="Times New Roman"/>
              </a:rPr>
              <a:t>one</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Enquiry / </a:t>
            </a:r>
            <a:r>
              <a:rPr sz="1200" spc="-5" dirty="0">
                <a:latin typeface="Times New Roman"/>
                <a:cs typeface="Times New Roman"/>
              </a:rPr>
              <a:t>Acknowledgement</a:t>
            </a:r>
            <a:r>
              <a:rPr sz="1200" spc="-55" dirty="0">
                <a:latin typeface="Times New Roman"/>
                <a:cs typeface="Times New Roman"/>
              </a:rPr>
              <a:t> </a:t>
            </a:r>
            <a:r>
              <a:rPr sz="1200" dirty="0">
                <a:latin typeface="Times New Roman"/>
                <a:cs typeface="Times New Roman"/>
              </a:rPr>
              <a:t>(ENQ/ACK)</a:t>
            </a:r>
            <a:endParaRPr sz="1200">
              <a:latin typeface="Times New Roman"/>
              <a:cs typeface="Times New Roman"/>
            </a:endParaRPr>
          </a:p>
          <a:p>
            <a:pPr marL="469900" marR="5715" indent="-228600">
              <a:lnSpc>
                <a:spcPts val="1380"/>
              </a:lnSpc>
              <a:spcBef>
                <a:spcPts val="65"/>
              </a:spcBef>
              <a:buFont typeface="Courier New"/>
              <a:buChar char="o"/>
              <a:tabLst>
                <a:tab pos="469900" algn="l"/>
              </a:tabLst>
            </a:pPr>
            <a:r>
              <a:rPr sz="1200" spc="-5" dirty="0">
                <a:latin typeface="Times New Roman"/>
                <a:cs typeface="Times New Roman"/>
              </a:rPr>
              <a:t>ENQ/ACK </a:t>
            </a:r>
            <a:r>
              <a:rPr sz="1200" dirty="0">
                <a:latin typeface="Times New Roman"/>
                <a:cs typeface="Times New Roman"/>
              </a:rPr>
              <a:t>coordinates who </a:t>
            </a:r>
            <a:r>
              <a:rPr sz="1200" spc="-5" dirty="0">
                <a:latin typeface="Times New Roman"/>
                <a:cs typeface="Times New Roman"/>
              </a:rPr>
              <a:t>may </a:t>
            </a:r>
            <a:r>
              <a:rPr sz="1200" dirty="0">
                <a:latin typeface="Times New Roman"/>
                <a:cs typeface="Times New Roman"/>
              </a:rPr>
              <a:t>start a </a:t>
            </a:r>
            <a:r>
              <a:rPr sz="1200" spc="-5" dirty="0">
                <a:latin typeface="Times New Roman"/>
                <a:cs typeface="Times New Roman"/>
              </a:rPr>
              <a:t>transmission </a:t>
            </a:r>
            <a:r>
              <a:rPr sz="1200" dirty="0">
                <a:latin typeface="Times New Roman"/>
                <a:cs typeface="Times New Roman"/>
              </a:rPr>
              <a:t>and whether or not the  intended recipient is ready and</a:t>
            </a:r>
            <a:r>
              <a:rPr sz="1200" spc="-125" dirty="0">
                <a:latin typeface="Times New Roman"/>
                <a:cs typeface="Times New Roman"/>
              </a:rPr>
              <a:t> </a:t>
            </a:r>
            <a:r>
              <a:rPr sz="1200" dirty="0">
                <a:latin typeface="Times New Roman"/>
                <a:cs typeface="Times New Roman"/>
              </a:rPr>
              <a:t>enabled</a:t>
            </a:r>
            <a:endParaRPr sz="1200">
              <a:latin typeface="Times New Roman"/>
              <a:cs typeface="Times New Roman"/>
            </a:endParaRPr>
          </a:p>
        </p:txBody>
      </p:sp>
      <p:sp>
        <p:nvSpPr>
          <p:cNvPr id="7" name="object 7"/>
          <p:cNvSpPr txBox="1"/>
          <p:nvPr/>
        </p:nvSpPr>
        <p:spPr>
          <a:xfrm>
            <a:off x="1130300" y="4594097"/>
            <a:ext cx="5533390" cy="4291965"/>
          </a:xfrm>
          <a:prstGeom prst="rect">
            <a:avLst/>
          </a:prstGeom>
        </p:spPr>
        <p:txBody>
          <a:bodyPr vert="horz" wrap="square" lIns="0" tIns="0" rIns="0" bIns="0" rtlCol="0">
            <a:spAutoFit/>
          </a:bodyPr>
          <a:lstStyle/>
          <a:p>
            <a:pPr marL="469900" marR="6985" indent="-228600" algn="just">
              <a:lnSpc>
                <a:spcPts val="1380"/>
              </a:lnSpc>
              <a:buFont typeface="Courier New"/>
              <a:buChar char="o"/>
              <a:tabLst>
                <a:tab pos="469900" algn="l"/>
              </a:tabLst>
            </a:pPr>
            <a:r>
              <a:rPr sz="1200" spc="-5" dirty="0">
                <a:latin typeface="Times New Roman"/>
                <a:cs typeface="Times New Roman"/>
              </a:rPr>
              <a:t>Using ENQ/ACK, </a:t>
            </a:r>
            <a:r>
              <a:rPr sz="1200" dirty="0">
                <a:latin typeface="Times New Roman"/>
                <a:cs typeface="Times New Roman"/>
              </a:rPr>
              <a:t>a </a:t>
            </a:r>
            <a:r>
              <a:rPr sz="1200" spc="-5" dirty="0">
                <a:latin typeface="Times New Roman"/>
                <a:cs typeface="Times New Roman"/>
              </a:rPr>
              <a:t>session </a:t>
            </a:r>
            <a:r>
              <a:rPr sz="1200" dirty="0">
                <a:latin typeface="Times New Roman"/>
                <a:cs typeface="Times New Roman"/>
              </a:rPr>
              <a:t>can </a:t>
            </a:r>
            <a:r>
              <a:rPr sz="1200" spc="-5" dirty="0">
                <a:latin typeface="Times New Roman"/>
                <a:cs typeface="Times New Roman"/>
              </a:rPr>
              <a:t>be </a:t>
            </a:r>
            <a:r>
              <a:rPr sz="1200" dirty="0">
                <a:latin typeface="Times New Roman"/>
                <a:cs typeface="Times New Roman"/>
              </a:rPr>
              <a:t>initiated </a:t>
            </a:r>
            <a:r>
              <a:rPr sz="1200" spc="-5" dirty="0">
                <a:latin typeface="Times New Roman"/>
                <a:cs typeface="Times New Roman"/>
              </a:rPr>
              <a:t>by either station on </a:t>
            </a:r>
            <a:r>
              <a:rPr sz="1200" dirty="0">
                <a:latin typeface="Times New Roman"/>
                <a:cs typeface="Times New Roman"/>
              </a:rPr>
              <a:t>a </a:t>
            </a:r>
            <a:r>
              <a:rPr sz="1200" spc="-5" dirty="0">
                <a:latin typeface="Times New Roman"/>
                <a:cs typeface="Times New Roman"/>
              </a:rPr>
              <a:t>link as long as  </a:t>
            </a:r>
            <a:r>
              <a:rPr sz="1200" dirty="0">
                <a:latin typeface="Times New Roman"/>
                <a:cs typeface="Times New Roman"/>
              </a:rPr>
              <a:t>both are of equal rank- a printer for </a:t>
            </a:r>
            <a:r>
              <a:rPr sz="1200" spc="-5" dirty="0">
                <a:latin typeface="Times New Roman"/>
                <a:cs typeface="Times New Roman"/>
              </a:rPr>
              <a:t>example </a:t>
            </a:r>
            <a:r>
              <a:rPr sz="1200" dirty="0">
                <a:latin typeface="Times New Roman"/>
                <a:cs typeface="Times New Roman"/>
              </a:rPr>
              <a:t>cannot </a:t>
            </a:r>
            <a:r>
              <a:rPr sz="1200" spc="-5" dirty="0">
                <a:latin typeface="Times New Roman"/>
                <a:cs typeface="Times New Roman"/>
              </a:rPr>
              <a:t>initiate communication </a:t>
            </a:r>
            <a:r>
              <a:rPr sz="1200" dirty="0">
                <a:latin typeface="Times New Roman"/>
                <a:cs typeface="Times New Roman"/>
              </a:rPr>
              <a:t>with a  </a:t>
            </a:r>
            <a:r>
              <a:rPr sz="1200" spc="-10" dirty="0">
                <a:latin typeface="Times New Roman"/>
                <a:cs typeface="Times New Roman"/>
              </a:rPr>
              <a:t>CPU</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Enquiry / </a:t>
            </a:r>
            <a:r>
              <a:rPr sz="1200" spc="-5" dirty="0">
                <a:latin typeface="Times New Roman"/>
                <a:cs typeface="Times New Roman"/>
              </a:rPr>
              <a:t>Acknowledgement</a:t>
            </a:r>
            <a:r>
              <a:rPr sz="1200" spc="-50" dirty="0">
                <a:latin typeface="Times New Roman"/>
                <a:cs typeface="Times New Roman"/>
              </a:rPr>
              <a:t> </a:t>
            </a:r>
            <a:r>
              <a:rPr sz="1200" dirty="0">
                <a:latin typeface="Times New Roman"/>
                <a:cs typeface="Times New Roman"/>
              </a:rPr>
              <a:t>(ENQ/ACK)</a:t>
            </a:r>
            <a:endParaRPr sz="1200">
              <a:latin typeface="Times New Roman"/>
              <a:cs typeface="Times New Roman"/>
            </a:endParaRPr>
          </a:p>
          <a:p>
            <a:pPr marL="469900" marR="8890" indent="-228600" algn="just">
              <a:lnSpc>
                <a:spcPts val="1380"/>
              </a:lnSpc>
              <a:spcBef>
                <a:spcPts val="65"/>
              </a:spcBef>
              <a:buFont typeface="Courier New"/>
              <a:buChar char="o"/>
              <a:tabLst>
                <a:tab pos="469900" algn="l"/>
              </a:tabLst>
            </a:pPr>
            <a:r>
              <a:rPr sz="1200" spc="-5" dirty="0">
                <a:latin typeface="Times New Roman"/>
                <a:cs typeface="Times New Roman"/>
              </a:rPr>
              <a:t>In both half duplex and full duplex TX, the initiating device establishes the  </a:t>
            </a:r>
            <a:r>
              <a:rPr sz="1200" dirty="0">
                <a:latin typeface="Times New Roman"/>
                <a:cs typeface="Times New Roman"/>
              </a:rPr>
              <a:t>session</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In half-duplex, the </a:t>
            </a:r>
            <a:r>
              <a:rPr sz="1200" spc="-5" dirty="0">
                <a:latin typeface="Times New Roman"/>
                <a:cs typeface="Times New Roman"/>
              </a:rPr>
              <a:t>initiator </a:t>
            </a:r>
            <a:r>
              <a:rPr sz="1200" dirty="0">
                <a:latin typeface="Times New Roman"/>
                <a:cs typeface="Times New Roman"/>
              </a:rPr>
              <a:t>then sends its data </a:t>
            </a:r>
            <a:r>
              <a:rPr sz="1200" spc="-5" dirty="0">
                <a:latin typeface="Times New Roman"/>
                <a:cs typeface="Times New Roman"/>
              </a:rPr>
              <a:t>while </a:t>
            </a:r>
            <a:r>
              <a:rPr sz="1200" dirty="0">
                <a:latin typeface="Times New Roman"/>
                <a:cs typeface="Times New Roman"/>
              </a:rPr>
              <a:t>the </a:t>
            </a:r>
            <a:r>
              <a:rPr sz="1200" spc="-5" dirty="0">
                <a:latin typeface="Times New Roman"/>
                <a:cs typeface="Times New Roman"/>
              </a:rPr>
              <a:t>responder</a:t>
            </a:r>
            <a:r>
              <a:rPr sz="1200" spc="-80" dirty="0">
                <a:latin typeface="Times New Roman"/>
                <a:cs typeface="Times New Roman"/>
              </a:rPr>
              <a:t> </a:t>
            </a:r>
            <a:r>
              <a:rPr sz="1200" spc="-5" dirty="0">
                <a:latin typeface="Times New Roman"/>
                <a:cs typeface="Times New Roman"/>
              </a:rPr>
              <a:t>waits</a:t>
            </a:r>
            <a:endParaRPr sz="1200">
              <a:latin typeface="Times New Roman"/>
              <a:cs typeface="Times New Roman"/>
            </a:endParaRPr>
          </a:p>
          <a:p>
            <a:pPr marL="469900" marR="6985" indent="-228600" algn="just">
              <a:lnSpc>
                <a:spcPts val="1370"/>
              </a:lnSpc>
              <a:spcBef>
                <a:spcPts val="75"/>
              </a:spcBef>
              <a:buFont typeface="Courier New"/>
              <a:buChar char="o"/>
              <a:tabLst>
                <a:tab pos="469900" algn="l"/>
              </a:tabLst>
            </a:pPr>
            <a:r>
              <a:rPr sz="1200" dirty="0">
                <a:latin typeface="Times New Roman"/>
                <a:cs typeface="Times New Roman"/>
              </a:rPr>
              <a:t>The respondent </a:t>
            </a:r>
            <a:r>
              <a:rPr sz="1200" spc="-5" dirty="0">
                <a:latin typeface="Times New Roman"/>
                <a:cs typeface="Times New Roman"/>
              </a:rPr>
              <a:t>may </a:t>
            </a:r>
            <a:r>
              <a:rPr sz="1200" dirty="0">
                <a:latin typeface="Times New Roman"/>
                <a:cs typeface="Times New Roman"/>
              </a:rPr>
              <a:t>take over the link </a:t>
            </a:r>
            <a:r>
              <a:rPr sz="1200" spc="-5" dirty="0">
                <a:latin typeface="Times New Roman"/>
                <a:cs typeface="Times New Roman"/>
              </a:rPr>
              <a:t>when </a:t>
            </a:r>
            <a:r>
              <a:rPr sz="1200" dirty="0">
                <a:latin typeface="Times New Roman"/>
                <a:cs typeface="Times New Roman"/>
              </a:rPr>
              <a:t>the </a:t>
            </a:r>
            <a:r>
              <a:rPr sz="1200" spc="-5" dirty="0">
                <a:latin typeface="Times New Roman"/>
                <a:cs typeface="Times New Roman"/>
              </a:rPr>
              <a:t>initiator </a:t>
            </a:r>
            <a:r>
              <a:rPr sz="1200" dirty="0">
                <a:latin typeface="Times New Roman"/>
                <a:cs typeface="Times New Roman"/>
              </a:rPr>
              <a:t>is </a:t>
            </a:r>
            <a:r>
              <a:rPr sz="1200" spc="-5" dirty="0">
                <a:latin typeface="Times New Roman"/>
                <a:cs typeface="Times New Roman"/>
              </a:rPr>
              <a:t>finished </a:t>
            </a:r>
            <a:r>
              <a:rPr sz="1200" dirty="0">
                <a:latin typeface="Times New Roman"/>
                <a:cs typeface="Times New Roman"/>
              </a:rPr>
              <a:t>or has  requested a</a:t>
            </a:r>
            <a:r>
              <a:rPr sz="1200" spc="-105" dirty="0">
                <a:latin typeface="Times New Roman"/>
                <a:cs typeface="Times New Roman"/>
              </a:rPr>
              <a:t> </a:t>
            </a:r>
            <a:r>
              <a:rPr sz="1200" dirty="0">
                <a:latin typeface="Times New Roman"/>
                <a:cs typeface="Times New Roman"/>
              </a:rPr>
              <a:t>response</a:t>
            </a:r>
            <a:endParaRPr sz="1200">
              <a:latin typeface="Times New Roman"/>
              <a:cs typeface="Times New Roman"/>
            </a:endParaRPr>
          </a:p>
          <a:p>
            <a:pPr marL="469900" marR="7620" indent="-228600" algn="just">
              <a:lnSpc>
                <a:spcPts val="1380"/>
              </a:lnSpc>
              <a:buFont typeface="Courier New"/>
              <a:buChar char="o"/>
              <a:tabLst>
                <a:tab pos="469900" algn="l"/>
              </a:tabLst>
            </a:pPr>
            <a:r>
              <a:rPr sz="1200" spc="-5" dirty="0">
                <a:latin typeface="Times New Roman"/>
                <a:cs typeface="Times New Roman"/>
              </a:rPr>
              <a:t>In full duplex, both the devices can TX simultaneously </a:t>
            </a:r>
            <a:r>
              <a:rPr sz="1200" dirty="0">
                <a:latin typeface="Times New Roman"/>
                <a:cs typeface="Times New Roman"/>
              </a:rPr>
              <a:t>once the link has been  </a:t>
            </a:r>
            <a:r>
              <a:rPr sz="1200" spc="-5" dirty="0">
                <a:latin typeface="Times New Roman"/>
                <a:cs typeface="Times New Roman"/>
              </a:rPr>
              <a:t>established</a:t>
            </a:r>
            <a:endParaRPr sz="1200">
              <a:latin typeface="Times New Roman"/>
              <a:cs typeface="Times New Roman"/>
            </a:endParaRPr>
          </a:p>
          <a:p>
            <a:pPr>
              <a:lnSpc>
                <a:spcPct val="100000"/>
              </a:lnSpc>
              <a:spcBef>
                <a:spcPts val="20"/>
              </a:spcBef>
              <a:buFont typeface="Courier New"/>
              <a:buChar char="o"/>
            </a:pPr>
            <a:endParaRPr sz="1100">
              <a:latin typeface="Times New Roman"/>
              <a:cs typeface="Times New Roman"/>
            </a:endParaRPr>
          </a:p>
          <a:p>
            <a:pPr marL="12700">
              <a:lnSpc>
                <a:spcPts val="1645"/>
              </a:lnSpc>
            </a:pPr>
            <a:r>
              <a:rPr sz="1400" b="1" spc="-5" dirty="0">
                <a:latin typeface="Times New Roman"/>
                <a:cs typeface="Times New Roman"/>
              </a:rPr>
              <a:t>How It</a:t>
            </a:r>
            <a:r>
              <a:rPr sz="1400" b="1" spc="-75" dirty="0">
                <a:latin typeface="Times New Roman"/>
                <a:cs typeface="Times New Roman"/>
              </a:rPr>
              <a:t> </a:t>
            </a:r>
            <a:r>
              <a:rPr sz="1400" b="1" spc="-5" dirty="0">
                <a:latin typeface="Times New Roman"/>
                <a:cs typeface="Times New Roman"/>
              </a:rPr>
              <a:t>Works?</a:t>
            </a:r>
            <a:endParaRPr sz="1400">
              <a:latin typeface="Times New Roman"/>
              <a:cs typeface="Times New Roman"/>
            </a:endParaRPr>
          </a:p>
          <a:p>
            <a:pPr marL="469900" marR="5080" indent="-228600" algn="just">
              <a:lnSpc>
                <a:spcPts val="1380"/>
              </a:lnSpc>
              <a:spcBef>
                <a:spcPts val="60"/>
              </a:spcBef>
              <a:buFont typeface="Courier New"/>
              <a:buChar char="o"/>
              <a:tabLst>
                <a:tab pos="469900" algn="l"/>
              </a:tabLst>
            </a:pPr>
            <a:r>
              <a:rPr sz="1200" dirty="0">
                <a:latin typeface="Times New Roman"/>
                <a:cs typeface="Times New Roman"/>
              </a:rPr>
              <a:t>The receiver </a:t>
            </a:r>
            <a:r>
              <a:rPr sz="1200" spc="-5" dirty="0">
                <a:latin typeface="Times New Roman"/>
                <a:cs typeface="Times New Roman"/>
              </a:rPr>
              <a:t>must </a:t>
            </a:r>
            <a:r>
              <a:rPr sz="1200" dirty="0">
                <a:latin typeface="Times New Roman"/>
                <a:cs typeface="Times New Roman"/>
              </a:rPr>
              <a:t>answer either with an </a:t>
            </a:r>
            <a:r>
              <a:rPr sz="1200" spc="-5" dirty="0">
                <a:latin typeface="Times New Roman"/>
                <a:cs typeface="Times New Roman"/>
              </a:rPr>
              <a:t>acknowledgement </a:t>
            </a:r>
            <a:r>
              <a:rPr sz="1200" dirty="0">
                <a:latin typeface="Times New Roman"/>
                <a:cs typeface="Times New Roman"/>
              </a:rPr>
              <a:t>(ACK) </a:t>
            </a:r>
            <a:r>
              <a:rPr sz="1200" spc="-5" dirty="0">
                <a:latin typeface="Times New Roman"/>
                <a:cs typeface="Times New Roman"/>
              </a:rPr>
              <a:t>frame </a:t>
            </a:r>
            <a:r>
              <a:rPr sz="1200" dirty="0">
                <a:latin typeface="Times New Roman"/>
                <a:cs typeface="Times New Roman"/>
              </a:rPr>
              <a:t>if it is  </a:t>
            </a:r>
            <a:r>
              <a:rPr sz="1200" spc="-5" dirty="0">
                <a:latin typeface="Times New Roman"/>
                <a:cs typeface="Times New Roman"/>
              </a:rPr>
              <a:t>ready </a:t>
            </a:r>
            <a:r>
              <a:rPr sz="1200" dirty="0">
                <a:latin typeface="Times New Roman"/>
                <a:cs typeface="Times New Roman"/>
              </a:rPr>
              <a:t>to </a:t>
            </a:r>
            <a:r>
              <a:rPr sz="1200" spc="-5" dirty="0">
                <a:latin typeface="Times New Roman"/>
                <a:cs typeface="Times New Roman"/>
              </a:rPr>
              <a:t>receive or with </a:t>
            </a:r>
            <a:r>
              <a:rPr sz="1200" dirty="0">
                <a:latin typeface="Times New Roman"/>
                <a:cs typeface="Times New Roman"/>
              </a:rPr>
              <a:t>a </a:t>
            </a:r>
            <a:r>
              <a:rPr sz="1200" spc="-5" dirty="0">
                <a:latin typeface="Times New Roman"/>
                <a:cs typeface="Times New Roman"/>
              </a:rPr>
              <a:t>negative acknowledgement </a:t>
            </a:r>
            <a:r>
              <a:rPr sz="1200" dirty="0">
                <a:latin typeface="Times New Roman"/>
                <a:cs typeface="Times New Roman"/>
              </a:rPr>
              <a:t>( </a:t>
            </a:r>
            <a:r>
              <a:rPr sz="1200" spc="-5" dirty="0">
                <a:latin typeface="Times New Roman"/>
                <a:cs typeface="Times New Roman"/>
              </a:rPr>
              <a:t>NAK), </a:t>
            </a:r>
            <a:r>
              <a:rPr sz="1200" dirty="0">
                <a:latin typeface="Times New Roman"/>
                <a:cs typeface="Times New Roman"/>
              </a:rPr>
              <a:t>if it is</a:t>
            </a:r>
            <a:r>
              <a:rPr sz="1200" spc="-80" dirty="0">
                <a:latin typeface="Times New Roman"/>
                <a:cs typeface="Times New Roman"/>
              </a:rPr>
              <a:t> </a:t>
            </a:r>
            <a:r>
              <a:rPr sz="1200" dirty="0">
                <a:latin typeface="Times New Roman"/>
                <a:cs typeface="Times New Roman"/>
              </a:rPr>
              <a:t>not</a:t>
            </a:r>
            <a:endParaRPr sz="1200">
              <a:latin typeface="Times New Roman"/>
              <a:cs typeface="Times New Roman"/>
            </a:endParaRPr>
          </a:p>
          <a:p>
            <a:pPr marL="469900" marR="8255" indent="-228600" algn="just">
              <a:lnSpc>
                <a:spcPts val="1380"/>
              </a:lnSpc>
              <a:buFont typeface="Courier New"/>
              <a:buChar char="o"/>
              <a:tabLst>
                <a:tab pos="469900" algn="l"/>
              </a:tabLst>
            </a:pPr>
            <a:r>
              <a:rPr sz="1200" dirty="0">
                <a:latin typeface="Times New Roman"/>
                <a:cs typeface="Times New Roman"/>
              </a:rPr>
              <a:t>By requiring a response, even if the answer is negative, the </a:t>
            </a:r>
            <a:r>
              <a:rPr sz="1200" spc="-5" dirty="0">
                <a:latin typeface="Times New Roman"/>
                <a:cs typeface="Times New Roman"/>
              </a:rPr>
              <a:t>initiator knows that his  </a:t>
            </a:r>
            <a:r>
              <a:rPr sz="1200" dirty="0">
                <a:latin typeface="Times New Roman"/>
                <a:cs typeface="Times New Roman"/>
              </a:rPr>
              <a:t>enquiry </a:t>
            </a:r>
            <a:r>
              <a:rPr sz="1200" spc="-5" dirty="0">
                <a:latin typeface="Times New Roman"/>
                <a:cs typeface="Times New Roman"/>
              </a:rPr>
              <a:t>was </a:t>
            </a:r>
            <a:r>
              <a:rPr sz="1200" dirty="0">
                <a:latin typeface="Times New Roman"/>
                <a:cs typeface="Times New Roman"/>
              </a:rPr>
              <a:t>in fact received even if the receiver is currently </a:t>
            </a:r>
            <a:r>
              <a:rPr sz="1200" spc="-5" dirty="0">
                <a:latin typeface="Times New Roman"/>
                <a:cs typeface="Times New Roman"/>
              </a:rPr>
              <a:t>unable </a:t>
            </a:r>
            <a:r>
              <a:rPr sz="1200" dirty="0">
                <a:latin typeface="Times New Roman"/>
                <a:cs typeface="Times New Roman"/>
              </a:rPr>
              <a:t>to</a:t>
            </a:r>
            <a:r>
              <a:rPr sz="1200" spc="-135" dirty="0">
                <a:latin typeface="Times New Roman"/>
                <a:cs typeface="Times New Roman"/>
              </a:rPr>
              <a:t> </a:t>
            </a:r>
            <a:r>
              <a:rPr sz="1200" spc="-5" dirty="0">
                <a:latin typeface="Times New Roman"/>
                <a:cs typeface="Times New Roman"/>
              </a:rPr>
              <a:t>receive</a:t>
            </a:r>
            <a:endParaRPr sz="1200">
              <a:latin typeface="Times New Roman"/>
              <a:cs typeface="Times New Roman"/>
            </a:endParaRPr>
          </a:p>
          <a:p>
            <a:pPr marL="469900" marR="7620" indent="-228600" algn="just">
              <a:lnSpc>
                <a:spcPts val="1380"/>
              </a:lnSpc>
              <a:buFont typeface="Courier New"/>
              <a:buChar char="o"/>
              <a:tabLst>
                <a:tab pos="469900" algn="l"/>
              </a:tabLst>
            </a:pPr>
            <a:r>
              <a:rPr sz="1200" dirty="0">
                <a:latin typeface="Times New Roman"/>
                <a:cs typeface="Times New Roman"/>
              </a:rPr>
              <a:t>If neither an </a:t>
            </a:r>
            <a:r>
              <a:rPr sz="1200" spc="-5" dirty="0">
                <a:latin typeface="Times New Roman"/>
                <a:cs typeface="Times New Roman"/>
              </a:rPr>
              <a:t>ACK </a:t>
            </a:r>
            <a:r>
              <a:rPr sz="1200" dirty="0">
                <a:latin typeface="Times New Roman"/>
                <a:cs typeface="Times New Roman"/>
              </a:rPr>
              <a:t>or a </a:t>
            </a:r>
            <a:r>
              <a:rPr sz="1200" spc="-5" dirty="0">
                <a:latin typeface="Times New Roman"/>
                <a:cs typeface="Times New Roman"/>
              </a:rPr>
              <a:t>NAK </a:t>
            </a:r>
            <a:r>
              <a:rPr sz="1200" dirty="0">
                <a:latin typeface="Times New Roman"/>
                <a:cs typeface="Times New Roman"/>
              </a:rPr>
              <a:t>is received </a:t>
            </a:r>
            <a:r>
              <a:rPr sz="1200" spc="-5" dirty="0">
                <a:latin typeface="Times New Roman"/>
                <a:cs typeface="Times New Roman"/>
              </a:rPr>
              <a:t>within </a:t>
            </a:r>
            <a:r>
              <a:rPr sz="1200" dirty="0">
                <a:latin typeface="Times New Roman"/>
                <a:cs typeface="Times New Roman"/>
              </a:rPr>
              <a:t>a specified </a:t>
            </a:r>
            <a:r>
              <a:rPr sz="1200" spc="-5" dirty="0">
                <a:latin typeface="Times New Roman"/>
                <a:cs typeface="Times New Roman"/>
              </a:rPr>
              <a:t>time limit, </a:t>
            </a:r>
            <a:r>
              <a:rPr sz="1200" dirty="0">
                <a:latin typeface="Times New Roman"/>
                <a:cs typeface="Times New Roman"/>
              </a:rPr>
              <a:t>the </a:t>
            </a:r>
            <a:r>
              <a:rPr sz="1200" spc="-5" dirty="0">
                <a:latin typeface="Times New Roman"/>
                <a:cs typeface="Times New Roman"/>
              </a:rPr>
              <a:t>initiator  assumes </a:t>
            </a:r>
            <a:r>
              <a:rPr sz="1200" dirty="0">
                <a:latin typeface="Times New Roman"/>
                <a:cs typeface="Times New Roman"/>
              </a:rPr>
              <a:t>that an </a:t>
            </a:r>
            <a:r>
              <a:rPr sz="1200" spc="-5" dirty="0">
                <a:latin typeface="Times New Roman"/>
                <a:cs typeface="Times New Roman"/>
              </a:rPr>
              <a:t>ENQ frame was </a:t>
            </a:r>
            <a:r>
              <a:rPr sz="1200" dirty="0">
                <a:latin typeface="Times New Roman"/>
                <a:cs typeface="Times New Roman"/>
              </a:rPr>
              <a:t>lost in transit, it </a:t>
            </a:r>
            <a:r>
              <a:rPr sz="1200" spc="-5" dirty="0">
                <a:latin typeface="Times New Roman"/>
                <a:cs typeface="Times New Roman"/>
              </a:rPr>
              <a:t>disconnects </a:t>
            </a:r>
            <a:r>
              <a:rPr sz="1200" dirty="0">
                <a:latin typeface="Times New Roman"/>
                <a:cs typeface="Times New Roman"/>
              </a:rPr>
              <a:t>and </a:t>
            </a:r>
            <a:r>
              <a:rPr sz="1200" spc="-5" dirty="0">
                <a:latin typeface="Times New Roman"/>
                <a:cs typeface="Times New Roman"/>
              </a:rPr>
              <a:t>sends </a:t>
            </a:r>
            <a:r>
              <a:rPr sz="1200" dirty="0">
                <a:latin typeface="Times New Roman"/>
                <a:cs typeface="Times New Roman"/>
              </a:rPr>
              <a:t>a  </a:t>
            </a:r>
            <a:r>
              <a:rPr sz="1200" spc="-5" dirty="0">
                <a:latin typeface="Times New Roman"/>
                <a:cs typeface="Times New Roman"/>
              </a:rPr>
              <a:t>replacement</a:t>
            </a:r>
            <a:endParaRPr sz="1200">
              <a:latin typeface="Times New Roman"/>
              <a:cs typeface="Times New Roman"/>
            </a:endParaRPr>
          </a:p>
          <a:p>
            <a:pPr marL="469900" indent="-228600">
              <a:lnSpc>
                <a:spcPts val="1315"/>
              </a:lnSpc>
              <a:buFont typeface="Courier New"/>
              <a:buChar char="o"/>
              <a:tabLst>
                <a:tab pos="469900" algn="l"/>
              </a:tabLst>
            </a:pPr>
            <a:r>
              <a:rPr sz="1200" spc="-5" dirty="0">
                <a:latin typeface="Times New Roman"/>
                <a:cs typeface="Times New Roman"/>
              </a:rPr>
              <a:t>An </a:t>
            </a:r>
            <a:r>
              <a:rPr sz="1200" dirty="0">
                <a:latin typeface="Times New Roman"/>
                <a:cs typeface="Times New Roman"/>
              </a:rPr>
              <a:t>initiating system ordinarily </a:t>
            </a:r>
            <a:r>
              <a:rPr sz="1200" spc="-5" dirty="0">
                <a:latin typeface="Times New Roman"/>
                <a:cs typeface="Times New Roman"/>
              </a:rPr>
              <a:t>makes </a:t>
            </a:r>
            <a:r>
              <a:rPr sz="1200" dirty="0">
                <a:latin typeface="Times New Roman"/>
                <a:cs typeface="Times New Roman"/>
              </a:rPr>
              <a:t>3 such attempts before giving</a:t>
            </a:r>
            <a:r>
              <a:rPr sz="1200" spc="-85" dirty="0">
                <a:latin typeface="Times New Roman"/>
                <a:cs typeface="Times New Roman"/>
              </a:rPr>
              <a:t> </a:t>
            </a:r>
            <a:r>
              <a:rPr sz="1200" dirty="0">
                <a:latin typeface="Times New Roman"/>
                <a:cs typeface="Times New Roman"/>
              </a:rPr>
              <a:t>up</a:t>
            </a:r>
            <a:endParaRPr sz="1200">
              <a:latin typeface="Times New Roman"/>
              <a:cs typeface="Times New Roman"/>
            </a:endParaRPr>
          </a:p>
          <a:p>
            <a:pPr marL="469900" marR="6350" indent="-228600" algn="just">
              <a:lnSpc>
                <a:spcPts val="1380"/>
              </a:lnSpc>
              <a:spcBef>
                <a:spcPts val="65"/>
              </a:spcBef>
              <a:buFont typeface="Courier New"/>
              <a:buChar char="o"/>
              <a:tabLst>
                <a:tab pos="469900" algn="l"/>
              </a:tabLst>
            </a:pPr>
            <a:r>
              <a:rPr sz="1200" dirty="0">
                <a:latin typeface="Times New Roman"/>
                <a:cs typeface="Times New Roman"/>
              </a:rPr>
              <a:t>If the </a:t>
            </a:r>
            <a:r>
              <a:rPr sz="1200" spc="-5" dirty="0">
                <a:latin typeface="Times New Roman"/>
                <a:cs typeface="Times New Roman"/>
              </a:rPr>
              <a:t>response </a:t>
            </a:r>
            <a:r>
              <a:rPr sz="1200" dirty="0">
                <a:latin typeface="Times New Roman"/>
                <a:cs typeface="Times New Roman"/>
              </a:rPr>
              <a:t>to the </a:t>
            </a:r>
            <a:r>
              <a:rPr sz="1200" spc="-5" dirty="0">
                <a:latin typeface="Times New Roman"/>
                <a:cs typeface="Times New Roman"/>
              </a:rPr>
              <a:t>ENQ </a:t>
            </a:r>
            <a:r>
              <a:rPr sz="1200" dirty="0">
                <a:latin typeface="Times New Roman"/>
                <a:cs typeface="Times New Roman"/>
              </a:rPr>
              <a:t>is </a:t>
            </a:r>
            <a:r>
              <a:rPr sz="1200" spc="-5" dirty="0">
                <a:latin typeface="Times New Roman"/>
                <a:cs typeface="Times New Roman"/>
              </a:rPr>
              <a:t>negative for </a:t>
            </a:r>
            <a:r>
              <a:rPr sz="1200" dirty="0">
                <a:latin typeface="Times New Roman"/>
                <a:cs typeface="Times New Roman"/>
              </a:rPr>
              <a:t>3 </a:t>
            </a:r>
            <a:r>
              <a:rPr sz="1200" spc="-5" dirty="0">
                <a:latin typeface="Times New Roman"/>
                <a:cs typeface="Times New Roman"/>
              </a:rPr>
              <a:t>attempts, </a:t>
            </a:r>
            <a:r>
              <a:rPr sz="1200" dirty="0">
                <a:latin typeface="Times New Roman"/>
                <a:cs typeface="Times New Roman"/>
              </a:rPr>
              <a:t>the </a:t>
            </a:r>
            <a:r>
              <a:rPr sz="1200" spc="-5" dirty="0">
                <a:latin typeface="Times New Roman"/>
                <a:cs typeface="Times New Roman"/>
              </a:rPr>
              <a:t>initiator disconnects </a:t>
            </a:r>
            <a:r>
              <a:rPr sz="1200" dirty="0">
                <a:latin typeface="Times New Roman"/>
                <a:cs typeface="Times New Roman"/>
              </a:rPr>
              <a:t>and  begins </a:t>
            </a:r>
            <a:r>
              <a:rPr sz="1200" spc="-5" dirty="0">
                <a:latin typeface="Times New Roman"/>
                <a:cs typeface="Times New Roman"/>
              </a:rPr>
              <a:t>the process again </a:t>
            </a:r>
            <a:r>
              <a:rPr sz="1200" dirty="0">
                <a:latin typeface="Times New Roman"/>
                <a:cs typeface="Times New Roman"/>
              </a:rPr>
              <a:t>at </a:t>
            </a:r>
            <a:r>
              <a:rPr sz="1200" spc="-5" dirty="0">
                <a:latin typeface="Times New Roman"/>
                <a:cs typeface="Times New Roman"/>
              </a:rPr>
              <a:t>another</a:t>
            </a:r>
            <a:r>
              <a:rPr sz="1200" spc="-2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12700">
              <a:lnSpc>
                <a:spcPts val="1739"/>
              </a:lnSpc>
            </a:pPr>
            <a:r>
              <a:rPr sz="1600" spc="-25" dirty="0">
                <a:latin typeface="Meiryo"/>
                <a:cs typeface="Meiryo"/>
              </a:rPr>
              <a:t>*</a:t>
            </a:r>
            <a:r>
              <a:rPr sz="1200" spc="-25" dirty="0">
                <a:latin typeface="Times New Roman"/>
                <a:cs typeface="Times New Roman"/>
              </a:rPr>
              <a:t>If </a:t>
            </a:r>
            <a:r>
              <a:rPr sz="1200" dirty="0">
                <a:latin typeface="Times New Roman"/>
                <a:cs typeface="Times New Roman"/>
              </a:rPr>
              <a:t>the </a:t>
            </a:r>
            <a:r>
              <a:rPr sz="1200" spc="-5" dirty="0">
                <a:latin typeface="Times New Roman"/>
                <a:cs typeface="Times New Roman"/>
              </a:rPr>
              <a:t>response </a:t>
            </a:r>
            <a:r>
              <a:rPr sz="1200" dirty="0">
                <a:latin typeface="Times New Roman"/>
                <a:cs typeface="Times New Roman"/>
              </a:rPr>
              <a:t>is </a:t>
            </a:r>
            <a:r>
              <a:rPr sz="1200" spc="-5" dirty="0">
                <a:latin typeface="Times New Roman"/>
                <a:cs typeface="Times New Roman"/>
              </a:rPr>
              <a:t>positive </a:t>
            </a:r>
            <a:r>
              <a:rPr sz="1200" dirty="0">
                <a:latin typeface="Times New Roman"/>
                <a:cs typeface="Times New Roman"/>
              </a:rPr>
              <a:t>the </a:t>
            </a:r>
            <a:r>
              <a:rPr sz="1200" spc="-5" dirty="0">
                <a:latin typeface="Times New Roman"/>
                <a:cs typeface="Times New Roman"/>
              </a:rPr>
              <a:t>initiator </a:t>
            </a:r>
            <a:r>
              <a:rPr sz="1200" dirty="0">
                <a:latin typeface="Times New Roman"/>
                <a:cs typeface="Times New Roman"/>
              </a:rPr>
              <a:t>is </a:t>
            </a:r>
            <a:r>
              <a:rPr sz="1200" spc="-5" dirty="0">
                <a:latin typeface="Times New Roman"/>
                <a:cs typeface="Times New Roman"/>
              </a:rPr>
              <a:t>free </a:t>
            </a:r>
            <a:r>
              <a:rPr sz="1200" dirty="0">
                <a:latin typeface="Times New Roman"/>
                <a:cs typeface="Times New Roman"/>
              </a:rPr>
              <a:t>to </a:t>
            </a:r>
            <a:r>
              <a:rPr sz="1200" spc="-5" dirty="0">
                <a:latin typeface="Times New Roman"/>
                <a:cs typeface="Times New Roman"/>
              </a:rPr>
              <a:t>send </a:t>
            </a:r>
            <a:r>
              <a:rPr sz="1200" dirty="0">
                <a:latin typeface="Times New Roman"/>
                <a:cs typeface="Times New Roman"/>
              </a:rPr>
              <a:t>its</a:t>
            </a:r>
            <a:r>
              <a:rPr sz="1200" spc="50" dirty="0">
                <a:latin typeface="Times New Roman"/>
                <a:cs typeface="Times New Roman"/>
              </a:rPr>
              <a:t> </a:t>
            </a:r>
            <a:r>
              <a:rPr sz="1200" spc="-5" dirty="0">
                <a:latin typeface="Times New Roman"/>
                <a:cs typeface="Times New Roman"/>
              </a:rPr>
              <a:t>data</a:t>
            </a:r>
            <a:endParaRPr sz="1200">
              <a:latin typeface="Times New Roman"/>
              <a:cs typeface="Times New Roman"/>
            </a:endParaRPr>
          </a:p>
        </p:txBody>
      </p:sp>
      <p:sp>
        <p:nvSpPr>
          <p:cNvPr id="8" name="object 8"/>
          <p:cNvSpPr/>
          <p:nvPr/>
        </p:nvSpPr>
        <p:spPr>
          <a:xfrm>
            <a:off x="1722882" y="3083814"/>
            <a:ext cx="4348492" cy="1510284"/>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188</a:t>
            </a:fld>
            <a:endParaRPr dirty="0"/>
          </a:p>
        </p:txBody>
      </p:sp>
    </p:spTree>
    <p:extLst>
      <p:ext uri="{BB962C8B-B14F-4D97-AF65-F5344CB8AC3E}">
        <p14:creationId xmlns:p14="http://schemas.microsoft.com/office/powerpoint/2010/main" val="77320609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4308347"/>
            <a:ext cx="5531485" cy="4323715"/>
          </a:xfrm>
          <a:prstGeom prst="rect">
            <a:avLst/>
          </a:prstGeom>
        </p:spPr>
        <p:txBody>
          <a:bodyPr vert="horz" wrap="square" lIns="0" tIns="0" rIns="0" bIns="0" rtlCol="0">
            <a:spAutoFit/>
          </a:bodyPr>
          <a:lstStyle/>
          <a:p>
            <a:pPr marL="469900" marR="6350" indent="-228600">
              <a:lnSpc>
                <a:spcPts val="1380"/>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initiator </a:t>
            </a:r>
            <a:r>
              <a:rPr sz="1200" dirty="0">
                <a:latin typeface="Times New Roman"/>
                <a:cs typeface="Times New Roman"/>
              </a:rPr>
              <a:t>first transmits a </a:t>
            </a:r>
            <a:r>
              <a:rPr sz="1200" spc="-5" dirty="0">
                <a:latin typeface="Times New Roman"/>
                <a:cs typeface="Times New Roman"/>
              </a:rPr>
              <a:t>frame called </a:t>
            </a:r>
            <a:r>
              <a:rPr sz="1200" dirty="0">
                <a:latin typeface="Times New Roman"/>
                <a:cs typeface="Times New Roman"/>
              </a:rPr>
              <a:t>an </a:t>
            </a:r>
            <a:r>
              <a:rPr sz="1200" spc="-5" dirty="0">
                <a:latin typeface="Times New Roman"/>
                <a:cs typeface="Times New Roman"/>
              </a:rPr>
              <a:t>enquiry (ENQ) </a:t>
            </a:r>
            <a:r>
              <a:rPr sz="1200" dirty="0">
                <a:latin typeface="Times New Roman"/>
                <a:cs typeface="Times New Roman"/>
              </a:rPr>
              <a:t>asking if the </a:t>
            </a:r>
            <a:r>
              <a:rPr sz="1200" spc="-5" dirty="0">
                <a:latin typeface="Times New Roman"/>
                <a:cs typeface="Times New Roman"/>
              </a:rPr>
              <a:t>receiver  </a:t>
            </a:r>
            <a:r>
              <a:rPr sz="1200" dirty="0">
                <a:latin typeface="Times New Roman"/>
                <a:cs typeface="Times New Roman"/>
              </a:rPr>
              <a:t>is </a:t>
            </a:r>
            <a:r>
              <a:rPr sz="1200" spc="-5" dirty="0">
                <a:latin typeface="Times New Roman"/>
                <a:cs typeface="Times New Roman"/>
              </a:rPr>
              <a:t>available </a:t>
            </a:r>
            <a:r>
              <a:rPr sz="1200" dirty="0">
                <a:latin typeface="Times New Roman"/>
                <a:cs typeface="Times New Roman"/>
              </a:rPr>
              <a:t>to receive</a:t>
            </a:r>
            <a:r>
              <a:rPr sz="1200" spc="-6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469900" marR="5715" indent="-228600">
              <a:lnSpc>
                <a:spcPts val="1380"/>
              </a:lnSpc>
              <a:buFont typeface="Courier New"/>
              <a:buChar char="o"/>
              <a:tabLst>
                <a:tab pos="469900" algn="l"/>
              </a:tabLst>
            </a:pPr>
            <a:r>
              <a:rPr sz="1200" dirty="0">
                <a:latin typeface="Times New Roman"/>
                <a:cs typeface="Times New Roman"/>
              </a:rPr>
              <a:t>Once all of its data </a:t>
            </a:r>
            <a:r>
              <a:rPr sz="1200" spc="-5" dirty="0">
                <a:latin typeface="Times New Roman"/>
                <a:cs typeface="Times New Roman"/>
              </a:rPr>
              <a:t>have </a:t>
            </a:r>
            <a:r>
              <a:rPr sz="1200" dirty="0">
                <a:latin typeface="Times New Roman"/>
                <a:cs typeface="Times New Roman"/>
              </a:rPr>
              <a:t>been </a:t>
            </a:r>
            <a:r>
              <a:rPr sz="1200" spc="-5" dirty="0">
                <a:latin typeface="Times New Roman"/>
                <a:cs typeface="Times New Roman"/>
              </a:rPr>
              <a:t>transmitted, </a:t>
            </a:r>
            <a:r>
              <a:rPr sz="1200" dirty="0">
                <a:latin typeface="Times New Roman"/>
                <a:cs typeface="Times New Roman"/>
              </a:rPr>
              <a:t>the sending system </a:t>
            </a:r>
            <a:r>
              <a:rPr sz="1200" spc="-5" dirty="0">
                <a:latin typeface="Times New Roman"/>
                <a:cs typeface="Times New Roman"/>
              </a:rPr>
              <a:t>finishes </a:t>
            </a:r>
            <a:r>
              <a:rPr sz="1200" dirty="0">
                <a:latin typeface="Times New Roman"/>
                <a:cs typeface="Times New Roman"/>
              </a:rPr>
              <a:t>with an  End of </a:t>
            </a:r>
            <a:r>
              <a:rPr sz="1200" spc="-5" dirty="0">
                <a:latin typeface="Times New Roman"/>
                <a:cs typeface="Times New Roman"/>
              </a:rPr>
              <a:t>Transmission </a:t>
            </a:r>
            <a:r>
              <a:rPr sz="1200" dirty="0">
                <a:latin typeface="Times New Roman"/>
                <a:cs typeface="Times New Roman"/>
              </a:rPr>
              <a:t>(EOT)</a:t>
            </a:r>
            <a:r>
              <a:rPr sz="1200" spc="-4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a:lnSpc>
                <a:spcPct val="100000"/>
              </a:lnSpc>
              <a:spcBef>
                <a:spcPts val="20"/>
              </a:spcBef>
              <a:buFont typeface="Courier New"/>
              <a:buChar char="o"/>
            </a:pPr>
            <a:endParaRPr sz="1100">
              <a:latin typeface="Times New Roman"/>
              <a:cs typeface="Times New Roman"/>
            </a:endParaRPr>
          </a:p>
          <a:p>
            <a:pPr marL="927100" lvl="1" indent="-228600">
              <a:lnSpc>
                <a:spcPts val="1639"/>
              </a:lnSpc>
              <a:buSzPct val="85714"/>
              <a:buFont typeface="Meiryo"/>
              <a:buChar char="❖"/>
              <a:tabLst>
                <a:tab pos="927100" algn="l"/>
              </a:tabLst>
            </a:pPr>
            <a:r>
              <a:rPr sz="1400" b="1" spc="-5" dirty="0">
                <a:latin typeface="Times New Roman"/>
                <a:cs typeface="Times New Roman"/>
              </a:rPr>
              <a:t>Poll /</a:t>
            </a:r>
            <a:r>
              <a:rPr sz="1400" b="1" spc="-60" dirty="0">
                <a:latin typeface="Times New Roman"/>
                <a:cs typeface="Times New Roman"/>
              </a:rPr>
              <a:t> </a:t>
            </a:r>
            <a:r>
              <a:rPr sz="1400" b="1" spc="-5" dirty="0">
                <a:latin typeface="Times New Roman"/>
                <a:cs typeface="Times New Roman"/>
              </a:rPr>
              <a:t>Select</a:t>
            </a:r>
            <a:endParaRPr sz="1400">
              <a:latin typeface="Times New Roman"/>
              <a:cs typeface="Times New Roman"/>
            </a:endParaRPr>
          </a:p>
          <a:p>
            <a:pPr marL="927100">
              <a:lnSpc>
                <a:spcPts val="1370"/>
              </a:lnSpc>
            </a:pPr>
            <a:r>
              <a:rPr sz="1200" spc="-5" dirty="0">
                <a:latin typeface="Times New Roman"/>
                <a:cs typeface="Times New Roman"/>
              </a:rPr>
              <a:t>Primary-Secondary</a:t>
            </a:r>
            <a:r>
              <a:rPr sz="1200" spc="-3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This </a:t>
            </a:r>
            <a:r>
              <a:rPr sz="1200" spc="-5" dirty="0">
                <a:latin typeface="Times New Roman"/>
                <a:cs typeface="Times New Roman"/>
              </a:rPr>
              <a:t>method </a:t>
            </a:r>
            <a:r>
              <a:rPr sz="1200" dirty="0">
                <a:latin typeface="Times New Roman"/>
                <a:cs typeface="Times New Roman"/>
              </a:rPr>
              <a:t>works with topologies where one device is designed as a </a:t>
            </a:r>
            <a:r>
              <a:rPr sz="1200" spc="-5" dirty="0">
                <a:latin typeface="Times New Roman"/>
                <a:cs typeface="Times New Roman"/>
              </a:rPr>
              <a:t>Primary </a:t>
            </a:r>
            <a:r>
              <a:rPr sz="1200" dirty="0">
                <a:latin typeface="Times New Roman"/>
                <a:cs typeface="Times New Roman"/>
              </a:rPr>
              <a:t>station  </a:t>
            </a:r>
            <a:r>
              <a:rPr sz="1200" spc="-5" dirty="0">
                <a:latin typeface="Times New Roman"/>
                <a:cs typeface="Times New Roman"/>
              </a:rPr>
              <a:t>and the other devices are Secondary</a:t>
            </a:r>
            <a:r>
              <a:rPr sz="1200" spc="-60" dirty="0">
                <a:latin typeface="Times New Roman"/>
                <a:cs typeface="Times New Roman"/>
              </a:rPr>
              <a:t> </a:t>
            </a:r>
            <a:r>
              <a:rPr sz="1200" spc="-5" dirty="0">
                <a:latin typeface="Times New Roman"/>
                <a:cs typeface="Times New Roman"/>
              </a:rPr>
              <a:t>stations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Multipoint systems must coordinate several nodes, </a:t>
            </a:r>
            <a:r>
              <a:rPr sz="1200" dirty="0">
                <a:latin typeface="Times New Roman"/>
                <a:cs typeface="Times New Roman"/>
              </a:rPr>
              <a:t>not just</a:t>
            </a:r>
            <a:r>
              <a:rPr sz="1200" spc="55" dirty="0">
                <a:latin typeface="Times New Roman"/>
                <a:cs typeface="Times New Roman"/>
              </a:rPr>
              <a:t> </a:t>
            </a:r>
            <a:r>
              <a:rPr sz="1200" spc="-5" dirty="0">
                <a:latin typeface="Times New Roman"/>
                <a:cs typeface="Times New Roman"/>
              </a:rPr>
              <a:t>two</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questions </a:t>
            </a:r>
            <a:r>
              <a:rPr sz="1200" dirty="0">
                <a:latin typeface="Times New Roman"/>
                <a:cs typeface="Times New Roman"/>
              </a:rPr>
              <a:t>are </a:t>
            </a:r>
            <a:r>
              <a:rPr sz="1200" spc="-5" dirty="0">
                <a:latin typeface="Times New Roman"/>
                <a:cs typeface="Times New Roman"/>
              </a:rPr>
              <a:t>not only Are you Ready? But </a:t>
            </a:r>
            <a:r>
              <a:rPr sz="1200" dirty="0">
                <a:latin typeface="Times New Roman"/>
                <a:cs typeface="Times New Roman"/>
              </a:rPr>
              <a:t>also </a:t>
            </a:r>
            <a:r>
              <a:rPr sz="1200" spc="-5" dirty="0">
                <a:latin typeface="Times New Roman"/>
                <a:cs typeface="Times New Roman"/>
              </a:rPr>
              <a:t>Which </a:t>
            </a:r>
            <a:r>
              <a:rPr sz="1200" dirty="0">
                <a:latin typeface="Times New Roman"/>
                <a:cs typeface="Times New Roman"/>
              </a:rPr>
              <a:t>of the device has the right  to use </a:t>
            </a:r>
            <a:r>
              <a:rPr sz="1200" spc="-5" dirty="0">
                <a:latin typeface="Times New Roman"/>
                <a:cs typeface="Times New Roman"/>
              </a:rPr>
              <a:t>the</a:t>
            </a:r>
            <a:r>
              <a:rPr sz="1200" spc="-75" dirty="0">
                <a:latin typeface="Times New Roman"/>
                <a:cs typeface="Times New Roman"/>
              </a:rPr>
              <a:t> </a:t>
            </a:r>
            <a:r>
              <a:rPr sz="1200" spc="-5" dirty="0">
                <a:latin typeface="Times New Roman"/>
                <a:cs typeface="Times New Roman"/>
              </a:rPr>
              <a:t>channel</a:t>
            </a:r>
            <a:endParaRPr sz="1200">
              <a:latin typeface="Times New Roman"/>
              <a:cs typeface="Times New Roman"/>
            </a:endParaRPr>
          </a:p>
          <a:p>
            <a:pPr marL="241300" marR="5080" indent="-228600" algn="just">
              <a:lnSpc>
                <a:spcPts val="1380"/>
              </a:lnSpc>
              <a:buFont typeface="Courier New"/>
              <a:buChar char="o"/>
              <a:tabLst>
                <a:tab pos="241300" algn="l"/>
              </a:tabLst>
            </a:pPr>
            <a:r>
              <a:rPr sz="1200" dirty="0">
                <a:latin typeface="Times New Roman"/>
                <a:cs typeface="Times New Roman"/>
              </a:rPr>
              <a:t>Whenever a </a:t>
            </a:r>
            <a:r>
              <a:rPr sz="1200" spc="-5" dirty="0">
                <a:latin typeface="Times New Roman"/>
                <a:cs typeface="Times New Roman"/>
              </a:rPr>
              <a:t>multipoint </a:t>
            </a:r>
            <a:r>
              <a:rPr sz="1200" dirty="0">
                <a:latin typeface="Times New Roman"/>
                <a:cs typeface="Times New Roman"/>
              </a:rPr>
              <a:t>link consists of a </a:t>
            </a:r>
            <a:r>
              <a:rPr sz="1200" spc="-5" dirty="0">
                <a:latin typeface="Times New Roman"/>
                <a:cs typeface="Times New Roman"/>
              </a:rPr>
              <a:t>primary </a:t>
            </a:r>
            <a:r>
              <a:rPr sz="1200" dirty="0">
                <a:latin typeface="Times New Roman"/>
                <a:cs typeface="Times New Roman"/>
              </a:rPr>
              <a:t>device and </a:t>
            </a:r>
            <a:r>
              <a:rPr sz="1200" spc="-5" dirty="0">
                <a:latin typeface="Times New Roman"/>
                <a:cs typeface="Times New Roman"/>
              </a:rPr>
              <a:t>multiple </a:t>
            </a:r>
            <a:r>
              <a:rPr sz="1200" dirty="0">
                <a:latin typeface="Times New Roman"/>
                <a:cs typeface="Times New Roman"/>
              </a:rPr>
              <a:t>secondary  devices using a single </a:t>
            </a:r>
            <a:r>
              <a:rPr sz="1200" spc="-5" dirty="0">
                <a:latin typeface="Times New Roman"/>
                <a:cs typeface="Times New Roman"/>
              </a:rPr>
              <a:t>TX line </a:t>
            </a:r>
            <a:r>
              <a:rPr sz="1200" dirty="0">
                <a:latin typeface="Times New Roman"/>
                <a:cs typeface="Times New Roman"/>
              </a:rPr>
              <a:t>, all exchanges </a:t>
            </a:r>
            <a:r>
              <a:rPr sz="1200" spc="-5" dirty="0">
                <a:latin typeface="Times New Roman"/>
                <a:cs typeface="Times New Roman"/>
              </a:rPr>
              <a:t>must </a:t>
            </a:r>
            <a:r>
              <a:rPr sz="1200" dirty="0">
                <a:latin typeface="Times New Roman"/>
                <a:cs typeface="Times New Roman"/>
              </a:rPr>
              <a:t>be made through the </a:t>
            </a:r>
            <a:r>
              <a:rPr sz="1200" spc="-5" dirty="0">
                <a:latin typeface="Times New Roman"/>
                <a:cs typeface="Times New Roman"/>
              </a:rPr>
              <a:t>primary  </a:t>
            </a:r>
            <a:r>
              <a:rPr sz="1200" dirty="0">
                <a:latin typeface="Times New Roman"/>
                <a:cs typeface="Times New Roman"/>
              </a:rPr>
              <a:t>device even when the </a:t>
            </a:r>
            <a:r>
              <a:rPr sz="1200" spc="-5" dirty="0">
                <a:latin typeface="Times New Roman"/>
                <a:cs typeface="Times New Roman"/>
              </a:rPr>
              <a:t>ultimate </a:t>
            </a:r>
            <a:r>
              <a:rPr sz="1200" dirty="0">
                <a:latin typeface="Times New Roman"/>
                <a:cs typeface="Times New Roman"/>
              </a:rPr>
              <a:t>destination is a secondary</a:t>
            </a:r>
            <a:r>
              <a:rPr sz="1200" spc="-114" dirty="0">
                <a:latin typeface="Times New Roman"/>
                <a:cs typeface="Times New Roman"/>
              </a:rPr>
              <a:t> </a:t>
            </a:r>
            <a:r>
              <a:rPr sz="1200" dirty="0">
                <a:latin typeface="Times New Roman"/>
                <a:cs typeface="Times New Roman"/>
              </a:rPr>
              <a:t>device</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primary </a:t>
            </a:r>
            <a:r>
              <a:rPr sz="1200" dirty="0">
                <a:latin typeface="Times New Roman"/>
                <a:cs typeface="Times New Roman"/>
              </a:rPr>
              <a:t>device controls the link and the </a:t>
            </a:r>
            <a:r>
              <a:rPr sz="1200" spc="-5" dirty="0">
                <a:latin typeface="Times New Roman"/>
                <a:cs typeface="Times New Roman"/>
              </a:rPr>
              <a:t>secondary device follow </a:t>
            </a:r>
            <a:r>
              <a:rPr sz="1200" dirty="0">
                <a:latin typeface="Times New Roman"/>
                <a:cs typeface="Times New Roman"/>
              </a:rPr>
              <a:t>sits</a:t>
            </a:r>
            <a:r>
              <a:rPr sz="1200" spc="-40" dirty="0">
                <a:latin typeface="Times New Roman"/>
                <a:cs typeface="Times New Roman"/>
              </a:rPr>
              <a:t> </a:t>
            </a:r>
            <a:r>
              <a:rPr sz="1200" spc="-5" dirty="0">
                <a:latin typeface="Times New Roman"/>
                <a:cs typeface="Times New Roman"/>
              </a:rPr>
              <a:t>instruction</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It is up to the </a:t>
            </a:r>
            <a:r>
              <a:rPr sz="1200" spc="-5" dirty="0">
                <a:latin typeface="Times New Roman"/>
                <a:cs typeface="Times New Roman"/>
              </a:rPr>
              <a:t>primary </a:t>
            </a:r>
            <a:r>
              <a:rPr sz="1200" dirty="0">
                <a:latin typeface="Times New Roman"/>
                <a:cs typeface="Times New Roman"/>
              </a:rPr>
              <a:t>to </a:t>
            </a:r>
            <a:r>
              <a:rPr sz="1200" spc="-5" dirty="0">
                <a:latin typeface="Times New Roman"/>
                <a:cs typeface="Times New Roman"/>
              </a:rPr>
              <a:t>determine which device is allowed to use the channel ata  </a:t>
            </a:r>
            <a:r>
              <a:rPr sz="1200" dirty="0">
                <a:latin typeface="Times New Roman"/>
                <a:cs typeface="Times New Roman"/>
              </a:rPr>
              <a:t>given</a:t>
            </a:r>
            <a:r>
              <a:rPr sz="1200" spc="-9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primary </a:t>
            </a:r>
            <a:r>
              <a:rPr sz="1200" dirty="0">
                <a:latin typeface="Times New Roman"/>
                <a:cs typeface="Times New Roman"/>
              </a:rPr>
              <a:t>therefore is always the initiator of </a:t>
            </a:r>
            <a:r>
              <a:rPr sz="1200" spc="-5" dirty="0">
                <a:latin typeface="Times New Roman"/>
                <a:cs typeface="Times New Roman"/>
              </a:rPr>
              <a:t>the </a:t>
            </a:r>
            <a:r>
              <a:rPr sz="1200" dirty="0">
                <a:latin typeface="Times New Roman"/>
                <a:cs typeface="Times New Roman"/>
              </a:rPr>
              <a:t>a</a:t>
            </a:r>
            <a:r>
              <a:rPr sz="1200" spc="-90" dirty="0">
                <a:latin typeface="Times New Roman"/>
                <a:cs typeface="Times New Roman"/>
              </a:rPr>
              <a:t> </a:t>
            </a:r>
            <a:r>
              <a:rPr sz="1200" spc="-5" dirty="0">
                <a:latin typeface="Times New Roman"/>
                <a:cs typeface="Times New Roman"/>
              </a:rPr>
              <a:t>session</a:t>
            </a:r>
            <a:endParaRPr sz="1200">
              <a:latin typeface="Times New Roman"/>
              <a:cs typeface="Times New Roman"/>
            </a:endParaRPr>
          </a:p>
          <a:p>
            <a:pPr>
              <a:lnSpc>
                <a:spcPct val="100000"/>
              </a:lnSpc>
              <a:spcBef>
                <a:spcPts val="55"/>
              </a:spcBef>
            </a:pPr>
            <a:endParaRPr sz="1150">
              <a:latin typeface="Times New Roman"/>
              <a:cs typeface="Times New Roman"/>
            </a:endParaRPr>
          </a:p>
          <a:p>
            <a:pPr marL="12700" marR="5715">
              <a:lnSpc>
                <a:spcPct val="92700"/>
              </a:lnSpc>
            </a:pPr>
            <a:r>
              <a:rPr sz="1600" spc="-25" dirty="0">
                <a:latin typeface="Meiryo"/>
                <a:cs typeface="Meiryo"/>
              </a:rPr>
              <a:t>*</a:t>
            </a:r>
            <a:r>
              <a:rPr sz="1200" spc="-25" dirty="0">
                <a:latin typeface="Times New Roman"/>
                <a:cs typeface="Times New Roman"/>
              </a:rPr>
              <a:t>If </a:t>
            </a:r>
            <a:r>
              <a:rPr sz="1200" dirty="0">
                <a:latin typeface="Times New Roman"/>
                <a:cs typeface="Times New Roman"/>
              </a:rPr>
              <a:t>the </a:t>
            </a:r>
            <a:r>
              <a:rPr sz="1200" spc="-5" dirty="0">
                <a:latin typeface="Times New Roman"/>
                <a:cs typeface="Times New Roman"/>
              </a:rPr>
              <a:t>primary </a:t>
            </a:r>
            <a:r>
              <a:rPr sz="1200" dirty="0">
                <a:latin typeface="Times New Roman"/>
                <a:cs typeface="Times New Roman"/>
              </a:rPr>
              <a:t>wants to </a:t>
            </a:r>
            <a:r>
              <a:rPr sz="1200" spc="-5" dirty="0">
                <a:latin typeface="Times New Roman"/>
                <a:cs typeface="Times New Roman"/>
              </a:rPr>
              <a:t>receive data, it asks the second-arise if they have anything to  </a:t>
            </a:r>
            <a:r>
              <a:rPr sz="1200" dirty="0">
                <a:latin typeface="Times New Roman"/>
                <a:cs typeface="Times New Roman"/>
              </a:rPr>
              <a:t>send, This is called</a:t>
            </a:r>
            <a:r>
              <a:rPr sz="1200" spc="-110" dirty="0">
                <a:latin typeface="Times New Roman"/>
                <a:cs typeface="Times New Roman"/>
              </a:rPr>
              <a:t> </a:t>
            </a:r>
            <a:r>
              <a:rPr sz="1200" b="1" u="heavy" spc="-5" dirty="0">
                <a:latin typeface="Times New Roman"/>
                <a:cs typeface="Times New Roman"/>
              </a:rPr>
              <a:t>POLLING</a:t>
            </a:r>
            <a:endParaRPr sz="1200">
              <a:latin typeface="Times New Roman"/>
              <a:cs typeface="Times New Roman"/>
            </a:endParaRPr>
          </a:p>
          <a:p>
            <a:pPr marL="12700">
              <a:lnSpc>
                <a:spcPts val="1710"/>
              </a:lnSpc>
            </a:pPr>
            <a:r>
              <a:rPr sz="1600" spc="-25" dirty="0">
                <a:latin typeface="Meiryo"/>
                <a:cs typeface="Meiryo"/>
              </a:rPr>
              <a:t>*</a:t>
            </a:r>
            <a:r>
              <a:rPr sz="1200" spc="-25" dirty="0">
                <a:latin typeface="Times New Roman"/>
                <a:cs typeface="Times New Roman"/>
              </a:rPr>
              <a:t>If</a:t>
            </a:r>
            <a:r>
              <a:rPr sz="1200" spc="105" dirty="0">
                <a:latin typeface="Times New Roman"/>
                <a:cs typeface="Times New Roman"/>
              </a:rPr>
              <a:t> </a:t>
            </a:r>
            <a:r>
              <a:rPr sz="1200" dirty="0">
                <a:latin typeface="Times New Roman"/>
                <a:cs typeface="Times New Roman"/>
              </a:rPr>
              <a:t>the</a:t>
            </a:r>
            <a:r>
              <a:rPr sz="1200" spc="105" dirty="0">
                <a:latin typeface="Times New Roman"/>
                <a:cs typeface="Times New Roman"/>
              </a:rPr>
              <a:t> </a:t>
            </a:r>
            <a:r>
              <a:rPr sz="1200" spc="-5" dirty="0">
                <a:latin typeface="Times New Roman"/>
                <a:cs typeface="Times New Roman"/>
              </a:rPr>
              <a:t>primary</a:t>
            </a:r>
            <a:r>
              <a:rPr sz="1200" spc="105" dirty="0">
                <a:latin typeface="Times New Roman"/>
                <a:cs typeface="Times New Roman"/>
              </a:rPr>
              <a:t> </a:t>
            </a:r>
            <a:r>
              <a:rPr sz="1200" dirty="0">
                <a:latin typeface="Times New Roman"/>
                <a:cs typeface="Times New Roman"/>
              </a:rPr>
              <a:t>wants</a:t>
            </a:r>
            <a:r>
              <a:rPr sz="1200" spc="105" dirty="0">
                <a:latin typeface="Times New Roman"/>
                <a:cs typeface="Times New Roman"/>
              </a:rPr>
              <a:t> </a:t>
            </a:r>
            <a:r>
              <a:rPr sz="1200" dirty="0">
                <a:latin typeface="Times New Roman"/>
                <a:cs typeface="Times New Roman"/>
              </a:rPr>
              <a:t>to</a:t>
            </a:r>
            <a:r>
              <a:rPr sz="1200" spc="105" dirty="0">
                <a:latin typeface="Times New Roman"/>
                <a:cs typeface="Times New Roman"/>
              </a:rPr>
              <a:t> </a:t>
            </a:r>
            <a:r>
              <a:rPr sz="1200" dirty="0">
                <a:latin typeface="Times New Roman"/>
                <a:cs typeface="Times New Roman"/>
              </a:rPr>
              <a:t>send</a:t>
            </a:r>
            <a:r>
              <a:rPr sz="1200" spc="105" dirty="0">
                <a:latin typeface="Times New Roman"/>
                <a:cs typeface="Times New Roman"/>
              </a:rPr>
              <a:t> </a:t>
            </a:r>
            <a:r>
              <a:rPr sz="1200" dirty="0">
                <a:latin typeface="Times New Roman"/>
                <a:cs typeface="Times New Roman"/>
              </a:rPr>
              <a:t>data,</a:t>
            </a:r>
            <a:r>
              <a:rPr sz="1200" spc="105" dirty="0">
                <a:latin typeface="Times New Roman"/>
                <a:cs typeface="Times New Roman"/>
              </a:rPr>
              <a:t> </a:t>
            </a:r>
            <a:r>
              <a:rPr sz="1200" dirty="0">
                <a:latin typeface="Times New Roman"/>
                <a:cs typeface="Times New Roman"/>
              </a:rPr>
              <a:t>it</a:t>
            </a:r>
            <a:r>
              <a:rPr sz="1200" spc="105" dirty="0">
                <a:latin typeface="Times New Roman"/>
                <a:cs typeface="Times New Roman"/>
              </a:rPr>
              <a:t> </a:t>
            </a:r>
            <a:r>
              <a:rPr sz="1200" dirty="0">
                <a:latin typeface="Times New Roman"/>
                <a:cs typeface="Times New Roman"/>
              </a:rPr>
              <a:t>tells</a:t>
            </a:r>
            <a:r>
              <a:rPr sz="1200" spc="105" dirty="0">
                <a:latin typeface="Times New Roman"/>
                <a:cs typeface="Times New Roman"/>
              </a:rPr>
              <a:t> </a:t>
            </a:r>
            <a:r>
              <a:rPr sz="1200" spc="-5" dirty="0">
                <a:latin typeface="Times New Roman"/>
                <a:cs typeface="Times New Roman"/>
              </a:rPr>
              <a:t>the</a:t>
            </a:r>
            <a:r>
              <a:rPr sz="1200" spc="105" dirty="0">
                <a:latin typeface="Times New Roman"/>
                <a:cs typeface="Times New Roman"/>
              </a:rPr>
              <a:t> </a:t>
            </a:r>
            <a:r>
              <a:rPr sz="1200" dirty="0">
                <a:latin typeface="Times New Roman"/>
                <a:cs typeface="Times New Roman"/>
              </a:rPr>
              <a:t>target</a:t>
            </a:r>
            <a:r>
              <a:rPr sz="1200" spc="105" dirty="0">
                <a:latin typeface="Times New Roman"/>
                <a:cs typeface="Times New Roman"/>
              </a:rPr>
              <a:t> </a:t>
            </a:r>
            <a:r>
              <a:rPr sz="1200" dirty="0">
                <a:latin typeface="Times New Roman"/>
                <a:cs typeface="Times New Roman"/>
              </a:rPr>
              <a:t>secondary</a:t>
            </a:r>
            <a:r>
              <a:rPr sz="1200" spc="105" dirty="0">
                <a:latin typeface="Times New Roman"/>
                <a:cs typeface="Times New Roman"/>
              </a:rPr>
              <a:t> </a:t>
            </a:r>
            <a:r>
              <a:rPr sz="1200" dirty="0">
                <a:latin typeface="Times New Roman"/>
                <a:cs typeface="Times New Roman"/>
              </a:rPr>
              <a:t>to</a:t>
            </a:r>
            <a:r>
              <a:rPr sz="1200" spc="105" dirty="0">
                <a:latin typeface="Times New Roman"/>
                <a:cs typeface="Times New Roman"/>
              </a:rPr>
              <a:t> </a:t>
            </a:r>
            <a:r>
              <a:rPr sz="1200" dirty="0">
                <a:latin typeface="Times New Roman"/>
                <a:cs typeface="Times New Roman"/>
              </a:rPr>
              <a:t>get</a:t>
            </a:r>
            <a:r>
              <a:rPr sz="1200" spc="105" dirty="0">
                <a:latin typeface="Times New Roman"/>
                <a:cs typeface="Times New Roman"/>
              </a:rPr>
              <a:t> </a:t>
            </a:r>
            <a:r>
              <a:rPr sz="1200" dirty="0">
                <a:latin typeface="Times New Roman"/>
                <a:cs typeface="Times New Roman"/>
              </a:rPr>
              <a:t>ready</a:t>
            </a:r>
            <a:r>
              <a:rPr sz="1200" spc="105" dirty="0">
                <a:latin typeface="Times New Roman"/>
                <a:cs typeface="Times New Roman"/>
              </a:rPr>
              <a:t> </a:t>
            </a:r>
            <a:r>
              <a:rPr sz="1200" dirty="0">
                <a:latin typeface="Times New Roman"/>
                <a:cs typeface="Times New Roman"/>
              </a:rPr>
              <a:t>to</a:t>
            </a:r>
            <a:r>
              <a:rPr sz="1200" spc="105" dirty="0">
                <a:latin typeface="Times New Roman"/>
                <a:cs typeface="Times New Roman"/>
              </a:rPr>
              <a:t> </a:t>
            </a:r>
            <a:r>
              <a:rPr sz="1200" dirty="0">
                <a:latin typeface="Times New Roman"/>
                <a:cs typeface="Times New Roman"/>
              </a:rPr>
              <a:t>receive,</a:t>
            </a:r>
            <a:endParaRPr sz="1200">
              <a:latin typeface="Times New Roman"/>
              <a:cs typeface="Times New Roman"/>
            </a:endParaRPr>
          </a:p>
          <a:p>
            <a:pPr marL="12700">
              <a:lnSpc>
                <a:spcPts val="1370"/>
              </a:lnSpc>
            </a:pPr>
            <a:r>
              <a:rPr sz="1200" dirty="0">
                <a:latin typeface="Times New Roman"/>
                <a:cs typeface="Times New Roman"/>
              </a:rPr>
              <a:t>This </a:t>
            </a:r>
            <a:r>
              <a:rPr sz="1200" spc="-5" dirty="0">
                <a:latin typeface="Times New Roman"/>
                <a:cs typeface="Times New Roman"/>
              </a:rPr>
              <a:t>function </a:t>
            </a:r>
            <a:r>
              <a:rPr sz="1200" dirty="0">
                <a:latin typeface="Times New Roman"/>
                <a:cs typeface="Times New Roman"/>
              </a:rPr>
              <a:t>is </a:t>
            </a:r>
            <a:r>
              <a:rPr sz="1200" spc="-5" dirty="0">
                <a:latin typeface="Times New Roman"/>
                <a:cs typeface="Times New Roman"/>
              </a:rPr>
              <a:t>called</a:t>
            </a:r>
            <a:r>
              <a:rPr sz="1200" spc="-50" dirty="0">
                <a:latin typeface="Times New Roman"/>
                <a:cs typeface="Times New Roman"/>
              </a:rPr>
              <a:t> </a:t>
            </a:r>
            <a:r>
              <a:rPr sz="1200" b="1" u="heavy" spc="-5" dirty="0">
                <a:latin typeface="Times New Roman"/>
                <a:cs typeface="Times New Roman"/>
              </a:rPr>
              <a:t>SELECTING</a:t>
            </a:r>
            <a:endParaRPr sz="1200">
              <a:latin typeface="Times New Roman"/>
              <a:cs typeface="Times New Roman"/>
            </a:endParaRPr>
          </a:p>
        </p:txBody>
      </p:sp>
      <p:sp>
        <p:nvSpPr>
          <p:cNvPr id="7" name="object 7"/>
          <p:cNvSpPr/>
          <p:nvPr/>
        </p:nvSpPr>
        <p:spPr>
          <a:xfrm>
            <a:off x="1724405" y="914400"/>
            <a:ext cx="4346943" cy="3394710"/>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189</a:t>
            </a:fld>
            <a:endParaRPr dirty="0"/>
          </a:p>
        </p:txBody>
      </p:sp>
    </p:spTree>
    <p:extLst>
      <p:ext uri="{BB962C8B-B14F-4D97-AF65-F5344CB8AC3E}">
        <p14:creationId xmlns:p14="http://schemas.microsoft.com/office/powerpoint/2010/main" val="1513787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1485" cy="8976360"/>
          </a:xfrm>
          <a:prstGeom prst="rect">
            <a:avLst/>
          </a:prstGeom>
        </p:spPr>
        <p:txBody>
          <a:bodyPr vert="horz" wrap="square" lIns="0" tIns="0" rIns="0" bIns="0" rtlCol="0">
            <a:spAutoFit/>
          </a:bodyPr>
          <a:lstStyle/>
          <a:p>
            <a:pPr marL="12700">
              <a:lnSpc>
                <a:spcPct val="100000"/>
              </a:lnSpc>
              <a:tabLst>
                <a:tab pos="5253355" algn="l"/>
              </a:tabLst>
            </a:pPr>
            <a:r>
              <a:rPr sz="1200" dirty="0">
                <a:latin typeface="Times New Roman"/>
                <a:cs typeface="Times New Roman"/>
              </a:rPr>
              <a:t>CS601-Data</a:t>
            </a:r>
            <a:r>
              <a:rPr sz="1200" spc="-5" dirty="0">
                <a:latin typeface="Times New Roman"/>
                <a:cs typeface="Times New Roman"/>
              </a:rPr>
              <a:t> </a:t>
            </a:r>
            <a:r>
              <a:rPr sz="1200"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12700" marR="5715">
              <a:lnSpc>
                <a:spcPts val="1380"/>
              </a:lnSpc>
              <a:spcBef>
                <a:spcPts val="875"/>
              </a:spcBef>
            </a:pPr>
            <a:r>
              <a:rPr sz="1200" spc="-5" dirty="0">
                <a:latin typeface="Times New Roman"/>
                <a:cs typeface="Times New Roman"/>
              </a:rPr>
              <a:t>Now, </a:t>
            </a:r>
            <a:r>
              <a:rPr sz="1200" dirty="0">
                <a:latin typeface="Times New Roman"/>
                <a:cs typeface="Times New Roman"/>
              </a:rPr>
              <a:t>two entities in </a:t>
            </a:r>
            <a:r>
              <a:rPr sz="1200" spc="-5" dirty="0">
                <a:latin typeface="Times New Roman"/>
                <a:cs typeface="Times New Roman"/>
              </a:rPr>
              <a:t>different systems </a:t>
            </a:r>
            <a:r>
              <a:rPr sz="1200" dirty="0">
                <a:latin typeface="Times New Roman"/>
                <a:cs typeface="Times New Roman"/>
              </a:rPr>
              <a:t>cannot just send data and expect to be understood.  For communication to </a:t>
            </a:r>
            <a:r>
              <a:rPr sz="1200" spc="-5" dirty="0">
                <a:latin typeface="Times New Roman"/>
                <a:cs typeface="Times New Roman"/>
              </a:rPr>
              <a:t>occur, these </a:t>
            </a:r>
            <a:r>
              <a:rPr sz="1200" dirty="0">
                <a:latin typeface="Times New Roman"/>
                <a:cs typeface="Times New Roman"/>
              </a:rPr>
              <a:t>entities </a:t>
            </a:r>
            <a:r>
              <a:rPr sz="1200" spc="-5" dirty="0">
                <a:latin typeface="Times New Roman"/>
                <a:cs typeface="Times New Roman"/>
              </a:rPr>
              <a:t>must </a:t>
            </a:r>
            <a:r>
              <a:rPr sz="1200" dirty="0">
                <a:latin typeface="Times New Roman"/>
                <a:cs typeface="Times New Roman"/>
              </a:rPr>
              <a:t>agree on a</a:t>
            </a:r>
            <a:r>
              <a:rPr sz="1200" spc="-20" dirty="0">
                <a:latin typeface="Times New Roman"/>
                <a:cs typeface="Times New Roman"/>
              </a:rPr>
              <a:t> </a:t>
            </a:r>
            <a:r>
              <a:rPr sz="1200" spc="-5" dirty="0">
                <a:latin typeface="Times New Roman"/>
                <a:cs typeface="Times New Roman"/>
              </a:rPr>
              <a:t>PROTOCOL</a:t>
            </a:r>
            <a:endParaRPr sz="1200">
              <a:latin typeface="Times New Roman"/>
              <a:cs typeface="Times New Roman"/>
            </a:endParaRPr>
          </a:p>
          <a:p>
            <a:pPr>
              <a:lnSpc>
                <a:spcPct val="100000"/>
              </a:lnSpc>
              <a:spcBef>
                <a:spcPts val="20"/>
              </a:spcBef>
            </a:pPr>
            <a:endParaRPr sz="1300">
              <a:latin typeface="Times New Roman"/>
              <a:cs typeface="Times New Roman"/>
            </a:endParaRPr>
          </a:p>
          <a:p>
            <a:pPr marL="12700">
              <a:lnSpc>
                <a:spcPts val="1645"/>
              </a:lnSpc>
            </a:pPr>
            <a:r>
              <a:rPr sz="1400" b="1" spc="-5" dirty="0">
                <a:latin typeface="Times New Roman"/>
                <a:cs typeface="Times New Roman"/>
              </a:rPr>
              <a:t>PROTOCOLS</a:t>
            </a:r>
            <a:endParaRPr sz="1400">
              <a:latin typeface="Times New Roman"/>
              <a:cs typeface="Times New Roman"/>
            </a:endParaRPr>
          </a:p>
          <a:p>
            <a:pPr marL="12700">
              <a:lnSpc>
                <a:spcPts val="1405"/>
              </a:lnSpc>
            </a:pPr>
            <a:r>
              <a:rPr sz="1200" spc="-5" dirty="0">
                <a:latin typeface="Times New Roman"/>
                <a:cs typeface="Times New Roman"/>
              </a:rPr>
              <a:t>As </a:t>
            </a:r>
            <a:r>
              <a:rPr sz="1200" dirty="0">
                <a:latin typeface="Times New Roman"/>
                <a:cs typeface="Times New Roman"/>
              </a:rPr>
              <a:t>discussed earlier</a:t>
            </a:r>
            <a:r>
              <a:rPr sz="1200" b="1" dirty="0">
                <a:latin typeface="Times New Roman"/>
                <a:cs typeface="Times New Roman"/>
              </a:rPr>
              <a:t>, </a:t>
            </a:r>
            <a:r>
              <a:rPr sz="1200" b="1" spc="-5" dirty="0">
                <a:latin typeface="Times New Roman"/>
                <a:cs typeface="Times New Roman"/>
              </a:rPr>
              <a:t>“Protocol </a:t>
            </a:r>
            <a:r>
              <a:rPr sz="1200" b="1" dirty="0">
                <a:latin typeface="Times New Roman"/>
                <a:cs typeface="Times New Roman"/>
              </a:rPr>
              <a:t>is a set of </a:t>
            </a:r>
            <a:r>
              <a:rPr sz="1200" b="1" spc="-5" dirty="0">
                <a:latin typeface="Times New Roman"/>
                <a:cs typeface="Times New Roman"/>
              </a:rPr>
              <a:t>rules </a:t>
            </a:r>
            <a:r>
              <a:rPr sz="1200" b="1" dirty="0">
                <a:latin typeface="Times New Roman"/>
                <a:cs typeface="Times New Roman"/>
              </a:rPr>
              <a:t>governing</a:t>
            </a:r>
            <a:r>
              <a:rPr sz="1200" b="1" spc="-70" dirty="0">
                <a:latin typeface="Times New Roman"/>
                <a:cs typeface="Times New Roman"/>
              </a:rPr>
              <a:t> </a:t>
            </a:r>
            <a:r>
              <a:rPr sz="1200" b="1" dirty="0">
                <a:latin typeface="Times New Roman"/>
                <a:cs typeface="Times New Roman"/>
              </a:rPr>
              <a:t>communication”</a:t>
            </a:r>
            <a:endParaRPr sz="1200">
              <a:latin typeface="Times New Roman"/>
              <a:cs typeface="Times New Roman"/>
            </a:endParaRPr>
          </a:p>
          <a:p>
            <a:pPr>
              <a:lnSpc>
                <a:spcPct val="100000"/>
              </a:lnSpc>
              <a:spcBef>
                <a:spcPts val="35"/>
              </a:spcBef>
            </a:pPr>
            <a:endParaRPr sz="1200">
              <a:latin typeface="Times New Roman"/>
              <a:cs typeface="Times New Roman"/>
            </a:endParaRPr>
          </a:p>
          <a:p>
            <a:pPr marL="469900" marR="5080" indent="-228600">
              <a:lnSpc>
                <a:spcPts val="1380"/>
              </a:lnSpc>
              <a:buFont typeface="Courier New"/>
              <a:buChar char="o"/>
              <a:tabLst>
                <a:tab pos="469900" algn="l"/>
              </a:tabLst>
            </a:pPr>
            <a:r>
              <a:rPr sz="1200" dirty="0">
                <a:latin typeface="Times New Roman"/>
                <a:cs typeface="Times New Roman"/>
              </a:rPr>
              <a:t>Two </a:t>
            </a:r>
            <a:r>
              <a:rPr sz="1200" spc="-5" dirty="0">
                <a:latin typeface="Times New Roman"/>
                <a:cs typeface="Times New Roman"/>
              </a:rPr>
              <a:t>computers </a:t>
            </a:r>
            <a:r>
              <a:rPr sz="1200" dirty="0">
                <a:latin typeface="Times New Roman"/>
                <a:cs typeface="Times New Roman"/>
              </a:rPr>
              <a:t>cannot just send bit </a:t>
            </a:r>
            <a:r>
              <a:rPr sz="1200" spc="-5" dirty="0">
                <a:latin typeface="Times New Roman"/>
                <a:cs typeface="Times New Roman"/>
              </a:rPr>
              <a:t>streams </a:t>
            </a:r>
            <a:r>
              <a:rPr sz="1200" dirty="0">
                <a:latin typeface="Times New Roman"/>
                <a:cs typeface="Times New Roman"/>
              </a:rPr>
              <a:t>to each </a:t>
            </a:r>
            <a:r>
              <a:rPr sz="1200" spc="-5" dirty="0">
                <a:latin typeface="Times New Roman"/>
                <a:cs typeface="Times New Roman"/>
              </a:rPr>
              <a:t>other </a:t>
            </a:r>
            <a:r>
              <a:rPr sz="1200" dirty="0">
                <a:latin typeface="Times New Roman"/>
                <a:cs typeface="Times New Roman"/>
              </a:rPr>
              <a:t>and </a:t>
            </a:r>
            <a:r>
              <a:rPr sz="1200" spc="-5" dirty="0">
                <a:latin typeface="Times New Roman"/>
                <a:cs typeface="Times New Roman"/>
              </a:rPr>
              <a:t>expect </a:t>
            </a:r>
            <a:r>
              <a:rPr sz="1200" dirty="0">
                <a:latin typeface="Times New Roman"/>
                <a:cs typeface="Times New Roman"/>
              </a:rPr>
              <a:t>to </a:t>
            </a:r>
            <a:r>
              <a:rPr sz="1200" spc="-5" dirty="0">
                <a:latin typeface="Times New Roman"/>
                <a:cs typeface="Times New Roman"/>
              </a:rPr>
              <a:t>be  </a:t>
            </a:r>
            <a:r>
              <a:rPr sz="1200" dirty="0">
                <a:latin typeface="Times New Roman"/>
                <a:cs typeface="Times New Roman"/>
              </a:rPr>
              <a:t>understood</a:t>
            </a:r>
            <a:endParaRPr sz="1200">
              <a:latin typeface="Times New Roman"/>
              <a:cs typeface="Times New Roman"/>
            </a:endParaRPr>
          </a:p>
          <a:p>
            <a:pPr marL="469900" indent="-228600">
              <a:lnSpc>
                <a:spcPts val="1345"/>
              </a:lnSpc>
              <a:buFont typeface="Courier New"/>
              <a:buChar char="o"/>
              <a:tabLst>
                <a:tab pos="469900" algn="l"/>
              </a:tabLst>
            </a:pPr>
            <a:r>
              <a:rPr sz="1200" dirty="0">
                <a:latin typeface="Times New Roman"/>
                <a:cs typeface="Times New Roman"/>
              </a:rPr>
              <a:t>Entities </a:t>
            </a:r>
            <a:r>
              <a:rPr sz="1200" spc="-5" dirty="0">
                <a:latin typeface="Times New Roman"/>
                <a:cs typeface="Times New Roman"/>
              </a:rPr>
              <a:t>must </a:t>
            </a:r>
            <a:r>
              <a:rPr sz="1200" dirty="0">
                <a:latin typeface="Times New Roman"/>
                <a:cs typeface="Times New Roman"/>
              </a:rPr>
              <a:t>agree on a</a:t>
            </a:r>
            <a:r>
              <a:rPr sz="1200" spc="-75" dirty="0">
                <a:latin typeface="Times New Roman"/>
                <a:cs typeface="Times New Roman"/>
              </a:rPr>
              <a:t> </a:t>
            </a:r>
            <a:r>
              <a:rPr sz="1200" spc="-5" dirty="0">
                <a:latin typeface="Times New Roman"/>
                <a:cs typeface="Times New Roman"/>
              </a:rPr>
              <a:t>PROTOCOL</a:t>
            </a:r>
            <a:endParaRPr sz="1200">
              <a:latin typeface="Times New Roman"/>
              <a:cs typeface="Times New Roman"/>
            </a:endParaRPr>
          </a:p>
          <a:p>
            <a:pPr>
              <a:lnSpc>
                <a:spcPct val="100000"/>
              </a:lnSpc>
              <a:spcBef>
                <a:spcPts val="45"/>
              </a:spcBef>
              <a:buFont typeface="Courier New"/>
              <a:buChar char="o"/>
            </a:pPr>
            <a:endParaRPr sz="1100">
              <a:latin typeface="Times New Roman"/>
              <a:cs typeface="Times New Roman"/>
            </a:endParaRPr>
          </a:p>
          <a:p>
            <a:pPr marL="927100" lvl="1" indent="-228600">
              <a:lnSpc>
                <a:spcPct val="100000"/>
              </a:lnSpc>
              <a:spcBef>
                <a:spcPts val="5"/>
              </a:spcBef>
              <a:buFont typeface="Meiryo"/>
              <a:buChar char="✓"/>
              <a:tabLst>
                <a:tab pos="927100" algn="l"/>
              </a:tabLst>
            </a:pPr>
            <a:r>
              <a:rPr sz="1200" spc="-5" dirty="0">
                <a:latin typeface="Times New Roman"/>
                <a:cs typeface="Times New Roman"/>
              </a:rPr>
              <a:t>Same </a:t>
            </a:r>
            <a:r>
              <a:rPr sz="1200" dirty="0">
                <a:latin typeface="Times New Roman"/>
                <a:cs typeface="Times New Roman"/>
              </a:rPr>
              <a:t>Example French and</a:t>
            </a:r>
            <a:r>
              <a:rPr sz="1200" spc="-80" dirty="0">
                <a:latin typeface="Times New Roman"/>
                <a:cs typeface="Times New Roman"/>
              </a:rPr>
              <a:t> </a:t>
            </a:r>
            <a:r>
              <a:rPr sz="1200" spc="-5" dirty="0">
                <a:latin typeface="Times New Roman"/>
                <a:cs typeface="Times New Roman"/>
              </a:rPr>
              <a:t>German</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2700">
              <a:lnSpc>
                <a:spcPct val="100000"/>
              </a:lnSpc>
            </a:pPr>
            <a:r>
              <a:rPr sz="1200" b="1" dirty="0">
                <a:latin typeface="Times New Roman"/>
                <a:cs typeface="Times New Roman"/>
              </a:rPr>
              <a:t>Protocol</a:t>
            </a:r>
            <a:r>
              <a:rPr sz="1200" b="1" spc="-110" dirty="0">
                <a:latin typeface="Times New Roman"/>
                <a:cs typeface="Times New Roman"/>
              </a:rPr>
              <a:t> </a:t>
            </a:r>
            <a:r>
              <a:rPr sz="1200" b="1" dirty="0">
                <a:latin typeface="Times New Roman"/>
                <a:cs typeface="Times New Roman"/>
              </a:rPr>
              <a:t>defines</a:t>
            </a:r>
            <a:r>
              <a:rPr sz="1200" dirty="0">
                <a:latin typeface="Times New Roman"/>
                <a:cs typeface="Times New Roman"/>
              </a:rPr>
              <a:t>:</a:t>
            </a:r>
            <a:endParaRPr sz="1200">
              <a:latin typeface="Times New Roman"/>
              <a:cs typeface="Times New Roman"/>
            </a:endParaRPr>
          </a:p>
          <a:p>
            <a:pPr>
              <a:lnSpc>
                <a:spcPct val="100000"/>
              </a:lnSpc>
              <a:spcBef>
                <a:spcPts val="55"/>
              </a:spcBef>
            </a:pPr>
            <a:endParaRPr sz="1100">
              <a:latin typeface="Times New Roman"/>
              <a:cs typeface="Times New Roman"/>
            </a:endParaRPr>
          </a:p>
          <a:p>
            <a:pPr marL="469900" indent="-228600">
              <a:lnSpc>
                <a:spcPts val="1410"/>
              </a:lnSpc>
              <a:buFont typeface="Meiryo"/>
              <a:buChar char="➢"/>
              <a:tabLst>
                <a:tab pos="469900" algn="l"/>
              </a:tabLst>
            </a:pPr>
            <a:r>
              <a:rPr sz="1200" dirty="0">
                <a:latin typeface="Times New Roman"/>
                <a:cs typeface="Times New Roman"/>
              </a:rPr>
              <a:t>What is</a:t>
            </a:r>
            <a:r>
              <a:rPr sz="1200" spc="-105" dirty="0">
                <a:latin typeface="Times New Roman"/>
                <a:cs typeface="Times New Roman"/>
              </a:rPr>
              <a:t> </a:t>
            </a:r>
            <a:r>
              <a:rPr sz="1200" dirty="0">
                <a:latin typeface="Times New Roman"/>
                <a:cs typeface="Times New Roman"/>
              </a:rPr>
              <a:t>Communicated?</a:t>
            </a:r>
            <a:endParaRPr sz="1200">
              <a:latin typeface="Times New Roman"/>
              <a:cs typeface="Times New Roman"/>
            </a:endParaRPr>
          </a:p>
          <a:p>
            <a:pPr marL="469900" indent="-228600">
              <a:lnSpc>
                <a:spcPts val="1380"/>
              </a:lnSpc>
              <a:buFont typeface="Meiryo"/>
              <a:buChar char="➢"/>
              <a:tabLst>
                <a:tab pos="469900" algn="l"/>
              </a:tabLst>
            </a:pPr>
            <a:r>
              <a:rPr sz="1200" spc="-5" dirty="0">
                <a:latin typeface="Times New Roman"/>
                <a:cs typeface="Times New Roman"/>
              </a:rPr>
              <a:t>How </a:t>
            </a:r>
            <a:r>
              <a:rPr sz="1200" dirty="0">
                <a:latin typeface="Times New Roman"/>
                <a:cs typeface="Times New Roman"/>
              </a:rPr>
              <a:t>it is</a:t>
            </a:r>
            <a:r>
              <a:rPr sz="1200" spc="-85" dirty="0">
                <a:latin typeface="Times New Roman"/>
                <a:cs typeface="Times New Roman"/>
              </a:rPr>
              <a:t> </a:t>
            </a:r>
            <a:r>
              <a:rPr sz="1200" dirty="0">
                <a:latin typeface="Times New Roman"/>
                <a:cs typeface="Times New Roman"/>
              </a:rPr>
              <a:t>Communicated?</a:t>
            </a:r>
            <a:endParaRPr sz="1200">
              <a:latin typeface="Times New Roman"/>
              <a:cs typeface="Times New Roman"/>
            </a:endParaRPr>
          </a:p>
          <a:p>
            <a:pPr marL="469900" indent="-228600">
              <a:lnSpc>
                <a:spcPts val="1410"/>
              </a:lnSpc>
              <a:buFont typeface="Meiryo"/>
              <a:buChar char="➢"/>
              <a:tabLst>
                <a:tab pos="469900" algn="l"/>
              </a:tabLst>
            </a:pPr>
            <a:r>
              <a:rPr sz="1200" dirty="0">
                <a:latin typeface="Times New Roman"/>
                <a:cs typeface="Times New Roman"/>
              </a:rPr>
              <a:t>When it is</a:t>
            </a:r>
            <a:r>
              <a:rPr sz="1200" spc="-55" dirty="0">
                <a:latin typeface="Times New Roman"/>
                <a:cs typeface="Times New Roman"/>
              </a:rPr>
              <a:t> </a:t>
            </a:r>
            <a:r>
              <a:rPr sz="1200" spc="-5" dirty="0">
                <a:latin typeface="Times New Roman"/>
                <a:cs typeface="Times New Roman"/>
              </a:rPr>
              <a:t>Communicated?</a:t>
            </a:r>
            <a:endParaRPr sz="1200">
              <a:latin typeface="Times New Roman"/>
              <a:cs typeface="Times New Roman"/>
            </a:endParaRPr>
          </a:p>
          <a:p>
            <a:pPr>
              <a:lnSpc>
                <a:spcPct val="100000"/>
              </a:lnSpc>
            </a:pPr>
            <a:endParaRPr sz="1150">
              <a:latin typeface="Times New Roman"/>
              <a:cs typeface="Times New Roman"/>
            </a:endParaRPr>
          </a:p>
          <a:p>
            <a:pPr marL="12700">
              <a:lnSpc>
                <a:spcPts val="1650"/>
              </a:lnSpc>
            </a:pPr>
            <a:r>
              <a:rPr sz="1400" b="1" spc="-5" dirty="0">
                <a:latin typeface="Times New Roman"/>
                <a:cs typeface="Times New Roman"/>
              </a:rPr>
              <a:t>KEY elements of a</a:t>
            </a:r>
            <a:r>
              <a:rPr sz="1400" b="1" spc="-10" dirty="0">
                <a:latin typeface="Times New Roman"/>
                <a:cs typeface="Times New Roman"/>
              </a:rPr>
              <a:t> </a:t>
            </a:r>
            <a:r>
              <a:rPr sz="1400" b="1" spc="-5" dirty="0">
                <a:latin typeface="Times New Roman"/>
                <a:cs typeface="Times New Roman"/>
              </a:rPr>
              <a:t>PROTOCOL</a:t>
            </a:r>
            <a:endParaRPr sz="1400">
              <a:latin typeface="Times New Roman"/>
              <a:cs typeface="Times New Roman"/>
            </a:endParaRPr>
          </a:p>
          <a:p>
            <a:pPr marL="469900" indent="-228600">
              <a:lnSpc>
                <a:spcPts val="1410"/>
              </a:lnSpc>
              <a:buFont typeface="Meiryo"/>
              <a:buChar char="❖"/>
              <a:tabLst>
                <a:tab pos="469900" algn="l"/>
              </a:tabLst>
            </a:pPr>
            <a:r>
              <a:rPr sz="1200" b="1" u="heavy" spc="-5" dirty="0">
                <a:latin typeface="Times New Roman"/>
                <a:cs typeface="Times New Roman"/>
              </a:rPr>
              <a:t>Syntax:</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Represents the Structure or the </a:t>
            </a:r>
            <a:r>
              <a:rPr sz="1200" spc="-5" dirty="0">
                <a:latin typeface="Times New Roman"/>
                <a:cs typeface="Times New Roman"/>
              </a:rPr>
              <a:t>format </a:t>
            </a:r>
            <a:r>
              <a:rPr sz="1200" dirty="0">
                <a:latin typeface="Times New Roman"/>
                <a:cs typeface="Times New Roman"/>
              </a:rPr>
              <a:t>of the</a:t>
            </a:r>
            <a:r>
              <a:rPr sz="1200" spc="-10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Meaning the order in which data is</a:t>
            </a:r>
            <a:r>
              <a:rPr sz="1200" spc="-125" dirty="0">
                <a:latin typeface="Times New Roman"/>
                <a:cs typeface="Times New Roman"/>
              </a:rPr>
              <a:t> </a:t>
            </a:r>
            <a:r>
              <a:rPr sz="1200" dirty="0">
                <a:latin typeface="Times New Roman"/>
                <a:cs typeface="Times New Roman"/>
              </a:rPr>
              <a:t>presented</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698500">
              <a:lnSpc>
                <a:spcPts val="1410"/>
              </a:lnSpc>
            </a:pPr>
            <a:r>
              <a:rPr sz="1200" dirty="0">
                <a:latin typeface="Times New Roman"/>
                <a:cs typeface="Times New Roman"/>
              </a:rPr>
              <a:t>For</a:t>
            </a:r>
            <a:r>
              <a:rPr sz="1200" spc="-75" dirty="0">
                <a:latin typeface="Times New Roman"/>
                <a:cs typeface="Times New Roman"/>
              </a:rPr>
              <a:t> </a:t>
            </a:r>
            <a:r>
              <a:rPr sz="1200" spc="-5" dirty="0">
                <a:latin typeface="Times New Roman"/>
                <a:cs typeface="Times New Roman"/>
              </a:rPr>
              <a:t>Example</a:t>
            </a:r>
            <a:endParaRPr sz="1200">
              <a:latin typeface="Times New Roman"/>
              <a:cs typeface="Times New Roman"/>
            </a:endParaRPr>
          </a:p>
          <a:p>
            <a:pPr marL="927100" lvl="2" indent="-228600">
              <a:lnSpc>
                <a:spcPts val="1375"/>
              </a:lnSpc>
              <a:buFont typeface="Meiryo"/>
              <a:buChar char="✓"/>
              <a:tabLst>
                <a:tab pos="927100" algn="l"/>
              </a:tabLst>
            </a:pPr>
            <a:r>
              <a:rPr sz="1200" dirty="0">
                <a:latin typeface="Times New Roman"/>
                <a:cs typeface="Times New Roman"/>
              </a:rPr>
              <a:t>First eight bits to be Sender</a:t>
            </a:r>
            <a:r>
              <a:rPr sz="1200" spc="-105" dirty="0">
                <a:latin typeface="Times New Roman"/>
                <a:cs typeface="Times New Roman"/>
              </a:rPr>
              <a:t> </a:t>
            </a:r>
            <a:r>
              <a:rPr sz="1200" dirty="0">
                <a:latin typeface="Times New Roman"/>
                <a:cs typeface="Times New Roman"/>
              </a:rPr>
              <a:t>address</a:t>
            </a:r>
            <a:endParaRPr sz="1200">
              <a:latin typeface="Times New Roman"/>
              <a:cs typeface="Times New Roman"/>
            </a:endParaRPr>
          </a:p>
          <a:p>
            <a:pPr marL="927100" lvl="2" indent="-228600">
              <a:lnSpc>
                <a:spcPts val="1375"/>
              </a:lnSpc>
              <a:buFont typeface="Meiryo"/>
              <a:buChar char="✓"/>
              <a:tabLst>
                <a:tab pos="927100" algn="l"/>
              </a:tabLst>
            </a:pPr>
            <a:r>
              <a:rPr sz="1200" dirty="0">
                <a:latin typeface="Times New Roman"/>
                <a:cs typeface="Times New Roman"/>
              </a:rPr>
              <a:t>Next eight to be </a:t>
            </a:r>
            <a:r>
              <a:rPr sz="1200" spc="-5" dirty="0">
                <a:latin typeface="Times New Roman"/>
                <a:cs typeface="Times New Roman"/>
              </a:rPr>
              <a:t>Receiver’s</a:t>
            </a:r>
            <a:r>
              <a:rPr sz="1200" spc="-90" dirty="0">
                <a:latin typeface="Times New Roman"/>
                <a:cs typeface="Times New Roman"/>
              </a:rPr>
              <a:t> </a:t>
            </a:r>
            <a:r>
              <a:rPr sz="1200" dirty="0">
                <a:latin typeface="Times New Roman"/>
                <a:cs typeface="Times New Roman"/>
              </a:rPr>
              <a:t>Address</a:t>
            </a:r>
            <a:endParaRPr sz="12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The Rest to be</a:t>
            </a:r>
            <a:r>
              <a:rPr sz="1200" spc="-12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u="heavy" spc="-5" dirty="0">
                <a:latin typeface="Times New Roman"/>
                <a:cs typeface="Times New Roman"/>
              </a:rPr>
              <a:t>Semantics:</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Refer to the Meaning of each section of</a:t>
            </a:r>
            <a:r>
              <a:rPr sz="1200" spc="-13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How </a:t>
            </a:r>
            <a:r>
              <a:rPr sz="1200" dirty="0">
                <a:latin typeface="Times New Roman"/>
                <a:cs typeface="Times New Roman"/>
              </a:rPr>
              <a:t>is a </a:t>
            </a:r>
            <a:r>
              <a:rPr sz="1200" spc="-5" dirty="0">
                <a:latin typeface="Times New Roman"/>
                <a:cs typeface="Times New Roman"/>
              </a:rPr>
              <a:t>particular pattern </a:t>
            </a:r>
            <a:r>
              <a:rPr sz="1200" dirty="0">
                <a:latin typeface="Times New Roman"/>
                <a:cs typeface="Times New Roman"/>
              </a:rPr>
              <a:t>to be</a:t>
            </a:r>
            <a:r>
              <a:rPr sz="1200" spc="20" dirty="0">
                <a:latin typeface="Times New Roman"/>
                <a:cs typeface="Times New Roman"/>
              </a:rPr>
              <a:t> </a:t>
            </a:r>
            <a:r>
              <a:rPr sz="1200" spc="-5" dirty="0">
                <a:latin typeface="Times New Roman"/>
                <a:cs typeface="Times New Roman"/>
              </a:rPr>
              <a:t>interpreted?</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What action should be taken </a:t>
            </a:r>
            <a:r>
              <a:rPr sz="1200" spc="-5" dirty="0">
                <a:latin typeface="Times New Roman"/>
                <a:cs typeface="Times New Roman"/>
              </a:rPr>
              <a:t>based on</a:t>
            </a:r>
            <a:r>
              <a:rPr sz="1200" spc="-114" dirty="0">
                <a:latin typeface="Times New Roman"/>
                <a:cs typeface="Times New Roman"/>
              </a:rPr>
              <a:t> </a:t>
            </a:r>
            <a:r>
              <a:rPr sz="1200" dirty="0">
                <a:latin typeface="Times New Roman"/>
                <a:cs typeface="Times New Roman"/>
              </a:rPr>
              <a:t>interpretation?</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698500">
              <a:lnSpc>
                <a:spcPts val="1410"/>
              </a:lnSpc>
            </a:pPr>
            <a:r>
              <a:rPr sz="1200" dirty="0">
                <a:latin typeface="Times New Roman"/>
                <a:cs typeface="Times New Roman"/>
              </a:rPr>
              <a:t>For</a:t>
            </a:r>
            <a:r>
              <a:rPr sz="1200" spc="-75" dirty="0">
                <a:latin typeface="Times New Roman"/>
                <a:cs typeface="Times New Roman"/>
              </a:rPr>
              <a:t> </a:t>
            </a:r>
            <a:r>
              <a:rPr sz="1200" spc="-5" dirty="0">
                <a:latin typeface="Times New Roman"/>
                <a:cs typeface="Times New Roman"/>
              </a:rPr>
              <a:t>Example</a:t>
            </a:r>
            <a:endParaRPr sz="1200">
              <a:latin typeface="Times New Roman"/>
              <a:cs typeface="Times New Roman"/>
            </a:endParaRPr>
          </a:p>
          <a:p>
            <a:pPr marL="927100" marR="5080" lvl="2" indent="-228600">
              <a:lnSpc>
                <a:spcPts val="1380"/>
              </a:lnSpc>
              <a:spcBef>
                <a:spcPts val="65"/>
              </a:spcBef>
              <a:buFont typeface="Meiryo"/>
              <a:buChar char="✓"/>
              <a:tabLst>
                <a:tab pos="927100" algn="l"/>
              </a:tabLst>
            </a:pPr>
            <a:r>
              <a:rPr sz="1200" spc="-5" dirty="0">
                <a:latin typeface="Times New Roman"/>
                <a:cs typeface="Times New Roman"/>
              </a:rPr>
              <a:t>Does </a:t>
            </a:r>
            <a:r>
              <a:rPr sz="1200" dirty="0">
                <a:latin typeface="Times New Roman"/>
                <a:cs typeface="Times New Roman"/>
              </a:rPr>
              <a:t>an address </a:t>
            </a:r>
            <a:r>
              <a:rPr sz="1200" spc="-5" dirty="0">
                <a:latin typeface="Times New Roman"/>
                <a:cs typeface="Times New Roman"/>
              </a:rPr>
              <a:t>identify </a:t>
            </a:r>
            <a:r>
              <a:rPr sz="1200" dirty="0">
                <a:latin typeface="Times New Roman"/>
                <a:cs typeface="Times New Roman"/>
              </a:rPr>
              <a:t>the route to be taken or the final destination of the  </a:t>
            </a:r>
            <a:r>
              <a:rPr sz="1200" spc="-5" dirty="0">
                <a:latin typeface="Times New Roman"/>
                <a:cs typeface="Times New Roman"/>
              </a:rPr>
              <a:t>message?</a:t>
            </a:r>
            <a:endParaRPr sz="1200">
              <a:latin typeface="Times New Roman"/>
              <a:cs typeface="Times New Roman"/>
            </a:endParaRPr>
          </a:p>
          <a:p>
            <a:pPr marL="469900" indent="-228600">
              <a:lnSpc>
                <a:spcPts val="1355"/>
              </a:lnSpc>
              <a:buFont typeface="Meiryo"/>
              <a:buChar char="❖"/>
              <a:tabLst>
                <a:tab pos="469900" algn="l"/>
              </a:tabLst>
            </a:pPr>
            <a:r>
              <a:rPr sz="1200" b="1" u="heavy" dirty="0">
                <a:latin typeface="Times New Roman"/>
                <a:cs typeface="Times New Roman"/>
              </a:rPr>
              <a:t>Timing</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469900">
              <a:lnSpc>
                <a:spcPts val="1410"/>
              </a:lnSpc>
            </a:pPr>
            <a:r>
              <a:rPr sz="1200" spc="-5" dirty="0">
                <a:latin typeface="Times New Roman"/>
                <a:cs typeface="Times New Roman"/>
              </a:rPr>
              <a:t>Refers </a:t>
            </a:r>
            <a:r>
              <a:rPr sz="1200" dirty="0">
                <a:latin typeface="Times New Roman"/>
                <a:cs typeface="Times New Roman"/>
              </a:rPr>
              <a:t>to 2</a:t>
            </a:r>
            <a:r>
              <a:rPr sz="1200" spc="-15" dirty="0">
                <a:latin typeface="Times New Roman"/>
                <a:cs typeface="Times New Roman"/>
              </a:rPr>
              <a:t> </a:t>
            </a:r>
            <a:r>
              <a:rPr sz="1200" spc="-5" dirty="0">
                <a:latin typeface="Times New Roman"/>
                <a:cs typeface="Times New Roman"/>
              </a:rPr>
              <a:t>characteristics:</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When </a:t>
            </a:r>
            <a:r>
              <a:rPr sz="1200" spc="-5" dirty="0">
                <a:latin typeface="Times New Roman"/>
                <a:cs typeface="Times New Roman"/>
              </a:rPr>
              <a:t>data should be</a:t>
            </a:r>
            <a:r>
              <a:rPr sz="1200" spc="-80" dirty="0">
                <a:latin typeface="Times New Roman"/>
                <a:cs typeface="Times New Roman"/>
              </a:rPr>
              <a:t> </a:t>
            </a:r>
            <a:r>
              <a:rPr sz="1200" spc="-5" dirty="0">
                <a:latin typeface="Times New Roman"/>
                <a:cs typeface="Times New Roman"/>
              </a:rPr>
              <a:t>sent?</a:t>
            </a:r>
            <a:endParaRPr sz="12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How </a:t>
            </a:r>
            <a:r>
              <a:rPr sz="1200" dirty="0">
                <a:latin typeface="Times New Roman"/>
                <a:cs typeface="Times New Roman"/>
              </a:rPr>
              <a:t>fast it should be</a:t>
            </a:r>
            <a:r>
              <a:rPr sz="1200" spc="-85" dirty="0">
                <a:latin typeface="Times New Roman"/>
                <a:cs typeface="Times New Roman"/>
              </a:rPr>
              <a:t> </a:t>
            </a:r>
            <a:r>
              <a:rPr sz="1200" dirty="0">
                <a:latin typeface="Times New Roman"/>
                <a:cs typeface="Times New Roman"/>
              </a:rPr>
              <a:t>sent?</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698500">
              <a:lnSpc>
                <a:spcPts val="1410"/>
              </a:lnSpc>
            </a:pPr>
            <a:r>
              <a:rPr sz="1200" dirty="0">
                <a:latin typeface="Times New Roman"/>
                <a:cs typeface="Times New Roman"/>
              </a:rPr>
              <a:t>For</a:t>
            </a:r>
            <a:r>
              <a:rPr sz="1200" spc="-75" dirty="0">
                <a:latin typeface="Times New Roman"/>
                <a:cs typeface="Times New Roman"/>
              </a:rPr>
              <a:t> </a:t>
            </a:r>
            <a:r>
              <a:rPr sz="1200" spc="-5" dirty="0">
                <a:latin typeface="Times New Roman"/>
                <a:cs typeface="Times New Roman"/>
              </a:rPr>
              <a:t>Example</a:t>
            </a:r>
            <a:endParaRPr sz="1200">
              <a:latin typeface="Times New Roman"/>
              <a:cs typeface="Times New Roman"/>
            </a:endParaRPr>
          </a:p>
          <a:p>
            <a:pPr marL="927100" lvl="2" indent="-228600">
              <a:lnSpc>
                <a:spcPts val="1380"/>
              </a:lnSpc>
              <a:buFont typeface="Meiryo"/>
              <a:buChar char="✓"/>
              <a:tabLst>
                <a:tab pos="927100" algn="l"/>
              </a:tabLst>
            </a:pPr>
            <a:r>
              <a:rPr sz="1200" dirty="0">
                <a:latin typeface="Times New Roman"/>
                <a:cs typeface="Times New Roman"/>
              </a:rPr>
              <a:t>If sender produces data at 100</a:t>
            </a:r>
            <a:r>
              <a:rPr sz="1200" spc="-85" dirty="0">
                <a:latin typeface="Times New Roman"/>
                <a:cs typeface="Times New Roman"/>
              </a:rPr>
              <a:t> </a:t>
            </a:r>
            <a:r>
              <a:rPr sz="1200" spc="-5" dirty="0">
                <a:latin typeface="Times New Roman"/>
                <a:cs typeface="Times New Roman"/>
              </a:rPr>
              <a:t>Mbps</a:t>
            </a:r>
            <a:endParaRPr sz="1200">
              <a:latin typeface="Times New Roman"/>
              <a:cs typeface="Times New Roman"/>
            </a:endParaRPr>
          </a:p>
          <a:p>
            <a:pPr marL="927100" lvl="2" indent="-228600">
              <a:lnSpc>
                <a:spcPts val="1380"/>
              </a:lnSpc>
              <a:buFont typeface="Meiryo"/>
              <a:buChar char="✓"/>
              <a:tabLst>
                <a:tab pos="927100" algn="l"/>
              </a:tabLst>
            </a:pPr>
            <a:r>
              <a:rPr sz="1200" dirty="0">
                <a:latin typeface="Times New Roman"/>
                <a:cs typeface="Times New Roman"/>
              </a:rPr>
              <a:t>But Receiver can only </a:t>
            </a:r>
            <a:r>
              <a:rPr sz="1200" spc="-5" dirty="0">
                <a:latin typeface="Times New Roman"/>
                <a:cs typeface="Times New Roman"/>
              </a:rPr>
              <a:t>process </a:t>
            </a:r>
            <a:r>
              <a:rPr sz="1200" dirty="0">
                <a:latin typeface="Times New Roman"/>
                <a:cs typeface="Times New Roman"/>
              </a:rPr>
              <a:t>data at 1</a:t>
            </a:r>
            <a:r>
              <a:rPr sz="1200" spc="-60" dirty="0">
                <a:latin typeface="Times New Roman"/>
                <a:cs typeface="Times New Roman"/>
              </a:rPr>
              <a:t> </a:t>
            </a:r>
            <a:r>
              <a:rPr sz="1200" spc="-5" dirty="0">
                <a:latin typeface="Times New Roman"/>
                <a:cs typeface="Times New Roman"/>
              </a:rPr>
              <a:t>Mbps</a:t>
            </a:r>
            <a:endParaRPr sz="12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The TX. will </a:t>
            </a:r>
            <a:r>
              <a:rPr sz="1200" spc="-5" dirty="0">
                <a:latin typeface="Times New Roman"/>
                <a:cs typeface="Times New Roman"/>
              </a:rPr>
              <a:t>overload receiver </a:t>
            </a:r>
            <a:r>
              <a:rPr sz="1200" dirty="0">
                <a:latin typeface="Times New Roman"/>
                <a:cs typeface="Times New Roman"/>
              </a:rPr>
              <a:t>and </a:t>
            </a:r>
            <a:r>
              <a:rPr sz="1200" spc="-5" dirty="0">
                <a:latin typeface="Times New Roman"/>
                <a:cs typeface="Times New Roman"/>
              </a:rPr>
              <a:t>data </a:t>
            </a:r>
            <a:r>
              <a:rPr sz="1200" dirty="0">
                <a:latin typeface="Times New Roman"/>
                <a:cs typeface="Times New Roman"/>
              </a:rPr>
              <a:t>will be</a:t>
            </a:r>
            <a:r>
              <a:rPr sz="1200" spc="-15" dirty="0">
                <a:latin typeface="Times New Roman"/>
                <a:cs typeface="Times New Roman"/>
              </a:rPr>
              <a:t> </a:t>
            </a:r>
            <a:r>
              <a:rPr sz="1200" dirty="0">
                <a:latin typeface="Times New Roman"/>
                <a:cs typeface="Times New Roman"/>
              </a:rPr>
              <a:t>lost</a:t>
            </a:r>
            <a:endParaRPr sz="1200">
              <a:latin typeface="Times New Roman"/>
              <a:cs typeface="Times New Roman"/>
            </a:endParaRPr>
          </a:p>
        </p:txBody>
      </p:sp>
      <p:sp>
        <p:nvSpPr>
          <p:cNvPr id="5" name="object 5"/>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19</a:t>
            </a:fld>
            <a:endParaRPr dirty="0"/>
          </a:p>
        </p:txBody>
      </p:sp>
    </p:spTree>
    <p:extLst>
      <p:ext uri="{BB962C8B-B14F-4D97-AF65-F5344CB8AC3E}">
        <p14:creationId xmlns:p14="http://schemas.microsoft.com/office/powerpoint/2010/main" val="39959490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441192"/>
            <a:ext cx="5532755" cy="5100955"/>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ADDRESSING</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For point-to-point configuration, </a:t>
            </a:r>
            <a:r>
              <a:rPr sz="1200" dirty="0">
                <a:latin typeface="Times New Roman"/>
                <a:cs typeface="Times New Roman"/>
              </a:rPr>
              <a:t>there is </a:t>
            </a:r>
            <a:r>
              <a:rPr sz="1200" spc="-5" dirty="0">
                <a:latin typeface="Times New Roman"/>
                <a:cs typeface="Times New Roman"/>
              </a:rPr>
              <a:t>no need for</a:t>
            </a:r>
            <a:r>
              <a:rPr sz="1200" spc="-20" dirty="0">
                <a:latin typeface="Times New Roman"/>
                <a:cs typeface="Times New Roman"/>
              </a:rPr>
              <a:t> </a:t>
            </a:r>
            <a:r>
              <a:rPr sz="1200" dirty="0">
                <a:latin typeface="Times New Roman"/>
                <a:cs typeface="Times New Roman"/>
              </a:rPr>
              <a:t>addressing</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Any TX put onto the link by one device </a:t>
            </a:r>
            <a:r>
              <a:rPr sz="1200" dirty="0">
                <a:latin typeface="Times New Roman"/>
                <a:cs typeface="Times New Roman"/>
              </a:rPr>
              <a:t>can be intended only for the</a:t>
            </a:r>
            <a:r>
              <a:rPr sz="1200" spc="-80" dirty="0">
                <a:latin typeface="Times New Roman"/>
                <a:cs typeface="Times New Roman"/>
              </a:rPr>
              <a:t> </a:t>
            </a:r>
            <a:r>
              <a:rPr sz="1200" dirty="0">
                <a:latin typeface="Times New Roman"/>
                <a:cs typeface="Times New Roman"/>
              </a:rPr>
              <a:t>other</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dirty="0">
                <a:latin typeface="Times New Roman"/>
                <a:cs typeface="Times New Roman"/>
              </a:rPr>
              <a:t>For the </a:t>
            </a:r>
            <a:r>
              <a:rPr sz="1200" spc="-5" dirty="0">
                <a:latin typeface="Times New Roman"/>
                <a:cs typeface="Times New Roman"/>
              </a:rPr>
              <a:t>primary </a:t>
            </a:r>
            <a:r>
              <a:rPr sz="1200" dirty="0">
                <a:latin typeface="Times New Roman"/>
                <a:cs typeface="Times New Roman"/>
              </a:rPr>
              <a:t>device in a a multipoint topology to </a:t>
            </a:r>
            <a:r>
              <a:rPr sz="1200" spc="-5" dirty="0">
                <a:latin typeface="Times New Roman"/>
                <a:cs typeface="Times New Roman"/>
              </a:rPr>
              <a:t>be </a:t>
            </a:r>
            <a:r>
              <a:rPr sz="1200" dirty="0">
                <a:latin typeface="Times New Roman"/>
                <a:cs typeface="Times New Roman"/>
              </a:rPr>
              <a:t>able to identify and  communicate with a specific </a:t>
            </a:r>
            <a:r>
              <a:rPr sz="1200" spc="-5" dirty="0">
                <a:latin typeface="Times New Roman"/>
                <a:cs typeface="Times New Roman"/>
              </a:rPr>
              <a:t>secondary </a:t>
            </a:r>
            <a:r>
              <a:rPr sz="1200" dirty="0">
                <a:latin typeface="Times New Roman"/>
                <a:cs typeface="Times New Roman"/>
              </a:rPr>
              <a:t>device, there </a:t>
            </a:r>
            <a:r>
              <a:rPr sz="1200" spc="-5" dirty="0">
                <a:latin typeface="Times New Roman"/>
                <a:cs typeface="Times New Roman"/>
              </a:rPr>
              <a:t>must </a:t>
            </a:r>
            <a:r>
              <a:rPr sz="1200" dirty="0">
                <a:latin typeface="Times New Roman"/>
                <a:cs typeface="Times New Roman"/>
              </a:rPr>
              <a:t>be </a:t>
            </a:r>
            <a:r>
              <a:rPr sz="1200" spc="-5" dirty="0">
                <a:latin typeface="Times New Roman"/>
                <a:cs typeface="Times New Roman"/>
              </a:rPr>
              <a:t>some addressing  </a:t>
            </a:r>
            <a:r>
              <a:rPr sz="1200" dirty="0">
                <a:latin typeface="Times New Roman"/>
                <a:cs typeface="Times New Roman"/>
              </a:rPr>
              <a:t>convention</a:t>
            </a:r>
            <a:endParaRPr sz="1200">
              <a:latin typeface="Times New Roman"/>
              <a:cs typeface="Times New Roman"/>
            </a:endParaRPr>
          </a:p>
          <a:p>
            <a:pPr marL="241300" marR="8255" indent="-228600">
              <a:lnSpc>
                <a:spcPts val="1380"/>
              </a:lnSpc>
              <a:buFont typeface="Courier New"/>
              <a:buChar char="o"/>
              <a:tabLst>
                <a:tab pos="241300" algn="l"/>
              </a:tabLst>
            </a:pPr>
            <a:r>
              <a:rPr sz="1200" spc="-5" dirty="0">
                <a:latin typeface="Times New Roman"/>
                <a:cs typeface="Times New Roman"/>
              </a:rPr>
              <a:t>For this reason, every device on the link has an address that </a:t>
            </a:r>
            <a:r>
              <a:rPr sz="1200" dirty="0">
                <a:latin typeface="Times New Roman"/>
                <a:cs typeface="Times New Roman"/>
              </a:rPr>
              <a:t>can be </a:t>
            </a:r>
            <a:r>
              <a:rPr sz="1200" spc="-5" dirty="0">
                <a:latin typeface="Times New Roman"/>
                <a:cs typeface="Times New Roman"/>
              </a:rPr>
              <a:t>used for  identification</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In any </a:t>
            </a:r>
            <a:r>
              <a:rPr sz="1200" spc="-5" dirty="0">
                <a:latin typeface="Times New Roman"/>
                <a:cs typeface="Times New Roman"/>
              </a:rPr>
              <a:t>transmission, </a:t>
            </a:r>
            <a:r>
              <a:rPr sz="1200" dirty="0">
                <a:latin typeface="Times New Roman"/>
                <a:cs typeface="Times New Roman"/>
              </a:rPr>
              <a:t>this address </a:t>
            </a:r>
            <a:r>
              <a:rPr sz="1200" spc="-5" dirty="0">
                <a:latin typeface="Times New Roman"/>
                <a:cs typeface="Times New Roman"/>
              </a:rPr>
              <a:t>will appear </a:t>
            </a:r>
            <a:r>
              <a:rPr sz="1200" dirty="0">
                <a:latin typeface="Times New Roman"/>
                <a:cs typeface="Times New Roman"/>
              </a:rPr>
              <a:t>in a specified portion of each </a:t>
            </a:r>
            <a:r>
              <a:rPr sz="1200" spc="-5" dirty="0">
                <a:latin typeface="Times New Roman"/>
                <a:cs typeface="Times New Roman"/>
              </a:rPr>
              <a:t>frame,  </a:t>
            </a:r>
            <a:r>
              <a:rPr sz="1200" dirty="0">
                <a:latin typeface="Times New Roman"/>
                <a:cs typeface="Times New Roman"/>
              </a:rPr>
              <a:t>called the </a:t>
            </a:r>
            <a:r>
              <a:rPr sz="1200" spc="-5" dirty="0">
                <a:latin typeface="Times New Roman"/>
                <a:cs typeface="Times New Roman"/>
              </a:rPr>
              <a:t>Address </a:t>
            </a:r>
            <a:r>
              <a:rPr sz="1200" dirty="0">
                <a:latin typeface="Times New Roman"/>
                <a:cs typeface="Times New Roman"/>
              </a:rPr>
              <a:t>Field or </a:t>
            </a:r>
            <a:r>
              <a:rPr sz="1200" spc="-5" dirty="0">
                <a:latin typeface="Times New Roman"/>
                <a:cs typeface="Times New Roman"/>
              </a:rPr>
              <a:t>Header depending upon the</a:t>
            </a:r>
            <a:r>
              <a:rPr sz="1200" spc="-60" dirty="0">
                <a:latin typeface="Times New Roman"/>
                <a:cs typeface="Times New Roman"/>
              </a:rPr>
              <a:t> </a:t>
            </a:r>
            <a:r>
              <a:rPr sz="1200" spc="-5" dirty="0">
                <a:latin typeface="Times New Roman"/>
                <a:cs typeface="Times New Roman"/>
              </a:rPr>
              <a:t>protocol</a:t>
            </a:r>
            <a:endParaRPr sz="1200">
              <a:latin typeface="Times New Roman"/>
              <a:cs typeface="Times New Roman"/>
            </a:endParaRPr>
          </a:p>
          <a:p>
            <a:pPr marL="241300" marR="6985" indent="-228600">
              <a:lnSpc>
                <a:spcPts val="1380"/>
              </a:lnSpc>
              <a:buFont typeface="Courier New"/>
              <a:buChar char="o"/>
              <a:tabLst>
                <a:tab pos="241300" algn="l"/>
              </a:tabLst>
            </a:pPr>
            <a:r>
              <a:rPr sz="1200" dirty="0">
                <a:latin typeface="Times New Roman"/>
                <a:cs typeface="Times New Roman"/>
              </a:rPr>
              <a:t>If the </a:t>
            </a:r>
            <a:r>
              <a:rPr sz="1200" spc="-5" dirty="0">
                <a:latin typeface="Times New Roman"/>
                <a:cs typeface="Times New Roman"/>
              </a:rPr>
              <a:t>TX comes </a:t>
            </a:r>
            <a:r>
              <a:rPr sz="1200" dirty="0">
                <a:latin typeface="Times New Roman"/>
                <a:cs typeface="Times New Roman"/>
              </a:rPr>
              <a:t>from a </a:t>
            </a:r>
            <a:r>
              <a:rPr sz="1200" spc="-5" dirty="0">
                <a:latin typeface="Times New Roman"/>
                <a:cs typeface="Times New Roman"/>
              </a:rPr>
              <a:t>secondary </a:t>
            </a:r>
            <a:r>
              <a:rPr sz="1200" dirty="0">
                <a:latin typeface="Times New Roman"/>
                <a:cs typeface="Times New Roman"/>
              </a:rPr>
              <a:t>device, the address </a:t>
            </a:r>
            <a:r>
              <a:rPr sz="1200" spc="-5" dirty="0">
                <a:latin typeface="Times New Roman"/>
                <a:cs typeface="Times New Roman"/>
              </a:rPr>
              <a:t>indicates </a:t>
            </a:r>
            <a:r>
              <a:rPr sz="1200" dirty="0">
                <a:latin typeface="Times New Roman"/>
                <a:cs typeface="Times New Roman"/>
              </a:rPr>
              <a:t>the originator of the  data</a:t>
            </a:r>
            <a:endParaRPr sz="1200">
              <a:latin typeface="Times New Roman"/>
              <a:cs typeface="Times New Roman"/>
            </a:endParaRPr>
          </a:p>
          <a:p>
            <a:pPr marL="698500" lvl="1" indent="-228600">
              <a:lnSpc>
                <a:spcPts val="1320"/>
              </a:lnSpc>
              <a:buFont typeface="Meiryo"/>
              <a:buChar char="➢"/>
              <a:tabLst>
                <a:tab pos="698500" algn="l"/>
              </a:tabLst>
            </a:pPr>
            <a:r>
              <a:rPr sz="1200" b="1" spc="-5" dirty="0">
                <a:latin typeface="Times New Roman"/>
                <a:cs typeface="Times New Roman"/>
              </a:rPr>
              <a:t>SELECT</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The select mode is used whenever </a:t>
            </a:r>
            <a:r>
              <a:rPr sz="1200" spc="-5" dirty="0">
                <a:latin typeface="Times New Roman"/>
                <a:cs typeface="Times New Roman"/>
              </a:rPr>
              <a:t>the primary </a:t>
            </a:r>
            <a:r>
              <a:rPr sz="1200" dirty="0">
                <a:latin typeface="Times New Roman"/>
                <a:cs typeface="Times New Roman"/>
              </a:rPr>
              <a:t>device has </a:t>
            </a:r>
            <a:r>
              <a:rPr sz="1200" spc="-5" dirty="0">
                <a:latin typeface="Times New Roman"/>
                <a:cs typeface="Times New Roman"/>
              </a:rPr>
              <a:t>something </a:t>
            </a:r>
            <a:r>
              <a:rPr sz="1200" dirty="0">
                <a:latin typeface="Times New Roman"/>
                <a:cs typeface="Times New Roman"/>
              </a:rPr>
              <a:t>to</a:t>
            </a:r>
            <a:r>
              <a:rPr sz="1200" spc="-50" dirty="0">
                <a:latin typeface="Times New Roman"/>
                <a:cs typeface="Times New Roman"/>
              </a:rPr>
              <a:t> </a:t>
            </a:r>
            <a:r>
              <a:rPr sz="1200" dirty="0">
                <a:latin typeface="Times New Roman"/>
                <a:cs typeface="Times New Roman"/>
              </a:rPr>
              <a:t>send</a:t>
            </a:r>
            <a:endParaRPr sz="1200">
              <a:latin typeface="Times New Roman"/>
              <a:cs typeface="Times New Roman"/>
            </a:endParaRPr>
          </a:p>
          <a:p>
            <a:pPr marL="241300" marR="8890" indent="-228600">
              <a:lnSpc>
                <a:spcPts val="1380"/>
              </a:lnSpc>
              <a:spcBef>
                <a:spcPts val="65"/>
              </a:spcBef>
              <a:buFont typeface="Courier New"/>
              <a:buChar char="o"/>
              <a:tabLst>
                <a:tab pos="241300" algn="l"/>
              </a:tabLst>
            </a:pPr>
            <a:r>
              <a:rPr sz="1200" spc="-5" dirty="0">
                <a:latin typeface="Times New Roman"/>
                <a:cs typeface="Times New Roman"/>
              </a:rPr>
              <a:t>Primary </a:t>
            </a:r>
            <a:r>
              <a:rPr sz="1200" dirty="0">
                <a:latin typeface="Times New Roman"/>
                <a:cs typeface="Times New Roman"/>
              </a:rPr>
              <a:t>control the link and if </a:t>
            </a:r>
            <a:r>
              <a:rPr sz="1200" spc="-5" dirty="0">
                <a:latin typeface="Times New Roman"/>
                <a:cs typeface="Times New Roman"/>
              </a:rPr>
              <a:t>primary </a:t>
            </a:r>
            <a:r>
              <a:rPr sz="1200" dirty="0">
                <a:latin typeface="Times New Roman"/>
                <a:cs typeface="Times New Roman"/>
              </a:rPr>
              <a:t>is </a:t>
            </a:r>
            <a:r>
              <a:rPr sz="1200" spc="-5" dirty="0">
                <a:latin typeface="Times New Roman"/>
                <a:cs typeface="Times New Roman"/>
              </a:rPr>
              <a:t>not sending or </a:t>
            </a:r>
            <a:r>
              <a:rPr sz="1200" dirty="0">
                <a:latin typeface="Times New Roman"/>
                <a:cs typeface="Times New Roman"/>
              </a:rPr>
              <a:t>receiving data, it </a:t>
            </a:r>
            <a:r>
              <a:rPr sz="1200" spc="-5" dirty="0">
                <a:latin typeface="Times New Roman"/>
                <a:cs typeface="Times New Roman"/>
              </a:rPr>
              <a:t>knows </a:t>
            </a:r>
            <a:r>
              <a:rPr sz="1200" dirty="0">
                <a:latin typeface="Times New Roman"/>
                <a:cs typeface="Times New Roman"/>
              </a:rPr>
              <a:t>that  the link is</a:t>
            </a:r>
            <a:r>
              <a:rPr sz="1200" spc="-80" dirty="0">
                <a:latin typeface="Times New Roman"/>
                <a:cs typeface="Times New Roman"/>
              </a:rPr>
              <a:t> </a:t>
            </a:r>
            <a:r>
              <a:rPr sz="1200" spc="-5" dirty="0">
                <a:latin typeface="Times New Roman"/>
                <a:cs typeface="Times New Roman"/>
              </a:rPr>
              <a:t>available</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If it has </a:t>
            </a:r>
            <a:r>
              <a:rPr sz="1200" spc="-5" dirty="0">
                <a:latin typeface="Times New Roman"/>
                <a:cs typeface="Times New Roman"/>
              </a:rPr>
              <a:t>something </a:t>
            </a:r>
            <a:r>
              <a:rPr sz="1200" dirty="0">
                <a:latin typeface="Times New Roman"/>
                <a:cs typeface="Times New Roman"/>
              </a:rPr>
              <a:t>to </a:t>
            </a:r>
            <a:r>
              <a:rPr sz="1200" spc="-5" dirty="0">
                <a:latin typeface="Times New Roman"/>
                <a:cs typeface="Times New Roman"/>
              </a:rPr>
              <a:t>send, </a:t>
            </a:r>
            <a:r>
              <a:rPr sz="1200" dirty="0">
                <a:latin typeface="Times New Roman"/>
                <a:cs typeface="Times New Roman"/>
              </a:rPr>
              <a:t>it sends</a:t>
            </a:r>
            <a:r>
              <a:rPr sz="1200" spc="-95"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As </a:t>
            </a:r>
            <a:r>
              <a:rPr sz="1200" dirty="0">
                <a:latin typeface="Times New Roman"/>
                <a:cs typeface="Times New Roman"/>
              </a:rPr>
              <a:t>a </a:t>
            </a:r>
            <a:r>
              <a:rPr sz="1200" spc="-5" dirty="0">
                <a:latin typeface="Times New Roman"/>
                <a:cs typeface="Times New Roman"/>
              </a:rPr>
              <a:t>frame makes </a:t>
            </a:r>
            <a:r>
              <a:rPr sz="1200" dirty="0">
                <a:latin typeface="Times New Roman"/>
                <a:cs typeface="Times New Roman"/>
              </a:rPr>
              <a:t>its way to the intended </a:t>
            </a:r>
            <a:r>
              <a:rPr sz="1200" spc="-5" dirty="0">
                <a:latin typeface="Times New Roman"/>
                <a:cs typeface="Times New Roman"/>
              </a:rPr>
              <a:t>device, </a:t>
            </a:r>
            <a:r>
              <a:rPr sz="1200" dirty="0">
                <a:latin typeface="Times New Roman"/>
                <a:cs typeface="Times New Roman"/>
              </a:rPr>
              <a:t>each of </a:t>
            </a:r>
            <a:r>
              <a:rPr sz="1200" spc="-5" dirty="0">
                <a:latin typeface="Times New Roman"/>
                <a:cs typeface="Times New Roman"/>
              </a:rPr>
              <a:t>the </a:t>
            </a:r>
            <a:r>
              <a:rPr sz="1200" dirty="0">
                <a:latin typeface="Times New Roman"/>
                <a:cs typeface="Times New Roman"/>
              </a:rPr>
              <a:t>other </a:t>
            </a:r>
            <a:r>
              <a:rPr sz="1200" spc="-5" dirty="0">
                <a:latin typeface="Times New Roman"/>
                <a:cs typeface="Times New Roman"/>
              </a:rPr>
              <a:t>devices </a:t>
            </a:r>
            <a:r>
              <a:rPr sz="1200" dirty="0">
                <a:latin typeface="Times New Roman"/>
                <a:cs typeface="Times New Roman"/>
              </a:rPr>
              <a:t>check </a:t>
            </a:r>
            <a:r>
              <a:rPr sz="1200" spc="-5" dirty="0">
                <a:latin typeface="Times New Roman"/>
                <a:cs typeface="Times New Roman"/>
              </a:rPr>
              <a:t>the  address</a:t>
            </a:r>
            <a:r>
              <a:rPr sz="1200" spc="-105" dirty="0">
                <a:latin typeface="Times New Roman"/>
                <a:cs typeface="Times New Roman"/>
              </a:rPr>
              <a:t> </a:t>
            </a:r>
            <a:r>
              <a:rPr sz="1200" spc="-5" dirty="0">
                <a:latin typeface="Times New Roman"/>
                <a:cs typeface="Times New Roman"/>
              </a:rPr>
              <a:t>field</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Only when the device recognizes its own address, does it open the </a:t>
            </a:r>
            <a:r>
              <a:rPr sz="1200" spc="-5" dirty="0">
                <a:latin typeface="Times New Roman"/>
                <a:cs typeface="Times New Roman"/>
              </a:rPr>
              <a:t>frame </a:t>
            </a:r>
            <a:r>
              <a:rPr sz="1200" dirty="0">
                <a:latin typeface="Times New Roman"/>
                <a:cs typeface="Times New Roman"/>
              </a:rPr>
              <a:t>and read the  data</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In case of a SEL </a:t>
            </a:r>
            <a:r>
              <a:rPr sz="1200" spc="-5" dirty="0">
                <a:latin typeface="Times New Roman"/>
                <a:cs typeface="Times New Roman"/>
              </a:rPr>
              <a:t>frame, </a:t>
            </a:r>
            <a:r>
              <a:rPr sz="1200" dirty="0">
                <a:latin typeface="Times New Roman"/>
                <a:cs typeface="Times New Roman"/>
              </a:rPr>
              <a:t>the enclosed data </a:t>
            </a:r>
            <a:r>
              <a:rPr sz="1200" spc="-5" dirty="0">
                <a:latin typeface="Times New Roman"/>
                <a:cs typeface="Times New Roman"/>
              </a:rPr>
              <a:t>consists </a:t>
            </a:r>
            <a:r>
              <a:rPr sz="1200" dirty="0">
                <a:latin typeface="Times New Roman"/>
                <a:cs typeface="Times New Roman"/>
              </a:rPr>
              <a:t>of an alert that data is</a:t>
            </a:r>
            <a:r>
              <a:rPr sz="1200" spc="-55" dirty="0">
                <a:latin typeface="Times New Roman"/>
                <a:cs typeface="Times New Roman"/>
              </a:rPr>
              <a:t> </a:t>
            </a:r>
            <a:r>
              <a:rPr sz="1200" spc="-5" dirty="0">
                <a:latin typeface="Times New Roman"/>
                <a:cs typeface="Times New Roman"/>
              </a:rPr>
              <a:t>forthcoming</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What it </a:t>
            </a:r>
            <a:r>
              <a:rPr sz="1200" spc="-5" dirty="0">
                <a:latin typeface="Times New Roman"/>
                <a:cs typeface="Times New Roman"/>
              </a:rPr>
              <a:t>does not know, however </a:t>
            </a:r>
            <a:r>
              <a:rPr sz="1200" dirty="0">
                <a:latin typeface="Times New Roman"/>
                <a:cs typeface="Times New Roman"/>
              </a:rPr>
              <a:t>is if the </a:t>
            </a:r>
            <a:r>
              <a:rPr sz="1200" spc="-5" dirty="0">
                <a:latin typeface="Times New Roman"/>
                <a:cs typeface="Times New Roman"/>
              </a:rPr>
              <a:t>target device it ready to receive</a:t>
            </a:r>
            <a:r>
              <a:rPr sz="1200" spc="-10" dirty="0">
                <a:latin typeface="Times New Roman"/>
                <a:cs typeface="Times New Roman"/>
              </a:rPr>
              <a:t> (ON)</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So the </a:t>
            </a:r>
            <a:r>
              <a:rPr sz="1200" spc="-5" dirty="0">
                <a:latin typeface="Times New Roman"/>
                <a:cs typeface="Times New Roman"/>
              </a:rPr>
              <a:t>primary </a:t>
            </a:r>
            <a:r>
              <a:rPr sz="1200" dirty="0">
                <a:latin typeface="Times New Roman"/>
                <a:cs typeface="Times New Roman"/>
              </a:rPr>
              <a:t>must alert the secondary to the </a:t>
            </a:r>
            <a:r>
              <a:rPr sz="1200" spc="-5" dirty="0">
                <a:latin typeface="Times New Roman"/>
                <a:cs typeface="Times New Roman"/>
              </a:rPr>
              <a:t>upcoming TX </a:t>
            </a:r>
            <a:r>
              <a:rPr sz="1200" dirty="0">
                <a:latin typeface="Times New Roman"/>
                <a:cs typeface="Times New Roman"/>
              </a:rPr>
              <a:t>and wait for an  </a:t>
            </a:r>
            <a:r>
              <a:rPr sz="1200" spc="-5" dirty="0">
                <a:latin typeface="Times New Roman"/>
                <a:cs typeface="Times New Roman"/>
              </a:rPr>
              <a:t>acknowledgement of </a:t>
            </a:r>
            <a:r>
              <a:rPr sz="1200" dirty="0">
                <a:latin typeface="Times New Roman"/>
                <a:cs typeface="Times New Roman"/>
              </a:rPr>
              <a:t>the </a:t>
            </a:r>
            <a:r>
              <a:rPr sz="1200" spc="-5" dirty="0">
                <a:latin typeface="Times New Roman"/>
                <a:cs typeface="Times New Roman"/>
              </a:rPr>
              <a:t>secondary ready</a:t>
            </a:r>
            <a:r>
              <a:rPr sz="1200" spc="-20" dirty="0">
                <a:latin typeface="Times New Roman"/>
                <a:cs typeface="Times New Roman"/>
              </a:rPr>
              <a:t> </a:t>
            </a:r>
            <a:r>
              <a:rPr sz="1200" spc="-5" dirty="0">
                <a:latin typeface="Times New Roman"/>
                <a:cs typeface="Times New Roman"/>
              </a:rPr>
              <a:t>status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Primary </a:t>
            </a:r>
            <a:r>
              <a:rPr sz="1200" dirty="0">
                <a:latin typeface="Times New Roman"/>
                <a:cs typeface="Times New Roman"/>
              </a:rPr>
              <a:t>send a SEL </a:t>
            </a:r>
            <a:r>
              <a:rPr sz="1200" spc="-5" dirty="0">
                <a:latin typeface="Times New Roman"/>
                <a:cs typeface="Times New Roman"/>
              </a:rPr>
              <a:t>frame, </a:t>
            </a:r>
            <a:r>
              <a:rPr sz="1200" dirty="0">
                <a:latin typeface="Times New Roman"/>
                <a:cs typeface="Times New Roman"/>
              </a:rPr>
              <a:t>one field of </a:t>
            </a:r>
            <a:r>
              <a:rPr sz="1200" spc="-5" dirty="0">
                <a:latin typeface="Times New Roman"/>
                <a:cs typeface="Times New Roman"/>
              </a:rPr>
              <a:t>which </a:t>
            </a:r>
            <a:r>
              <a:rPr sz="1200" dirty="0">
                <a:latin typeface="Times New Roman"/>
                <a:cs typeface="Times New Roman"/>
              </a:rPr>
              <a:t>includes the address of </a:t>
            </a:r>
            <a:r>
              <a:rPr sz="1200" spc="-5" dirty="0">
                <a:latin typeface="Times New Roman"/>
                <a:cs typeface="Times New Roman"/>
              </a:rPr>
              <a:t>the intended RX</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If the secondary </a:t>
            </a:r>
            <a:r>
              <a:rPr sz="1200" dirty="0">
                <a:latin typeface="Times New Roman"/>
                <a:cs typeface="Times New Roman"/>
              </a:rPr>
              <a:t>is </a:t>
            </a:r>
            <a:r>
              <a:rPr sz="1200" spc="-5" dirty="0">
                <a:latin typeface="Times New Roman"/>
                <a:cs typeface="Times New Roman"/>
              </a:rPr>
              <a:t>awake and running, </a:t>
            </a:r>
            <a:r>
              <a:rPr sz="1200" dirty="0">
                <a:latin typeface="Times New Roman"/>
                <a:cs typeface="Times New Roman"/>
              </a:rPr>
              <a:t>it returns an </a:t>
            </a:r>
            <a:r>
              <a:rPr sz="1200" spc="-5" dirty="0">
                <a:latin typeface="Times New Roman"/>
                <a:cs typeface="Times New Roman"/>
              </a:rPr>
              <a:t>ACK frame </a:t>
            </a:r>
            <a:r>
              <a:rPr sz="1200" dirty="0">
                <a:latin typeface="Times New Roman"/>
                <a:cs typeface="Times New Roman"/>
              </a:rPr>
              <a:t>to the</a:t>
            </a:r>
            <a:r>
              <a:rPr sz="1200" spc="70" dirty="0">
                <a:latin typeface="Times New Roman"/>
                <a:cs typeface="Times New Roman"/>
              </a:rPr>
              <a:t> </a:t>
            </a:r>
            <a:r>
              <a:rPr sz="1200" spc="-5" dirty="0">
                <a:latin typeface="Times New Roman"/>
                <a:cs typeface="Times New Roman"/>
              </a:rPr>
              <a:t>primary</a:t>
            </a:r>
            <a:endParaRPr sz="1200">
              <a:latin typeface="Times New Roman"/>
              <a:cs typeface="Times New Roman"/>
            </a:endParaRPr>
          </a:p>
          <a:p>
            <a:pPr marL="241300" marR="7620" indent="-228600">
              <a:lnSpc>
                <a:spcPts val="1380"/>
              </a:lnSpc>
              <a:spcBef>
                <a:spcPts val="65"/>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primary </a:t>
            </a:r>
            <a:r>
              <a:rPr sz="1200" dirty="0">
                <a:latin typeface="Times New Roman"/>
                <a:cs typeface="Times New Roman"/>
              </a:rPr>
              <a:t>then sends one or more data </a:t>
            </a:r>
            <a:r>
              <a:rPr sz="1200" spc="-5" dirty="0">
                <a:latin typeface="Times New Roman"/>
                <a:cs typeface="Times New Roman"/>
              </a:rPr>
              <a:t>frames </a:t>
            </a:r>
            <a:r>
              <a:rPr sz="1200" dirty="0">
                <a:latin typeface="Times New Roman"/>
                <a:cs typeface="Times New Roman"/>
              </a:rPr>
              <a:t>, each addressed to the </a:t>
            </a:r>
            <a:r>
              <a:rPr sz="1200" spc="-5" dirty="0">
                <a:latin typeface="Times New Roman"/>
                <a:cs typeface="Times New Roman"/>
              </a:rPr>
              <a:t>intended  </a:t>
            </a:r>
            <a:r>
              <a:rPr sz="1200" dirty="0">
                <a:latin typeface="Times New Roman"/>
                <a:cs typeface="Times New Roman"/>
              </a:rPr>
              <a:t>secondary</a:t>
            </a:r>
            <a:endParaRPr sz="1200">
              <a:latin typeface="Times New Roman"/>
              <a:cs typeface="Times New Roman"/>
            </a:endParaRPr>
          </a:p>
        </p:txBody>
      </p:sp>
      <p:sp>
        <p:nvSpPr>
          <p:cNvPr id="7" name="object 7"/>
          <p:cNvSpPr/>
          <p:nvPr/>
        </p:nvSpPr>
        <p:spPr>
          <a:xfrm>
            <a:off x="1577339" y="914400"/>
            <a:ext cx="4637747" cy="2362961"/>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190</a:t>
            </a:r>
            <a:endParaRPr sz="1200">
              <a:latin typeface="Times New Roman"/>
              <a:cs typeface="Times New Roman"/>
            </a:endParaRPr>
          </a:p>
        </p:txBody>
      </p:sp>
    </p:spTree>
    <p:extLst>
      <p:ext uri="{BB962C8B-B14F-4D97-AF65-F5344CB8AC3E}">
        <p14:creationId xmlns:p14="http://schemas.microsoft.com/office/powerpoint/2010/main" val="37182457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819906"/>
            <a:ext cx="5533390" cy="2592070"/>
          </a:xfrm>
          <a:prstGeom prst="rect">
            <a:avLst/>
          </a:prstGeom>
        </p:spPr>
        <p:txBody>
          <a:bodyPr vert="horz" wrap="square" lIns="0" tIns="0" rIns="0" bIns="0" rtlCol="0">
            <a:spAutoFit/>
          </a:bodyPr>
          <a:lstStyle/>
          <a:p>
            <a:pPr marL="469900" indent="-228600">
              <a:lnSpc>
                <a:spcPts val="1405"/>
              </a:lnSpc>
              <a:buFont typeface="Meiryo"/>
              <a:buChar char="➢"/>
              <a:tabLst>
                <a:tab pos="469900" algn="l"/>
              </a:tabLst>
            </a:pPr>
            <a:r>
              <a:rPr sz="1200" b="1" spc="-5" dirty="0">
                <a:latin typeface="Times New Roman"/>
                <a:cs typeface="Times New Roman"/>
              </a:rPr>
              <a:t>POLL</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Used </a:t>
            </a:r>
            <a:r>
              <a:rPr sz="1200" dirty="0">
                <a:latin typeface="Times New Roman"/>
                <a:cs typeface="Times New Roman"/>
              </a:rPr>
              <a:t>by the </a:t>
            </a:r>
            <a:r>
              <a:rPr sz="1200" spc="-5" dirty="0">
                <a:latin typeface="Times New Roman"/>
                <a:cs typeface="Times New Roman"/>
              </a:rPr>
              <a:t>primary </a:t>
            </a:r>
            <a:r>
              <a:rPr sz="1200" dirty="0">
                <a:latin typeface="Times New Roman"/>
                <a:cs typeface="Times New Roman"/>
              </a:rPr>
              <a:t>device to receive </a:t>
            </a:r>
            <a:r>
              <a:rPr sz="1200" spc="-5" dirty="0">
                <a:latin typeface="Times New Roman"/>
                <a:cs typeface="Times New Roman"/>
              </a:rPr>
              <a:t>transmissions </a:t>
            </a:r>
            <a:r>
              <a:rPr sz="1200" dirty="0">
                <a:latin typeface="Times New Roman"/>
                <a:cs typeface="Times New Roman"/>
              </a:rPr>
              <a:t>from the secondary</a:t>
            </a:r>
            <a:r>
              <a:rPr sz="1200" spc="-40"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 secondaries are not </a:t>
            </a:r>
            <a:r>
              <a:rPr sz="1200" spc="-5" dirty="0">
                <a:latin typeface="Times New Roman"/>
                <a:cs typeface="Times New Roman"/>
              </a:rPr>
              <a:t>allowed </a:t>
            </a:r>
            <a:r>
              <a:rPr sz="1200" dirty="0">
                <a:latin typeface="Times New Roman"/>
                <a:cs typeface="Times New Roman"/>
              </a:rPr>
              <a:t>to </a:t>
            </a:r>
            <a:r>
              <a:rPr sz="1200" spc="-10" dirty="0">
                <a:latin typeface="Times New Roman"/>
                <a:cs typeface="Times New Roman"/>
              </a:rPr>
              <a:t>TX </a:t>
            </a:r>
            <a:r>
              <a:rPr sz="1200" dirty="0">
                <a:latin typeface="Times New Roman"/>
                <a:cs typeface="Times New Roman"/>
              </a:rPr>
              <a:t>data until</a:t>
            </a:r>
            <a:r>
              <a:rPr sz="1200" spc="-90" dirty="0">
                <a:latin typeface="Times New Roman"/>
                <a:cs typeface="Times New Roman"/>
              </a:rPr>
              <a:t> </a:t>
            </a:r>
            <a:r>
              <a:rPr sz="1200" dirty="0">
                <a:latin typeface="Times New Roman"/>
                <a:cs typeface="Times New Roman"/>
              </a:rPr>
              <a:t>asked</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By keeping </a:t>
            </a:r>
            <a:r>
              <a:rPr sz="1200" spc="-5" dirty="0">
                <a:latin typeface="Times New Roman"/>
                <a:cs typeface="Times New Roman"/>
              </a:rPr>
              <a:t>control </a:t>
            </a:r>
            <a:r>
              <a:rPr sz="1200" dirty="0">
                <a:latin typeface="Times New Roman"/>
                <a:cs typeface="Times New Roman"/>
              </a:rPr>
              <a:t>with the </a:t>
            </a:r>
            <a:r>
              <a:rPr sz="1200" spc="-5" dirty="0">
                <a:latin typeface="Times New Roman"/>
                <a:cs typeface="Times New Roman"/>
              </a:rPr>
              <a:t>primary, </a:t>
            </a:r>
            <a:r>
              <a:rPr sz="1200" dirty="0">
                <a:latin typeface="Times New Roman"/>
                <a:cs typeface="Times New Roman"/>
              </a:rPr>
              <a:t>the </a:t>
            </a:r>
            <a:r>
              <a:rPr sz="1200" spc="-5" dirty="0">
                <a:latin typeface="Times New Roman"/>
                <a:cs typeface="Times New Roman"/>
              </a:rPr>
              <a:t>multipoint system </a:t>
            </a:r>
            <a:r>
              <a:rPr sz="1200" dirty="0">
                <a:latin typeface="Times New Roman"/>
                <a:cs typeface="Times New Roman"/>
              </a:rPr>
              <a:t>guarantees that only one  TX can occur at a</a:t>
            </a:r>
            <a:r>
              <a:rPr sz="1200" spc="-11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241300" marR="7620" indent="-228600">
              <a:lnSpc>
                <a:spcPts val="1380"/>
              </a:lnSpc>
              <a:buFont typeface="Courier New"/>
              <a:buChar char="o"/>
              <a:tabLst>
                <a:tab pos="241300" algn="l"/>
              </a:tabLst>
            </a:pPr>
            <a:r>
              <a:rPr sz="1200" spc="-5" dirty="0">
                <a:latin typeface="Times New Roman"/>
                <a:cs typeface="Times New Roman"/>
              </a:rPr>
              <a:t>When </a:t>
            </a:r>
            <a:r>
              <a:rPr sz="1200" dirty="0">
                <a:latin typeface="Times New Roman"/>
                <a:cs typeface="Times New Roman"/>
              </a:rPr>
              <a:t>the </a:t>
            </a:r>
            <a:r>
              <a:rPr sz="1200" spc="-5" dirty="0">
                <a:latin typeface="Times New Roman"/>
                <a:cs typeface="Times New Roman"/>
              </a:rPr>
              <a:t>primary </a:t>
            </a:r>
            <a:r>
              <a:rPr sz="1200" dirty="0">
                <a:latin typeface="Times New Roman"/>
                <a:cs typeface="Times New Roman"/>
              </a:rPr>
              <a:t>is ready to </a:t>
            </a:r>
            <a:r>
              <a:rPr sz="1200" spc="-5" dirty="0">
                <a:latin typeface="Times New Roman"/>
                <a:cs typeface="Times New Roman"/>
              </a:rPr>
              <a:t>receive, </a:t>
            </a:r>
            <a:r>
              <a:rPr sz="1200" dirty="0">
                <a:latin typeface="Times New Roman"/>
                <a:cs typeface="Times New Roman"/>
              </a:rPr>
              <a:t>data , it must ask (POLL) each device in </a:t>
            </a:r>
            <a:r>
              <a:rPr sz="1200" spc="-5" dirty="0">
                <a:latin typeface="Times New Roman"/>
                <a:cs typeface="Times New Roman"/>
              </a:rPr>
              <a:t>turn </a:t>
            </a:r>
            <a:r>
              <a:rPr sz="1200" dirty="0">
                <a:latin typeface="Times New Roman"/>
                <a:cs typeface="Times New Roman"/>
              </a:rPr>
              <a:t>if  it has anything to</a:t>
            </a:r>
            <a:r>
              <a:rPr sz="1200" spc="-125" dirty="0">
                <a:latin typeface="Times New Roman"/>
                <a:cs typeface="Times New Roman"/>
              </a:rPr>
              <a:t> </a:t>
            </a:r>
            <a:r>
              <a:rPr sz="1200" dirty="0">
                <a:latin typeface="Times New Roman"/>
                <a:cs typeface="Times New Roman"/>
              </a:rPr>
              <a:t>send</a:t>
            </a:r>
            <a:endParaRPr sz="1200">
              <a:latin typeface="Times New Roman"/>
              <a:cs typeface="Times New Roman"/>
            </a:endParaRPr>
          </a:p>
          <a:p>
            <a:pPr marL="241300" marR="6985" indent="-228600">
              <a:lnSpc>
                <a:spcPts val="1380"/>
              </a:lnSpc>
              <a:buFont typeface="Courier New"/>
              <a:buChar char="o"/>
              <a:tabLst>
                <a:tab pos="241300" algn="l"/>
              </a:tabLst>
            </a:pPr>
            <a:r>
              <a:rPr sz="1200" dirty="0">
                <a:latin typeface="Times New Roman"/>
                <a:cs typeface="Times New Roman"/>
              </a:rPr>
              <a:t>When the first secondary is approached, it </a:t>
            </a:r>
            <a:r>
              <a:rPr sz="1200" spc="-5" dirty="0">
                <a:latin typeface="Times New Roman"/>
                <a:cs typeface="Times New Roman"/>
              </a:rPr>
              <a:t>responds </a:t>
            </a:r>
            <a:r>
              <a:rPr sz="1200" dirty="0">
                <a:latin typeface="Times New Roman"/>
                <a:cs typeface="Times New Roman"/>
              </a:rPr>
              <a:t>either </a:t>
            </a:r>
            <a:r>
              <a:rPr sz="1200" spc="-5" dirty="0">
                <a:latin typeface="Times New Roman"/>
                <a:cs typeface="Times New Roman"/>
              </a:rPr>
              <a:t>with </a:t>
            </a:r>
            <a:r>
              <a:rPr sz="1200" dirty="0">
                <a:latin typeface="Times New Roman"/>
                <a:cs typeface="Times New Roman"/>
              </a:rPr>
              <a:t>a </a:t>
            </a:r>
            <a:r>
              <a:rPr sz="1200" spc="-5" dirty="0">
                <a:latin typeface="Times New Roman"/>
                <a:cs typeface="Times New Roman"/>
              </a:rPr>
              <a:t>NAK frame </a:t>
            </a:r>
            <a:r>
              <a:rPr sz="1200" dirty="0">
                <a:latin typeface="Times New Roman"/>
                <a:cs typeface="Times New Roman"/>
              </a:rPr>
              <a:t>if it </a:t>
            </a:r>
            <a:r>
              <a:rPr sz="1200" spc="-5" dirty="0">
                <a:latin typeface="Times New Roman"/>
                <a:cs typeface="Times New Roman"/>
              </a:rPr>
              <a:t>has  nothing to send or with data if it</a:t>
            </a:r>
            <a:r>
              <a:rPr sz="1200" spc="-65" dirty="0">
                <a:latin typeface="Times New Roman"/>
                <a:cs typeface="Times New Roman"/>
              </a:rPr>
              <a:t> </a:t>
            </a:r>
            <a:r>
              <a:rPr sz="1200" spc="-5" dirty="0">
                <a:latin typeface="Times New Roman"/>
                <a:cs typeface="Times New Roman"/>
              </a:rPr>
              <a:t>does</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If the response is negative, </a:t>
            </a:r>
            <a:r>
              <a:rPr sz="1200" spc="-5" dirty="0">
                <a:latin typeface="Times New Roman"/>
                <a:cs typeface="Times New Roman"/>
              </a:rPr>
              <a:t>primary </a:t>
            </a:r>
            <a:r>
              <a:rPr sz="1200" dirty="0">
                <a:latin typeface="Times New Roman"/>
                <a:cs typeface="Times New Roman"/>
              </a:rPr>
              <a:t>then </a:t>
            </a:r>
            <a:r>
              <a:rPr sz="1200" spc="-5" dirty="0">
                <a:latin typeface="Times New Roman"/>
                <a:cs typeface="Times New Roman"/>
              </a:rPr>
              <a:t>polls </a:t>
            </a:r>
            <a:r>
              <a:rPr sz="1200" dirty="0">
                <a:latin typeface="Times New Roman"/>
                <a:cs typeface="Times New Roman"/>
              </a:rPr>
              <a:t>the </a:t>
            </a:r>
            <a:r>
              <a:rPr sz="1200" spc="-5" dirty="0">
                <a:latin typeface="Times New Roman"/>
                <a:cs typeface="Times New Roman"/>
              </a:rPr>
              <a:t>next</a:t>
            </a:r>
            <a:r>
              <a:rPr sz="1200" spc="-90" dirty="0">
                <a:latin typeface="Times New Roman"/>
                <a:cs typeface="Times New Roman"/>
              </a:rPr>
              <a:t> </a:t>
            </a:r>
            <a:r>
              <a:rPr sz="1200" spc="-5" dirty="0">
                <a:latin typeface="Times New Roman"/>
                <a:cs typeface="Times New Roman"/>
              </a:rPr>
              <a:t>secondary</a:t>
            </a:r>
            <a:endParaRPr sz="1200">
              <a:latin typeface="Times New Roman"/>
              <a:cs typeface="Times New Roman"/>
            </a:endParaRPr>
          </a:p>
          <a:p>
            <a:pPr marL="241300" indent="-228600">
              <a:lnSpc>
                <a:spcPts val="1340"/>
              </a:lnSpc>
              <a:buFont typeface="Courier New"/>
              <a:buChar char="o"/>
              <a:tabLst>
                <a:tab pos="241300" algn="l"/>
              </a:tabLst>
            </a:pPr>
            <a:r>
              <a:rPr sz="1200" dirty="0">
                <a:latin typeface="Times New Roman"/>
                <a:cs typeface="Times New Roman"/>
              </a:rPr>
              <a:t>When the </a:t>
            </a:r>
            <a:r>
              <a:rPr sz="1200" spc="-5" dirty="0">
                <a:latin typeface="Times New Roman"/>
                <a:cs typeface="Times New Roman"/>
              </a:rPr>
              <a:t>primary </a:t>
            </a:r>
            <a:r>
              <a:rPr sz="1200" dirty="0">
                <a:latin typeface="Times New Roman"/>
                <a:cs typeface="Times New Roman"/>
              </a:rPr>
              <a:t>has received </a:t>
            </a:r>
            <a:r>
              <a:rPr sz="1200" spc="-5" dirty="0">
                <a:latin typeface="Times New Roman"/>
                <a:cs typeface="Times New Roman"/>
              </a:rPr>
              <a:t>data, it acknowledges by sending an</a:t>
            </a:r>
            <a:r>
              <a:rPr sz="1200" spc="-20" dirty="0">
                <a:latin typeface="Times New Roman"/>
                <a:cs typeface="Times New Roman"/>
              </a:rPr>
              <a:t> </a:t>
            </a:r>
            <a:r>
              <a:rPr sz="1200" spc="-10" dirty="0">
                <a:latin typeface="Times New Roman"/>
                <a:cs typeface="Times New Roman"/>
              </a:rPr>
              <a:t>ACK</a:t>
            </a:r>
            <a:endParaRPr sz="1200">
              <a:latin typeface="Times New Roman"/>
              <a:cs typeface="Times New Roman"/>
            </a:endParaRPr>
          </a:p>
          <a:p>
            <a:pPr marL="927100">
              <a:lnSpc>
                <a:spcPts val="1775"/>
              </a:lnSpc>
            </a:pPr>
            <a:r>
              <a:rPr sz="1600" spc="-20" dirty="0">
                <a:latin typeface="Meiryo"/>
                <a:cs typeface="Meiryo"/>
              </a:rPr>
              <a:t>*</a:t>
            </a:r>
            <a:r>
              <a:rPr sz="1200" spc="-20" dirty="0">
                <a:latin typeface="Times New Roman"/>
                <a:cs typeface="Times New Roman"/>
              </a:rPr>
              <a:t>Two </a:t>
            </a:r>
            <a:r>
              <a:rPr sz="1200" dirty="0">
                <a:latin typeface="Times New Roman"/>
                <a:cs typeface="Times New Roman"/>
              </a:rPr>
              <a:t>possibilities </a:t>
            </a:r>
            <a:r>
              <a:rPr sz="1200" spc="-5" dirty="0">
                <a:latin typeface="Times New Roman"/>
                <a:cs typeface="Times New Roman"/>
              </a:rPr>
              <a:t>for</a:t>
            </a:r>
            <a:r>
              <a:rPr sz="1200" spc="-30" dirty="0">
                <a:latin typeface="Times New Roman"/>
                <a:cs typeface="Times New Roman"/>
              </a:rPr>
              <a:t> </a:t>
            </a:r>
            <a:r>
              <a:rPr sz="1200" spc="-5" dirty="0">
                <a:latin typeface="Times New Roman"/>
                <a:cs typeface="Times New Roman"/>
              </a:rPr>
              <a:t>termination:</a:t>
            </a:r>
            <a:endParaRPr sz="1200">
              <a:latin typeface="Times New Roman"/>
              <a:cs typeface="Times New Roman"/>
            </a:endParaRPr>
          </a:p>
          <a:p>
            <a:pPr marL="927100">
              <a:lnSpc>
                <a:spcPts val="1660"/>
              </a:lnSpc>
            </a:pPr>
            <a:r>
              <a:rPr sz="1500" spc="-5" dirty="0">
                <a:latin typeface="Arial"/>
                <a:cs typeface="Arial"/>
              </a:rPr>
              <a:t>–</a:t>
            </a:r>
            <a:r>
              <a:rPr sz="1200" spc="-5" dirty="0">
                <a:latin typeface="Times New Roman"/>
                <a:cs typeface="Times New Roman"/>
              </a:rPr>
              <a:t>A secondary sends all its data and finishes with EOT</a:t>
            </a:r>
            <a:r>
              <a:rPr sz="1200" spc="-3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927100">
              <a:lnSpc>
                <a:spcPts val="1735"/>
              </a:lnSpc>
            </a:pPr>
            <a:r>
              <a:rPr sz="1500" spc="-5" dirty="0">
                <a:latin typeface="Arial"/>
                <a:cs typeface="Arial"/>
              </a:rPr>
              <a:t>–</a:t>
            </a:r>
            <a:r>
              <a:rPr sz="1200" spc="-5" dirty="0">
                <a:latin typeface="Times New Roman"/>
                <a:cs typeface="Times New Roman"/>
              </a:rPr>
              <a:t>Primary </a:t>
            </a:r>
            <a:r>
              <a:rPr sz="1200" dirty="0">
                <a:latin typeface="Times New Roman"/>
                <a:cs typeface="Times New Roman"/>
              </a:rPr>
              <a:t>says “ </a:t>
            </a:r>
            <a:r>
              <a:rPr sz="1200" spc="-5" dirty="0">
                <a:latin typeface="Times New Roman"/>
                <a:cs typeface="Times New Roman"/>
              </a:rPr>
              <a:t>Time is</a:t>
            </a:r>
            <a:r>
              <a:rPr sz="1200" spc="-45" dirty="0">
                <a:latin typeface="Times New Roman"/>
                <a:cs typeface="Times New Roman"/>
              </a:rPr>
              <a:t> </a:t>
            </a:r>
            <a:r>
              <a:rPr sz="1200" dirty="0">
                <a:latin typeface="Times New Roman"/>
                <a:cs typeface="Times New Roman"/>
              </a:rPr>
              <a:t>Up”</a:t>
            </a:r>
            <a:endParaRPr sz="1200">
              <a:latin typeface="Times New Roman"/>
              <a:cs typeface="Times New Roman"/>
            </a:endParaRPr>
          </a:p>
        </p:txBody>
      </p:sp>
      <p:sp>
        <p:nvSpPr>
          <p:cNvPr id="7" name="object 7"/>
          <p:cNvSpPr/>
          <p:nvPr/>
        </p:nvSpPr>
        <p:spPr>
          <a:xfrm>
            <a:off x="2057400" y="6397752"/>
            <a:ext cx="4499165" cy="27432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556003" y="914400"/>
            <a:ext cx="4686528" cy="2742438"/>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191</a:t>
            </a:fld>
            <a:endParaRPr dirty="0"/>
          </a:p>
        </p:txBody>
      </p:sp>
    </p:spTree>
    <p:extLst>
      <p:ext uri="{BB962C8B-B14F-4D97-AF65-F5344CB8AC3E}">
        <p14:creationId xmlns:p14="http://schemas.microsoft.com/office/powerpoint/2010/main" val="24808078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716"/>
            <a:ext cx="5530850" cy="3148965"/>
          </a:xfrm>
          <a:prstGeom prst="rect">
            <a:avLst/>
          </a:prstGeom>
        </p:spPr>
        <p:txBody>
          <a:bodyPr vert="horz" wrap="square" lIns="0" tIns="0" rIns="0" bIns="0" rtlCol="0">
            <a:spAutoFit/>
          </a:bodyPr>
          <a:lstStyle/>
          <a:p>
            <a:pPr marL="469265" indent="-227965">
              <a:lnSpc>
                <a:spcPts val="1600"/>
              </a:lnSpc>
              <a:buFont typeface="Meiryo"/>
              <a:buChar char="❖"/>
              <a:tabLst>
                <a:tab pos="469900" algn="l"/>
              </a:tabLst>
            </a:pPr>
            <a:r>
              <a:rPr sz="1400" b="1" dirty="0">
                <a:latin typeface="Times New Roman"/>
                <a:cs typeface="Times New Roman"/>
              </a:rPr>
              <a:t>Flow </a:t>
            </a:r>
            <a:r>
              <a:rPr sz="1400" b="1" spc="-5" dirty="0">
                <a:latin typeface="Times New Roman"/>
                <a:cs typeface="Times New Roman"/>
              </a:rPr>
              <a:t>Control</a:t>
            </a:r>
            <a:r>
              <a:rPr sz="1400" b="1" spc="-45" dirty="0">
                <a:latin typeface="Times New Roman"/>
                <a:cs typeface="Times New Roman"/>
              </a:rPr>
              <a:t> </a:t>
            </a:r>
            <a:r>
              <a:rPr sz="1400" b="1" spc="-5" dirty="0">
                <a:latin typeface="Times New Roman"/>
                <a:cs typeface="Times New Roman"/>
              </a:rPr>
              <a:t>-Definition</a:t>
            </a:r>
            <a:endParaRPr sz="1400">
              <a:latin typeface="Times New Roman"/>
              <a:cs typeface="Times New Roman"/>
            </a:endParaRPr>
          </a:p>
          <a:p>
            <a:pPr marL="469900">
              <a:lnSpc>
                <a:spcPts val="1730"/>
              </a:lnSpc>
            </a:pPr>
            <a:r>
              <a:rPr sz="1600" spc="-25" dirty="0">
                <a:latin typeface="Meiryo"/>
                <a:cs typeface="Meiryo"/>
              </a:rPr>
              <a:t>*</a:t>
            </a:r>
            <a:r>
              <a:rPr sz="1200" spc="-25" dirty="0">
                <a:latin typeface="Times New Roman"/>
                <a:cs typeface="Times New Roman"/>
              </a:rPr>
              <a:t>2</a:t>
            </a:r>
            <a:r>
              <a:rPr sz="1200" spc="-37" baseline="38194" dirty="0">
                <a:latin typeface="Times New Roman"/>
                <a:cs typeface="Times New Roman"/>
              </a:rPr>
              <a:t>nd </a:t>
            </a:r>
            <a:r>
              <a:rPr sz="1200" dirty="0">
                <a:latin typeface="Times New Roman"/>
                <a:cs typeface="Times New Roman"/>
              </a:rPr>
              <a:t>aspect of data link control is Flow</a:t>
            </a:r>
            <a:r>
              <a:rPr sz="1200" spc="-100"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469900" marR="5080">
              <a:lnSpc>
                <a:spcPct val="92700"/>
              </a:lnSpc>
              <a:spcBef>
                <a:spcPts val="30"/>
              </a:spcBef>
            </a:pPr>
            <a:r>
              <a:rPr sz="1600" spc="-25" dirty="0">
                <a:latin typeface="Meiryo"/>
                <a:cs typeface="Meiryo"/>
              </a:rPr>
              <a:t>*</a:t>
            </a:r>
            <a:r>
              <a:rPr sz="1200" spc="-25" dirty="0">
                <a:latin typeface="Times New Roman"/>
                <a:cs typeface="Times New Roman"/>
              </a:rPr>
              <a:t>In </a:t>
            </a:r>
            <a:r>
              <a:rPr sz="1200" spc="-5" dirty="0">
                <a:latin typeface="Times New Roman"/>
                <a:cs typeface="Times New Roman"/>
              </a:rPr>
              <a:t>most </a:t>
            </a:r>
            <a:r>
              <a:rPr sz="1200" dirty="0">
                <a:latin typeface="Times New Roman"/>
                <a:cs typeface="Times New Roman"/>
              </a:rPr>
              <a:t>protocols, flow control is a set </a:t>
            </a:r>
            <a:r>
              <a:rPr sz="1200" spc="-5" dirty="0">
                <a:latin typeface="Times New Roman"/>
                <a:cs typeface="Times New Roman"/>
              </a:rPr>
              <a:t>of procedures </a:t>
            </a:r>
            <a:r>
              <a:rPr sz="1200" dirty="0">
                <a:latin typeface="Times New Roman"/>
                <a:cs typeface="Times New Roman"/>
              </a:rPr>
              <a:t>that </a:t>
            </a:r>
            <a:r>
              <a:rPr sz="1200" spc="-5" dirty="0">
                <a:latin typeface="Times New Roman"/>
                <a:cs typeface="Times New Roman"/>
              </a:rPr>
              <a:t>tells the sender </a:t>
            </a:r>
            <a:r>
              <a:rPr sz="1200" dirty="0">
                <a:latin typeface="Times New Roman"/>
                <a:cs typeface="Times New Roman"/>
              </a:rPr>
              <a:t>how  </a:t>
            </a:r>
            <a:r>
              <a:rPr sz="1200" spc="-5" dirty="0">
                <a:latin typeface="Times New Roman"/>
                <a:cs typeface="Times New Roman"/>
              </a:rPr>
              <a:t>much </a:t>
            </a:r>
            <a:r>
              <a:rPr sz="1200" dirty="0">
                <a:latin typeface="Times New Roman"/>
                <a:cs typeface="Times New Roman"/>
              </a:rPr>
              <a:t>data it can </a:t>
            </a:r>
            <a:r>
              <a:rPr sz="1200" spc="-5" dirty="0">
                <a:latin typeface="Times New Roman"/>
                <a:cs typeface="Times New Roman"/>
              </a:rPr>
              <a:t>transmit before </a:t>
            </a:r>
            <a:r>
              <a:rPr sz="1200" dirty="0">
                <a:latin typeface="Times New Roman"/>
                <a:cs typeface="Times New Roman"/>
              </a:rPr>
              <a:t>it </a:t>
            </a:r>
            <a:r>
              <a:rPr sz="1200" spc="-5" dirty="0">
                <a:latin typeface="Times New Roman"/>
                <a:cs typeface="Times New Roman"/>
              </a:rPr>
              <a:t>must </a:t>
            </a:r>
            <a:r>
              <a:rPr sz="1200" dirty="0">
                <a:latin typeface="Times New Roman"/>
                <a:cs typeface="Times New Roman"/>
              </a:rPr>
              <a:t>wait </a:t>
            </a:r>
            <a:r>
              <a:rPr sz="1200" spc="-5" dirty="0">
                <a:latin typeface="Times New Roman"/>
                <a:cs typeface="Times New Roman"/>
              </a:rPr>
              <a:t>for </a:t>
            </a:r>
            <a:r>
              <a:rPr sz="1200" dirty="0">
                <a:latin typeface="Times New Roman"/>
                <a:cs typeface="Times New Roman"/>
              </a:rPr>
              <a:t>an </a:t>
            </a:r>
            <a:r>
              <a:rPr sz="1200" spc="-5" dirty="0">
                <a:latin typeface="Times New Roman"/>
                <a:cs typeface="Times New Roman"/>
              </a:rPr>
              <a:t>ACK from </a:t>
            </a:r>
            <a:r>
              <a:rPr sz="1200" dirty="0">
                <a:latin typeface="Times New Roman"/>
                <a:cs typeface="Times New Roman"/>
              </a:rPr>
              <a:t>the</a:t>
            </a:r>
            <a:r>
              <a:rPr sz="1200" spc="50" dirty="0">
                <a:latin typeface="Times New Roman"/>
                <a:cs typeface="Times New Roman"/>
              </a:rPr>
              <a:t> </a:t>
            </a:r>
            <a:r>
              <a:rPr sz="1200" spc="-5" dirty="0">
                <a:latin typeface="Times New Roman"/>
                <a:cs typeface="Times New Roman"/>
              </a:rPr>
              <a:t>receiver</a:t>
            </a:r>
            <a:endParaRPr sz="1200">
              <a:latin typeface="Times New Roman"/>
              <a:cs typeface="Times New Roman"/>
            </a:endParaRPr>
          </a:p>
          <a:p>
            <a:pPr marL="469900">
              <a:lnSpc>
                <a:spcPts val="1780"/>
              </a:lnSpc>
            </a:pPr>
            <a:r>
              <a:rPr sz="1600" spc="-20" dirty="0">
                <a:latin typeface="Meiryo"/>
                <a:cs typeface="Meiryo"/>
              </a:rPr>
              <a:t>*</a:t>
            </a:r>
            <a:r>
              <a:rPr sz="1200" spc="-20" dirty="0">
                <a:latin typeface="Times New Roman"/>
                <a:cs typeface="Times New Roman"/>
              </a:rPr>
              <a:t>The </a:t>
            </a:r>
            <a:r>
              <a:rPr sz="1200" dirty="0">
                <a:latin typeface="Times New Roman"/>
                <a:cs typeface="Times New Roman"/>
              </a:rPr>
              <a:t>flow of data </a:t>
            </a:r>
            <a:r>
              <a:rPr sz="1200" spc="-5" dirty="0">
                <a:latin typeface="Times New Roman"/>
                <a:cs typeface="Times New Roman"/>
              </a:rPr>
              <a:t>must </a:t>
            </a:r>
            <a:r>
              <a:rPr sz="1200" dirty="0">
                <a:latin typeface="Times New Roman"/>
                <a:cs typeface="Times New Roman"/>
              </a:rPr>
              <a:t>not be </a:t>
            </a:r>
            <a:r>
              <a:rPr sz="1200" spc="-5" dirty="0">
                <a:latin typeface="Times New Roman"/>
                <a:cs typeface="Times New Roman"/>
              </a:rPr>
              <a:t>allowed </a:t>
            </a:r>
            <a:r>
              <a:rPr sz="1200" dirty="0">
                <a:latin typeface="Times New Roman"/>
                <a:cs typeface="Times New Roman"/>
              </a:rPr>
              <a:t>to overwhelm the</a:t>
            </a:r>
            <a:r>
              <a:rPr sz="1200" spc="-25" dirty="0">
                <a:latin typeface="Times New Roman"/>
                <a:cs typeface="Times New Roman"/>
              </a:rPr>
              <a:t> </a:t>
            </a:r>
            <a:r>
              <a:rPr sz="1200" spc="-5" dirty="0">
                <a:latin typeface="Times New Roman"/>
                <a:cs typeface="Times New Roman"/>
              </a:rPr>
              <a:t>receiver</a:t>
            </a:r>
            <a:endParaRPr sz="1200">
              <a:latin typeface="Times New Roman"/>
              <a:cs typeface="Times New Roman"/>
            </a:endParaRPr>
          </a:p>
          <a:p>
            <a:pPr marL="12700">
              <a:lnSpc>
                <a:spcPts val="1405"/>
              </a:lnSpc>
              <a:spcBef>
                <a:spcPts val="1250"/>
              </a:spcBef>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Line</a:t>
            </a:r>
            <a:r>
              <a:rPr sz="1200" spc="-105" dirty="0">
                <a:latin typeface="Times New Roman"/>
                <a:cs typeface="Times New Roman"/>
              </a:rPr>
              <a:t> </a:t>
            </a:r>
            <a:r>
              <a:rPr sz="1200" spc="-5" dirty="0">
                <a:latin typeface="Times New Roman"/>
                <a:cs typeface="Times New Roman"/>
              </a:rPr>
              <a:t>Discipline</a:t>
            </a:r>
            <a:endParaRPr sz="1200">
              <a:latin typeface="Times New Roman"/>
              <a:cs typeface="Times New Roman"/>
            </a:endParaRPr>
          </a:p>
          <a:p>
            <a:pPr marL="927100">
              <a:lnSpc>
                <a:spcPts val="1380"/>
              </a:lnSpc>
            </a:pPr>
            <a:r>
              <a:rPr sz="1200" spc="-10" dirty="0">
                <a:latin typeface="Times New Roman"/>
                <a:cs typeface="Times New Roman"/>
              </a:rPr>
              <a:t>-ENQ/ACK</a:t>
            </a:r>
            <a:endParaRPr sz="1200">
              <a:latin typeface="Times New Roman"/>
              <a:cs typeface="Times New Roman"/>
            </a:endParaRPr>
          </a:p>
          <a:p>
            <a:pPr marL="927100">
              <a:lnSpc>
                <a:spcPts val="1380"/>
              </a:lnSpc>
            </a:pPr>
            <a:r>
              <a:rPr sz="1200" spc="-5" dirty="0">
                <a:latin typeface="Times New Roman"/>
                <a:cs typeface="Times New Roman"/>
              </a:rPr>
              <a:t>-POLL/SELECT</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Flow</a:t>
            </a:r>
            <a:r>
              <a:rPr sz="1200" spc="-105"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927100" lvl="1" indent="-229235">
              <a:lnSpc>
                <a:spcPts val="1380"/>
              </a:lnSpc>
              <a:buChar char="–"/>
              <a:tabLst>
                <a:tab pos="926465" algn="l"/>
                <a:tab pos="927100" algn="l"/>
              </a:tabLst>
            </a:pPr>
            <a:r>
              <a:rPr sz="1200" dirty="0">
                <a:latin typeface="Times New Roman"/>
                <a:cs typeface="Times New Roman"/>
              </a:rPr>
              <a:t>Stop-and-Wait</a:t>
            </a:r>
            <a:endParaRPr sz="1200">
              <a:latin typeface="Times New Roman"/>
              <a:cs typeface="Times New Roman"/>
            </a:endParaRPr>
          </a:p>
          <a:p>
            <a:pPr marL="927100" lvl="1" indent="-228600">
              <a:lnSpc>
                <a:spcPts val="1410"/>
              </a:lnSpc>
              <a:buChar char="–"/>
              <a:tabLst>
                <a:tab pos="926465" algn="l"/>
                <a:tab pos="927100" algn="l"/>
              </a:tabLst>
            </a:pPr>
            <a:r>
              <a:rPr sz="1200" dirty="0">
                <a:latin typeface="Times New Roman"/>
                <a:cs typeface="Times New Roman"/>
              </a:rPr>
              <a:t>Sliding</a:t>
            </a:r>
            <a:r>
              <a:rPr sz="1200" spc="-85" dirty="0">
                <a:latin typeface="Times New Roman"/>
                <a:cs typeface="Times New Roman"/>
              </a:rPr>
              <a:t> </a:t>
            </a:r>
            <a:r>
              <a:rPr sz="1200" spc="-5" dirty="0">
                <a:latin typeface="Times New Roman"/>
                <a:cs typeface="Times New Roman"/>
              </a:rPr>
              <a:t>Window</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241300">
              <a:lnSpc>
                <a:spcPts val="1375"/>
              </a:lnSpc>
            </a:pPr>
            <a:r>
              <a:rPr sz="1200" dirty="0">
                <a:latin typeface="Times New Roman"/>
                <a:cs typeface="Times New Roman"/>
              </a:rPr>
              <a:t>Section</a:t>
            </a:r>
            <a:r>
              <a:rPr sz="1200" spc="160" dirty="0">
                <a:latin typeface="Times New Roman"/>
                <a:cs typeface="Times New Roman"/>
              </a:rPr>
              <a:t> </a:t>
            </a:r>
            <a:r>
              <a:rPr sz="1200" spc="-5" dirty="0">
                <a:latin typeface="Times New Roman"/>
                <a:cs typeface="Times New Roman"/>
              </a:rPr>
              <a:t>10.1,10.2</a:t>
            </a:r>
            <a:r>
              <a:rPr sz="1200" spc="160" dirty="0">
                <a:latin typeface="Times New Roman"/>
                <a:cs typeface="Times New Roman"/>
              </a:rPr>
              <a:t> </a:t>
            </a:r>
            <a:r>
              <a:rPr sz="1200" dirty="0">
                <a:latin typeface="Times New Roman"/>
                <a:cs typeface="Times New Roman"/>
              </a:rPr>
              <a:t>“Data</a:t>
            </a:r>
            <a:r>
              <a:rPr sz="1200" spc="160" dirty="0">
                <a:latin typeface="Times New Roman"/>
                <a:cs typeface="Times New Roman"/>
              </a:rPr>
              <a:t> </a:t>
            </a:r>
            <a:r>
              <a:rPr sz="1200" spc="-5" dirty="0">
                <a:latin typeface="Times New Roman"/>
                <a:cs typeface="Times New Roman"/>
              </a:rPr>
              <a:t>Communications</a:t>
            </a:r>
            <a:r>
              <a:rPr sz="1200" spc="160" dirty="0">
                <a:latin typeface="Times New Roman"/>
                <a:cs typeface="Times New Roman"/>
              </a:rPr>
              <a:t> </a:t>
            </a:r>
            <a:r>
              <a:rPr sz="1200" dirty="0">
                <a:latin typeface="Times New Roman"/>
                <a:cs typeface="Times New Roman"/>
              </a:rPr>
              <a:t>and</a:t>
            </a:r>
            <a:r>
              <a:rPr sz="1200" spc="160" dirty="0">
                <a:latin typeface="Times New Roman"/>
                <a:cs typeface="Times New Roman"/>
              </a:rPr>
              <a:t> </a:t>
            </a:r>
            <a:r>
              <a:rPr sz="1200" spc="-5" dirty="0">
                <a:latin typeface="Times New Roman"/>
                <a:cs typeface="Times New Roman"/>
              </a:rPr>
              <a:t>Networking”</a:t>
            </a:r>
            <a:r>
              <a:rPr sz="1200" spc="160" dirty="0">
                <a:latin typeface="Times New Roman"/>
                <a:cs typeface="Times New Roman"/>
              </a:rPr>
              <a:t> </a:t>
            </a:r>
            <a:r>
              <a:rPr sz="1200" dirty="0">
                <a:latin typeface="Times New Roman"/>
                <a:cs typeface="Times New Roman"/>
              </a:rPr>
              <a:t>4th</a:t>
            </a:r>
            <a:r>
              <a:rPr sz="1200" spc="160" dirty="0">
                <a:latin typeface="Times New Roman"/>
                <a:cs typeface="Times New Roman"/>
              </a:rPr>
              <a:t> </a:t>
            </a:r>
            <a:r>
              <a:rPr sz="1200" spc="-5" dirty="0">
                <a:latin typeface="Times New Roman"/>
                <a:cs typeface="Times New Roman"/>
              </a:rPr>
              <a:t>Edition</a:t>
            </a:r>
            <a:r>
              <a:rPr sz="1200" spc="160" dirty="0">
                <a:latin typeface="Times New Roman"/>
                <a:cs typeface="Times New Roman"/>
              </a:rPr>
              <a:t> </a:t>
            </a:r>
            <a:r>
              <a:rPr sz="1200" dirty="0">
                <a:latin typeface="Times New Roman"/>
                <a:cs typeface="Times New Roman"/>
              </a:rPr>
              <a:t>by</a:t>
            </a:r>
            <a:r>
              <a:rPr sz="1200" spc="160" dirty="0">
                <a:latin typeface="Times New Roman"/>
                <a:cs typeface="Times New Roman"/>
              </a:rPr>
              <a:t> </a:t>
            </a:r>
            <a:r>
              <a:rPr sz="1200" dirty="0">
                <a:latin typeface="Times New Roman"/>
                <a:cs typeface="Times New Roman"/>
              </a:rPr>
              <a:t>Behrouz</a:t>
            </a:r>
            <a:endParaRPr sz="1200">
              <a:latin typeface="Times New Roman"/>
              <a:cs typeface="Times New Roman"/>
            </a:endParaRPr>
          </a:p>
          <a:p>
            <a:pPr marL="241300">
              <a:lnSpc>
                <a:spcPts val="1410"/>
              </a:lnSpc>
            </a:pPr>
            <a:r>
              <a:rPr sz="1200" spc="-5" dirty="0">
                <a:latin typeface="Times New Roman"/>
                <a:cs typeface="Times New Roman"/>
              </a:rPr>
              <a:t>A.</a:t>
            </a:r>
            <a:r>
              <a:rPr sz="1200" spc="-90"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192</a:t>
            </a:fld>
            <a:endParaRPr dirty="0"/>
          </a:p>
        </p:txBody>
      </p:sp>
    </p:spTree>
    <p:extLst>
      <p:ext uri="{BB962C8B-B14F-4D97-AF65-F5344CB8AC3E}">
        <p14:creationId xmlns:p14="http://schemas.microsoft.com/office/powerpoint/2010/main" val="34572824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923285" y="940054"/>
            <a:ext cx="1943100" cy="322580"/>
          </a:xfrm>
          <a:prstGeom prst="rect">
            <a:avLst/>
          </a:prstGeom>
        </p:spPr>
        <p:txBody>
          <a:bodyPr vert="horz" wrap="square" lIns="0" tIns="0" rIns="0" bIns="0" rtlCol="0">
            <a:spAutoFit/>
          </a:bodyPr>
          <a:lstStyle/>
          <a:p>
            <a:pPr marL="1270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#38</a:t>
            </a:r>
            <a:endParaRPr sz="2000">
              <a:latin typeface="Arial Black"/>
              <a:cs typeface="Arial Black"/>
            </a:endParaRPr>
          </a:p>
        </p:txBody>
      </p:sp>
      <p:sp>
        <p:nvSpPr>
          <p:cNvPr id="7" name="object 7"/>
          <p:cNvSpPr txBox="1"/>
          <p:nvPr/>
        </p:nvSpPr>
        <p:spPr>
          <a:xfrm>
            <a:off x="1130298" y="3876547"/>
            <a:ext cx="5530850" cy="4344670"/>
          </a:xfrm>
          <a:prstGeom prst="rect">
            <a:avLst/>
          </a:prstGeom>
        </p:spPr>
        <p:txBody>
          <a:bodyPr vert="horz" wrap="square" lIns="0" tIns="0" rIns="0" bIns="0" rtlCol="0">
            <a:spAutoFit/>
          </a:bodyPr>
          <a:lstStyle/>
          <a:p>
            <a:pPr marL="469265">
              <a:lnSpc>
                <a:spcPct val="100000"/>
              </a:lnSpc>
            </a:pPr>
            <a:r>
              <a:rPr sz="1600" b="1" u="heavy" spc="-5" dirty="0">
                <a:latin typeface="Times New Roman"/>
                <a:cs typeface="Times New Roman"/>
              </a:rPr>
              <a:t>Flow Control-</a:t>
            </a:r>
            <a:r>
              <a:rPr sz="1600" b="1" u="heavy" spc="-70" dirty="0">
                <a:latin typeface="Times New Roman"/>
                <a:cs typeface="Times New Roman"/>
              </a:rPr>
              <a:t> </a:t>
            </a:r>
            <a:r>
              <a:rPr sz="1600" b="1" u="heavy" spc="-5" dirty="0">
                <a:latin typeface="Times New Roman"/>
                <a:cs typeface="Times New Roman"/>
              </a:rPr>
              <a:t>Explanation</a:t>
            </a:r>
            <a:endParaRPr sz="1600">
              <a:latin typeface="Times New Roman"/>
              <a:cs typeface="Times New Roman"/>
            </a:endParaRPr>
          </a:p>
          <a:p>
            <a:pPr>
              <a:lnSpc>
                <a:spcPct val="100000"/>
              </a:lnSpc>
              <a:spcBef>
                <a:spcPts val="30"/>
              </a:spcBef>
            </a:pPr>
            <a:endParaRPr sz="1600">
              <a:latin typeface="Times New Roman"/>
              <a:cs typeface="Times New Roman"/>
            </a:endParaRPr>
          </a:p>
          <a:p>
            <a:pPr marL="241300" marR="78740" indent="-228600">
              <a:lnSpc>
                <a:spcPts val="1380"/>
              </a:lnSpc>
              <a:buFont typeface="Courier New"/>
              <a:buChar char="o"/>
              <a:tabLst>
                <a:tab pos="241300" algn="l"/>
              </a:tabLst>
            </a:pPr>
            <a:r>
              <a:rPr sz="1200" dirty="0">
                <a:latin typeface="Times New Roman"/>
                <a:cs typeface="Times New Roman"/>
              </a:rPr>
              <a:t>Any </a:t>
            </a:r>
            <a:r>
              <a:rPr sz="1200" spc="-5" dirty="0">
                <a:latin typeface="Times New Roman"/>
                <a:cs typeface="Times New Roman"/>
              </a:rPr>
              <a:t>receiving </a:t>
            </a:r>
            <a:r>
              <a:rPr sz="1200" dirty="0">
                <a:latin typeface="Times New Roman"/>
                <a:cs typeface="Times New Roman"/>
              </a:rPr>
              <a:t>device has a </a:t>
            </a:r>
            <a:r>
              <a:rPr sz="1200" spc="-5" dirty="0">
                <a:latin typeface="Times New Roman"/>
                <a:cs typeface="Times New Roman"/>
              </a:rPr>
              <a:t>limited speed </a:t>
            </a:r>
            <a:r>
              <a:rPr sz="1200" dirty="0">
                <a:latin typeface="Times New Roman"/>
                <a:cs typeface="Times New Roman"/>
              </a:rPr>
              <a:t>at which it can </a:t>
            </a:r>
            <a:r>
              <a:rPr sz="1200" spc="-5" dirty="0">
                <a:latin typeface="Times New Roman"/>
                <a:cs typeface="Times New Roman"/>
              </a:rPr>
              <a:t>process incoming </a:t>
            </a:r>
            <a:r>
              <a:rPr sz="1200" dirty="0">
                <a:latin typeface="Times New Roman"/>
                <a:cs typeface="Times New Roman"/>
              </a:rPr>
              <a:t>data and a  </a:t>
            </a:r>
            <a:r>
              <a:rPr sz="1200" spc="-5" dirty="0">
                <a:latin typeface="Times New Roman"/>
                <a:cs typeface="Times New Roman"/>
              </a:rPr>
              <a:t>limited amount </a:t>
            </a:r>
            <a:r>
              <a:rPr sz="1200" dirty="0">
                <a:latin typeface="Times New Roman"/>
                <a:cs typeface="Times New Roman"/>
              </a:rPr>
              <a:t>of </a:t>
            </a:r>
            <a:r>
              <a:rPr sz="1200" spc="-5" dirty="0">
                <a:latin typeface="Times New Roman"/>
                <a:cs typeface="Times New Roman"/>
              </a:rPr>
              <a:t>memory </a:t>
            </a:r>
            <a:r>
              <a:rPr sz="1200" dirty="0">
                <a:latin typeface="Times New Roman"/>
                <a:cs typeface="Times New Roman"/>
              </a:rPr>
              <a:t>in which to store </a:t>
            </a:r>
            <a:r>
              <a:rPr sz="1200" spc="-5" dirty="0">
                <a:latin typeface="Times New Roman"/>
                <a:cs typeface="Times New Roman"/>
              </a:rPr>
              <a:t>incoming</a:t>
            </a:r>
            <a:r>
              <a:rPr sz="1200" spc="-1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241300" marR="15875"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receiving </a:t>
            </a:r>
            <a:r>
              <a:rPr sz="1200" dirty="0">
                <a:latin typeface="Times New Roman"/>
                <a:cs typeface="Times New Roman"/>
              </a:rPr>
              <a:t>device </a:t>
            </a:r>
            <a:r>
              <a:rPr sz="1200" spc="-5" dirty="0">
                <a:latin typeface="Times New Roman"/>
                <a:cs typeface="Times New Roman"/>
              </a:rPr>
              <a:t>must </a:t>
            </a:r>
            <a:r>
              <a:rPr sz="1200" dirty="0">
                <a:latin typeface="Times New Roman"/>
                <a:cs typeface="Times New Roman"/>
              </a:rPr>
              <a:t>be </a:t>
            </a:r>
            <a:r>
              <a:rPr sz="1200" spc="-5" dirty="0">
                <a:latin typeface="Times New Roman"/>
                <a:cs typeface="Times New Roman"/>
              </a:rPr>
              <a:t>able </a:t>
            </a:r>
            <a:r>
              <a:rPr sz="1200" dirty="0">
                <a:latin typeface="Times New Roman"/>
                <a:cs typeface="Times New Roman"/>
              </a:rPr>
              <a:t>to </a:t>
            </a:r>
            <a:r>
              <a:rPr sz="1200" spc="-5" dirty="0">
                <a:latin typeface="Times New Roman"/>
                <a:cs typeface="Times New Roman"/>
              </a:rPr>
              <a:t>inform </a:t>
            </a:r>
            <a:r>
              <a:rPr sz="1200" dirty="0">
                <a:latin typeface="Times New Roman"/>
                <a:cs typeface="Times New Roman"/>
              </a:rPr>
              <a:t>the sending device before those </a:t>
            </a:r>
            <a:r>
              <a:rPr sz="1200" spc="-5" dirty="0">
                <a:latin typeface="Times New Roman"/>
                <a:cs typeface="Times New Roman"/>
              </a:rPr>
              <a:t>limits </a:t>
            </a:r>
            <a:r>
              <a:rPr sz="1200" dirty="0">
                <a:latin typeface="Times New Roman"/>
                <a:cs typeface="Times New Roman"/>
              </a:rPr>
              <a:t>are  reached and to </a:t>
            </a:r>
            <a:r>
              <a:rPr sz="1200" spc="-5" dirty="0">
                <a:latin typeface="Times New Roman"/>
                <a:cs typeface="Times New Roman"/>
              </a:rPr>
              <a:t>request that </a:t>
            </a:r>
            <a:r>
              <a:rPr sz="1200" dirty="0">
                <a:latin typeface="Times New Roman"/>
                <a:cs typeface="Times New Roman"/>
              </a:rPr>
              <a:t>the </a:t>
            </a:r>
            <a:r>
              <a:rPr sz="1200" spc="-5" dirty="0">
                <a:latin typeface="Times New Roman"/>
                <a:cs typeface="Times New Roman"/>
              </a:rPr>
              <a:t>TX device </a:t>
            </a:r>
            <a:r>
              <a:rPr sz="1200" dirty="0">
                <a:latin typeface="Times New Roman"/>
                <a:cs typeface="Times New Roman"/>
              </a:rPr>
              <a:t>send fewer </a:t>
            </a:r>
            <a:r>
              <a:rPr sz="1200" spc="-5" dirty="0">
                <a:latin typeface="Times New Roman"/>
                <a:cs typeface="Times New Roman"/>
              </a:rPr>
              <a:t>frames </a:t>
            </a:r>
            <a:r>
              <a:rPr sz="1200" dirty="0">
                <a:latin typeface="Times New Roman"/>
                <a:cs typeface="Times New Roman"/>
              </a:rPr>
              <a:t>or stop</a:t>
            </a:r>
            <a:r>
              <a:rPr sz="1200" spc="35" dirty="0">
                <a:latin typeface="Times New Roman"/>
                <a:cs typeface="Times New Roman"/>
              </a:rPr>
              <a:t> </a:t>
            </a:r>
            <a:r>
              <a:rPr sz="1200" spc="-5" dirty="0">
                <a:latin typeface="Times New Roman"/>
                <a:cs typeface="Times New Roman"/>
              </a:rPr>
              <a:t>temporarily</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469900" lvl="1" indent="-228600">
              <a:lnSpc>
                <a:spcPct val="100000"/>
              </a:lnSpc>
              <a:buFont typeface="Meiryo"/>
              <a:buChar char="❖"/>
              <a:tabLst>
                <a:tab pos="469900" algn="l"/>
              </a:tabLst>
            </a:pPr>
            <a:r>
              <a:rPr sz="1200" b="1" dirty="0">
                <a:latin typeface="Times New Roman"/>
                <a:cs typeface="Times New Roman"/>
              </a:rPr>
              <a:t>Flow</a:t>
            </a:r>
            <a:r>
              <a:rPr sz="1200" b="1" spc="-105" dirty="0">
                <a:latin typeface="Times New Roman"/>
                <a:cs typeface="Times New Roman"/>
              </a:rPr>
              <a:t> </a:t>
            </a:r>
            <a:r>
              <a:rPr sz="1200" b="1" dirty="0">
                <a:latin typeface="Times New Roman"/>
                <a:cs typeface="Times New Roman"/>
              </a:rPr>
              <a:t>Control-Buffer</a:t>
            </a:r>
            <a:endParaRPr sz="1200">
              <a:latin typeface="Times New Roman"/>
              <a:cs typeface="Times New Roman"/>
            </a:endParaRPr>
          </a:p>
          <a:p>
            <a:pPr lvl="1">
              <a:lnSpc>
                <a:spcPct val="100000"/>
              </a:lnSpc>
              <a:spcBef>
                <a:spcPts val="40"/>
              </a:spcBef>
              <a:buFont typeface="Meiryo"/>
              <a:buChar char="❖"/>
            </a:pPr>
            <a:endParaRPr sz="11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Incoming </a:t>
            </a:r>
            <a:r>
              <a:rPr sz="1200" dirty="0">
                <a:latin typeface="Times New Roman"/>
                <a:cs typeface="Times New Roman"/>
              </a:rPr>
              <a:t>data </a:t>
            </a:r>
            <a:r>
              <a:rPr sz="1200" spc="-5" dirty="0">
                <a:latin typeface="Times New Roman"/>
                <a:cs typeface="Times New Roman"/>
              </a:rPr>
              <a:t>must </a:t>
            </a:r>
            <a:r>
              <a:rPr sz="1200" dirty="0">
                <a:latin typeface="Times New Roman"/>
                <a:cs typeface="Times New Roman"/>
              </a:rPr>
              <a:t>be processed and checked before it can be</a:t>
            </a:r>
            <a:r>
              <a:rPr sz="1200" spc="-110" dirty="0">
                <a:latin typeface="Times New Roman"/>
                <a:cs typeface="Times New Roman"/>
              </a:rPr>
              <a:t> </a:t>
            </a:r>
            <a:r>
              <a:rPr sz="1200" dirty="0">
                <a:latin typeface="Times New Roman"/>
                <a:cs typeface="Times New Roman"/>
              </a:rPr>
              <a:t>used</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rate of such processing </a:t>
            </a:r>
            <a:r>
              <a:rPr sz="1200" dirty="0">
                <a:latin typeface="Times New Roman"/>
                <a:cs typeface="Times New Roman"/>
              </a:rPr>
              <a:t>is </a:t>
            </a:r>
            <a:r>
              <a:rPr sz="1200" spc="-5" dirty="0">
                <a:latin typeface="Times New Roman"/>
                <a:cs typeface="Times New Roman"/>
              </a:rPr>
              <a:t>often slower </a:t>
            </a:r>
            <a:r>
              <a:rPr sz="1200" dirty="0">
                <a:latin typeface="Times New Roman"/>
                <a:cs typeface="Times New Roman"/>
              </a:rPr>
              <a:t>than the </a:t>
            </a:r>
            <a:r>
              <a:rPr sz="1200" spc="-5" dirty="0">
                <a:latin typeface="Times New Roman"/>
                <a:cs typeface="Times New Roman"/>
              </a:rPr>
              <a:t>rate of</a:t>
            </a:r>
            <a:r>
              <a:rPr sz="1200" spc="-55" dirty="0">
                <a:latin typeface="Times New Roman"/>
                <a:cs typeface="Times New Roman"/>
              </a:rPr>
              <a:t> </a:t>
            </a:r>
            <a:r>
              <a:rPr sz="1200" spc="-5" dirty="0">
                <a:latin typeface="Times New Roman"/>
                <a:cs typeface="Times New Roman"/>
              </a:rPr>
              <a:t>TX</a:t>
            </a:r>
            <a:endParaRPr sz="1200">
              <a:latin typeface="Times New Roman"/>
              <a:cs typeface="Times New Roman"/>
            </a:endParaRPr>
          </a:p>
          <a:p>
            <a:pPr marL="241300" marR="464184" indent="-228600">
              <a:lnSpc>
                <a:spcPts val="1380"/>
              </a:lnSpc>
              <a:spcBef>
                <a:spcPts val="65"/>
              </a:spcBef>
              <a:buFont typeface="Courier New"/>
              <a:buChar char="o"/>
              <a:tabLst>
                <a:tab pos="241300" algn="l"/>
              </a:tabLst>
            </a:pPr>
            <a:r>
              <a:rPr sz="1200" dirty="0">
                <a:latin typeface="Times New Roman"/>
                <a:cs typeface="Times New Roman"/>
              </a:rPr>
              <a:t>So, each receiving </a:t>
            </a:r>
            <a:r>
              <a:rPr sz="1200" spc="-5" dirty="0">
                <a:latin typeface="Times New Roman"/>
                <a:cs typeface="Times New Roman"/>
              </a:rPr>
              <a:t>device </a:t>
            </a:r>
            <a:r>
              <a:rPr sz="1200" dirty="0">
                <a:latin typeface="Times New Roman"/>
                <a:cs typeface="Times New Roman"/>
              </a:rPr>
              <a:t>has a </a:t>
            </a:r>
            <a:r>
              <a:rPr sz="1200" spc="-5" dirty="0">
                <a:latin typeface="Times New Roman"/>
                <a:cs typeface="Times New Roman"/>
              </a:rPr>
              <a:t>block </a:t>
            </a:r>
            <a:r>
              <a:rPr sz="1200" dirty="0">
                <a:latin typeface="Times New Roman"/>
                <a:cs typeface="Times New Roman"/>
              </a:rPr>
              <a:t>of </a:t>
            </a:r>
            <a:r>
              <a:rPr sz="1200" spc="-5" dirty="0">
                <a:latin typeface="Times New Roman"/>
                <a:cs typeface="Times New Roman"/>
              </a:rPr>
              <a:t>memory </a:t>
            </a:r>
            <a:r>
              <a:rPr sz="1200" dirty="0">
                <a:latin typeface="Times New Roman"/>
                <a:cs typeface="Times New Roman"/>
              </a:rPr>
              <a:t>called BUFFER, reserved for  storing </a:t>
            </a:r>
            <a:r>
              <a:rPr sz="1200" spc="-5" dirty="0">
                <a:latin typeface="Times New Roman"/>
                <a:cs typeface="Times New Roman"/>
              </a:rPr>
              <a:t>incoming </a:t>
            </a:r>
            <a:r>
              <a:rPr sz="1200" dirty="0">
                <a:latin typeface="Times New Roman"/>
                <a:cs typeface="Times New Roman"/>
              </a:rPr>
              <a:t>data until it is</a:t>
            </a:r>
            <a:r>
              <a:rPr sz="1200" spc="-70" dirty="0">
                <a:latin typeface="Times New Roman"/>
                <a:cs typeface="Times New Roman"/>
              </a:rPr>
              <a:t> </a:t>
            </a:r>
            <a:r>
              <a:rPr sz="1200" spc="-5" dirty="0">
                <a:latin typeface="Times New Roman"/>
                <a:cs typeface="Times New Roman"/>
              </a:rPr>
              <a:t>processed</a:t>
            </a:r>
            <a:endParaRPr sz="1200">
              <a:latin typeface="Times New Roman"/>
              <a:cs typeface="Times New Roman"/>
            </a:endParaRPr>
          </a:p>
          <a:p>
            <a:pPr marL="241300" marR="7620" indent="-228600">
              <a:lnSpc>
                <a:spcPts val="1380"/>
              </a:lnSpc>
              <a:buFont typeface="Courier New"/>
              <a:buChar char="o"/>
              <a:tabLst>
                <a:tab pos="241300" algn="l"/>
              </a:tabLst>
            </a:pPr>
            <a:r>
              <a:rPr sz="1200" spc="-5" dirty="0">
                <a:latin typeface="Times New Roman"/>
                <a:cs typeface="Times New Roman"/>
              </a:rPr>
              <a:t>If </a:t>
            </a:r>
            <a:r>
              <a:rPr sz="1200" dirty="0">
                <a:latin typeface="Times New Roman"/>
                <a:cs typeface="Times New Roman"/>
              </a:rPr>
              <a:t>the </a:t>
            </a:r>
            <a:r>
              <a:rPr sz="1200" spc="-5" dirty="0">
                <a:latin typeface="Times New Roman"/>
                <a:cs typeface="Times New Roman"/>
              </a:rPr>
              <a:t>buffer begins </a:t>
            </a:r>
            <a:r>
              <a:rPr sz="1200" dirty="0">
                <a:latin typeface="Times New Roman"/>
                <a:cs typeface="Times New Roman"/>
              </a:rPr>
              <a:t>to </a:t>
            </a:r>
            <a:r>
              <a:rPr sz="1200" spc="-5" dirty="0">
                <a:latin typeface="Times New Roman"/>
                <a:cs typeface="Times New Roman"/>
              </a:rPr>
              <a:t>fill up, </a:t>
            </a:r>
            <a:r>
              <a:rPr sz="1200" dirty="0">
                <a:latin typeface="Times New Roman"/>
                <a:cs typeface="Times New Roman"/>
              </a:rPr>
              <a:t>the </a:t>
            </a:r>
            <a:r>
              <a:rPr sz="1200" spc="-5" dirty="0">
                <a:latin typeface="Times New Roman"/>
                <a:cs typeface="Times New Roman"/>
              </a:rPr>
              <a:t>receiver must </a:t>
            </a:r>
            <a:r>
              <a:rPr sz="1200" dirty="0">
                <a:latin typeface="Times New Roman"/>
                <a:cs typeface="Times New Roman"/>
              </a:rPr>
              <a:t>be able to tell the sender to halt the </a:t>
            </a:r>
            <a:r>
              <a:rPr sz="1200" spc="-5" dirty="0">
                <a:latin typeface="Times New Roman"/>
                <a:cs typeface="Times New Roman"/>
              </a:rPr>
              <a:t>TX  </a:t>
            </a:r>
            <a:r>
              <a:rPr sz="1200" dirty="0">
                <a:latin typeface="Times New Roman"/>
                <a:cs typeface="Times New Roman"/>
              </a:rPr>
              <a:t>until it is </a:t>
            </a:r>
            <a:r>
              <a:rPr sz="1200" spc="-5" dirty="0">
                <a:latin typeface="Times New Roman"/>
                <a:cs typeface="Times New Roman"/>
              </a:rPr>
              <a:t>once </a:t>
            </a:r>
            <a:r>
              <a:rPr sz="1200" dirty="0">
                <a:latin typeface="Times New Roman"/>
                <a:cs typeface="Times New Roman"/>
              </a:rPr>
              <a:t>again able to</a:t>
            </a:r>
            <a:r>
              <a:rPr sz="1200" spc="-90" dirty="0">
                <a:latin typeface="Times New Roman"/>
                <a:cs typeface="Times New Roman"/>
              </a:rPr>
              <a:t> </a:t>
            </a:r>
            <a:r>
              <a:rPr sz="1200" spc="-5" dirty="0">
                <a:latin typeface="Times New Roman"/>
                <a:cs typeface="Times New Roman"/>
              </a:rPr>
              <a:t>receive</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469900">
              <a:lnSpc>
                <a:spcPct val="100000"/>
              </a:lnSpc>
            </a:pPr>
            <a:r>
              <a:rPr sz="1200" b="1" dirty="0">
                <a:latin typeface="Times New Roman"/>
                <a:cs typeface="Times New Roman"/>
              </a:rPr>
              <a:t>Methods </a:t>
            </a:r>
            <a:r>
              <a:rPr sz="1200" b="1" spc="-5" dirty="0">
                <a:latin typeface="Times New Roman"/>
                <a:cs typeface="Times New Roman"/>
              </a:rPr>
              <a:t>for </a:t>
            </a:r>
            <a:r>
              <a:rPr sz="1200" b="1" dirty="0">
                <a:latin typeface="Times New Roman"/>
                <a:cs typeface="Times New Roman"/>
              </a:rPr>
              <a:t>Flow</a:t>
            </a:r>
            <a:r>
              <a:rPr sz="1200" b="1" spc="-105" dirty="0">
                <a:latin typeface="Times New Roman"/>
                <a:cs typeface="Times New Roman"/>
              </a:rPr>
              <a:t> </a:t>
            </a:r>
            <a:r>
              <a:rPr sz="1200" b="1" dirty="0">
                <a:latin typeface="Times New Roman"/>
                <a:cs typeface="Times New Roman"/>
              </a:rPr>
              <a:t>Control</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marR="5080" indent="-228600">
              <a:lnSpc>
                <a:spcPts val="1380"/>
              </a:lnSpc>
              <a:spcBef>
                <a:spcPts val="5"/>
              </a:spcBef>
              <a:buFont typeface="Courier New"/>
              <a:buChar char="o"/>
              <a:tabLst>
                <a:tab pos="241300" algn="l"/>
              </a:tabLst>
            </a:pPr>
            <a:r>
              <a:rPr sz="1200" spc="-5" dirty="0">
                <a:latin typeface="Times New Roman"/>
                <a:cs typeface="Times New Roman"/>
              </a:rPr>
              <a:t>Two methods have been developed to control the flow of data </a:t>
            </a:r>
            <a:r>
              <a:rPr sz="1200" dirty="0">
                <a:latin typeface="Times New Roman"/>
                <a:cs typeface="Times New Roman"/>
              </a:rPr>
              <a:t>across </a:t>
            </a:r>
            <a:r>
              <a:rPr sz="1200" spc="-5" dirty="0">
                <a:latin typeface="Times New Roman"/>
                <a:cs typeface="Times New Roman"/>
              </a:rPr>
              <a:t>communication  </a:t>
            </a:r>
            <a:r>
              <a:rPr sz="1200" dirty="0">
                <a:latin typeface="Times New Roman"/>
                <a:cs typeface="Times New Roman"/>
              </a:rPr>
              <a:t>links</a:t>
            </a:r>
            <a:r>
              <a:rPr sz="1200" spc="-100" dirty="0">
                <a:latin typeface="Times New Roman"/>
                <a:cs typeface="Times New Roman"/>
              </a:rPr>
              <a:t> </a:t>
            </a:r>
            <a:r>
              <a:rPr sz="1200" dirty="0">
                <a:latin typeface="Times New Roman"/>
                <a:cs typeface="Times New Roman"/>
              </a:rPr>
              <a:t>:</a:t>
            </a:r>
            <a:endParaRPr sz="1200">
              <a:latin typeface="Times New Roman"/>
              <a:cs typeface="Times New Roman"/>
            </a:endParaRPr>
          </a:p>
          <a:p>
            <a:pPr marL="698500" indent="-228600">
              <a:lnSpc>
                <a:spcPts val="1315"/>
              </a:lnSpc>
              <a:buFont typeface="Meiryo"/>
              <a:buChar char="➢"/>
              <a:tabLst>
                <a:tab pos="698500" algn="l"/>
              </a:tabLst>
            </a:pPr>
            <a:r>
              <a:rPr sz="1200" dirty="0">
                <a:latin typeface="Times New Roman"/>
                <a:cs typeface="Times New Roman"/>
              </a:rPr>
              <a:t>Stop and</a:t>
            </a:r>
            <a:r>
              <a:rPr sz="1200" spc="-100" dirty="0">
                <a:latin typeface="Times New Roman"/>
                <a:cs typeface="Times New Roman"/>
              </a:rPr>
              <a:t> </a:t>
            </a:r>
            <a:r>
              <a:rPr sz="1200" dirty="0">
                <a:latin typeface="Times New Roman"/>
                <a:cs typeface="Times New Roman"/>
              </a:rPr>
              <a:t>Wait</a:t>
            </a:r>
            <a:endParaRPr sz="1200">
              <a:latin typeface="Times New Roman"/>
              <a:cs typeface="Times New Roman"/>
            </a:endParaRPr>
          </a:p>
          <a:p>
            <a:pPr marL="698500" indent="-228600">
              <a:lnSpc>
                <a:spcPts val="1385"/>
              </a:lnSpc>
              <a:buFont typeface="Meiryo"/>
              <a:buChar char="➢"/>
              <a:tabLst>
                <a:tab pos="698500" algn="l"/>
              </a:tabLst>
            </a:pPr>
            <a:r>
              <a:rPr sz="1200" dirty="0">
                <a:latin typeface="Times New Roman"/>
                <a:cs typeface="Times New Roman"/>
              </a:rPr>
              <a:t>Sliding</a:t>
            </a:r>
            <a:r>
              <a:rPr sz="1200" spc="-85" dirty="0">
                <a:latin typeface="Times New Roman"/>
                <a:cs typeface="Times New Roman"/>
              </a:rPr>
              <a:t> </a:t>
            </a:r>
            <a:r>
              <a:rPr sz="1200" spc="-5" dirty="0">
                <a:latin typeface="Times New Roman"/>
                <a:cs typeface="Times New Roman"/>
              </a:rPr>
              <a:t>Window</a:t>
            </a:r>
            <a:endParaRPr sz="1200">
              <a:latin typeface="Times New Roman"/>
              <a:cs typeface="Times New Roman"/>
            </a:endParaRPr>
          </a:p>
          <a:p>
            <a:pPr marL="241300" indent="-228600">
              <a:lnSpc>
                <a:spcPts val="1380"/>
              </a:lnSpc>
              <a:buFont typeface="Meiryo"/>
              <a:buChar char="➢"/>
              <a:tabLst>
                <a:tab pos="241300" algn="l"/>
              </a:tabLst>
            </a:pPr>
            <a:r>
              <a:rPr sz="1200" b="1" dirty="0">
                <a:latin typeface="Times New Roman"/>
                <a:cs typeface="Times New Roman"/>
              </a:rPr>
              <a:t>Stop </a:t>
            </a:r>
            <a:r>
              <a:rPr sz="1200" b="1" spc="-5" dirty="0">
                <a:latin typeface="Times New Roman"/>
                <a:cs typeface="Times New Roman"/>
              </a:rPr>
              <a:t>and</a:t>
            </a:r>
            <a:r>
              <a:rPr sz="1200" b="1" spc="-90" dirty="0">
                <a:latin typeface="Times New Roman"/>
                <a:cs typeface="Times New Roman"/>
              </a:rPr>
              <a:t> </a:t>
            </a:r>
            <a:r>
              <a:rPr sz="1200" b="1" dirty="0">
                <a:latin typeface="Times New Roman"/>
                <a:cs typeface="Times New Roman"/>
              </a:rPr>
              <a:t>Wait</a:t>
            </a:r>
            <a:endParaRPr sz="1200">
              <a:latin typeface="Times New Roman"/>
              <a:cs typeface="Times New Roman"/>
            </a:endParaRPr>
          </a:p>
          <a:p>
            <a:pPr marL="12700">
              <a:lnSpc>
                <a:spcPts val="1405"/>
              </a:lnSpc>
            </a:pPr>
            <a:r>
              <a:rPr sz="1200" dirty="0">
                <a:latin typeface="Times New Roman"/>
                <a:cs typeface="Times New Roman"/>
              </a:rPr>
              <a:t>In this </a:t>
            </a:r>
            <a:r>
              <a:rPr sz="1200" spc="-5" dirty="0">
                <a:latin typeface="Times New Roman"/>
                <a:cs typeface="Times New Roman"/>
              </a:rPr>
              <a:t>method, </a:t>
            </a:r>
            <a:r>
              <a:rPr sz="1200" dirty="0">
                <a:latin typeface="Times New Roman"/>
                <a:cs typeface="Times New Roman"/>
              </a:rPr>
              <a:t>the </a:t>
            </a:r>
            <a:r>
              <a:rPr sz="1200" spc="-5" dirty="0">
                <a:latin typeface="Times New Roman"/>
                <a:cs typeface="Times New Roman"/>
              </a:rPr>
              <a:t>sender </a:t>
            </a:r>
            <a:r>
              <a:rPr sz="1200" dirty="0">
                <a:latin typeface="Times New Roman"/>
                <a:cs typeface="Times New Roman"/>
              </a:rPr>
              <a:t>waits for an </a:t>
            </a:r>
            <a:r>
              <a:rPr sz="1200" spc="-5" dirty="0">
                <a:latin typeface="Times New Roman"/>
                <a:cs typeface="Times New Roman"/>
              </a:rPr>
              <a:t>ACK </a:t>
            </a:r>
            <a:r>
              <a:rPr sz="1200" dirty="0">
                <a:latin typeface="Times New Roman"/>
                <a:cs typeface="Times New Roman"/>
              </a:rPr>
              <a:t>after every </a:t>
            </a:r>
            <a:r>
              <a:rPr sz="1200" spc="-5" dirty="0">
                <a:latin typeface="Times New Roman"/>
                <a:cs typeface="Times New Roman"/>
              </a:rPr>
              <a:t>frame </a:t>
            </a:r>
            <a:r>
              <a:rPr sz="1200" dirty="0">
                <a:latin typeface="Times New Roman"/>
                <a:cs typeface="Times New Roman"/>
              </a:rPr>
              <a:t>it</a:t>
            </a:r>
            <a:r>
              <a:rPr sz="1200" spc="-15" dirty="0">
                <a:latin typeface="Times New Roman"/>
                <a:cs typeface="Times New Roman"/>
              </a:rPr>
              <a:t> </a:t>
            </a:r>
            <a:r>
              <a:rPr sz="1200" spc="-5" dirty="0">
                <a:latin typeface="Times New Roman"/>
                <a:cs typeface="Times New Roman"/>
              </a:rPr>
              <a:t>sends</a:t>
            </a:r>
            <a:endParaRPr sz="1200">
              <a:latin typeface="Times New Roman"/>
              <a:cs typeface="Times New Roman"/>
            </a:endParaRPr>
          </a:p>
        </p:txBody>
      </p:sp>
      <p:sp>
        <p:nvSpPr>
          <p:cNvPr id="8" name="object 8"/>
          <p:cNvSpPr/>
          <p:nvPr/>
        </p:nvSpPr>
        <p:spPr>
          <a:xfrm>
            <a:off x="1590675" y="1623060"/>
            <a:ext cx="4686300" cy="2030729"/>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193</a:t>
            </a:fld>
            <a:endParaRPr dirty="0"/>
          </a:p>
        </p:txBody>
      </p:sp>
    </p:spTree>
    <p:extLst>
      <p:ext uri="{BB962C8B-B14F-4D97-AF65-F5344CB8AC3E}">
        <p14:creationId xmlns:p14="http://schemas.microsoft.com/office/powerpoint/2010/main" val="36622668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5" name="object 5"/>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6" name="object 6"/>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7" name="object 7"/>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8" name="object 8"/>
          <p:cNvSpPr txBox="1"/>
          <p:nvPr/>
        </p:nvSpPr>
        <p:spPr>
          <a:xfrm>
            <a:off x="1130300" y="4148328"/>
            <a:ext cx="5532755" cy="542671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Only when an </a:t>
            </a:r>
            <a:r>
              <a:rPr sz="1200" spc="-5" dirty="0">
                <a:latin typeface="Times New Roman"/>
                <a:cs typeface="Times New Roman"/>
              </a:rPr>
              <a:t>ACK </a:t>
            </a:r>
            <a:r>
              <a:rPr sz="1200" dirty="0">
                <a:latin typeface="Times New Roman"/>
                <a:cs typeface="Times New Roman"/>
              </a:rPr>
              <a:t>has been received, is the </a:t>
            </a:r>
            <a:r>
              <a:rPr sz="1200" spc="-5" dirty="0">
                <a:latin typeface="Times New Roman"/>
                <a:cs typeface="Times New Roman"/>
              </a:rPr>
              <a:t>next frame</a:t>
            </a:r>
            <a:r>
              <a:rPr sz="1200" spc="-55" dirty="0">
                <a:latin typeface="Times New Roman"/>
                <a:cs typeface="Times New Roman"/>
              </a:rPr>
              <a:t> </a:t>
            </a:r>
            <a:r>
              <a:rPr sz="1200" dirty="0">
                <a:latin typeface="Times New Roman"/>
                <a:cs typeface="Times New Roman"/>
              </a:rPr>
              <a:t>sent</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dirty="0">
                <a:latin typeface="Times New Roman"/>
                <a:cs typeface="Times New Roman"/>
              </a:rPr>
              <a:t>This </a:t>
            </a:r>
            <a:r>
              <a:rPr sz="1200" spc="-5" dirty="0">
                <a:latin typeface="Times New Roman"/>
                <a:cs typeface="Times New Roman"/>
              </a:rPr>
              <a:t>process of </a:t>
            </a:r>
            <a:r>
              <a:rPr sz="1200" dirty="0">
                <a:latin typeface="Times New Roman"/>
                <a:cs typeface="Times New Roman"/>
              </a:rPr>
              <a:t>alternately </a:t>
            </a:r>
            <a:r>
              <a:rPr sz="1200" spc="-5" dirty="0">
                <a:latin typeface="Times New Roman"/>
                <a:cs typeface="Times New Roman"/>
              </a:rPr>
              <a:t>sending and waiting repeats until </a:t>
            </a:r>
            <a:r>
              <a:rPr sz="1200" dirty="0">
                <a:latin typeface="Times New Roman"/>
                <a:cs typeface="Times New Roman"/>
              </a:rPr>
              <a:t>the sender </a:t>
            </a:r>
            <a:r>
              <a:rPr sz="1200" spc="-5" dirty="0">
                <a:latin typeface="Times New Roman"/>
                <a:cs typeface="Times New Roman"/>
              </a:rPr>
              <a:t>transmits an  EOT</a:t>
            </a:r>
            <a:r>
              <a:rPr sz="1200" spc="-8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469265" marR="6985">
              <a:lnSpc>
                <a:spcPts val="1380"/>
              </a:lnSpc>
            </a:pPr>
            <a:r>
              <a:rPr sz="1200" spc="-5" dirty="0">
                <a:latin typeface="Times New Roman"/>
                <a:cs typeface="Times New Roman"/>
              </a:rPr>
              <a:t>Example: Officer giving dictation </a:t>
            </a:r>
            <a:r>
              <a:rPr sz="1200" dirty="0">
                <a:latin typeface="Times New Roman"/>
                <a:cs typeface="Times New Roman"/>
              </a:rPr>
              <a:t>to the </a:t>
            </a:r>
            <a:r>
              <a:rPr sz="1200" spc="-5" dirty="0">
                <a:latin typeface="Times New Roman"/>
                <a:cs typeface="Times New Roman"/>
              </a:rPr>
              <a:t>Typist, He says </a:t>
            </a:r>
            <a:r>
              <a:rPr sz="1200" dirty="0">
                <a:latin typeface="Times New Roman"/>
                <a:cs typeface="Times New Roman"/>
              </a:rPr>
              <a:t>a </a:t>
            </a:r>
            <a:r>
              <a:rPr sz="1200" spc="-5" dirty="0">
                <a:latin typeface="Times New Roman"/>
                <a:cs typeface="Times New Roman"/>
              </a:rPr>
              <a:t>word, typist says </a:t>
            </a:r>
            <a:r>
              <a:rPr sz="1200" spc="-10" dirty="0">
                <a:latin typeface="Times New Roman"/>
                <a:cs typeface="Times New Roman"/>
              </a:rPr>
              <a:t>OK,  </a:t>
            </a:r>
            <a:r>
              <a:rPr sz="1200" spc="-5" dirty="0">
                <a:latin typeface="Times New Roman"/>
                <a:cs typeface="Times New Roman"/>
              </a:rPr>
              <a:t>he says </a:t>
            </a:r>
            <a:r>
              <a:rPr sz="1200" dirty="0">
                <a:latin typeface="Times New Roman"/>
                <a:cs typeface="Times New Roman"/>
              </a:rPr>
              <a:t>the </a:t>
            </a:r>
            <a:r>
              <a:rPr sz="1200" spc="-5" dirty="0">
                <a:latin typeface="Times New Roman"/>
                <a:cs typeface="Times New Roman"/>
              </a:rPr>
              <a:t>next word, </a:t>
            </a:r>
            <a:r>
              <a:rPr sz="1200" dirty="0">
                <a:latin typeface="Times New Roman"/>
                <a:cs typeface="Times New Roman"/>
              </a:rPr>
              <a:t>typist </a:t>
            </a:r>
            <a:r>
              <a:rPr sz="1200" spc="-5" dirty="0">
                <a:latin typeface="Times New Roman"/>
                <a:cs typeface="Times New Roman"/>
              </a:rPr>
              <a:t>says OK </a:t>
            </a:r>
            <a:r>
              <a:rPr sz="1200" dirty="0">
                <a:latin typeface="Times New Roman"/>
                <a:cs typeface="Times New Roman"/>
              </a:rPr>
              <a:t>and </a:t>
            </a:r>
            <a:r>
              <a:rPr sz="1200" spc="-5" dirty="0">
                <a:latin typeface="Times New Roman"/>
                <a:cs typeface="Times New Roman"/>
              </a:rPr>
              <a:t>so</a:t>
            </a:r>
            <a:r>
              <a:rPr sz="1200" spc="-90" dirty="0">
                <a:latin typeface="Times New Roman"/>
                <a:cs typeface="Times New Roman"/>
              </a:rPr>
              <a:t> </a:t>
            </a:r>
            <a:r>
              <a:rPr sz="1200" spc="-5" dirty="0">
                <a:latin typeface="Times New Roman"/>
                <a:cs typeface="Times New Roman"/>
              </a:rPr>
              <a:t>on</a:t>
            </a:r>
            <a:endParaRPr sz="1200">
              <a:latin typeface="Times New Roman"/>
              <a:cs typeface="Times New Roman"/>
            </a:endParaRPr>
          </a:p>
          <a:p>
            <a:pPr marL="469900" lvl="1" indent="-228600">
              <a:lnSpc>
                <a:spcPts val="1365"/>
              </a:lnSpc>
              <a:spcBef>
                <a:spcPts val="5"/>
              </a:spcBef>
              <a:buFont typeface="Symbol"/>
              <a:buChar char=""/>
              <a:tabLst>
                <a:tab pos="469265" algn="l"/>
                <a:tab pos="469900" algn="l"/>
              </a:tabLst>
            </a:pPr>
            <a:r>
              <a:rPr sz="1200" b="1" dirty="0">
                <a:latin typeface="Times New Roman"/>
                <a:cs typeface="Times New Roman"/>
              </a:rPr>
              <a:t>Advantages of Stop </a:t>
            </a:r>
            <a:r>
              <a:rPr sz="1200" b="1" spc="-5" dirty="0">
                <a:latin typeface="Times New Roman"/>
                <a:cs typeface="Times New Roman"/>
              </a:rPr>
              <a:t>and</a:t>
            </a:r>
            <a:r>
              <a:rPr sz="1200" b="1" spc="-90" dirty="0">
                <a:latin typeface="Times New Roman"/>
                <a:cs typeface="Times New Roman"/>
              </a:rPr>
              <a:t> </a:t>
            </a:r>
            <a:r>
              <a:rPr sz="1200" b="1" dirty="0">
                <a:latin typeface="Times New Roman"/>
                <a:cs typeface="Times New Roman"/>
              </a:rPr>
              <a:t>Wait</a:t>
            </a:r>
            <a:endParaRPr sz="1200">
              <a:latin typeface="Times New Roman"/>
              <a:cs typeface="Times New Roman"/>
            </a:endParaRPr>
          </a:p>
          <a:p>
            <a:pPr marL="469900">
              <a:lnSpc>
                <a:spcPts val="1764"/>
              </a:lnSpc>
            </a:pPr>
            <a:r>
              <a:rPr sz="1600" spc="-15" dirty="0">
                <a:latin typeface="Meiryo"/>
                <a:cs typeface="Meiryo"/>
              </a:rPr>
              <a:t>*</a:t>
            </a:r>
            <a:r>
              <a:rPr sz="1200" b="1" spc="-15" dirty="0">
                <a:latin typeface="Times New Roman"/>
                <a:cs typeface="Times New Roman"/>
              </a:rPr>
              <a:t>SIMPLICITY</a:t>
            </a:r>
            <a:endParaRPr sz="1200">
              <a:latin typeface="Times New Roman"/>
              <a:cs typeface="Times New Roman"/>
            </a:endParaRPr>
          </a:p>
          <a:p>
            <a:pPr marL="469900">
              <a:lnSpc>
                <a:spcPts val="1710"/>
              </a:lnSpc>
            </a:pPr>
            <a:r>
              <a:rPr sz="1500" dirty="0">
                <a:latin typeface="Arial"/>
                <a:cs typeface="Arial"/>
              </a:rPr>
              <a:t>–</a:t>
            </a:r>
            <a:r>
              <a:rPr sz="1200" dirty="0">
                <a:latin typeface="Times New Roman"/>
                <a:cs typeface="Times New Roman"/>
              </a:rPr>
              <a:t>Each </a:t>
            </a:r>
            <a:r>
              <a:rPr sz="1200" spc="-5" dirty="0">
                <a:latin typeface="Times New Roman"/>
                <a:cs typeface="Times New Roman"/>
              </a:rPr>
              <a:t>frame </a:t>
            </a:r>
            <a:r>
              <a:rPr sz="1200" dirty="0">
                <a:latin typeface="Times New Roman"/>
                <a:cs typeface="Times New Roman"/>
              </a:rPr>
              <a:t>is checked and acknowledged </a:t>
            </a:r>
            <a:r>
              <a:rPr sz="1200" spc="-5" dirty="0">
                <a:latin typeface="Times New Roman"/>
                <a:cs typeface="Times New Roman"/>
              </a:rPr>
              <a:t>before </a:t>
            </a:r>
            <a:r>
              <a:rPr sz="1200" dirty="0">
                <a:latin typeface="Times New Roman"/>
                <a:cs typeface="Times New Roman"/>
              </a:rPr>
              <a:t>the </a:t>
            </a:r>
            <a:r>
              <a:rPr sz="1200" spc="-5" dirty="0">
                <a:latin typeface="Times New Roman"/>
                <a:cs typeface="Times New Roman"/>
              </a:rPr>
              <a:t>next frame </a:t>
            </a:r>
            <a:r>
              <a:rPr sz="1200" dirty="0">
                <a:latin typeface="Times New Roman"/>
                <a:cs typeface="Times New Roman"/>
              </a:rPr>
              <a:t>is</a:t>
            </a:r>
            <a:r>
              <a:rPr sz="1200" spc="-95" dirty="0">
                <a:latin typeface="Times New Roman"/>
                <a:cs typeface="Times New Roman"/>
              </a:rPr>
              <a:t> </a:t>
            </a:r>
            <a:r>
              <a:rPr sz="1200" spc="-5" dirty="0">
                <a:latin typeface="Times New Roman"/>
                <a:cs typeface="Times New Roman"/>
              </a:rPr>
              <a:t>sent</a:t>
            </a:r>
            <a:endParaRPr sz="1200">
              <a:latin typeface="Times New Roman"/>
              <a:cs typeface="Times New Roman"/>
            </a:endParaRPr>
          </a:p>
          <a:p>
            <a:pPr marL="469900" lvl="1" indent="-228600">
              <a:lnSpc>
                <a:spcPts val="1350"/>
              </a:lnSpc>
              <a:buFont typeface="Symbol"/>
              <a:buChar char=""/>
              <a:tabLst>
                <a:tab pos="469265" algn="l"/>
                <a:tab pos="469900" algn="l"/>
              </a:tabLst>
            </a:pPr>
            <a:r>
              <a:rPr sz="1200" b="1" dirty="0">
                <a:latin typeface="Times New Roman"/>
                <a:cs typeface="Times New Roman"/>
              </a:rPr>
              <a:t>Disadvantages of Stop </a:t>
            </a:r>
            <a:r>
              <a:rPr sz="1200" b="1" spc="-5" dirty="0">
                <a:latin typeface="Times New Roman"/>
                <a:cs typeface="Times New Roman"/>
              </a:rPr>
              <a:t>and</a:t>
            </a:r>
            <a:r>
              <a:rPr sz="1200" b="1" spc="-110" dirty="0">
                <a:latin typeface="Times New Roman"/>
                <a:cs typeface="Times New Roman"/>
              </a:rPr>
              <a:t> </a:t>
            </a:r>
            <a:r>
              <a:rPr sz="1200" b="1" dirty="0">
                <a:latin typeface="Times New Roman"/>
                <a:cs typeface="Times New Roman"/>
              </a:rPr>
              <a:t>Wait</a:t>
            </a:r>
            <a:endParaRPr sz="1200">
              <a:latin typeface="Times New Roman"/>
              <a:cs typeface="Times New Roman"/>
            </a:endParaRPr>
          </a:p>
          <a:p>
            <a:pPr marL="469900">
              <a:lnSpc>
                <a:spcPts val="1770"/>
              </a:lnSpc>
            </a:pPr>
            <a:r>
              <a:rPr sz="1600" spc="-10" dirty="0">
                <a:latin typeface="Meiryo"/>
                <a:cs typeface="Meiryo"/>
              </a:rPr>
              <a:t>*</a:t>
            </a:r>
            <a:r>
              <a:rPr sz="1200" b="1" spc="-10" dirty="0">
                <a:latin typeface="Times New Roman"/>
                <a:cs typeface="Times New Roman"/>
              </a:rPr>
              <a:t>INEFFICIENT </a:t>
            </a:r>
            <a:r>
              <a:rPr sz="1200" dirty="0">
                <a:latin typeface="Times New Roman"/>
                <a:cs typeface="Times New Roman"/>
              </a:rPr>
              <a:t>(</a:t>
            </a:r>
            <a:r>
              <a:rPr sz="1200" spc="-95" dirty="0">
                <a:latin typeface="Times New Roman"/>
                <a:cs typeface="Times New Roman"/>
              </a:rPr>
              <a:t> </a:t>
            </a:r>
            <a:r>
              <a:rPr sz="1200" dirty="0">
                <a:latin typeface="Times New Roman"/>
                <a:cs typeface="Times New Roman"/>
              </a:rPr>
              <a:t>Slow)</a:t>
            </a:r>
            <a:endParaRPr sz="1200">
              <a:latin typeface="Times New Roman"/>
              <a:cs typeface="Times New Roman"/>
            </a:endParaRPr>
          </a:p>
          <a:p>
            <a:pPr marL="698500" marR="7620" lvl="2" indent="-228600">
              <a:lnSpc>
                <a:spcPts val="1380"/>
              </a:lnSpc>
              <a:spcBef>
                <a:spcPts val="25"/>
              </a:spcBef>
              <a:buFont typeface="Courier New"/>
              <a:buChar char="o"/>
              <a:tabLst>
                <a:tab pos="698500" algn="l"/>
              </a:tabLst>
            </a:pPr>
            <a:r>
              <a:rPr sz="1200" spc="-5" dirty="0">
                <a:latin typeface="Times New Roman"/>
                <a:cs typeface="Times New Roman"/>
              </a:rPr>
              <a:t>Each frame must travel all the way to the receiver and an </a:t>
            </a:r>
            <a:r>
              <a:rPr sz="1200" spc="-10" dirty="0">
                <a:latin typeface="Times New Roman"/>
                <a:cs typeface="Times New Roman"/>
              </a:rPr>
              <a:t>ACK </a:t>
            </a:r>
            <a:r>
              <a:rPr sz="1200" spc="-5" dirty="0">
                <a:latin typeface="Times New Roman"/>
                <a:cs typeface="Times New Roman"/>
              </a:rPr>
              <a:t>must travel all  </a:t>
            </a:r>
            <a:r>
              <a:rPr sz="1200" dirty="0">
                <a:latin typeface="Times New Roman"/>
                <a:cs typeface="Times New Roman"/>
              </a:rPr>
              <a:t>the way back before the next </a:t>
            </a:r>
            <a:r>
              <a:rPr sz="1200" spc="-5" dirty="0">
                <a:latin typeface="Times New Roman"/>
                <a:cs typeface="Times New Roman"/>
              </a:rPr>
              <a:t>frame </a:t>
            </a:r>
            <a:r>
              <a:rPr sz="1200" dirty="0">
                <a:latin typeface="Times New Roman"/>
                <a:cs typeface="Times New Roman"/>
              </a:rPr>
              <a:t>can be</a:t>
            </a:r>
            <a:r>
              <a:rPr sz="1200" spc="-110" dirty="0">
                <a:latin typeface="Times New Roman"/>
                <a:cs typeface="Times New Roman"/>
              </a:rPr>
              <a:t> </a:t>
            </a:r>
            <a:r>
              <a:rPr sz="1200" dirty="0">
                <a:latin typeface="Times New Roman"/>
                <a:cs typeface="Times New Roman"/>
              </a:rPr>
              <a:t>sent</a:t>
            </a:r>
            <a:endParaRPr sz="1200">
              <a:latin typeface="Times New Roman"/>
              <a:cs typeface="Times New Roman"/>
            </a:endParaRPr>
          </a:p>
          <a:p>
            <a:pPr marL="698500" marR="6350" lvl="2" indent="-228600">
              <a:lnSpc>
                <a:spcPts val="1380"/>
              </a:lnSpc>
              <a:buFont typeface="Courier New"/>
              <a:buChar char="o"/>
              <a:tabLst>
                <a:tab pos="698500" algn="l"/>
              </a:tabLst>
            </a:pPr>
            <a:r>
              <a:rPr sz="1200" dirty="0">
                <a:latin typeface="Times New Roman"/>
                <a:cs typeface="Times New Roman"/>
              </a:rPr>
              <a:t>If the distance b/w devices is long, </a:t>
            </a:r>
            <a:r>
              <a:rPr sz="1200" spc="-5" dirty="0">
                <a:latin typeface="Times New Roman"/>
                <a:cs typeface="Times New Roman"/>
              </a:rPr>
              <a:t>the time </a:t>
            </a:r>
            <a:r>
              <a:rPr sz="1200" dirty="0">
                <a:latin typeface="Times New Roman"/>
                <a:cs typeface="Times New Roman"/>
              </a:rPr>
              <a:t>spent waiting for </a:t>
            </a:r>
            <a:r>
              <a:rPr sz="1200" spc="-5" dirty="0">
                <a:latin typeface="Times New Roman"/>
                <a:cs typeface="Times New Roman"/>
              </a:rPr>
              <a:t>ACKs </a:t>
            </a:r>
            <a:r>
              <a:rPr sz="1200" dirty="0">
                <a:latin typeface="Times New Roman"/>
                <a:cs typeface="Times New Roman"/>
              </a:rPr>
              <a:t>between  each </a:t>
            </a:r>
            <a:r>
              <a:rPr sz="1200" spc="-5" dirty="0">
                <a:latin typeface="Times New Roman"/>
                <a:cs typeface="Times New Roman"/>
              </a:rPr>
              <a:t>frame </a:t>
            </a:r>
            <a:r>
              <a:rPr sz="1200" dirty="0">
                <a:latin typeface="Times New Roman"/>
                <a:cs typeface="Times New Roman"/>
              </a:rPr>
              <a:t>can be </a:t>
            </a:r>
            <a:r>
              <a:rPr sz="1200" spc="-5" dirty="0">
                <a:latin typeface="Times New Roman"/>
                <a:cs typeface="Times New Roman"/>
              </a:rPr>
              <a:t>significantly</a:t>
            </a:r>
            <a:r>
              <a:rPr sz="1200" spc="-50" dirty="0">
                <a:latin typeface="Times New Roman"/>
                <a:cs typeface="Times New Roman"/>
              </a:rPr>
              <a:t> </a:t>
            </a:r>
            <a:r>
              <a:rPr sz="1200" dirty="0">
                <a:latin typeface="Times New Roman"/>
                <a:cs typeface="Times New Roman"/>
              </a:rPr>
              <a:t>long</a:t>
            </a:r>
            <a:endParaRPr sz="1200">
              <a:latin typeface="Times New Roman"/>
              <a:cs typeface="Times New Roman"/>
            </a:endParaRPr>
          </a:p>
          <a:p>
            <a:pPr lvl="2">
              <a:lnSpc>
                <a:spcPct val="100000"/>
              </a:lnSpc>
              <a:spcBef>
                <a:spcPts val="30"/>
              </a:spcBef>
              <a:buFont typeface="Courier New"/>
              <a:buChar char="o"/>
            </a:pPr>
            <a:endParaRPr sz="1100">
              <a:latin typeface="Times New Roman"/>
              <a:cs typeface="Times New Roman"/>
            </a:endParaRPr>
          </a:p>
          <a:p>
            <a:pPr marL="1155700" lvl="3" indent="-228600">
              <a:lnSpc>
                <a:spcPts val="1405"/>
              </a:lnSpc>
              <a:buFont typeface="Meiryo"/>
              <a:buChar char="❖"/>
              <a:tabLst>
                <a:tab pos="1155700" algn="l"/>
              </a:tabLst>
            </a:pPr>
            <a:r>
              <a:rPr sz="1200" b="1" dirty="0">
                <a:latin typeface="Times New Roman"/>
                <a:cs typeface="Times New Roman"/>
              </a:rPr>
              <a:t>Sliding</a:t>
            </a:r>
            <a:r>
              <a:rPr sz="1200" b="1" spc="-90" dirty="0">
                <a:latin typeface="Times New Roman"/>
                <a:cs typeface="Times New Roman"/>
              </a:rPr>
              <a:t> </a:t>
            </a:r>
            <a:r>
              <a:rPr sz="1200" b="1" spc="-5" dirty="0">
                <a:latin typeface="Times New Roman"/>
                <a:cs typeface="Times New Roman"/>
              </a:rPr>
              <a:t>Window</a:t>
            </a:r>
            <a:endParaRPr sz="1200">
              <a:latin typeface="Times New Roman"/>
              <a:cs typeface="Times New Roman"/>
            </a:endParaRPr>
          </a:p>
          <a:p>
            <a:pPr marL="698500" lvl="2" indent="-228600">
              <a:lnSpc>
                <a:spcPts val="1375"/>
              </a:lnSpc>
              <a:buFont typeface="Courier New"/>
              <a:buChar char="o"/>
              <a:tabLst>
                <a:tab pos="698500" algn="l"/>
              </a:tabLst>
            </a:pPr>
            <a:r>
              <a:rPr sz="1200" dirty="0">
                <a:latin typeface="Times New Roman"/>
                <a:cs typeface="Times New Roman"/>
              </a:rPr>
              <a:t>In this </a:t>
            </a:r>
            <a:r>
              <a:rPr sz="1200" spc="-5" dirty="0">
                <a:latin typeface="Times New Roman"/>
                <a:cs typeface="Times New Roman"/>
              </a:rPr>
              <a:t>method, </a:t>
            </a:r>
            <a:r>
              <a:rPr sz="1200" dirty="0">
                <a:latin typeface="Times New Roman"/>
                <a:cs typeface="Times New Roman"/>
              </a:rPr>
              <a:t>sender can </a:t>
            </a:r>
            <a:r>
              <a:rPr sz="1200" spc="-5" dirty="0">
                <a:latin typeface="Times New Roman"/>
                <a:cs typeface="Times New Roman"/>
              </a:rPr>
              <a:t>transmit </a:t>
            </a:r>
            <a:r>
              <a:rPr sz="1200" dirty="0">
                <a:latin typeface="Times New Roman"/>
                <a:cs typeface="Times New Roman"/>
              </a:rPr>
              <a:t>several </a:t>
            </a:r>
            <a:r>
              <a:rPr sz="1200" spc="-5" dirty="0">
                <a:latin typeface="Times New Roman"/>
                <a:cs typeface="Times New Roman"/>
              </a:rPr>
              <a:t>frames </a:t>
            </a:r>
            <a:r>
              <a:rPr sz="1200" dirty="0">
                <a:latin typeface="Times New Roman"/>
                <a:cs typeface="Times New Roman"/>
              </a:rPr>
              <a:t>before needing an</a:t>
            </a:r>
            <a:r>
              <a:rPr sz="1200" spc="-5" dirty="0">
                <a:latin typeface="Times New Roman"/>
                <a:cs typeface="Times New Roman"/>
              </a:rPr>
              <a:t> ACK</a:t>
            </a:r>
            <a:endParaRPr sz="1200">
              <a:latin typeface="Times New Roman"/>
              <a:cs typeface="Times New Roman"/>
            </a:endParaRPr>
          </a:p>
          <a:p>
            <a:pPr marL="698500" marR="7620" lvl="2" indent="-228600">
              <a:lnSpc>
                <a:spcPts val="1380"/>
              </a:lnSpc>
              <a:spcBef>
                <a:spcPts val="65"/>
              </a:spcBef>
              <a:buFont typeface="Courier New"/>
              <a:buChar char="o"/>
              <a:tabLst>
                <a:tab pos="698500" algn="l"/>
              </a:tabLst>
            </a:pPr>
            <a:r>
              <a:rPr sz="1200" spc="-5" dirty="0">
                <a:latin typeface="Times New Roman"/>
                <a:cs typeface="Times New Roman"/>
              </a:rPr>
              <a:t>Frames </a:t>
            </a:r>
            <a:r>
              <a:rPr sz="1200" dirty="0">
                <a:latin typeface="Times New Roman"/>
                <a:cs typeface="Times New Roman"/>
              </a:rPr>
              <a:t>can be sent one right after another </a:t>
            </a:r>
            <a:r>
              <a:rPr sz="1200" spc="-5" dirty="0">
                <a:latin typeface="Times New Roman"/>
                <a:cs typeface="Times New Roman"/>
              </a:rPr>
              <a:t>meaning </a:t>
            </a:r>
            <a:r>
              <a:rPr sz="1200" dirty="0">
                <a:latin typeface="Times New Roman"/>
                <a:cs typeface="Times New Roman"/>
              </a:rPr>
              <a:t>link can carry several  </a:t>
            </a:r>
            <a:r>
              <a:rPr sz="1200" spc="-5" dirty="0">
                <a:latin typeface="Times New Roman"/>
                <a:cs typeface="Times New Roman"/>
              </a:rPr>
              <a:t>frames </a:t>
            </a:r>
            <a:r>
              <a:rPr sz="1200" dirty="0">
                <a:latin typeface="Times New Roman"/>
                <a:cs typeface="Times New Roman"/>
              </a:rPr>
              <a:t>at </a:t>
            </a:r>
            <a:r>
              <a:rPr sz="1200" spc="-5" dirty="0">
                <a:latin typeface="Times New Roman"/>
                <a:cs typeface="Times New Roman"/>
              </a:rPr>
              <a:t>once </a:t>
            </a:r>
            <a:r>
              <a:rPr sz="1200" dirty="0">
                <a:latin typeface="Times New Roman"/>
                <a:cs typeface="Times New Roman"/>
              </a:rPr>
              <a:t>and its capacity can </a:t>
            </a:r>
            <a:r>
              <a:rPr sz="1200" spc="-5" dirty="0">
                <a:latin typeface="Times New Roman"/>
                <a:cs typeface="Times New Roman"/>
              </a:rPr>
              <a:t>be </a:t>
            </a:r>
            <a:r>
              <a:rPr sz="1200" dirty="0">
                <a:latin typeface="Times New Roman"/>
                <a:cs typeface="Times New Roman"/>
              </a:rPr>
              <a:t>used</a:t>
            </a:r>
            <a:r>
              <a:rPr sz="1200" spc="-80" dirty="0">
                <a:latin typeface="Times New Roman"/>
                <a:cs typeface="Times New Roman"/>
              </a:rPr>
              <a:t> </a:t>
            </a:r>
            <a:r>
              <a:rPr sz="1200" dirty="0">
                <a:latin typeface="Times New Roman"/>
                <a:cs typeface="Times New Roman"/>
              </a:rPr>
              <a:t>efficiently</a:t>
            </a:r>
            <a:endParaRPr sz="1200">
              <a:latin typeface="Times New Roman"/>
              <a:cs typeface="Times New Roman"/>
            </a:endParaRPr>
          </a:p>
          <a:p>
            <a:pPr marL="698500" lvl="2" indent="-228600">
              <a:lnSpc>
                <a:spcPts val="1315"/>
              </a:lnSpc>
              <a:buFont typeface="Courier New"/>
              <a:buChar char="o"/>
              <a:tabLst>
                <a:tab pos="698500" algn="l"/>
              </a:tabLst>
            </a:pPr>
            <a:r>
              <a:rPr sz="1200" dirty="0">
                <a:latin typeface="Times New Roman"/>
                <a:cs typeface="Times New Roman"/>
              </a:rPr>
              <a:t>The </a:t>
            </a:r>
            <a:r>
              <a:rPr sz="1200" spc="-5" dirty="0">
                <a:latin typeface="Times New Roman"/>
                <a:cs typeface="Times New Roman"/>
              </a:rPr>
              <a:t>receiver </a:t>
            </a:r>
            <a:r>
              <a:rPr sz="1200" dirty="0">
                <a:latin typeface="Times New Roman"/>
                <a:cs typeface="Times New Roman"/>
              </a:rPr>
              <a:t>uses a </a:t>
            </a:r>
            <a:r>
              <a:rPr sz="1200" spc="-5" dirty="0">
                <a:latin typeface="Times New Roman"/>
                <a:cs typeface="Times New Roman"/>
              </a:rPr>
              <a:t>single ACK </a:t>
            </a:r>
            <a:r>
              <a:rPr sz="1200" dirty="0">
                <a:latin typeface="Times New Roman"/>
                <a:cs typeface="Times New Roman"/>
              </a:rPr>
              <a:t>to confirm the receipt of </a:t>
            </a:r>
            <a:r>
              <a:rPr sz="1200" spc="-5" dirty="0">
                <a:latin typeface="Times New Roman"/>
                <a:cs typeface="Times New Roman"/>
              </a:rPr>
              <a:t>multiple data</a:t>
            </a:r>
            <a:r>
              <a:rPr sz="1200" spc="30"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marL="698500" lvl="2" indent="-228600">
              <a:lnSpc>
                <a:spcPts val="1380"/>
              </a:lnSpc>
              <a:buFont typeface="Courier New"/>
              <a:buChar char="o"/>
              <a:tabLst>
                <a:tab pos="698500" algn="l"/>
              </a:tabLst>
            </a:pPr>
            <a:r>
              <a:rPr sz="1200" dirty="0">
                <a:latin typeface="Times New Roman"/>
                <a:cs typeface="Times New Roman"/>
              </a:rPr>
              <a:t>Sliding </a:t>
            </a:r>
            <a:r>
              <a:rPr sz="1200" spc="-5" dirty="0">
                <a:latin typeface="Times New Roman"/>
                <a:cs typeface="Times New Roman"/>
              </a:rPr>
              <a:t>Window </a:t>
            </a:r>
            <a:r>
              <a:rPr sz="1200" dirty="0">
                <a:latin typeface="Times New Roman"/>
                <a:cs typeface="Times New Roman"/>
              </a:rPr>
              <a:t>refers to </a:t>
            </a:r>
            <a:r>
              <a:rPr sz="1200" spc="-5" dirty="0">
                <a:latin typeface="Times New Roman"/>
                <a:cs typeface="Times New Roman"/>
              </a:rPr>
              <a:t>imaginary boxes </a:t>
            </a:r>
            <a:r>
              <a:rPr sz="1200" dirty="0">
                <a:latin typeface="Times New Roman"/>
                <a:cs typeface="Times New Roman"/>
              </a:rPr>
              <a:t>at </a:t>
            </a:r>
            <a:r>
              <a:rPr sz="1200" spc="-5" dirty="0">
                <a:latin typeface="Times New Roman"/>
                <a:cs typeface="Times New Roman"/>
              </a:rPr>
              <a:t>both </a:t>
            </a:r>
            <a:r>
              <a:rPr sz="1200" dirty="0">
                <a:latin typeface="Times New Roman"/>
                <a:cs typeface="Times New Roman"/>
              </a:rPr>
              <a:t>the sender and the</a:t>
            </a:r>
            <a:r>
              <a:rPr sz="1200" spc="-45" dirty="0">
                <a:latin typeface="Times New Roman"/>
                <a:cs typeface="Times New Roman"/>
              </a:rPr>
              <a:t> </a:t>
            </a:r>
            <a:r>
              <a:rPr sz="1200" dirty="0">
                <a:latin typeface="Times New Roman"/>
                <a:cs typeface="Times New Roman"/>
              </a:rPr>
              <a:t>receiver</a:t>
            </a:r>
            <a:endParaRPr sz="1200">
              <a:latin typeface="Times New Roman"/>
              <a:cs typeface="Times New Roman"/>
            </a:endParaRPr>
          </a:p>
          <a:p>
            <a:pPr marL="698500" marR="6985" lvl="2" indent="-228600">
              <a:lnSpc>
                <a:spcPts val="1380"/>
              </a:lnSpc>
              <a:spcBef>
                <a:spcPts val="65"/>
              </a:spcBef>
              <a:buFont typeface="Courier New"/>
              <a:buChar char="o"/>
              <a:tabLst>
                <a:tab pos="698500" algn="l"/>
              </a:tabLst>
            </a:pPr>
            <a:r>
              <a:rPr sz="1200" dirty="0">
                <a:latin typeface="Times New Roman"/>
                <a:cs typeface="Times New Roman"/>
              </a:rPr>
              <a:t>This window can hold </a:t>
            </a:r>
            <a:r>
              <a:rPr sz="1200" spc="-5" dirty="0">
                <a:latin typeface="Times New Roman"/>
                <a:cs typeface="Times New Roman"/>
              </a:rPr>
              <a:t>frames </a:t>
            </a:r>
            <a:r>
              <a:rPr sz="1200" dirty="0">
                <a:latin typeface="Times New Roman"/>
                <a:cs typeface="Times New Roman"/>
              </a:rPr>
              <a:t>at either end and provides the upper </a:t>
            </a:r>
            <a:r>
              <a:rPr sz="1200" spc="-5" dirty="0">
                <a:latin typeface="Times New Roman"/>
                <a:cs typeface="Times New Roman"/>
              </a:rPr>
              <a:t>limit </a:t>
            </a:r>
            <a:r>
              <a:rPr sz="1200" dirty="0">
                <a:latin typeface="Times New Roman"/>
                <a:cs typeface="Times New Roman"/>
              </a:rPr>
              <a:t>on the  </a:t>
            </a:r>
            <a:r>
              <a:rPr sz="1200" spc="-5" dirty="0">
                <a:latin typeface="Times New Roman"/>
                <a:cs typeface="Times New Roman"/>
              </a:rPr>
              <a:t>number </a:t>
            </a:r>
            <a:r>
              <a:rPr sz="1200" dirty="0">
                <a:latin typeface="Times New Roman"/>
                <a:cs typeface="Times New Roman"/>
              </a:rPr>
              <a:t>of </a:t>
            </a:r>
            <a:r>
              <a:rPr sz="1200" spc="-5" dirty="0">
                <a:latin typeface="Times New Roman"/>
                <a:cs typeface="Times New Roman"/>
              </a:rPr>
              <a:t>frames </a:t>
            </a:r>
            <a:r>
              <a:rPr sz="1200" dirty="0">
                <a:latin typeface="Times New Roman"/>
                <a:cs typeface="Times New Roman"/>
              </a:rPr>
              <a:t>that can be </a:t>
            </a:r>
            <a:r>
              <a:rPr sz="1200" spc="-5" dirty="0">
                <a:latin typeface="Times New Roman"/>
                <a:cs typeface="Times New Roman"/>
              </a:rPr>
              <a:t>sent before requiring an</a:t>
            </a:r>
            <a:r>
              <a:rPr sz="1200" spc="-20" dirty="0">
                <a:latin typeface="Times New Roman"/>
                <a:cs typeface="Times New Roman"/>
              </a:rPr>
              <a:t> </a:t>
            </a:r>
            <a:r>
              <a:rPr sz="1200" spc="-10" dirty="0">
                <a:latin typeface="Times New Roman"/>
                <a:cs typeface="Times New Roman"/>
              </a:rPr>
              <a:t>ACK</a:t>
            </a:r>
            <a:endParaRPr sz="1200">
              <a:latin typeface="Times New Roman"/>
              <a:cs typeface="Times New Roman"/>
            </a:endParaRPr>
          </a:p>
          <a:p>
            <a:pPr marL="698500" marR="5080" lvl="2" indent="-228600">
              <a:lnSpc>
                <a:spcPts val="1380"/>
              </a:lnSpc>
              <a:buFont typeface="Courier New"/>
              <a:buChar char="o"/>
              <a:tabLst>
                <a:tab pos="698500" algn="l"/>
              </a:tabLst>
            </a:pPr>
            <a:r>
              <a:rPr sz="1200" spc="-5" dirty="0">
                <a:latin typeface="Times New Roman"/>
                <a:cs typeface="Times New Roman"/>
              </a:rPr>
              <a:t>Frames may </a:t>
            </a:r>
            <a:r>
              <a:rPr sz="1200" dirty="0">
                <a:latin typeface="Times New Roman"/>
                <a:cs typeface="Times New Roman"/>
              </a:rPr>
              <a:t>be </a:t>
            </a:r>
            <a:r>
              <a:rPr sz="1200" spc="-5" dirty="0">
                <a:latin typeface="Times New Roman"/>
                <a:cs typeface="Times New Roman"/>
              </a:rPr>
              <a:t>ACK </a:t>
            </a:r>
            <a:r>
              <a:rPr sz="1200" dirty="0">
                <a:latin typeface="Times New Roman"/>
                <a:cs typeface="Times New Roman"/>
              </a:rPr>
              <a:t>at any point w/o waiting for the window to fill up and  </a:t>
            </a:r>
            <a:r>
              <a:rPr sz="1200" spc="-5" dirty="0">
                <a:latin typeface="Times New Roman"/>
                <a:cs typeface="Times New Roman"/>
              </a:rPr>
              <a:t>may </a:t>
            </a:r>
            <a:r>
              <a:rPr sz="1200" dirty="0">
                <a:latin typeface="Times New Roman"/>
                <a:cs typeface="Times New Roman"/>
              </a:rPr>
              <a:t>be </a:t>
            </a:r>
            <a:r>
              <a:rPr sz="1200" spc="-5" dirty="0">
                <a:latin typeface="Times New Roman"/>
                <a:cs typeface="Times New Roman"/>
              </a:rPr>
              <a:t>TX </a:t>
            </a:r>
            <a:r>
              <a:rPr sz="1200" dirty="0">
                <a:latin typeface="Times New Roman"/>
                <a:cs typeface="Times New Roman"/>
              </a:rPr>
              <a:t>as long as the window is not yet</a:t>
            </a:r>
            <a:r>
              <a:rPr sz="1200" spc="-85" dirty="0">
                <a:latin typeface="Times New Roman"/>
                <a:cs typeface="Times New Roman"/>
              </a:rPr>
              <a:t> </a:t>
            </a:r>
            <a:r>
              <a:rPr sz="1200" dirty="0">
                <a:latin typeface="Times New Roman"/>
                <a:cs typeface="Times New Roman"/>
              </a:rPr>
              <a:t>Full</a:t>
            </a:r>
            <a:endParaRPr sz="1200">
              <a:latin typeface="Times New Roman"/>
              <a:cs typeface="Times New Roman"/>
            </a:endParaRPr>
          </a:p>
          <a:p>
            <a:pPr marL="698500" marR="6350" lvl="2" indent="-228600" algn="just">
              <a:lnSpc>
                <a:spcPts val="1380"/>
              </a:lnSpc>
              <a:buFont typeface="Courier New"/>
              <a:buChar char="o"/>
              <a:tabLst>
                <a:tab pos="698500" algn="l"/>
              </a:tabLst>
            </a:pPr>
            <a:r>
              <a:rPr sz="1200" dirty="0">
                <a:latin typeface="Times New Roman"/>
                <a:cs typeface="Times New Roman"/>
              </a:rPr>
              <a:t>To keep </a:t>
            </a:r>
            <a:r>
              <a:rPr sz="1200" spc="-5" dirty="0">
                <a:latin typeface="Times New Roman"/>
                <a:cs typeface="Times New Roman"/>
              </a:rPr>
              <a:t>track </a:t>
            </a:r>
            <a:r>
              <a:rPr sz="1200" dirty="0">
                <a:latin typeface="Times New Roman"/>
                <a:cs typeface="Times New Roman"/>
              </a:rPr>
              <a:t>of which </a:t>
            </a:r>
            <a:r>
              <a:rPr sz="1200" spc="-5" dirty="0">
                <a:latin typeface="Times New Roman"/>
                <a:cs typeface="Times New Roman"/>
              </a:rPr>
              <a:t>frames </a:t>
            </a:r>
            <a:r>
              <a:rPr sz="1200" dirty="0">
                <a:latin typeface="Times New Roman"/>
                <a:cs typeface="Times New Roman"/>
              </a:rPr>
              <a:t>have been </a:t>
            </a:r>
            <a:r>
              <a:rPr sz="1200" spc="-5" dirty="0">
                <a:latin typeface="Times New Roman"/>
                <a:cs typeface="Times New Roman"/>
              </a:rPr>
              <a:t>transmitted </a:t>
            </a:r>
            <a:r>
              <a:rPr sz="1200" dirty="0">
                <a:latin typeface="Times New Roman"/>
                <a:cs typeface="Times New Roman"/>
              </a:rPr>
              <a:t>and which </a:t>
            </a:r>
            <a:r>
              <a:rPr sz="1200" spc="-5" dirty="0">
                <a:latin typeface="Times New Roman"/>
                <a:cs typeface="Times New Roman"/>
              </a:rPr>
              <a:t>received,  sliding window </a:t>
            </a:r>
            <a:r>
              <a:rPr sz="1200" dirty="0">
                <a:latin typeface="Times New Roman"/>
                <a:cs typeface="Times New Roman"/>
              </a:rPr>
              <a:t>introduces an identification </a:t>
            </a:r>
            <a:r>
              <a:rPr sz="1200" spc="-5" dirty="0">
                <a:latin typeface="Times New Roman"/>
                <a:cs typeface="Times New Roman"/>
              </a:rPr>
              <a:t>scheme based on </a:t>
            </a:r>
            <a:r>
              <a:rPr sz="1200" dirty="0">
                <a:latin typeface="Times New Roman"/>
                <a:cs typeface="Times New Roman"/>
              </a:rPr>
              <a:t>the </a:t>
            </a:r>
            <a:r>
              <a:rPr sz="1200" spc="-5" dirty="0">
                <a:latin typeface="Times New Roman"/>
                <a:cs typeface="Times New Roman"/>
              </a:rPr>
              <a:t>size of </a:t>
            </a:r>
            <a:r>
              <a:rPr sz="1200" dirty="0">
                <a:latin typeface="Times New Roman"/>
                <a:cs typeface="Times New Roman"/>
              </a:rPr>
              <a:t>the  </a:t>
            </a:r>
            <a:r>
              <a:rPr sz="1200" spc="-5" dirty="0">
                <a:latin typeface="Times New Roman"/>
                <a:cs typeface="Times New Roman"/>
              </a:rPr>
              <a:t>window</a:t>
            </a:r>
            <a:endParaRPr sz="1200">
              <a:latin typeface="Times New Roman"/>
              <a:cs typeface="Times New Roman"/>
            </a:endParaRPr>
          </a:p>
          <a:p>
            <a:pPr marL="698500" lvl="2" indent="-228600">
              <a:lnSpc>
                <a:spcPts val="1315"/>
              </a:lnSpc>
              <a:buFont typeface="Courier New"/>
              <a:buChar char="o"/>
              <a:tabLst>
                <a:tab pos="698500" algn="l"/>
              </a:tabLst>
            </a:pPr>
            <a:r>
              <a:rPr sz="1200" dirty="0">
                <a:latin typeface="Times New Roman"/>
                <a:cs typeface="Times New Roman"/>
              </a:rPr>
              <a:t>The </a:t>
            </a:r>
            <a:r>
              <a:rPr sz="1200" spc="-5" dirty="0">
                <a:latin typeface="Times New Roman"/>
                <a:cs typeface="Times New Roman"/>
              </a:rPr>
              <a:t>frames </a:t>
            </a:r>
            <a:r>
              <a:rPr sz="1200" dirty="0">
                <a:latin typeface="Times New Roman"/>
                <a:cs typeface="Times New Roman"/>
              </a:rPr>
              <a:t>are </a:t>
            </a:r>
            <a:r>
              <a:rPr sz="1200" spc="-5" dirty="0">
                <a:latin typeface="Times New Roman"/>
                <a:cs typeface="Times New Roman"/>
              </a:rPr>
              <a:t>numbered modulo-n means </a:t>
            </a:r>
            <a:r>
              <a:rPr sz="1200" dirty="0">
                <a:latin typeface="Times New Roman"/>
                <a:cs typeface="Times New Roman"/>
              </a:rPr>
              <a:t>from 0 to n-1</a:t>
            </a:r>
            <a:endParaRPr sz="1200">
              <a:latin typeface="Times New Roman"/>
              <a:cs typeface="Times New Roman"/>
            </a:endParaRPr>
          </a:p>
          <a:p>
            <a:pPr marL="469900">
              <a:lnSpc>
                <a:spcPts val="1410"/>
              </a:lnSpc>
            </a:pPr>
            <a:r>
              <a:rPr sz="1200" spc="-5" dirty="0">
                <a:latin typeface="Courier New"/>
                <a:cs typeface="Courier New"/>
              </a:rPr>
              <a:t>o </a:t>
            </a:r>
            <a:r>
              <a:rPr sz="1200" spc="-5" dirty="0">
                <a:latin typeface="Times New Roman"/>
                <a:cs typeface="Times New Roman"/>
              </a:rPr>
              <a:t>If n=8, frames </a:t>
            </a:r>
            <a:r>
              <a:rPr sz="1200" dirty="0">
                <a:latin typeface="Times New Roman"/>
                <a:cs typeface="Times New Roman"/>
              </a:rPr>
              <a:t>are </a:t>
            </a:r>
            <a:r>
              <a:rPr sz="1200" spc="-5" dirty="0">
                <a:latin typeface="Times New Roman"/>
                <a:cs typeface="Times New Roman"/>
              </a:rPr>
              <a:t>numbered</a:t>
            </a:r>
            <a:r>
              <a:rPr sz="1200" spc="280" dirty="0">
                <a:latin typeface="Times New Roman"/>
                <a:cs typeface="Times New Roman"/>
              </a:rPr>
              <a:t> </a:t>
            </a:r>
            <a:r>
              <a:rPr sz="1200" spc="-5" dirty="0">
                <a:latin typeface="Times New Roman"/>
                <a:cs typeface="Times New Roman"/>
              </a:rPr>
              <a:t>0,1,2,3,4,5,6,7,0,1,2,3,4,5,6,7,0,….</a:t>
            </a:r>
            <a:endParaRPr sz="1200">
              <a:latin typeface="Times New Roman"/>
              <a:cs typeface="Times New Roman"/>
            </a:endParaRPr>
          </a:p>
        </p:txBody>
      </p:sp>
      <p:sp>
        <p:nvSpPr>
          <p:cNvPr id="9" name="object 9"/>
          <p:cNvSpPr/>
          <p:nvPr/>
        </p:nvSpPr>
        <p:spPr>
          <a:xfrm>
            <a:off x="2066544" y="914400"/>
            <a:ext cx="3974553" cy="3244596"/>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194</a:t>
            </a:fld>
            <a:endParaRPr dirty="0"/>
          </a:p>
        </p:txBody>
      </p:sp>
    </p:spTree>
    <p:extLst>
      <p:ext uri="{BB962C8B-B14F-4D97-AF65-F5344CB8AC3E}">
        <p14:creationId xmlns:p14="http://schemas.microsoft.com/office/powerpoint/2010/main" val="169246209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14399"/>
            <a:ext cx="5074920" cy="358140"/>
          </a:xfrm>
          <a:prstGeom prst="rect">
            <a:avLst/>
          </a:prstGeom>
        </p:spPr>
        <p:txBody>
          <a:bodyPr vert="horz" wrap="square" lIns="0" tIns="0" rIns="0" bIns="0" rtlCol="0">
            <a:spAutoFit/>
          </a:bodyPr>
          <a:lstStyle/>
          <a:p>
            <a:pPr marL="241300" marR="5080" indent="-228600">
              <a:lnSpc>
                <a:spcPts val="1380"/>
              </a:lnSpc>
            </a:pPr>
            <a:r>
              <a:rPr sz="1200" spc="-5" dirty="0">
                <a:latin typeface="Courier New"/>
                <a:cs typeface="Courier New"/>
              </a:rPr>
              <a:t>o </a:t>
            </a:r>
            <a:r>
              <a:rPr sz="1200" spc="-5" dirty="0">
                <a:latin typeface="Times New Roman"/>
                <a:cs typeface="Times New Roman"/>
              </a:rPr>
              <a:t>When </a:t>
            </a:r>
            <a:r>
              <a:rPr sz="1200" dirty="0">
                <a:latin typeface="Times New Roman"/>
                <a:cs typeface="Times New Roman"/>
              </a:rPr>
              <a:t>the receiver sends the </a:t>
            </a:r>
            <a:r>
              <a:rPr sz="1200" spc="-5" dirty="0">
                <a:latin typeface="Times New Roman"/>
                <a:cs typeface="Times New Roman"/>
              </a:rPr>
              <a:t>ACK, </a:t>
            </a:r>
            <a:r>
              <a:rPr sz="1200" dirty="0">
                <a:latin typeface="Times New Roman"/>
                <a:cs typeface="Times New Roman"/>
              </a:rPr>
              <a:t>it includes </a:t>
            </a:r>
            <a:r>
              <a:rPr sz="1200" spc="-5" dirty="0">
                <a:latin typeface="Times New Roman"/>
                <a:cs typeface="Times New Roman"/>
              </a:rPr>
              <a:t>the number </a:t>
            </a:r>
            <a:r>
              <a:rPr sz="1200" dirty="0">
                <a:latin typeface="Times New Roman"/>
                <a:cs typeface="Times New Roman"/>
              </a:rPr>
              <a:t>of the next </a:t>
            </a:r>
            <a:r>
              <a:rPr sz="1200" spc="-5" dirty="0">
                <a:latin typeface="Times New Roman"/>
                <a:cs typeface="Times New Roman"/>
              </a:rPr>
              <a:t>frame </a:t>
            </a:r>
            <a:r>
              <a:rPr sz="1200" dirty="0">
                <a:latin typeface="Times New Roman"/>
                <a:cs typeface="Times New Roman"/>
              </a:rPr>
              <a:t>it  expects to</a:t>
            </a:r>
            <a:r>
              <a:rPr sz="1200" spc="-110" dirty="0">
                <a:latin typeface="Times New Roman"/>
                <a:cs typeface="Times New Roman"/>
              </a:rPr>
              <a:t> </a:t>
            </a:r>
            <a:r>
              <a:rPr sz="1200" dirty="0">
                <a:latin typeface="Times New Roman"/>
                <a:cs typeface="Times New Roman"/>
              </a:rPr>
              <a:t>receive</a:t>
            </a:r>
            <a:endParaRPr sz="1200">
              <a:latin typeface="Times New Roman"/>
              <a:cs typeface="Times New Roman"/>
            </a:endParaRPr>
          </a:p>
        </p:txBody>
      </p:sp>
      <p:sp>
        <p:nvSpPr>
          <p:cNvPr id="7" name="object 7"/>
          <p:cNvSpPr txBox="1"/>
          <p:nvPr/>
        </p:nvSpPr>
        <p:spPr>
          <a:xfrm>
            <a:off x="1587500" y="2417064"/>
            <a:ext cx="5074920" cy="1116965"/>
          </a:xfrm>
          <a:prstGeom prst="rect">
            <a:avLst/>
          </a:prstGeom>
        </p:spPr>
        <p:txBody>
          <a:bodyPr vert="horz" wrap="square" lIns="0" tIns="0" rIns="0" bIns="0" rtlCol="0">
            <a:spAutoFit/>
          </a:bodyPr>
          <a:lstStyle/>
          <a:p>
            <a:pPr marL="12700">
              <a:lnSpc>
                <a:spcPct val="100000"/>
              </a:lnSpc>
            </a:pPr>
            <a:r>
              <a:rPr sz="1200" spc="-5" dirty="0">
                <a:latin typeface="Courier New"/>
                <a:cs typeface="Courier New"/>
              </a:rPr>
              <a:t>o</a:t>
            </a:r>
            <a:endParaRPr sz="1200">
              <a:latin typeface="Courier New"/>
              <a:cs typeface="Courier New"/>
            </a:endParaRPr>
          </a:p>
          <a:p>
            <a:pPr>
              <a:lnSpc>
                <a:spcPct val="100000"/>
              </a:lnSpc>
              <a:spcBef>
                <a:spcPts val="5"/>
              </a:spcBef>
            </a:pPr>
            <a:endParaRPr sz="950">
              <a:latin typeface="Times New Roman"/>
              <a:cs typeface="Times New Roman"/>
            </a:endParaRPr>
          </a:p>
          <a:p>
            <a:pPr marL="469900" marR="5080">
              <a:lnSpc>
                <a:spcPct val="92700"/>
              </a:lnSpc>
              <a:spcBef>
                <a:spcPts val="5"/>
              </a:spcBef>
            </a:pPr>
            <a:r>
              <a:rPr sz="1600" spc="-20" dirty="0">
                <a:latin typeface="Meiryo"/>
                <a:cs typeface="Meiryo"/>
              </a:rPr>
              <a:t>*</a:t>
            </a:r>
            <a:r>
              <a:rPr sz="1200" spc="-2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to </a:t>
            </a:r>
            <a:r>
              <a:rPr sz="1200" spc="-5" dirty="0">
                <a:latin typeface="Times New Roman"/>
                <a:cs typeface="Times New Roman"/>
              </a:rPr>
              <a:t>ACK </a:t>
            </a:r>
            <a:r>
              <a:rPr sz="1200" dirty="0">
                <a:latin typeface="Times New Roman"/>
                <a:cs typeface="Times New Roman"/>
              </a:rPr>
              <a:t>the </a:t>
            </a:r>
            <a:r>
              <a:rPr sz="1200" spc="-5" dirty="0">
                <a:latin typeface="Times New Roman"/>
                <a:cs typeface="Times New Roman"/>
              </a:rPr>
              <a:t>receipt </a:t>
            </a:r>
            <a:r>
              <a:rPr sz="1200" dirty="0">
                <a:latin typeface="Times New Roman"/>
                <a:cs typeface="Times New Roman"/>
              </a:rPr>
              <a:t>of a string of </a:t>
            </a:r>
            <a:r>
              <a:rPr sz="1200" spc="-5" dirty="0">
                <a:latin typeface="Times New Roman"/>
                <a:cs typeface="Times New Roman"/>
              </a:rPr>
              <a:t>frames </a:t>
            </a:r>
            <a:r>
              <a:rPr sz="1200" dirty="0">
                <a:latin typeface="Times New Roman"/>
                <a:cs typeface="Times New Roman"/>
              </a:rPr>
              <a:t>ending in </a:t>
            </a:r>
            <a:r>
              <a:rPr sz="1200" spc="-5" dirty="0">
                <a:latin typeface="Times New Roman"/>
                <a:cs typeface="Times New Roman"/>
              </a:rPr>
              <a:t>frame </a:t>
            </a:r>
            <a:r>
              <a:rPr sz="1200" dirty="0">
                <a:latin typeface="Times New Roman"/>
                <a:cs typeface="Times New Roman"/>
              </a:rPr>
              <a:t>4,  the receiver sends an </a:t>
            </a:r>
            <a:r>
              <a:rPr sz="1200" spc="-5" dirty="0">
                <a:latin typeface="Times New Roman"/>
                <a:cs typeface="Times New Roman"/>
              </a:rPr>
              <a:t>ACK </a:t>
            </a:r>
            <a:r>
              <a:rPr sz="1200" dirty="0">
                <a:latin typeface="Times New Roman"/>
                <a:cs typeface="Times New Roman"/>
              </a:rPr>
              <a:t>with number</a:t>
            </a:r>
            <a:r>
              <a:rPr sz="1200" spc="-114" dirty="0">
                <a:latin typeface="Times New Roman"/>
                <a:cs typeface="Times New Roman"/>
              </a:rPr>
              <a:t> </a:t>
            </a:r>
            <a:r>
              <a:rPr sz="1200" dirty="0">
                <a:latin typeface="Times New Roman"/>
                <a:cs typeface="Times New Roman"/>
              </a:rPr>
              <a:t>5</a:t>
            </a:r>
            <a:endParaRPr sz="1200">
              <a:latin typeface="Times New Roman"/>
              <a:cs typeface="Times New Roman"/>
            </a:endParaRPr>
          </a:p>
          <a:p>
            <a:pPr marL="469900">
              <a:lnSpc>
                <a:spcPts val="1710"/>
              </a:lnSpc>
            </a:pPr>
            <a:r>
              <a:rPr sz="1600" spc="-25" dirty="0">
                <a:latin typeface="Meiryo"/>
                <a:cs typeface="Meiryo"/>
              </a:rPr>
              <a:t>*</a:t>
            </a:r>
            <a:r>
              <a:rPr sz="1200" spc="-25" dirty="0">
                <a:latin typeface="Times New Roman"/>
                <a:cs typeface="Times New Roman"/>
              </a:rPr>
              <a:t>The</a:t>
            </a:r>
            <a:r>
              <a:rPr sz="1200" spc="130" dirty="0">
                <a:latin typeface="Times New Roman"/>
                <a:cs typeface="Times New Roman"/>
              </a:rPr>
              <a:t> </a:t>
            </a:r>
            <a:r>
              <a:rPr sz="1200" spc="-5" dirty="0">
                <a:latin typeface="Times New Roman"/>
                <a:cs typeface="Times New Roman"/>
              </a:rPr>
              <a:t>window</a:t>
            </a:r>
            <a:r>
              <a:rPr sz="1200" spc="130" dirty="0">
                <a:latin typeface="Times New Roman"/>
                <a:cs typeface="Times New Roman"/>
              </a:rPr>
              <a:t> </a:t>
            </a:r>
            <a:r>
              <a:rPr sz="1200" spc="-5" dirty="0">
                <a:latin typeface="Times New Roman"/>
                <a:cs typeface="Times New Roman"/>
              </a:rPr>
              <a:t>can</a:t>
            </a:r>
            <a:r>
              <a:rPr sz="1200" spc="130" dirty="0">
                <a:latin typeface="Times New Roman"/>
                <a:cs typeface="Times New Roman"/>
              </a:rPr>
              <a:t> </a:t>
            </a:r>
            <a:r>
              <a:rPr sz="1200" spc="-5" dirty="0">
                <a:latin typeface="Times New Roman"/>
                <a:cs typeface="Times New Roman"/>
              </a:rPr>
              <a:t>hold</a:t>
            </a:r>
            <a:r>
              <a:rPr sz="1200" spc="130" dirty="0">
                <a:latin typeface="Times New Roman"/>
                <a:cs typeface="Times New Roman"/>
              </a:rPr>
              <a:t> </a:t>
            </a:r>
            <a:r>
              <a:rPr sz="1200" spc="-5" dirty="0">
                <a:latin typeface="Times New Roman"/>
                <a:cs typeface="Times New Roman"/>
              </a:rPr>
              <a:t>n-1</a:t>
            </a:r>
            <a:r>
              <a:rPr sz="1200" spc="130" dirty="0">
                <a:latin typeface="Times New Roman"/>
                <a:cs typeface="Times New Roman"/>
              </a:rPr>
              <a:t> </a:t>
            </a:r>
            <a:r>
              <a:rPr sz="1200" spc="-5" dirty="0">
                <a:latin typeface="Times New Roman"/>
                <a:cs typeface="Times New Roman"/>
              </a:rPr>
              <a:t>frames</a:t>
            </a:r>
            <a:r>
              <a:rPr sz="1200" spc="130" dirty="0">
                <a:latin typeface="Times New Roman"/>
                <a:cs typeface="Times New Roman"/>
              </a:rPr>
              <a:t> </a:t>
            </a:r>
            <a:r>
              <a:rPr sz="1200" spc="-5" dirty="0">
                <a:latin typeface="Times New Roman"/>
                <a:cs typeface="Times New Roman"/>
              </a:rPr>
              <a:t>at</a:t>
            </a:r>
            <a:r>
              <a:rPr sz="1200" spc="130" dirty="0">
                <a:latin typeface="Times New Roman"/>
                <a:cs typeface="Times New Roman"/>
              </a:rPr>
              <a:t> </a:t>
            </a:r>
            <a:r>
              <a:rPr sz="1200" dirty="0">
                <a:latin typeface="Times New Roman"/>
                <a:cs typeface="Times New Roman"/>
              </a:rPr>
              <a:t>either</a:t>
            </a:r>
            <a:r>
              <a:rPr sz="1200" spc="130" dirty="0">
                <a:latin typeface="Times New Roman"/>
                <a:cs typeface="Times New Roman"/>
              </a:rPr>
              <a:t> </a:t>
            </a:r>
            <a:r>
              <a:rPr sz="1200" dirty="0">
                <a:latin typeface="Times New Roman"/>
                <a:cs typeface="Times New Roman"/>
              </a:rPr>
              <a:t>end,</a:t>
            </a:r>
            <a:r>
              <a:rPr sz="1200" spc="130" dirty="0">
                <a:latin typeface="Times New Roman"/>
                <a:cs typeface="Times New Roman"/>
              </a:rPr>
              <a:t> </a:t>
            </a:r>
            <a:r>
              <a:rPr sz="1200" dirty="0">
                <a:latin typeface="Times New Roman"/>
                <a:cs typeface="Times New Roman"/>
              </a:rPr>
              <a:t>therefore</a:t>
            </a:r>
            <a:r>
              <a:rPr sz="1200" spc="130"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spc="-5" dirty="0">
                <a:latin typeface="Times New Roman"/>
                <a:cs typeface="Times New Roman"/>
              </a:rPr>
              <a:t>max</a:t>
            </a:r>
            <a:r>
              <a:rPr sz="1200" spc="130" dirty="0">
                <a:latin typeface="Times New Roman"/>
                <a:cs typeface="Times New Roman"/>
              </a:rPr>
              <a:t> </a:t>
            </a:r>
            <a:r>
              <a:rPr sz="1200" spc="-5" dirty="0">
                <a:latin typeface="Times New Roman"/>
                <a:cs typeface="Times New Roman"/>
              </a:rPr>
              <a:t>of</a:t>
            </a:r>
            <a:r>
              <a:rPr sz="1200" spc="130" dirty="0">
                <a:latin typeface="Times New Roman"/>
                <a:cs typeface="Times New Roman"/>
              </a:rPr>
              <a:t> </a:t>
            </a:r>
            <a:r>
              <a:rPr sz="1200" spc="-5" dirty="0">
                <a:latin typeface="Times New Roman"/>
                <a:cs typeface="Times New Roman"/>
              </a:rPr>
              <a:t>n-1</a:t>
            </a:r>
            <a:endParaRPr sz="1200">
              <a:latin typeface="Times New Roman"/>
              <a:cs typeface="Times New Roman"/>
            </a:endParaRPr>
          </a:p>
          <a:p>
            <a:pPr marL="469900">
              <a:lnSpc>
                <a:spcPts val="1370"/>
              </a:lnSpc>
            </a:pPr>
            <a:r>
              <a:rPr sz="1200" spc="-5" dirty="0">
                <a:latin typeface="Times New Roman"/>
                <a:cs typeface="Times New Roman"/>
              </a:rPr>
              <a:t>frames may be sent before </a:t>
            </a:r>
            <a:r>
              <a:rPr sz="1200" dirty="0">
                <a:latin typeface="Times New Roman"/>
                <a:cs typeface="Times New Roman"/>
              </a:rPr>
              <a:t>an </a:t>
            </a:r>
            <a:r>
              <a:rPr sz="1200" spc="-5" dirty="0">
                <a:latin typeface="Times New Roman"/>
                <a:cs typeface="Times New Roman"/>
              </a:rPr>
              <a:t>ACK </a:t>
            </a:r>
            <a:r>
              <a:rPr sz="1200" dirty="0">
                <a:latin typeface="Times New Roman"/>
                <a:cs typeface="Times New Roman"/>
              </a:rPr>
              <a:t>is</a:t>
            </a:r>
            <a:r>
              <a:rPr sz="1200" spc="-35" dirty="0">
                <a:latin typeface="Times New Roman"/>
                <a:cs typeface="Times New Roman"/>
              </a:rPr>
              <a:t> </a:t>
            </a:r>
            <a:r>
              <a:rPr sz="1200" spc="-5" dirty="0">
                <a:latin typeface="Times New Roman"/>
                <a:cs typeface="Times New Roman"/>
              </a:rPr>
              <a:t>required</a:t>
            </a:r>
            <a:endParaRPr sz="1200">
              <a:latin typeface="Times New Roman"/>
              <a:cs typeface="Times New Roman"/>
            </a:endParaRPr>
          </a:p>
        </p:txBody>
      </p:sp>
      <p:sp>
        <p:nvSpPr>
          <p:cNvPr id="8" name="object 8"/>
          <p:cNvSpPr txBox="1"/>
          <p:nvPr/>
        </p:nvSpPr>
        <p:spPr>
          <a:xfrm>
            <a:off x="2044700" y="6008623"/>
            <a:ext cx="4615815" cy="1028065"/>
          </a:xfrm>
          <a:prstGeom prst="rect">
            <a:avLst/>
          </a:prstGeom>
        </p:spPr>
        <p:txBody>
          <a:bodyPr vert="horz" wrap="square" lIns="0" tIns="0" rIns="0" bIns="0" rtlCol="0">
            <a:spAutoFit/>
          </a:bodyPr>
          <a:lstStyle/>
          <a:p>
            <a:pPr marL="12700">
              <a:lnSpc>
                <a:spcPts val="1810"/>
              </a:lnSpc>
            </a:pPr>
            <a:r>
              <a:rPr sz="1600" spc="-25" dirty="0">
                <a:latin typeface="Meiryo"/>
                <a:cs typeface="Meiryo"/>
              </a:rPr>
              <a:t>*</a:t>
            </a:r>
            <a:r>
              <a:rPr sz="1200" spc="-25" dirty="0">
                <a:latin typeface="Times New Roman"/>
                <a:cs typeface="Times New Roman"/>
              </a:rPr>
              <a:t>At </a:t>
            </a:r>
            <a:r>
              <a:rPr sz="1200" dirty="0">
                <a:latin typeface="Times New Roman"/>
                <a:cs typeface="Times New Roman"/>
              </a:rPr>
              <a:t>the beginning of a TX, sender’s </a:t>
            </a:r>
            <a:r>
              <a:rPr sz="1200" spc="-5" dirty="0">
                <a:latin typeface="Times New Roman"/>
                <a:cs typeface="Times New Roman"/>
              </a:rPr>
              <a:t>window contains n-1</a:t>
            </a:r>
            <a:r>
              <a:rPr sz="1200" spc="-45" dirty="0">
                <a:latin typeface="Times New Roman"/>
                <a:cs typeface="Times New Roman"/>
              </a:rPr>
              <a:t> </a:t>
            </a:r>
            <a:r>
              <a:rPr sz="1200" spc="-10" dirty="0">
                <a:latin typeface="Times New Roman"/>
                <a:cs typeface="Times New Roman"/>
              </a:rPr>
              <a:t>frames</a:t>
            </a:r>
            <a:endParaRPr sz="1200">
              <a:latin typeface="Times New Roman"/>
              <a:cs typeface="Times New Roman"/>
            </a:endParaRPr>
          </a:p>
          <a:p>
            <a:pPr marL="12700" marR="5080">
              <a:lnSpc>
                <a:spcPct val="92700"/>
              </a:lnSpc>
              <a:spcBef>
                <a:spcPts val="30"/>
              </a:spcBef>
            </a:pPr>
            <a:r>
              <a:rPr sz="1600" spc="-25" dirty="0">
                <a:latin typeface="Meiryo"/>
                <a:cs typeface="Meiryo"/>
              </a:rPr>
              <a:t>*</a:t>
            </a:r>
            <a:r>
              <a:rPr sz="1200" spc="-25" dirty="0">
                <a:latin typeface="Times New Roman"/>
                <a:cs typeface="Times New Roman"/>
              </a:rPr>
              <a:t>As </a:t>
            </a:r>
            <a:r>
              <a:rPr sz="1200" spc="-5" dirty="0">
                <a:latin typeface="Times New Roman"/>
                <a:cs typeface="Times New Roman"/>
              </a:rPr>
              <a:t>frames </a:t>
            </a:r>
            <a:r>
              <a:rPr sz="1200" dirty="0">
                <a:latin typeface="Times New Roman"/>
                <a:cs typeface="Times New Roman"/>
              </a:rPr>
              <a:t>are sent out, the left </a:t>
            </a:r>
            <a:r>
              <a:rPr sz="1200" spc="-5" dirty="0">
                <a:latin typeface="Times New Roman"/>
                <a:cs typeface="Times New Roman"/>
              </a:rPr>
              <a:t>boundary of window moves inward,  </a:t>
            </a:r>
            <a:r>
              <a:rPr sz="1200" dirty="0">
                <a:latin typeface="Times New Roman"/>
                <a:cs typeface="Times New Roman"/>
              </a:rPr>
              <a:t>shrinking the size of the</a:t>
            </a:r>
            <a:r>
              <a:rPr sz="1200" spc="-130" dirty="0">
                <a:latin typeface="Times New Roman"/>
                <a:cs typeface="Times New Roman"/>
              </a:rPr>
              <a:t> </a:t>
            </a:r>
            <a:r>
              <a:rPr sz="1200" dirty="0">
                <a:latin typeface="Times New Roman"/>
                <a:cs typeface="Times New Roman"/>
              </a:rPr>
              <a:t>window</a:t>
            </a:r>
            <a:endParaRPr sz="1200">
              <a:latin typeface="Times New Roman"/>
              <a:cs typeface="Times New Roman"/>
            </a:endParaRPr>
          </a:p>
          <a:p>
            <a:pPr marL="12700">
              <a:lnSpc>
                <a:spcPts val="1710"/>
              </a:lnSpc>
            </a:pPr>
            <a:r>
              <a:rPr sz="1600" spc="-20" dirty="0">
                <a:latin typeface="Meiryo"/>
                <a:cs typeface="Meiryo"/>
              </a:rPr>
              <a:t>*</a:t>
            </a:r>
            <a:r>
              <a:rPr sz="1200" spc="-20" dirty="0">
                <a:latin typeface="Times New Roman"/>
                <a:cs typeface="Times New Roman"/>
              </a:rPr>
              <a:t>When </a:t>
            </a:r>
            <a:r>
              <a:rPr sz="1200" dirty="0">
                <a:latin typeface="Times New Roman"/>
                <a:cs typeface="Times New Roman"/>
              </a:rPr>
              <a:t>an </a:t>
            </a:r>
            <a:r>
              <a:rPr sz="1200" spc="-5" dirty="0">
                <a:latin typeface="Times New Roman"/>
                <a:cs typeface="Times New Roman"/>
              </a:rPr>
              <a:t>ACK </a:t>
            </a:r>
            <a:r>
              <a:rPr sz="1200" dirty="0">
                <a:latin typeface="Times New Roman"/>
                <a:cs typeface="Times New Roman"/>
              </a:rPr>
              <a:t>is </a:t>
            </a:r>
            <a:r>
              <a:rPr sz="1200" spc="-5" dirty="0">
                <a:latin typeface="Times New Roman"/>
                <a:cs typeface="Times New Roman"/>
              </a:rPr>
              <a:t>received, </a:t>
            </a:r>
            <a:r>
              <a:rPr sz="1200" dirty="0">
                <a:latin typeface="Times New Roman"/>
                <a:cs typeface="Times New Roman"/>
              </a:rPr>
              <a:t>the </a:t>
            </a:r>
            <a:r>
              <a:rPr sz="1200" spc="-5" dirty="0">
                <a:latin typeface="Times New Roman"/>
                <a:cs typeface="Times New Roman"/>
              </a:rPr>
              <a:t>window </a:t>
            </a:r>
            <a:r>
              <a:rPr sz="1200" dirty="0">
                <a:latin typeface="Times New Roman"/>
                <a:cs typeface="Times New Roman"/>
              </a:rPr>
              <a:t>expands to allow in a </a:t>
            </a:r>
            <a:r>
              <a:rPr sz="1200" spc="-5" dirty="0">
                <a:latin typeface="Times New Roman"/>
                <a:cs typeface="Times New Roman"/>
              </a:rPr>
              <a:t>number  </a:t>
            </a:r>
            <a:r>
              <a:rPr sz="1200" spc="20" dirty="0">
                <a:latin typeface="Times New Roman"/>
                <a:cs typeface="Times New Roman"/>
              </a:rPr>
              <a:t> </a:t>
            </a:r>
            <a:r>
              <a:rPr sz="1200" dirty="0">
                <a:latin typeface="Times New Roman"/>
                <a:cs typeface="Times New Roman"/>
              </a:rPr>
              <a:t>of</a:t>
            </a:r>
            <a:endParaRPr sz="1200">
              <a:latin typeface="Times New Roman"/>
              <a:cs typeface="Times New Roman"/>
            </a:endParaRPr>
          </a:p>
          <a:p>
            <a:pPr marL="12700">
              <a:lnSpc>
                <a:spcPts val="1370"/>
              </a:lnSpc>
            </a:pPr>
            <a:r>
              <a:rPr sz="1200" dirty="0">
                <a:latin typeface="Times New Roman"/>
                <a:cs typeface="Times New Roman"/>
              </a:rPr>
              <a:t>new </a:t>
            </a:r>
            <a:r>
              <a:rPr sz="1200" spc="-5" dirty="0">
                <a:latin typeface="Times New Roman"/>
                <a:cs typeface="Times New Roman"/>
              </a:rPr>
              <a:t>frames </a:t>
            </a:r>
            <a:r>
              <a:rPr sz="1200" dirty="0">
                <a:latin typeface="Times New Roman"/>
                <a:cs typeface="Times New Roman"/>
              </a:rPr>
              <a:t>equal to the </a:t>
            </a:r>
            <a:r>
              <a:rPr sz="1200" spc="-5" dirty="0">
                <a:latin typeface="Times New Roman"/>
                <a:cs typeface="Times New Roman"/>
              </a:rPr>
              <a:t>number of frames acknowledged by that</a:t>
            </a:r>
            <a:r>
              <a:rPr sz="1200" spc="-35" dirty="0">
                <a:latin typeface="Times New Roman"/>
                <a:cs typeface="Times New Roman"/>
              </a:rPr>
              <a:t> </a:t>
            </a:r>
            <a:r>
              <a:rPr sz="1200" spc="-10" dirty="0">
                <a:latin typeface="Times New Roman"/>
                <a:cs typeface="Times New Roman"/>
              </a:rPr>
              <a:t>ACK</a:t>
            </a:r>
            <a:endParaRPr sz="1200">
              <a:latin typeface="Times New Roman"/>
              <a:cs typeface="Times New Roman"/>
            </a:endParaRPr>
          </a:p>
        </p:txBody>
      </p:sp>
      <p:sp>
        <p:nvSpPr>
          <p:cNvPr id="9" name="object 9"/>
          <p:cNvSpPr txBox="1"/>
          <p:nvPr/>
        </p:nvSpPr>
        <p:spPr>
          <a:xfrm>
            <a:off x="2044700" y="9066041"/>
            <a:ext cx="4618355" cy="628015"/>
          </a:xfrm>
          <a:prstGeom prst="rect">
            <a:avLst/>
          </a:prstGeom>
        </p:spPr>
        <p:txBody>
          <a:bodyPr vert="horz" wrap="square" lIns="0" tIns="0" rIns="0" bIns="0" rtlCol="0">
            <a:spAutoFit/>
          </a:bodyPr>
          <a:lstStyle/>
          <a:p>
            <a:pPr marL="12700" marR="5080">
              <a:lnSpc>
                <a:spcPct val="92700"/>
              </a:lnSpc>
            </a:pPr>
            <a:r>
              <a:rPr sz="1600" spc="-30" dirty="0">
                <a:latin typeface="Meiryo"/>
                <a:cs typeface="Meiryo"/>
              </a:rPr>
              <a:t>*</a:t>
            </a:r>
            <a:r>
              <a:rPr sz="1200" spc="-30" dirty="0">
                <a:latin typeface="Times New Roman"/>
                <a:cs typeface="Times New Roman"/>
              </a:rPr>
              <a:t>At </a:t>
            </a:r>
            <a:r>
              <a:rPr sz="1200" spc="-5" dirty="0">
                <a:latin typeface="Times New Roman"/>
                <a:cs typeface="Times New Roman"/>
              </a:rPr>
              <a:t>the beginning of </a:t>
            </a:r>
            <a:r>
              <a:rPr sz="1200" dirty="0">
                <a:latin typeface="Times New Roman"/>
                <a:cs typeface="Times New Roman"/>
              </a:rPr>
              <a:t>TX, the </a:t>
            </a:r>
            <a:r>
              <a:rPr sz="1200" spc="-5" dirty="0">
                <a:latin typeface="Times New Roman"/>
                <a:cs typeface="Times New Roman"/>
              </a:rPr>
              <a:t>receiver window </a:t>
            </a:r>
            <a:r>
              <a:rPr sz="1200" dirty="0">
                <a:latin typeface="Times New Roman"/>
                <a:cs typeface="Times New Roman"/>
              </a:rPr>
              <a:t>contains </a:t>
            </a:r>
            <a:r>
              <a:rPr sz="1200" spc="-5" dirty="0">
                <a:latin typeface="Times New Roman"/>
                <a:cs typeface="Times New Roman"/>
              </a:rPr>
              <a:t>n-1 spaces for  frames</a:t>
            </a:r>
            <a:endParaRPr sz="1200">
              <a:latin typeface="Times New Roman"/>
              <a:cs typeface="Times New Roman"/>
            </a:endParaRPr>
          </a:p>
          <a:p>
            <a:pPr marL="12700">
              <a:lnSpc>
                <a:spcPts val="1780"/>
              </a:lnSpc>
            </a:pPr>
            <a:r>
              <a:rPr sz="1600" spc="-25" dirty="0">
                <a:latin typeface="Meiryo"/>
                <a:cs typeface="Meiryo"/>
              </a:rPr>
              <a:t>*</a:t>
            </a:r>
            <a:r>
              <a:rPr sz="1200" spc="-25" dirty="0">
                <a:latin typeface="Times New Roman"/>
                <a:cs typeface="Times New Roman"/>
              </a:rPr>
              <a:t>As </a:t>
            </a:r>
            <a:r>
              <a:rPr sz="1200" dirty="0">
                <a:latin typeface="Times New Roman"/>
                <a:cs typeface="Times New Roman"/>
              </a:rPr>
              <a:t>new </a:t>
            </a:r>
            <a:r>
              <a:rPr sz="1200" spc="-5" dirty="0">
                <a:latin typeface="Times New Roman"/>
                <a:cs typeface="Times New Roman"/>
              </a:rPr>
              <a:t>frames come </a:t>
            </a:r>
            <a:r>
              <a:rPr sz="1200" dirty="0">
                <a:latin typeface="Times New Roman"/>
                <a:cs typeface="Times New Roman"/>
              </a:rPr>
              <a:t>in, the size of the receiver </a:t>
            </a:r>
            <a:r>
              <a:rPr sz="1200" spc="-5" dirty="0">
                <a:latin typeface="Times New Roman"/>
                <a:cs typeface="Times New Roman"/>
              </a:rPr>
              <a:t>window</a:t>
            </a:r>
            <a:r>
              <a:rPr sz="1200" spc="-50" dirty="0">
                <a:latin typeface="Times New Roman"/>
                <a:cs typeface="Times New Roman"/>
              </a:rPr>
              <a:t> </a:t>
            </a:r>
            <a:r>
              <a:rPr sz="1200" spc="-5" dirty="0">
                <a:latin typeface="Times New Roman"/>
                <a:cs typeface="Times New Roman"/>
              </a:rPr>
              <a:t>shrinks</a:t>
            </a:r>
            <a:endParaRPr sz="1200">
              <a:latin typeface="Times New Roman"/>
              <a:cs typeface="Times New Roman"/>
            </a:endParaRPr>
          </a:p>
        </p:txBody>
      </p:sp>
      <p:sp>
        <p:nvSpPr>
          <p:cNvPr id="10" name="object 10"/>
          <p:cNvSpPr/>
          <p:nvPr/>
        </p:nvSpPr>
        <p:spPr>
          <a:xfrm>
            <a:off x="1828800" y="1264919"/>
            <a:ext cx="5276088" cy="130454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1600200" y="7203185"/>
            <a:ext cx="4829733" cy="1866900"/>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600200" y="3701796"/>
            <a:ext cx="5032489" cy="2154174"/>
          </a:xfrm>
          <a:prstGeom prst="rect">
            <a:avLst/>
          </a:prstGeom>
          <a:blipFill>
            <a:blip r:embed="rId4" cstate="print"/>
            <a:stretch>
              <a:fillRect/>
            </a:stretch>
          </a:blipFill>
        </p:spPr>
        <p:txBody>
          <a:bodyPr wrap="square" lIns="0" tIns="0" rIns="0" bIns="0" rtlCol="0"/>
          <a:lstStyle/>
          <a:p>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4" name="object 14"/>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195</a:t>
            </a:fld>
            <a:endParaRPr dirty="0"/>
          </a:p>
        </p:txBody>
      </p:sp>
    </p:spTree>
    <p:extLst>
      <p:ext uri="{BB962C8B-B14F-4D97-AF65-F5344CB8AC3E}">
        <p14:creationId xmlns:p14="http://schemas.microsoft.com/office/powerpoint/2010/main" val="38605198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909593"/>
            <a:ext cx="4616450" cy="403225"/>
          </a:xfrm>
          <a:prstGeom prst="rect">
            <a:avLst/>
          </a:prstGeom>
        </p:spPr>
        <p:txBody>
          <a:bodyPr vert="horz" wrap="square" lIns="0" tIns="0" rIns="0" bIns="0" rtlCol="0">
            <a:spAutoFit/>
          </a:bodyPr>
          <a:lstStyle/>
          <a:p>
            <a:pPr marL="12700" marR="5080">
              <a:lnSpc>
                <a:spcPct val="92700"/>
              </a:lnSpc>
            </a:pPr>
            <a:r>
              <a:rPr sz="1600" spc="-20" dirty="0">
                <a:latin typeface="Meiryo"/>
                <a:cs typeface="Meiryo"/>
              </a:rPr>
              <a:t>*</a:t>
            </a:r>
            <a:r>
              <a:rPr sz="1200" spc="-20" dirty="0">
                <a:latin typeface="Times New Roman"/>
                <a:cs typeface="Times New Roman"/>
              </a:rPr>
              <a:t>The </a:t>
            </a:r>
            <a:r>
              <a:rPr sz="1200" spc="-5" dirty="0">
                <a:latin typeface="Times New Roman"/>
                <a:cs typeface="Times New Roman"/>
              </a:rPr>
              <a:t>receiver </a:t>
            </a:r>
            <a:r>
              <a:rPr sz="1200" dirty="0">
                <a:latin typeface="Times New Roman"/>
                <a:cs typeface="Times New Roman"/>
              </a:rPr>
              <a:t>window therefore </a:t>
            </a:r>
            <a:r>
              <a:rPr sz="1200" spc="-5" dirty="0">
                <a:latin typeface="Times New Roman"/>
                <a:cs typeface="Times New Roman"/>
              </a:rPr>
              <a:t>does </a:t>
            </a:r>
            <a:r>
              <a:rPr sz="1200" dirty="0">
                <a:latin typeface="Times New Roman"/>
                <a:cs typeface="Times New Roman"/>
              </a:rPr>
              <a:t>not </a:t>
            </a:r>
            <a:r>
              <a:rPr sz="1200" spc="-5" dirty="0">
                <a:latin typeface="Times New Roman"/>
                <a:cs typeface="Times New Roman"/>
              </a:rPr>
              <a:t>show </a:t>
            </a:r>
            <a:r>
              <a:rPr sz="1200" dirty="0">
                <a:latin typeface="Times New Roman"/>
                <a:cs typeface="Times New Roman"/>
              </a:rPr>
              <a:t>the frames that are  </a:t>
            </a:r>
            <a:r>
              <a:rPr sz="1200" spc="-5" dirty="0">
                <a:latin typeface="Times New Roman"/>
                <a:cs typeface="Times New Roman"/>
              </a:rPr>
              <a:t>received </a:t>
            </a:r>
            <a:r>
              <a:rPr sz="1200" dirty="0">
                <a:latin typeface="Times New Roman"/>
                <a:cs typeface="Times New Roman"/>
              </a:rPr>
              <a:t>but the </a:t>
            </a:r>
            <a:r>
              <a:rPr sz="1200" spc="-5" dirty="0">
                <a:latin typeface="Times New Roman"/>
                <a:cs typeface="Times New Roman"/>
              </a:rPr>
              <a:t>frames </a:t>
            </a:r>
            <a:r>
              <a:rPr sz="1200" dirty="0">
                <a:latin typeface="Times New Roman"/>
                <a:cs typeface="Times New Roman"/>
              </a:rPr>
              <a:t>that </a:t>
            </a:r>
            <a:r>
              <a:rPr sz="1200" spc="-5" dirty="0">
                <a:latin typeface="Times New Roman"/>
                <a:cs typeface="Times New Roman"/>
              </a:rPr>
              <a:t>may </a:t>
            </a:r>
            <a:r>
              <a:rPr sz="1200" dirty="0">
                <a:latin typeface="Times New Roman"/>
                <a:cs typeface="Times New Roman"/>
              </a:rPr>
              <a:t>still be </a:t>
            </a:r>
            <a:r>
              <a:rPr sz="1200" spc="-5" dirty="0">
                <a:latin typeface="Times New Roman"/>
                <a:cs typeface="Times New Roman"/>
              </a:rPr>
              <a:t>received before </a:t>
            </a:r>
            <a:r>
              <a:rPr sz="1200" dirty="0">
                <a:latin typeface="Times New Roman"/>
                <a:cs typeface="Times New Roman"/>
              </a:rPr>
              <a:t>an </a:t>
            </a:r>
            <a:r>
              <a:rPr sz="1200" spc="-5" dirty="0">
                <a:latin typeface="Times New Roman"/>
                <a:cs typeface="Times New Roman"/>
              </a:rPr>
              <a:t>ACK </a:t>
            </a:r>
            <a:r>
              <a:rPr sz="1200" dirty="0">
                <a:latin typeface="Times New Roman"/>
                <a:cs typeface="Times New Roman"/>
              </a:rPr>
              <a:t>is</a:t>
            </a:r>
            <a:r>
              <a:rPr sz="1200" spc="50" dirty="0">
                <a:latin typeface="Times New Roman"/>
                <a:cs typeface="Times New Roman"/>
              </a:rPr>
              <a:t> </a:t>
            </a:r>
            <a:r>
              <a:rPr sz="1200" dirty="0">
                <a:latin typeface="Times New Roman"/>
                <a:cs typeface="Times New Roman"/>
              </a:rPr>
              <a:t>sent</a:t>
            </a:r>
            <a:endParaRPr sz="1200">
              <a:latin typeface="Times New Roman"/>
              <a:cs typeface="Times New Roman"/>
            </a:endParaRPr>
          </a:p>
        </p:txBody>
      </p:sp>
      <p:sp>
        <p:nvSpPr>
          <p:cNvPr id="7" name="object 7"/>
          <p:cNvSpPr txBox="1"/>
          <p:nvPr/>
        </p:nvSpPr>
        <p:spPr>
          <a:xfrm>
            <a:off x="1358900" y="5394197"/>
            <a:ext cx="4037965" cy="934085"/>
          </a:xfrm>
          <a:prstGeom prst="rect">
            <a:avLst/>
          </a:prstGeom>
        </p:spPr>
        <p:txBody>
          <a:bodyPr vert="horz" wrap="square" lIns="0" tIns="0" rIns="0" bIns="0" rtlCol="0">
            <a:spAutoFit/>
          </a:bodyPr>
          <a:lstStyle/>
          <a:p>
            <a:pPr marL="241300" indent="-228600">
              <a:lnSpc>
                <a:spcPts val="1400"/>
              </a:lnSpc>
              <a:buFont typeface="Symbol"/>
              <a:buChar char=""/>
              <a:tabLst>
                <a:tab pos="240665" algn="l"/>
                <a:tab pos="241300" algn="l"/>
              </a:tabLst>
            </a:pPr>
            <a:r>
              <a:rPr sz="1200" b="1" spc="-5" dirty="0">
                <a:latin typeface="Times New Roman"/>
                <a:cs typeface="Times New Roman"/>
              </a:rPr>
              <a:t>ERROR</a:t>
            </a:r>
            <a:r>
              <a:rPr sz="1200" b="1" spc="-95" dirty="0">
                <a:latin typeface="Times New Roman"/>
                <a:cs typeface="Times New Roman"/>
              </a:rPr>
              <a:t> </a:t>
            </a:r>
            <a:r>
              <a:rPr sz="1200" b="1" spc="-5" dirty="0">
                <a:latin typeface="Times New Roman"/>
                <a:cs typeface="Times New Roman"/>
              </a:rPr>
              <a:t>CONTROL</a:t>
            </a:r>
            <a:endParaRPr sz="1200">
              <a:latin typeface="Times New Roman"/>
              <a:cs typeface="Times New Roman"/>
            </a:endParaRPr>
          </a:p>
          <a:p>
            <a:pPr marL="241300">
              <a:lnSpc>
                <a:spcPts val="1400"/>
              </a:lnSpc>
            </a:pPr>
            <a:r>
              <a:rPr sz="1200" spc="-5" dirty="0">
                <a:latin typeface="Times New Roman"/>
                <a:cs typeface="Times New Roman"/>
              </a:rPr>
              <a:t>Refers primarily to error detection and</a:t>
            </a:r>
            <a:r>
              <a:rPr sz="1200" spc="-65" dirty="0">
                <a:latin typeface="Times New Roman"/>
                <a:cs typeface="Times New Roman"/>
              </a:rPr>
              <a:t> </a:t>
            </a:r>
            <a:r>
              <a:rPr sz="1200" spc="-5" dirty="0">
                <a:latin typeface="Times New Roman"/>
                <a:cs typeface="Times New Roman"/>
              </a:rPr>
              <a:t>correction</a:t>
            </a:r>
            <a:endParaRPr sz="1200">
              <a:latin typeface="Times New Roman"/>
              <a:cs typeface="Times New Roman"/>
            </a:endParaRPr>
          </a:p>
          <a:p>
            <a:pPr>
              <a:lnSpc>
                <a:spcPct val="100000"/>
              </a:lnSpc>
              <a:spcBef>
                <a:spcPts val="40"/>
              </a:spcBef>
            </a:pPr>
            <a:endParaRPr sz="1050">
              <a:latin typeface="Times New Roman"/>
              <a:cs typeface="Times New Roman"/>
            </a:endParaRPr>
          </a:p>
          <a:p>
            <a:pPr marL="698500">
              <a:lnSpc>
                <a:spcPts val="1845"/>
              </a:lnSpc>
            </a:pPr>
            <a:r>
              <a:rPr sz="1600" spc="-15" dirty="0">
                <a:latin typeface="Meiryo"/>
                <a:cs typeface="Meiryo"/>
              </a:rPr>
              <a:t>*</a:t>
            </a:r>
            <a:r>
              <a:rPr sz="1200" b="1" u="heavy" spc="-15" dirty="0">
                <a:latin typeface="Times New Roman"/>
                <a:cs typeface="Times New Roman"/>
              </a:rPr>
              <a:t>AUTOMATIC </a:t>
            </a:r>
            <a:r>
              <a:rPr sz="1200" b="1" u="heavy" spc="-5" dirty="0">
                <a:latin typeface="Times New Roman"/>
                <a:cs typeface="Times New Roman"/>
              </a:rPr>
              <a:t>REPEAT REQUEST</a:t>
            </a:r>
            <a:r>
              <a:rPr sz="1200" b="1" u="heavy" spc="-45" dirty="0">
                <a:latin typeface="Times New Roman"/>
                <a:cs typeface="Times New Roman"/>
              </a:rPr>
              <a:t> </a:t>
            </a:r>
            <a:r>
              <a:rPr sz="1200" b="1" u="heavy" spc="-5" dirty="0">
                <a:latin typeface="Times New Roman"/>
                <a:cs typeface="Times New Roman"/>
              </a:rPr>
              <a:t>(ARQ)</a:t>
            </a:r>
            <a:endParaRPr sz="1200">
              <a:latin typeface="Times New Roman"/>
              <a:cs typeface="Times New Roman"/>
            </a:endParaRPr>
          </a:p>
          <a:p>
            <a:pPr marL="698500">
              <a:lnSpc>
                <a:spcPts val="1365"/>
              </a:lnSpc>
            </a:pPr>
            <a:r>
              <a:rPr sz="1200" dirty="0">
                <a:latin typeface="Times New Roman"/>
                <a:cs typeface="Times New Roman"/>
              </a:rPr>
              <a:t>Error </a:t>
            </a:r>
            <a:r>
              <a:rPr sz="1200" spc="-5" dirty="0">
                <a:latin typeface="Times New Roman"/>
                <a:cs typeface="Times New Roman"/>
              </a:rPr>
              <a:t>control </a:t>
            </a:r>
            <a:r>
              <a:rPr sz="1200" dirty="0">
                <a:latin typeface="Times New Roman"/>
                <a:cs typeface="Times New Roman"/>
              </a:rPr>
              <a:t>in </a:t>
            </a:r>
            <a:r>
              <a:rPr sz="1200" spc="-5" dirty="0">
                <a:latin typeface="Times New Roman"/>
                <a:cs typeface="Times New Roman"/>
              </a:rPr>
              <a:t>data </a:t>
            </a:r>
            <a:r>
              <a:rPr sz="1200" dirty="0">
                <a:latin typeface="Times New Roman"/>
                <a:cs typeface="Times New Roman"/>
              </a:rPr>
              <a:t>link layer is </a:t>
            </a:r>
            <a:r>
              <a:rPr sz="1200" spc="-5" dirty="0">
                <a:latin typeface="Times New Roman"/>
                <a:cs typeface="Times New Roman"/>
              </a:rPr>
              <a:t>implemented</a:t>
            </a:r>
            <a:r>
              <a:rPr sz="1200" spc="-25" dirty="0">
                <a:latin typeface="Times New Roman"/>
                <a:cs typeface="Times New Roman"/>
              </a:rPr>
              <a:t> </a:t>
            </a:r>
            <a:r>
              <a:rPr sz="1200" spc="-5" dirty="0">
                <a:latin typeface="Times New Roman"/>
                <a:cs typeface="Times New Roman"/>
              </a:rPr>
              <a:t>simply:</a:t>
            </a:r>
            <a:endParaRPr sz="1200">
              <a:latin typeface="Times New Roman"/>
              <a:cs typeface="Times New Roman"/>
            </a:endParaRPr>
          </a:p>
        </p:txBody>
      </p:sp>
      <p:sp>
        <p:nvSpPr>
          <p:cNvPr id="8" name="object 8"/>
          <p:cNvSpPr txBox="1"/>
          <p:nvPr/>
        </p:nvSpPr>
        <p:spPr>
          <a:xfrm>
            <a:off x="2044700" y="6307073"/>
            <a:ext cx="664845" cy="239395"/>
          </a:xfrm>
          <a:prstGeom prst="rect">
            <a:avLst/>
          </a:prstGeom>
        </p:spPr>
        <p:txBody>
          <a:bodyPr vert="horz" wrap="square" lIns="0" tIns="0" rIns="0" bIns="0" rtlCol="0">
            <a:spAutoFit/>
          </a:bodyPr>
          <a:lstStyle/>
          <a:p>
            <a:pPr marL="12700">
              <a:lnSpc>
                <a:spcPct val="100000"/>
              </a:lnSpc>
            </a:pPr>
            <a:r>
              <a:rPr sz="1500" spc="-5" dirty="0">
                <a:latin typeface="Arial"/>
                <a:cs typeface="Arial"/>
              </a:rPr>
              <a:t>–</a:t>
            </a:r>
            <a:r>
              <a:rPr sz="1200" spc="-5" dirty="0">
                <a:latin typeface="Times New Roman"/>
                <a:cs typeface="Times New Roman"/>
              </a:rPr>
              <a:t>Anytime</a:t>
            </a:r>
            <a:endParaRPr sz="1200">
              <a:latin typeface="Times New Roman"/>
              <a:cs typeface="Times New Roman"/>
            </a:endParaRPr>
          </a:p>
        </p:txBody>
      </p:sp>
      <p:sp>
        <p:nvSpPr>
          <p:cNvPr id="9" name="object 9"/>
          <p:cNvSpPr txBox="1"/>
          <p:nvPr/>
        </p:nvSpPr>
        <p:spPr>
          <a:xfrm>
            <a:off x="2843660" y="6345173"/>
            <a:ext cx="3818254" cy="194945"/>
          </a:xfrm>
          <a:prstGeom prst="rect">
            <a:avLst/>
          </a:prstGeom>
        </p:spPr>
        <p:txBody>
          <a:bodyPr vert="horz" wrap="square" lIns="0" tIns="0" rIns="0" bIns="0" rtlCol="0">
            <a:spAutoFit/>
          </a:bodyPr>
          <a:lstStyle/>
          <a:p>
            <a:pPr marL="12700">
              <a:lnSpc>
                <a:spcPct val="100000"/>
              </a:lnSpc>
              <a:tabLst>
                <a:tab pos="316230" algn="l"/>
                <a:tab pos="773430" algn="l"/>
                <a:tab pos="1035050" algn="l"/>
                <a:tab pos="1703070" algn="l"/>
                <a:tab pos="1981835" algn="l"/>
                <a:tab pos="2286000" algn="l"/>
                <a:tab pos="3060700" algn="l"/>
                <a:tab pos="3288665" algn="l"/>
              </a:tabLst>
            </a:pPr>
            <a:r>
              <a:rPr sz="1200" dirty="0">
                <a:latin typeface="Times New Roman"/>
                <a:cs typeface="Times New Roman"/>
              </a:rPr>
              <a:t>an	error	is	detected	in	an	exchange,	a	</a:t>
            </a:r>
            <a:r>
              <a:rPr sz="1200" spc="-5" dirty="0">
                <a:latin typeface="Times New Roman"/>
                <a:cs typeface="Times New Roman"/>
              </a:rPr>
              <a:t>negative</a:t>
            </a:r>
            <a:endParaRPr sz="1200">
              <a:latin typeface="Times New Roman"/>
              <a:cs typeface="Times New Roman"/>
            </a:endParaRPr>
          </a:p>
        </p:txBody>
      </p:sp>
      <p:sp>
        <p:nvSpPr>
          <p:cNvPr id="10" name="object 10"/>
          <p:cNvSpPr txBox="1"/>
          <p:nvPr/>
        </p:nvSpPr>
        <p:spPr>
          <a:xfrm>
            <a:off x="2044687" y="6532626"/>
            <a:ext cx="4616450" cy="564515"/>
          </a:xfrm>
          <a:prstGeom prst="rect">
            <a:avLst/>
          </a:prstGeom>
        </p:spPr>
        <p:txBody>
          <a:bodyPr vert="horz" wrap="square" lIns="0" tIns="0" rIns="0" bIns="0" rtlCol="0">
            <a:spAutoFit/>
          </a:bodyPr>
          <a:lstStyle/>
          <a:p>
            <a:pPr marL="12700" marR="5080">
              <a:lnSpc>
                <a:spcPts val="1380"/>
              </a:lnSpc>
            </a:pPr>
            <a:r>
              <a:rPr sz="1200" spc="-5" dirty="0">
                <a:latin typeface="Times New Roman"/>
                <a:cs typeface="Times New Roman"/>
              </a:rPr>
              <a:t>acknowledgement (NAK) is </a:t>
            </a:r>
            <a:r>
              <a:rPr sz="1200" dirty="0">
                <a:latin typeface="Times New Roman"/>
                <a:cs typeface="Times New Roman"/>
              </a:rPr>
              <a:t>returned and the specified </a:t>
            </a:r>
            <a:r>
              <a:rPr sz="1200" spc="-5" dirty="0">
                <a:latin typeface="Times New Roman"/>
                <a:cs typeface="Times New Roman"/>
              </a:rPr>
              <a:t>frames </a:t>
            </a:r>
            <a:r>
              <a:rPr sz="1200" dirty="0">
                <a:latin typeface="Times New Roman"/>
                <a:cs typeface="Times New Roman"/>
              </a:rPr>
              <a:t>are  </a:t>
            </a:r>
            <a:r>
              <a:rPr sz="1200" spc="-5" dirty="0">
                <a:latin typeface="Times New Roman"/>
                <a:cs typeface="Times New Roman"/>
              </a:rPr>
              <a:t>retransmitted</a:t>
            </a:r>
            <a:endParaRPr sz="1200">
              <a:latin typeface="Times New Roman"/>
              <a:cs typeface="Times New Roman"/>
            </a:endParaRPr>
          </a:p>
          <a:p>
            <a:pPr marL="786130">
              <a:lnSpc>
                <a:spcPts val="1590"/>
              </a:lnSpc>
            </a:pPr>
            <a:r>
              <a:rPr sz="1400" b="1" u="heavy" spc="-5" dirty="0">
                <a:latin typeface="Times New Roman"/>
                <a:cs typeface="Times New Roman"/>
              </a:rPr>
              <a:t>Categories of Error Control</a:t>
            </a:r>
            <a:endParaRPr sz="1400">
              <a:latin typeface="Times New Roman"/>
              <a:cs typeface="Times New Roman"/>
            </a:endParaRPr>
          </a:p>
        </p:txBody>
      </p:sp>
      <p:sp>
        <p:nvSpPr>
          <p:cNvPr id="11" name="object 11"/>
          <p:cNvSpPr/>
          <p:nvPr/>
        </p:nvSpPr>
        <p:spPr>
          <a:xfrm>
            <a:off x="1143000" y="7087361"/>
            <a:ext cx="5652376" cy="2506976"/>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344930" y="1305305"/>
            <a:ext cx="5107266" cy="3913631"/>
          </a:xfrm>
          <a:prstGeom prst="rect">
            <a:avLst/>
          </a:prstGeom>
          <a:blipFill>
            <a:blip r:embed="rId3" cstate="print"/>
            <a:stretch>
              <a:fillRect/>
            </a:stretch>
          </a:blipFill>
        </p:spPr>
        <p:txBody>
          <a:bodyPr wrap="square" lIns="0" tIns="0" rIns="0" bIns="0" rtlCol="0"/>
          <a:lstStyle/>
          <a:p>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4" name="object 14"/>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196</a:t>
            </a:fld>
            <a:endParaRPr dirty="0"/>
          </a:p>
        </p:txBody>
      </p:sp>
    </p:spTree>
    <p:extLst>
      <p:ext uri="{BB962C8B-B14F-4D97-AF65-F5344CB8AC3E}">
        <p14:creationId xmlns:p14="http://schemas.microsoft.com/office/powerpoint/2010/main" val="345063843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532120" cy="4273550"/>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Stop and </a:t>
            </a:r>
            <a:r>
              <a:rPr sz="1200" b="1" dirty="0">
                <a:latin typeface="Times New Roman"/>
                <a:cs typeface="Times New Roman"/>
              </a:rPr>
              <a:t>Wait</a:t>
            </a:r>
            <a:r>
              <a:rPr sz="1200" b="1" spc="-45" dirty="0">
                <a:latin typeface="Times New Roman"/>
                <a:cs typeface="Times New Roman"/>
              </a:rPr>
              <a:t> </a:t>
            </a:r>
            <a:r>
              <a:rPr sz="1200" b="1" spc="-5" dirty="0">
                <a:latin typeface="Times New Roman"/>
                <a:cs typeface="Times New Roman"/>
              </a:rPr>
              <a:t>ARQ</a:t>
            </a:r>
            <a:endParaRPr sz="1200">
              <a:latin typeface="Times New Roman"/>
              <a:cs typeface="Times New Roman"/>
            </a:endParaRPr>
          </a:p>
          <a:p>
            <a:pPr marL="927100" marR="6985" indent="-228600">
              <a:lnSpc>
                <a:spcPts val="1380"/>
              </a:lnSpc>
              <a:spcBef>
                <a:spcPts val="60"/>
              </a:spcBef>
              <a:buFont typeface="Courier New"/>
              <a:buChar char="o"/>
              <a:tabLst>
                <a:tab pos="927100" algn="l"/>
              </a:tabLst>
            </a:pPr>
            <a:r>
              <a:rPr sz="1200" spc="-5" dirty="0">
                <a:latin typeface="Times New Roman"/>
                <a:cs typeface="Times New Roman"/>
              </a:rPr>
              <a:t>It </a:t>
            </a:r>
            <a:r>
              <a:rPr sz="1200" dirty="0">
                <a:latin typeface="Times New Roman"/>
                <a:cs typeface="Times New Roman"/>
              </a:rPr>
              <a:t>is a </a:t>
            </a:r>
            <a:r>
              <a:rPr sz="1200" spc="-5" dirty="0">
                <a:latin typeface="Times New Roman"/>
                <a:cs typeface="Times New Roman"/>
              </a:rPr>
              <a:t>form of stop-and-wait flow control extended to include  retransmission </a:t>
            </a:r>
            <a:r>
              <a:rPr sz="1200" dirty="0">
                <a:latin typeface="Times New Roman"/>
                <a:cs typeface="Times New Roman"/>
              </a:rPr>
              <a:t>of data in case </a:t>
            </a:r>
            <a:r>
              <a:rPr sz="1200" spc="-5" dirty="0">
                <a:latin typeface="Times New Roman"/>
                <a:cs typeface="Times New Roman"/>
              </a:rPr>
              <a:t>of Lost or Damaged</a:t>
            </a:r>
            <a:r>
              <a:rPr sz="1200" spc="-20"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marL="927100" marR="5715" indent="-228600">
              <a:lnSpc>
                <a:spcPts val="1380"/>
              </a:lnSpc>
              <a:buFont typeface="Courier New"/>
              <a:buChar char="o"/>
              <a:tabLst>
                <a:tab pos="927100" algn="l"/>
              </a:tabLst>
            </a:pPr>
            <a:r>
              <a:rPr sz="1200" spc="-5" dirty="0">
                <a:latin typeface="Times New Roman"/>
                <a:cs typeface="Times New Roman"/>
              </a:rPr>
              <a:t>For retransmission </a:t>
            </a:r>
            <a:r>
              <a:rPr sz="1200" dirty="0">
                <a:latin typeface="Times New Roman"/>
                <a:cs typeface="Times New Roman"/>
              </a:rPr>
              <a:t>to </a:t>
            </a:r>
            <a:r>
              <a:rPr sz="1200" spc="-5" dirty="0">
                <a:latin typeface="Times New Roman"/>
                <a:cs typeface="Times New Roman"/>
              </a:rPr>
              <a:t>work, </a:t>
            </a:r>
            <a:r>
              <a:rPr sz="1200" dirty="0">
                <a:latin typeface="Times New Roman"/>
                <a:cs typeface="Times New Roman"/>
              </a:rPr>
              <a:t>4 </a:t>
            </a:r>
            <a:r>
              <a:rPr sz="1200" spc="-5" dirty="0">
                <a:latin typeface="Times New Roman"/>
                <a:cs typeface="Times New Roman"/>
              </a:rPr>
              <a:t>features </a:t>
            </a:r>
            <a:r>
              <a:rPr sz="1200" dirty="0">
                <a:latin typeface="Times New Roman"/>
                <a:cs typeface="Times New Roman"/>
              </a:rPr>
              <a:t>are </a:t>
            </a:r>
            <a:r>
              <a:rPr sz="1200" spc="-5" dirty="0">
                <a:latin typeface="Times New Roman"/>
                <a:cs typeface="Times New Roman"/>
              </a:rPr>
              <a:t>added </a:t>
            </a:r>
            <a:r>
              <a:rPr sz="1200" dirty="0">
                <a:latin typeface="Times New Roman"/>
                <a:cs typeface="Times New Roman"/>
              </a:rPr>
              <a:t>to the basic flow </a:t>
            </a:r>
            <a:r>
              <a:rPr sz="1200" spc="-5" dirty="0">
                <a:latin typeface="Times New Roman"/>
                <a:cs typeface="Times New Roman"/>
              </a:rPr>
              <a:t>control  mechanism</a:t>
            </a:r>
            <a:endParaRPr sz="1200">
              <a:latin typeface="Times New Roman"/>
              <a:cs typeface="Times New Roman"/>
            </a:endParaRPr>
          </a:p>
          <a:p>
            <a:pPr marL="927100" marR="5080" indent="-228600">
              <a:lnSpc>
                <a:spcPts val="1380"/>
              </a:lnSpc>
              <a:buFont typeface="Courier New"/>
              <a:buChar char="o"/>
              <a:tabLst>
                <a:tab pos="927100" algn="l"/>
              </a:tabLst>
            </a:pPr>
            <a:r>
              <a:rPr sz="1200" spc="-5" dirty="0">
                <a:latin typeface="Times New Roman"/>
                <a:cs typeface="Times New Roman"/>
              </a:rPr>
              <a:t>Sending device keeps </a:t>
            </a:r>
            <a:r>
              <a:rPr sz="1200" dirty="0">
                <a:latin typeface="Times New Roman"/>
                <a:cs typeface="Times New Roman"/>
              </a:rPr>
              <a:t>a copy </a:t>
            </a:r>
            <a:r>
              <a:rPr sz="1200" spc="-5" dirty="0">
                <a:latin typeface="Times New Roman"/>
                <a:cs typeface="Times New Roman"/>
              </a:rPr>
              <a:t>of </a:t>
            </a:r>
            <a:r>
              <a:rPr sz="1200" dirty="0">
                <a:latin typeface="Times New Roman"/>
                <a:cs typeface="Times New Roman"/>
              </a:rPr>
              <a:t>the last </a:t>
            </a:r>
            <a:r>
              <a:rPr sz="1200" spc="-5" dirty="0">
                <a:latin typeface="Times New Roman"/>
                <a:cs typeface="Times New Roman"/>
              </a:rPr>
              <a:t>frame transmitted until </a:t>
            </a:r>
            <a:r>
              <a:rPr sz="1200" dirty="0">
                <a:latin typeface="Times New Roman"/>
                <a:cs typeface="Times New Roman"/>
              </a:rPr>
              <a:t>it </a:t>
            </a:r>
            <a:r>
              <a:rPr sz="1200" spc="-5" dirty="0">
                <a:latin typeface="Times New Roman"/>
                <a:cs typeface="Times New Roman"/>
              </a:rPr>
              <a:t>receives  </a:t>
            </a:r>
            <a:r>
              <a:rPr sz="1200" dirty="0">
                <a:latin typeface="Times New Roman"/>
                <a:cs typeface="Times New Roman"/>
              </a:rPr>
              <a:t>the </a:t>
            </a:r>
            <a:r>
              <a:rPr sz="1200" spc="-5" dirty="0">
                <a:latin typeface="Times New Roman"/>
                <a:cs typeface="Times New Roman"/>
              </a:rPr>
              <a:t>ACK for </a:t>
            </a:r>
            <a:r>
              <a:rPr sz="1200" dirty="0">
                <a:latin typeface="Times New Roman"/>
                <a:cs typeface="Times New Roman"/>
              </a:rPr>
              <a:t>that</a:t>
            </a:r>
            <a:r>
              <a:rPr sz="1200" spc="-9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927100" indent="-228600">
              <a:lnSpc>
                <a:spcPts val="1315"/>
              </a:lnSpc>
              <a:buFont typeface="Courier New"/>
              <a:buChar char="o"/>
              <a:tabLst>
                <a:tab pos="927100" algn="l"/>
              </a:tabLst>
            </a:pPr>
            <a:r>
              <a:rPr sz="1200" spc="-5" dirty="0">
                <a:latin typeface="Times New Roman"/>
                <a:cs typeface="Times New Roman"/>
              </a:rPr>
              <a:t>Both data and ACK frames are numbered </a:t>
            </a:r>
            <a:r>
              <a:rPr sz="1200" dirty="0">
                <a:latin typeface="Times New Roman"/>
                <a:cs typeface="Times New Roman"/>
              </a:rPr>
              <a:t>0 </a:t>
            </a:r>
            <a:r>
              <a:rPr sz="1200" spc="-5" dirty="0">
                <a:latin typeface="Times New Roman"/>
                <a:cs typeface="Times New Roman"/>
              </a:rPr>
              <a:t>and </a:t>
            </a:r>
            <a:r>
              <a:rPr sz="1200" dirty="0">
                <a:latin typeface="Times New Roman"/>
                <a:cs typeface="Times New Roman"/>
              </a:rPr>
              <a:t>1</a:t>
            </a:r>
            <a:r>
              <a:rPr sz="1200" spc="-55" dirty="0">
                <a:latin typeface="Times New Roman"/>
                <a:cs typeface="Times New Roman"/>
              </a:rPr>
              <a:t> </a:t>
            </a:r>
            <a:r>
              <a:rPr sz="1200" spc="-5" dirty="0">
                <a:latin typeface="Times New Roman"/>
                <a:cs typeface="Times New Roman"/>
              </a:rPr>
              <a:t>alternately</a:t>
            </a:r>
            <a:endParaRPr sz="1200">
              <a:latin typeface="Times New Roman"/>
              <a:cs typeface="Times New Roman"/>
            </a:endParaRPr>
          </a:p>
          <a:p>
            <a:pPr marL="927100" marR="6350" indent="-228600">
              <a:lnSpc>
                <a:spcPts val="1380"/>
              </a:lnSpc>
              <a:spcBef>
                <a:spcPts val="65"/>
              </a:spcBef>
              <a:buFont typeface="Courier New"/>
              <a:buChar char="o"/>
              <a:tabLst>
                <a:tab pos="927100" algn="l"/>
              </a:tabLst>
            </a:pPr>
            <a:r>
              <a:rPr sz="1200" spc="-5" dirty="0">
                <a:latin typeface="Times New Roman"/>
                <a:cs typeface="Times New Roman"/>
              </a:rPr>
              <a:t>A </a:t>
            </a:r>
            <a:r>
              <a:rPr sz="1200" dirty="0">
                <a:latin typeface="Times New Roman"/>
                <a:cs typeface="Times New Roman"/>
              </a:rPr>
              <a:t>data 0 </a:t>
            </a:r>
            <a:r>
              <a:rPr sz="1200" spc="-5" dirty="0">
                <a:latin typeface="Times New Roman"/>
                <a:cs typeface="Times New Roman"/>
              </a:rPr>
              <a:t>frame </a:t>
            </a:r>
            <a:r>
              <a:rPr sz="1200" dirty="0">
                <a:latin typeface="Times New Roman"/>
                <a:cs typeface="Times New Roman"/>
              </a:rPr>
              <a:t>is acknowledged by a </a:t>
            </a:r>
            <a:r>
              <a:rPr sz="1200" spc="-5" dirty="0">
                <a:latin typeface="Times New Roman"/>
                <a:cs typeface="Times New Roman"/>
              </a:rPr>
              <a:t>ACK </a:t>
            </a:r>
            <a:r>
              <a:rPr sz="1200" dirty="0">
                <a:latin typeface="Times New Roman"/>
                <a:cs typeface="Times New Roman"/>
              </a:rPr>
              <a:t>1 </a:t>
            </a:r>
            <a:r>
              <a:rPr sz="1200" spc="-5" dirty="0">
                <a:latin typeface="Times New Roman"/>
                <a:cs typeface="Times New Roman"/>
              </a:rPr>
              <a:t>frame </a:t>
            </a:r>
            <a:r>
              <a:rPr sz="1200" dirty="0">
                <a:latin typeface="Times New Roman"/>
                <a:cs typeface="Times New Roman"/>
              </a:rPr>
              <a:t>indicating that the  receiver has received data 0 and is now expecting data</a:t>
            </a:r>
            <a:r>
              <a:rPr sz="1200" spc="-155"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927100" marR="5080" indent="-228600">
              <a:lnSpc>
                <a:spcPts val="1380"/>
              </a:lnSpc>
              <a:buFont typeface="Courier New"/>
              <a:buChar char="o"/>
              <a:tabLst>
                <a:tab pos="927100" algn="l"/>
              </a:tabLst>
            </a:pPr>
            <a:r>
              <a:rPr sz="1200" spc="-5" dirty="0">
                <a:latin typeface="Times New Roman"/>
                <a:cs typeface="Times New Roman"/>
              </a:rPr>
              <a:t>Sending device keeps </a:t>
            </a:r>
            <a:r>
              <a:rPr sz="1200" dirty="0">
                <a:latin typeface="Times New Roman"/>
                <a:cs typeface="Times New Roman"/>
              </a:rPr>
              <a:t>a copy </a:t>
            </a:r>
            <a:r>
              <a:rPr sz="1200" spc="-5" dirty="0">
                <a:latin typeface="Times New Roman"/>
                <a:cs typeface="Times New Roman"/>
              </a:rPr>
              <a:t>of </a:t>
            </a:r>
            <a:r>
              <a:rPr sz="1200" dirty="0">
                <a:latin typeface="Times New Roman"/>
                <a:cs typeface="Times New Roman"/>
              </a:rPr>
              <a:t>the last </a:t>
            </a:r>
            <a:r>
              <a:rPr sz="1200" spc="-5" dirty="0">
                <a:latin typeface="Times New Roman"/>
                <a:cs typeface="Times New Roman"/>
              </a:rPr>
              <a:t>frame transmitted until </a:t>
            </a:r>
            <a:r>
              <a:rPr sz="1200" dirty="0">
                <a:latin typeface="Times New Roman"/>
                <a:cs typeface="Times New Roman"/>
              </a:rPr>
              <a:t>it </a:t>
            </a:r>
            <a:r>
              <a:rPr sz="1200" spc="-5" dirty="0">
                <a:latin typeface="Times New Roman"/>
                <a:cs typeface="Times New Roman"/>
              </a:rPr>
              <a:t>receives  </a:t>
            </a:r>
            <a:r>
              <a:rPr sz="1200" dirty="0">
                <a:latin typeface="Times New Roman"/>
                <a:cs typeface="Times New Roman"/>
              </a:rPr>
              <a:t>the </a:t>
            </a:r>
            <a:r>
              <a:rPr sz="1200" spc="-5" dirty="0">
                <a:latin typeface="Times New Roman"/>
                <a:cs typeface="Times New Roman"/>
              </a:rPr>
              <a:t>ACK for </a:t>
            </a:r>
            <a:r>
              <a:rPr sz="1200" dirty="0">
                <a:latin typeface="Times New Roman"/>
                <a:cs typeface="Times New Roman"/>
              </a:rPr>
              <a:t>that</a:t>
            </a:r>
            <a:r>
              <a:rPr sz="1200" spc="-9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927100" indent="-228600">
              <a:lnSpc>
                <a:spcPts val="1310"/>
              </a:lnSpc>
              <a:buFont typeface="Courier New"/>
              <a:buChar char="o"/>
              <a:tabLst>
                <a:tab pos="927100" algn="l"/>
              </a:tabLst>
            </a:pPr>
            <a:r>
              <a:rPr sz="1200" spc="-5" dirty="0">
                <a:latin typeface="Times New Roman"/>
                <a:cs typeface="Times New Roman"/>
              </a:rPr>
              <a:t>Both data and ACK frames are numbered </a:t>
            </a:r>
            <a:r>
              <a:rPr sz="1200" dirty="0">
                <a:latin typeface="Times New Roman"/>
                <a:cs typeface="Times New Roman"/>
              </a:rPr>
              <a:t>0 </a:t>
            </a:r>
            <a:r>
              <a:rPr sz="1200" spc="-5" dirty="0">
                <a:latin typeface="Times New Roman"/>
                <a:cs typeface="Times New Roman"/>
              </a:rPr>
              <a:t>and </a:t>
            </a:r>
            <a:r>
              <a:rPr sz="1200" dirty="0">
                <a:latin typeface="Times New Roman"/>
                <a:cs typeface="Times New Roman"/>
              </a:rPr>
              <a:t>1</a:t>
            </a:r>
            <a:r>
              <a:rPr sz="1200" spc="-55" dirty="0">
                <a:latin typeface="Times New Roman"/>
                <a:cs typeface="Times New Roman"/>
              </a:rPr>
              <a:t> </a:t>
            </a:r>
            <a:r>
              <a:rPr sz="1200" spc="-5" dirty="0">
                <a:latin typeface="Times New Roman"/>
                <a:cs typeface="Times New Roman"/>
              </a:rPr>
              <a:t>alternately</a:t>
            </a:r>
            <a:endParaRPr sz="1200">
              <a:latin typeface="Times New Roman"/>
              <a:cs typeface="Times New Roman"/>
            </a:endParaRPr>
          </a:p>
          <a:p>
            <a:pPr marL="926465" marR="6350">
              <a:lnSpc>
                <a:spcPct val="93300"/>
              </a:lnSpc>
              <a:spcBef>
                <a:spcPts val="85"/>
              </a:spcBef>
            </a:pPr>
            <a:r>
              <a:rPr sz="1500" spc="-5" dirty="0">
                <a:latin typeface="Arial"/>
                <a:cs typeface="Arial"/>
              </a:rPr>
              <a:t>–</a:t>
            </a:r>
            <a:r>
              <a:rPr sz="1200" spc="-5" dirty="0">
                <a:latin typeface="Times New Roman"/>
                <a:cs typeface="Times New Roman"/>
              </a:rPr>
              <a:t>A data </a:t>
            </a:r>
            <a:r>
              <a:rPr sz="1200" dirty="0">
                <a:latin typeface="Times New Roman"/>
                <a:cs typeface="Times New Roman"/>
              </a:rPr>
              <a:t>0 </a:t>
            </a:r>
            <a:r>
              <a:rPr sz="1200" spc="-5" dirty="0">
                <a:latin typeface="Times New Roman"/>
                <a:cs typeface="Times New Roman"/>
              </a:rPr>
              <a:t>frame is acknowledged by </a:t>
            </a:r>
            <a:r>
              <a:rPr sz="1200" dirty="0">
                <a:latin typeface="Times New Roman"/>
                <a:cs typeface="Times New Roman"/>
              </a:rPr>
              <a:t>a </a:t>
            </a:r>
            <a:r>
              <a:rPr sz="1200" spc="-5" dirty="0">
                <a:latin typeface="Times New Roman"/>
                <a:cs typeface="Times New Roman"/>
              </a:rPr>
              <a:t>ACK </a:t>
            </a:r>
            <a:r>
              <a:rPr sz="1200" dirty="0">
                <a:latin typeface="Times New Roman"/>
                <a:cs typeface="Times New Roman"/>
              </a:rPr>
              <a:t>1 </a:t>
            </a:r>
            <a:r>
              <a:rPr sz="1200" spc="-5" dirty="0">
                <a:latin typeface="Times New Roman"/>
                <a:cs typeface="Times New Roman"/>
              </a:rPr>
              <a:t>frame indicating that the  </a:t>
            </a:r>
            <a:r>
              <a:rPr sz="1200" dirty="0">
                <a:latin typeface="Times New Roman"/>
                <a:cs typeface="Times New Roman"/>
              </a:rPr>
              <a:t>receiver has received data 0 and is now expecting data</a:t>
            </a:r>
            <a:r>
              <a:rPr sz="1200" spc="-155"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1384300" marR="5080" lvl="1" indent="-228600" algn="just">
              <a:lnSpc>
                <a:spcPts val="1380"/>
              </a:lnSpc>
              <a:spcBef>
                <a:spcPts val="30"/>
              </a:spcBef>
              <a:buFont typeface="Meiryo"/>
              <a:buChar char="▪"/>
              <a:tabLst>
                <a:tab pos="1384300" algn="l"/>
              </a:tabLst>
            </a:pPr>
            <a:r>
              <a:rPr sz="1200" dirty="0">
                <a:latin typeface="Times New Roman"/>
                <a:cs typeface="Times New Roman"/>
              </a:rPr>
              <a:t>If an error is </a:t>
            </a:r>
            <a:r>
              <a:rPr sz="1200" spc="-5" dirty="0">
                <a:latin typeface="Times New Roman"/>
                <a:cs typeface="Times New Roman"/>
              </a:rPr>
              <a:t>discovered </a:t>
            </a:r>
            <a:r>
              <a:rPr sz="1200" dirty="0">
                <a:latin typeface="Times New Roman"/>
                <a:cs typeface="Times New Roman"/>
              </a:rPr>
              <a:t>in a data </a:t>
            </a:r>
            <a:r>
              <a:rPr sz="1200" spc="-5" dirty="0">
                <a:latin typeface="Times New Roman"/>
                <a:cs typeface="Times New Roman"/>
              </a:rPr>
              <a:t>frame </a:t>
            </a:r>
            <a:r>
              <a:rPr sz="1200" dirty="0">
                <a:latin typeface="Times New Roman"/>
                <a:cs typeface="Times New Roman"/>
              </a:rPr>
              <a:t>an </a:t>
            </a:r>
            <a:r>
              <a:rPr sz="1200" spc="-5" dirty="0">
                <a:latin typeface="Times New Roman"/>
                <a:cs typeface="Times New Roman"/>
              </a:rPr>
              <a:t>NAK frame </a:t>
            </a:r>
            <a:r>
              <a:rPr sz="1200" dirty="0">
                <a:latin typeface="Times New Roman"/>
                <a:cs typeface="Times New Roman"/>
              </a:rPr>
              <a:t>is returned  </a:t>
            </a:r>
            <a:r>
              <a:rPr sz="1200" spc="-5" dirty="0">
                <a:latin typeface="Times New Roman"/>
                <a:cs typeface="Times New Roman"/>
              </a:rPr>
              <a:t>NAK </a:t>
            </a:r>
            <a:r>
              <a:rPr sz="1200" dirty="0">
                <a:latin typeface="Times New Roman"/>
                <a:cs typeface="Times New Roman"/>
              </a:rPr>
              <a:t>frames which are not sent tell the sender to </a:t>
            </a:r>
            <a:r>
              <a:rPr sz="1200" spc="-5" dirty="0">
                <a:latin typeface="Times New Roman"/>
                <a:cs typeface="Times New Roman"/>
              </a:rPr>
              <a:t>retransmit </a:t>
            </a:r>
            <a:r>
              <a:rPr sz="1200" dirty="0">
                <a:latin typeface="Times New Roman"/>
                <a:cs typeface="Times New Roman"/>
              </a:rPr>
              <a:t>the last  </a:t>
            </a:r>
            <a:r>
              <a:rPr sz="1200" spc="-5" dirty="0">
                <a:latin typeface="Times New Roman"/>
                <a:cs typeface="Times New Roman"/>
              </a:rPr>
              <a:t>frame</a:t>
            </a:r>
            <a:endParaRPr sz="1200">
              <a:latin typeface="Times New Roman"/>
              <a:cs typeface="Times New Roman"/>
            </a:endParaRPr>
          </a:p>
          <a:p>
            <a:pPr marL="1384300" marR="5080" lvl="1" indent="-228600" algn="just">
              <a:lnSpc>
                <a:spcPts val="1380"/>
              </a:lnSpc>
              <a:buFont typeface="Meiryo"/>
              <a:buChar char="▪"/>
              <a:tabLst>
                <a:tab pos="1384300" algn="l"/>
              </a:tabLst>
            </a:pPr>
            <a:r>
              <a:rPr sz="1200" dirty="0">
                <a:latin typeface="Times New Roman"/>
                <a:cs typeface="Times New Roman"/>
              </a:rPr>
              <a:t>The sending device is equipped with </a:t>
            </a:r>
            <a:r>
              <a:rPr sz="1200" spc="-5" dirty="0">
                <a:latin typeface="Times New Roman"/>
                <a:cs typeface="Times New Roman"/>
              </a:rPr>
              <a:t>Timer. </a:t>
            </a:r>
            <a:r>
              <a:rPr sz="1200" dirty="0">
                <a:latin typeface="Times New Roman"/>
                <a:cs typeface="Times New Roman"/>
              </a:rPr>
              <a:t>If an expected </a:t>
            </a:r>
            <a:r>
              <a:rPr sz="1200" spc="-5" dirty="0">
                <a:latin typeface="Times New Roman"/>
                <a:cs typeface="Times New Roman"/>
              </a:rPr>
              <a:t>ACK </a:t>
            </a:r>
            <a:r>
              <a:rPr sz="1200" dirty="0">
                <a:latin typeface="Times New Roman"/>
                <a:cs typeface="Times New Roman"/>
              </a:rPr>
              <a:t>is  not </a:t>
            </a:r>
            <a:r>
              <a:rPr sz="1200" spc="-5" dirty="0">
                <a:latin typeface="Times New Roman"/>
                <a:cs typeface="Times New Roman"/>
              </a:rPr>
              <a:t>received </a:t>
            </a:r>
            <a:r>
              <a:rPr sz="1200" dirty="0">
                <a:latin typeface="Times New Roman"/>
                <a:cs typeface="Times New Roman"/>
              </a:rPr>
              <a:t>within an allotted </a:t>
            </a:r>
            <a:r>
              <a:rPr sz="1200" spc="-5" dirty="0">
                <a:latin typeface="Times New Roman"/>
                <a:cs typeface="Times New Roman"/>
              </a:rPr>
              <a:t>time </a:t>
            </a:r>
            <a:r>
              <a:rPr sz="1200" dirty="0">
                <a:latin typeface="Times New Roman"/>
                <a:cs typeface="Times New Roman"/>
              </a:rPr>
              <a:t>period, </a:t>
            </a:r>
            <a:r>
              <a:rPr sz="1200" spc="-5" dirty="0">
                <a:latin typeface="Times New Roman"/>
                <a:cs typeface="Times New Roman"/>
              </a:rPr>
              <a:t>the sender assumes </a:t>
            </a:r>
            <a:r>
              <a:rPr sz="1200" dirty="0">
                <a:latin typeface="Times New Roman"/>
                <a:cs typeface="Times New Roman"/>
              </a:rPr>
              <a:t>that  the last frame sent is </a:t>
            </a:r>
            <a:r>
              <a:rPr sz="1200" spc="-5" dirty="0">
                <a:latin typeface="Times New Roman"/>
                <a:cs typeface="Times New Roman"/>
              </a:rPr>
              <a:t>lost </a:t>
            </a:r>
            <a:r>
              <a:rPr sz="1200" dirty="0">
                <a:latin typeface="Times New Roman"/>
                <a:cs typeface="Times New Roman"/>
              </a:rPr>
              <a:t>and resends the</a:t>
            </a:r>
            <a:r>
              <a:rPr sz="1200" spc="-114"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200">
              <a:latin typeface="Times New Roman"/>
              <a:cs typeface="Times New Roman"/>
            </a:endParaRPr>
          </a:p>
          <a:p>
            <a:pPr marL="469900" indent="-228600">
              <a:lnSpc>
                <a:spcPct val="100000"/>
              </a:lnSpc>
              <a:buFont typeface="Symbol"/>
              <a:buChar char=""/>
              <a:tabLst>
                <a:tab pos="469265" algn="l"/>
                <a:tab pos="469900" algn="l"/>
              </a:tabLst>
            </a:pPr>
            <a:r>
              <a:rPr sz="1200" b="1" dirty="0">
                <a:latin typeface="Times New Roman"/>
                <a:cs typeface="Times New Roman"/>
              </a:rPr>
              <a:t>Damaged</a:t>
            </a:r>
            <a:r>
              <a:rPr sz="1200" b="1" spc="-100" dirty="0">
                <a:latin typeface="Times New Roman"/>
                <a:cs typeface="Times New Roman"/>
              </a:rPr>
              <a:t> </a:t>
            </a:r>
            <a:r>
              <a:rPr sz="1200" b="1" dirty="0">
                <a:latin typeface="Times New Roman"/>
                <a:cs typeface="Times New Roman"/>
              </a:rPr>
              <a:t>Frame</a:t>
            </a:r>
            <a:endParaRPr sz="1200">
              <a:latin typeface="Times New Roman"/>
              <a:cs typeface="Times New Roman"/>
            </a:endParaRPr>
          </a:p>
        </p:txBody>
      </p:sp>
      <p:sp>
        <p:nvSpPr>
          <p:cNvPr id="7" name="object 7"/>
          <p:cNvSpPr/>
          <p:nvPr/>
        </p:nvSpPr>
        <p:spPr>
          <a:xfrm>
            <a:off x="1429892" y="5167884"/>
            <a:ext cx="4930902" cy="3493770"/>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197</a:t>
            </a:fld>
            <a:endParaRPr dirty="0"/>
          </a:p>
        </p:txBody>
      </p:sp>
    </p:spTree>
    <p:extLst>
      <p:ext uri="{BB962C8B-B14F-4D97-AF65-F5344CB8AC3E}">
        <p14:creationId xmlns:p14="http://schemas.microsoft.com/office/powerpoint/2010/main" val="40289638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501900" y="4870691"/>
            <a:ext cx="1804035" cy="194945"/>
          </a:xfrm>
          <a:prstGeom prst="rect">
            <a:avLst/>
          </a:prstGeom>
        </p:spPr>
        <p:txBody>
          <a:bodyPr vert="horz" wrap="square" lIns="0" tIns="0" rIns="0" bIns="0" rtlCol="0">
            <a:spAutoFit/>
          </a:bodyPr>
          <a:lstStyle/>
          <a:p>
            <a:pPr marL="241300" indent="-228600">
              <a:lnSpc>
                <a:spcPct val="100000"/>
              </a:lnSpc>
              <a:buFont typeface="Meiryo"/>
              <a:buChar char="▪"/>
              <a:tabLst>
                <a:tab pos="240665" algn="l"/>
                <a:tab pos="241300" algn="l"/>
              </a:tabLst>
            </a:pPr>
            <a:r>
              <a:rPr sz="1200" b="1" dirty="0">
                <a:latin typeface="Times New Roman"/>
                <a:cs typeface="Times New Roman"/>
              </a:rPr>
              <a:t>Lost </a:t>
            </a:r>
            <a:r>
              <a:rPr sz="1200" b="1" spc="-5" dirty="0">
                <a:latin typeface="Times New Roman"/>
                <a:cs typeface="Times New Roman"/>
              </a:rPr>
              <a:t>ACK, NAK</a:t>
            </a:r>
            <a:r>
              <a:rPr sz="1200" b="1" spc="-65" dirty="0">
                <a:latin typeface="Times New Roman"/>
                <a:cs typeface="Times New Roman"/>
              </a:rPr>
              <a:t> </a:t>
            </a:r>
            <a:r>
              <a:rPr sz="1200" b="1" dirty="0">
                <a:latin typeface="Times New Roman"/>
                <a:cs typeface="Times New Roman"/>
              </a:rPr>
              <a:t>Frame</a:t>
            </a:r>
            <a:endParaRPr sz="1200">
              <a:latin typeface="Times New Roman"/>
              <a:cs typeface="Times New Roman"/>
            </a:endParaRPr>
          </a:p>
        </p:txBody>
      </p:sp>
      <p:sp>
        <p:nvSpPr>
          <p:cNvPr id="7" name="object 7"/>
          <p:cNvSpPr txBox="1"/>
          <p:nvPr/>
        </p:nvSpPr>
        <p:spPr>
          <a:xfrm>
            <a:off x="1358900" y="915161"/>
            <a:ext cx="3080385" cy="1069340"/>
          </a:xfrm>
          <a:prstGeom prst="rect">
            <a:avLst/>
          </a:prstGeom>
        </p:spPr>
        <p:txBody>
          <a:bodyPr vert="horz" wrap="square" lIns="0" tIns="0" rIns="0" bIns="0" rtlCol="0">
            <a:spAutoFit/>
          </a:bodyPr>
          <a:lstStyle/>
          <a:p>
            <a:pPr marL="241300" indent="-228600">
              <a:lnSpc>
                <a:spcPts val="1400"/>
              </a:lnSpc>
              <a:buFont typeface="Symbol"/>
              <a:buChar char=""/>
              <a:tabLst>
                <a:tab pos="240665" algn="l"/>
                <a:tab pos="241300" algn="l"/>
              </a:tabLst>
            </a:pPr>
            <a:r>
              <a:rPr sz="1200" b="1" spc="-5" dirty="0">
                <a:latin typeface="Times New Roman"/>
                <a:cs typeface="Times New Roman"/>
              </a:rPr>
              <a:t>Lost</a:t>
            </a:r>
            <a:r>
              <a:rPr sz="1200" b="1" spc="-100" dirty="0">
                <a:latin typeface="Times New Roman"/>
                <a:cs typeface="Times New Roman"/>
              </a:rPr>
              <a:t> </a:t>
            </a:r>
            <a:r>
              <a:rPr sz="1200" b="1" spc="-5" dirty="0">
                <a:latin typeface="Times New Roman"/>
                <a:cs typeface="Times New Roman"/>
              </a:rPr>
              <a:t>Frame</a:t>
            </a:r>
            <a:endParaRPr sz="1200">
              <a:latin typeface="Times New Roman"/>
              <a:cs typeface="Times New Roman"/>
            </a:endParaRPr>
          </a:p>
          <a:p>
            <a:pPr marL="241300">
              <a:lnSpc>
                <a:spcPts val="1400"/>
              </a:lnSpc>
            </a:pPr>
            <a:r>
              <a:rPr sz="1200" spc="-5" dirty="0">
                <a:latin typeface="Times New Roman"/>
                <a:cs typeface="Times New Roman"/>
              </a:rPr>
              <a:t>Any of the </a:t>
            </a:r>
            <a:r>
              <a:rPr sz="1200" dirty="0">
                <a:latin typeface="Times New Roman"/>
                <a:cs typeface="Times New Roman"/>
              </a:rPr>
              <a:t>3 </a:t>
            </a:r>
            <a:r>
              <a:rPr sz="1200" spc="-5" dirty="0">
                <a:latin typeface="Times New Roman"/>
                <a:cs typeface="Times New Roman"/>
              </a:rPr>
              <a:t>frame types can be lost in</a:t>
            </a:r>
            <a:r>
              <a:rPr sz="1200" spc="-60" dirty="0">
                <a:latin typeface="Times New Roman"/>
                <a:cs typeface="Times New Roman"/>
              </a:rPr>
              <a:t> </a:t>
            </a:r>
            <a:r>
              <a:rPr sz="1200" spc="-5" dirty="0">
                <a:latin typeface="Times New Roman"/>
                <a:cs typeface="Times New Roman"/>
              </a:rPr>
              <a:t>transit:</a:t>
            </a:r>
            <a:endParaRPr sz="1200">
              <a:latin typeface="Times New Roman"/>
              <a:cs typeface="Times New Roman"/>
            </a:endParaRPr>
          </a:p>
          <a:p>
            <a:pPr>
              <a:lnSpc>
                <a:spcPct val="100000"/>
              </a:lnSpc>
              <a:spcBef>
                <a:spcPts val="55"/>
              </a:spcBef>
            </a:pPr>
            <a:endParaRPr sz="1100">
              <a:latin typeface="Times New Roman"/>
              <a:cs typeface="Times New Roman"/>
            </a:endParaRPr>
          </a:p>
          <a:p>
            <a:pPr marL="469900" lvl="1" indent="-228600">
              <a:lnSpc>
                <a:spcPts val="1410"/>
              </a:lnSpc>
              <a:buFont typeface="Meiryo"/>
              <a:buChar char="➢"/>
              <a:tabLst>
                <a:tab pos="469900" algn="l"/>
              </a:tabLst>
            </a:pPr>
            <a:r>
              <a:rPr sz="1200" dirty="0">
                <a:latin typeface="Times New Roman"/>
                <a:cs typeface="Times New Roman"/>
              </a:rPr>
              <a:t>Lost Data</a:t>
            </a:r>
            <a:r>
              <a:rPr sz="1200" spc="-9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469900" lvl="1" indent="-228600">
              <a:lnSpc>
                <a:spcPts val="1380"/>
              </a:lnSpc>
              <a:buFont typeface="Meiryo"/>
              <a:buChar char="➢"/>
              <a:tabLst>
                <a:tab pos="469900" algn="l"/>
              </a:tabLst>
            </a:pPr>
            <a:r>
              <a:rPr sz="1200" spc="-5" dirty="0">
                <a:latin typeface="Times New Roman"/>
                <a:cs typeface="Times New Roman"/>
              </a:rPr>
              <a:t>Lost ACK</a:t>
            </a:r>
            <a:r>
              <a:rPr sz="1200" spc="-9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469900" lvl="1" indent="-228600">
              <a:lnSpc>
                <a:spcPts val="1410"/>
              </a:lnSpc>
              <a:buFont typeface="Meiryo"/>
              <a:buChar char="➢"/>
              <a:tabLst>
                <a:tab pos="469900" algn="l"/>
              </a:tabLst>
            </a:pPr>
            <a:r>
              <a:rPr sz="1200" spc="-5" dirty="0">
                <a:latin typeface="Times New Roman"/>
                <a:cs typeface="Times New Roman"/>
              </a:rPr>
              <a:t>Lost NAK</a:t>
            </a:r>
            <a:r>
              <a:rPr sz="1200" spc="-90" dirty="0">
                <a:latin typeface="Times New Roman"/>
                <a:cs typeface="Times New Roman"/>
              </a:rPr>
              <a:t> </a:t>
            </a:r>
            <a:r>
              <a:rPr sz="1200" spc="-5" dirty="0">
                <a:latin typeface="Times New Roman"/>
                <a:cs typeface="Times New Roman"/>
              </a:rPr>
              <a:t>Frame</a:t>
            </a:r>
            <a:endParaRPr sz="1200">
              <a:latin typeface="Times New Roman"/>
              <a:cs typeface="Times New Roman"/>
            </a:endParaRPr>
          </a:p>
        </p:txBody>
      </p:sp>
      <p:sp>
        <p:nvSpPr>
          <p:cNvPr id="8" name="object 8"/>
          <p:cNvSpPr txBox="1"/>
          <p:nvPr/>
        </p:nvSpPr>
        <p:spPr>
          <a:xfrm>
            <a:off x="1130300" y="7522717"/>
            <a:ext cx="5346065" cy="1996439"/>
          </a:xfrm>
          <a:prstGeom prst="rect">
            <a:avLst/>
          </a:prstGeom>
        </p:spPr>
        <p:txBody>
          <a:bodyPr vert="horz" wrap="square" lIns="0" tIns="0" rIns="0" bIns="0" rtlCol="0">
            <a:spAutoFit/>
          </a:bodyPr>
          <a:lstStyle/>
          <a:p>
            <a:pPr marL="427990">
              <a:lnSpc>
                <a:spcPts val="1845"/>
              </a:lnSpc>
            </a:pPr>
            <a:r>
              <a:rPr sz="1600" spc="-70" dirty="0">
                <a:latin typeface="Meiryo"/>
                <a:cs typeface="Meiryo"/>
              </a:rPr>
              <a:t>*</a:t>
            </a:r>
            <a:endParaRPr sz="1600">
              <a:latin typeface="Meiryo"/>
              <a:cs typeface="Meiryo"/>
            </a:endParaRPr>
          </a:p>
          <a:p>
            <a:pPr marL="12700">
              <a:lnSpc>
                <a:spcPts val="1330"/>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Flow</a:t>
            </a:r>
            <a:r>
              <a:rPr sz="1200" spc="-105"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469900">
              <a:lnSpc>
                <a:spcPts val="1380"/>
              </a:lnSpc>
            </a:pPr>
            <a:r>
              <a:rPr sz="1200" spc="-5" dirty="0">
                <a:latin typeface="Times New Roman"/>
                <a:cs typeface="Times New Roman"/>
              </a:rPr>
              <a:t>-Stop-and-Wait-</a:t>
            </a:r>
            <a:endParaRPr sz="1200">
              <a:latin typeface="Times New Roman"/>
              <a:cs typeface="Times New Roman"/>
            </a:endParaRPr>
          </a:p>
          <a:p>
            <a:pPr marL="469900">
              <a:lnSpc>
                <a:spcPts val="1380"/>
              </a:lnSpc>
            </a:pPr>
            <a:r>
              <a:rPr sz="1200" dirty="0">
                <a:latin typeface="Times New Roman"/>
                <a:cs typeface="Times New Roman"/>
              </a:rPr>
              <a:t>-Sliding</a:t>
            </a:r>
            <a:r>
              <a:rPr sz="1200" spc="-90" dirty="0">
                <a:latin typeface="Times New Roman"/>
                <a:cs typeface="Times New Roman"/>
              </a:rPr>
              <a:t> </a:t>
            </a:r>
            <a:r>
              <a:rPr sz="1200" spc="-5" dirty="0">
                <a:latin typeface="Times New Roman"/>
                <a:cs typeface="Times New Roman"/>
              </a:rPr>
              <a:t>Window</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Error</a:t>
            </a:r>
            <a:r>
              <a:rPr sz="1200" spc="-105"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12700" marR="5080">
              <a:lnSpc>
                <a:spcPts val="1380"/>
              </a:lnSpc>
              <a:spcBef>
                <a:spcPts val="5"/>
              </a:spcBef>
            </a:pPr>
            <a:r>
              <a:rPr sz="1200" dirty="0">
                <a:latin typeface="Times New Roman"/>
                <a:cs typeface="Times New Roman"/>
              </a:rPr>
              <a:t>Section 10.2, 10.3 “Data Communications </a:t>
            </a:r>
            <a:r>
              <a:rPr sz="1200" spc="-5" dirty="0">
                <a:latin typeface="Times New Roman"/>
                <a:cs typeface="Times New Roman"/>
              </a:rPr>
              <a:t>and Networking” 4th Edition by Behrouz </a:t>
            </a:r>
            <a:r>
              <a:rPr sz="1200" spc="-10"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9" name="object 9"/>
          <p:cNvSpPr/>
          <p:nvPr/>
        </p:nvSpPr>
        <p:spPr>
          <a:xfrm>
            <a:off x="1668398" y="5056632"/>
            <a:ext cx="4570476" cy="2700528"/>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677161" y="1976627"/>
            <a:ext cx="4437545" cy="2203704"/>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198</a:t>
            </a:fld>
            <a:endParaRPr dirty="0"/>
          </a:p>
        </p:txBody>
      </p:sp>
    </p:spTree>
    <p:extLst>
      <p:ext uri="{BB962C8B-B14F-4D97-AF65-F5344CB8AC3E}">
        <p14:creationId xmlns:p14="http://schemas.microsoft.com/office/powerpoint/2010/main" val="2591581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2120" cy="579628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#39</a:t>
            </a:r>
            <a:endParaRPr sz="2000">
              <a:latin typeface="Arial Black"/>
              <a:cs typeface="Arial Black"/>
            </a:endParaRPr>
          </a:p>
          <a:p>
            <a:pPr>
              <a:lnSpc>
                <a:spcPct val="100000"/>
              </a:lnSpc>
              <a:spcBef>
                <a:spcPts val="50"/>
              </a:spcBef>
            </a:pPr>
            <a:endParaRPr sz="1650">
              <a:latin typeface="Times New Roman"/>
              <a:cs typeface="Times New Roman"/>
            </a:endParaRPr>
          </a:p>
          <a:p>
            <a:pPr marL="12700">
              <a:lnSpc>
                <a:spcPct val="100000"/>
              </a:lnSpc>
            </a:pPr>
            <a:r>
              <a:rPr sz="1600" b="1" u="heavy" spc="-5" dirty="0">
                <a:latin typeface="Times New Roman"/>
                <a:cs typeface="Times New Roman"/>
              </a:rPr>
              <a:t>SLIDING WINDOW</a:t>
            </a:r>
            <a:r>
              <a:rPr sz="1600" b="1" u="heavy" spc="-65" dirty="0">
                <a:latin typeface="Times New Roman"/>
                <a:cs typeface="Times New Roman"/>
              </a:rPr>
              <a:t> </a:t>
            </a:r>
            <a:r>
              <a:rPr sz="1600" b="1" u="heavy" spc="-5" dirty="0">
                <a:latin typeface="Times New Roman"/>
                <a:cs typeface="Times New Roman"/>
              </a:rPr>
              <a:t>ARQ</a:t>
            </a:r>
            <a:endParaRPr sz="1600">
              <a:latin typeface="Times New Roman"/>
              <a:cs typeface="Times New Roman"/>
            </a:endParaRPr>
          </a:p>
          <a:p>
            <a:pPr marL="12700">
              <a:lnSpc>
                <a:spcPct val="100000"/>
              </a:lnSpc>
              <a:spcBef>
                <a:spcPts val="1310"/>
              </a:spcBef>
            </a:pPr>
            <a:r>
              <a:rPr sz="1200" spc="-5" dirty="0">
                <a:latin typeface="Times New Roman"/>
                <a:cs typeface="Times New Roman"/>
              </a:rPr>
              <a:t>Among </a:t>
            </a:r>
            <a:r>
              <a:rPr sz="1200" dirty="0">
                <a:latin typeface="Times New Roman"/>
                <a:cs typeface="Times New Roman"/>
              </a:rPr>
              <a:t>several popular </a:t>
            </a:r>
            <a:r>
              <a:rPr sz="1200" spc="-5" dirty="0">
                <a:latin typeface="Times New Roman"/>
                <a:cs typeface="Times New Roman"/>
              </a:rPr>
              <a:t>mechanisms </a:t>
            </a:r>
            <a:r>
              <a:rPr sz="1200" dirty="0">
                <a:latin typeface="Times New Roman"/>
                <a:cs typeface="Times New Roman"/>
              </a:rPr>
              <a:t>for </a:t>
            </a:r>
            <a:r>
              <a:rPr sz="1200" spc="-5" dirty="0">
                <a:latin typeface="Times New Roman"/>
                <a:cs typeface="Times New Roman"/>
              </a:rPr>
              <a:t>error </a:t>
            </a:r>
            <a:r>
              <a:rPr sz="1200" dirty="0">
                <a:latin typeface="Times New Roman"/>
                <a:cs typeface="Times New Roman"/>
              </a:rPr>
              <a:t>control two </a:t>
            </a:r>
            <a:r>
              <a:rPr sz="1200" spc="-5" dirty="0">
                <a:latin typeface="Times New Roman"/>
                <a:cs typeface="Times New Roman"/>
              </a:rPr>
              <a:t>protocols </a:t>
            </a:r>
            <a:r>
              <a:rPr sz="1200" dirty="0">
                <a:latin typeface="Times New Roman"/>
                <a:cs typeface="Times New Roman"/>
              </a:rPr>
              <a:t>are</a:t>
            </a:r>
            <a:r>
              <a:rPr sz="1200" spc="-35" dirty="0">
                <a:latin typeface="Times New Roman"/>
                <a:cs typeface="Times New Roman"/>
              </a:rPr>
              <a:t> </a:t>
            </a:r>
            <a:r>
              <a:rPr sz="1200" dirty="0">
                <a:latin typeface="Times New Roman"/>
                <a:cs typeface="Times New Roman"/>
              </a:rPr>
              <a:t>important:</a:t>
            </a:r>
            <a:endParaRPr sz="1200">
              <a:latin typeface="Times New Roman"/>
              <a:cs typeface="Times New Roman"/>
            </a:endParaRPr>
          </a:p>
          <a:p>
            <a:pPr>
              <a:lnSpc>
                <a:spcPct val="100000"/>
              </a:lnSpc>
              <a:spcBef>
                <a:spcPts val="55"/>
              </a:spcBef>
            </a:pPr>
            <a:endParaRPr sz="1100">
              <a:latin typeface="Times New Roman"/>
              <a:cs typeface="Times New Roman"/>
            </a:endParaRPr>
          </a:p>
          <a:p>
            <a:pPr marL="927100" indent="-228600">
              <a:lnSpc>
                <a:spcPts val="1410"/>
              </a:lnSpc>
              <a:buFont typeface="Meiryo"/>
              <a:buChar char="➢"/>
              <a:tabLst>
                <a:tab pos="927100" algn="l"/>
              </a:tabLst>
            </a:pPr>
            <a:r>
              <a:rPr sz="1200" spc="-5" dirty="0">
                <a:latin typeface="Times New Roman"/>
                <a:cs typeface="Times New Roman"/>
              </a:rPr>
              <a:t>Go-back-n</a:t>
            </a:r>
            <a:r>
              <a:rPr sz="1200" spc="-95" dirty="0">
                <a:latin typeface="Times New Roman"/>
                <a:cs typeface="Times New Roman"/>
              </a:rPr>
              <a:t> </a:t>
            </a:r>
            <a:r>
              <a:rPr sz="1200" spc="-10" dirty="0">
                <a:latin typeface="Times New Roman"/>
                <a:cs typeface="Times New Roman"/>
              </a:rPr>
              <a:t>ARQ</a:t>
            </a:r>
            <a:endParaRPr sz="1200">
              <a:latin typeface="Times New Roman"/>
              <a:cs typeface="Times New Roman"/>
            </a:endParaRPr>
          </a:p>
          <a:p>
            <a:pPr marL="927100" indent="-228600">
              <a:lnSpc>
                <a:spcPts val="1410"/>
              </a:lnSpc>
              <a:buFont typeface="Meiryo"/>
              <a:buChar char="➢"/>
              <a:tabLst>
                <a:tab pos="927100" algn="l"/>
              </a:tabLst>
            </a:pPr>
            <a:r>
              <a:rPr sz="1200" spc="-5" dirty="0">
                <a:latin typeface="Times New Roman"/>
                <a:cs typeface="Times New Roman"/>
              </a:rPr>
              <a:t>Selective Reject</a:t>
            </a:r>
            <a:r>
              <a:rPr sz="1200" spc="-75" dirty="0">
                <a:latin typeface="Times New Roman"/>
                <a:cs typeface="Times New Roman"/>
              </a:rPr>
              <a:t> </a:t>
            </a:r>
            <a:r>
              <a:rPr sz="1200" spc="-10" dirty="0">
                <a:latin typeface="Times New Roman"/>
                <a:cs typeface="Times New Roman"/>
              </a:rPr>
              <a:t>ARQ</a:t>
            </a:r>
            <a:endParaRPr sz="1200">
              <a:latin typeface="Times New Roman"/>
              <a:cs typeface="Times New Roman"/>
            </a:endParaRPr>
          </a:p>
          <a:p>
            <a:pPr>
              <a:lnSpc>
                <a:spcPct val="100000"/>
              </a:lnSpc>
              <a:spcBef>
                <a:spcPts val="35"/>
              </a:spcBef>
            </a:pPr>
            <a:endParaRPr sz="1200">
              <a:latin typeface="Times New Roman"/>
              <a:cs typeface="Times New Roman"/>
            </a:endParaRPr>
          </a:p>
          <a:p>
            <a:pPr marL="12700" marR="6350">
              <a:lnSpc>
                <a:spcPts val="1380"/>
              </a:lnSpc>
            </a:pPr>
            <a:r>
              <a:rPr sz="1200" spc="-5" dirty="0">
                <a:latin typeface="Times New Roman"/>
                <a:cs typeface="Times New Roman"/>
              </a:rPr>
              <a:t>Three features are added to sliding window flow </a:t>
            </a:r>
            <a:r>
              <a:rPr sz="1200" dirty="0">
                <a:latin typeface="Times New Roman"/>
                <a:cs typeface="Times New Roman"/>
              </a:rPr>
              <a:t>control to allow for the </a:t>
            </a:r>
            <a:r>
              <a:rPr sz="1200" spc="-5" dirty="0">
                <a:latin typeface="Times New Roman"/>
                <a:cs typeface="Times New Roman"/>
              </a:rPr>
              <a:t>retransmission </a:t>
            </a:r>
            <a:r>
              <a:rPr sz="1200" dirty="0">
                <a:latin typeface="Times New Roman"/>
                <a:cs typeface="Times New Roman"/>
              </a:rPr>
              <a:t>of  the lost or the </a:t>
            </a:r>
            <a:r>
              <a:rPr sz="1200" spc="-5" dirty="0">
                <a:latin typeface="Times New Roman"/>
                <a:cs typeface="Times New Roman"/>
              </a:rPr>
              <a:t>damaged</a:t>
            </a:r>
            <a:r>
              <a:rPr sz="1200" spc="-80"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a:lnSpc>
                <a:spcPct val="100000"/>
              </a:lnSpc>
            </a:pP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The sending device </a:t>
            </a:r>
            <a:r>
              <a:rPr sz="1200" spc="-5" dirty="0">
                <a:latin typeface="Times New Roman"/>
                <a:cs typeface="Times New Roman"/>
              </a:rPr>
              <a:t>keeps </a:t>
            </a:r>
            <a:r>
              <a:rPr sz="1200" dirty="0">
                <a:latin typeface="Times New Roman"/>
                <a:cs typeface="Times New Roman"/>
              </a:rPr>
              <a:t>copies of the </a:t>
            </a:r>
            <a:r>
              <a:rPr sz="1200" spc="-5" dirty="0">
                <a:latin typeface="Times New Roman"/>
                <a:cs typeface="Times New Roman"/>
              </a:rPr>
              <a:t>transmitted frames </a:t>
            </a:r>
            <a:r>
              <a:rPr sz="1200" dirty="0">
                <a:latin typeface="Times New Roman"/>
                <a:cs typeface="Times New Roman"/>
              </a:rPr>
              <a:t>until </a:t>
            </a:r>
            <a:r>
              <a:rPr sz="1200" spc="-5" dirty="0">
                <a:latin typeface="Times New Roman"/>
                <a:cs typeface="Times New Roman"/>
              </a:rPr>
              <a:t>all </a:t>
            </a:r>
            <a:r>
              <a:rPr sz="1200" dirty="0">
                <a:latin typeface="Times New Roman"/>
                <a:cs typeface="Times New Roman"/>
              </a:rPr>
              <a:t>of them have been  </a:t>
            </a:r>
            <a:r>
              <a:rPr sz="1200" spc="-5" dirty="0">
                <a:latin typeface="Times New Roman"/>
                <a:cs typeface="Times New Roman"/>
              </a:rPr>
              <a:t>acknowledged</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In addition to </a:t>
            </a:r>
            <a:r>
              <a:rPr sz="1200" spc="-5" dirty="0">
                <a:latin typeface="Times New Roman"/>
                <a:cs typeface="Times New Roman"/>
              </a:rPr>
              <a:t>ACK frames, </a:t>
            </a:r>
            <a:r>
              <a:rPr sz="1200" dirty="0">
                <a:latin typeface="Times New Roman"/>
                <a:cs typeface="Times New Roman"/>
              </a:rPr>
              <a:t>receiver also </a:t>
            </a:r>
            <a:r>
              <a:rPr sz="1200" spc="-5" dirty="0">
                <a:latin typeface="Times New Roman"/>
                <a:cs typeface="Times New Roman"/>
              </a:rPr>
              <a:t>has the </a:t>
            </a:r>
            <a:r>
              <a:rPr sz="1200" dirty="0">
                <a:latin typeface="Times New Roman"/>
                <a:cs typeface="Times New Roman"/>
              </a:rPr>
              <a:t>option of </a:t>
            </a:r>
            <a:r>
              <a:rPr sz="1200" spc="-5" dirty="0">
                <a:latin typeface="Times New Roman"/>
                <a:cs typeface="Times New Roman"/>
              </a:rPr>
              <a:t>NAK frames, </a:t>
            </a:r>
            <a:r>
              <a:rPr sz="1200" dirty="0">
                <a:latin typeface="Times New Roman"/>
                <a:cs typeface="Times New Roman"/>
              </a:rPr>
              <a:t>if data has  </a:t>
            </a:r>
            <a:r>
              <a:rPr sz="1200" spc="-5" dirty="0">
                <a:latin typeface="Times New Roman"/>
                <a:cs typeface="Times New Roman"/>
              </a:rPr>
              <a:t>been received</a:t>
            </a:r>
            <a:r>
              <a:rPr sz="1200" spc="-85" dirty="0">
                <a:latin typeface="Times New Roman"/>
                <a:cs typeface="Times New Roman"/>
              </a:rPr>
              <a:t> </a:t>
            </a:r>
            <a:r>
              <a:rPr sz="1200" spc="-5" dirty="0">
                <a:latin typeface="Times New Roman"/>
                <a:cs typeface="Times New Roman"/>
              </a:rPr>
              <a:t>damaged</a:t>
            </a:r>
            <a:endParaRPr sz="1200">
              <a:latin typeface="Times New Roman"/>
              <a:cs typeface="Times New Roman"/>
            </a:endParaRPr>
          </a:p>
          <a:p>
            <a:pPr marL="241300" marR="7620" indent="-228600">
              <a:lnSpc>
                <a:spcPts val="1380"/>
              </a:lnSpc>
              <a:buFont typeface="Courier New"/>
              <a:buChar char="o"/>
              <a:tabLst>
                <a:tab pos="241300" algn="l"/>
              </a:tabLst>
            </a:pPr>
            <a:r>
              <a:rPr sz="1200" spc="-5" dirty="0">
                <a:latin typeface="Times New Roman"/>
                <a:cs typeface="Times New Roman"/>
              </a:rPr>
              <a:t>Because sliding window is </a:t>
            </a:r>
            <a:r>
              <a:rPr sz="1200" dirty="0">
                <a:latin typeface="Times New Roman"/>
                <a:cs typeface="Times New Roman"/>
              </a:rPr>
              <a:t>a </a:t>
            </a:r>
            <a:r>
              <a:rPr sz="1200" spc="-5" dirty="0">
                <a:latin typeface="Times New Roman"/>
                <a:cs typeface="Times New Roman"/>
              </a:rPr>
              <a:t>continuous TX mechanism, both ACK and NAK frames  must be numbered for</a:t>
            </a:r>
            <a:r>
              <a:rPr sz="1200" spc="-85" dirty="0">
                <a:latin typeface="Times New Roman"/>
                <a:cs typeface="Times New Roman"/>
              </a:rPr>
              <a:t> </a:t>
            </a:r>
            <a:r>
              <a:rPr sz="1200" spc="-5" dirty="0">
                <a:latin typeface="Times New Roman"/>
                <a:cs typeface="Times New Roman"/>
              </a:rPr>
              <a:t>identification</a:t>
            </a:r>
            <a:endParaRPr sz="1200">
              <a:latin typeface="Times New Roman"/>
              <a:cs typeface="Times New Roman"/>
            </a:endParaRPr>
          </a:p>
          <a:p>
            <a:pPr>
              <a:lnSpc>
                <a:spcPct val="100000"/>
              </a:lnSpc>
              <a:spcBef>
                <a:spcPts val="15"/>
              </a:spcBef>
              <a:buFont typeface="Courier New"/>
              <a:buChar char="o"/>
            </a:pPr>
            <a:endParaRPr sz="1100">
              <a:latin typeface="Times New Roman"/>
              <a:cs typeface="Times New Roman"/>
            </a:endParaRPr>
          </a:p>
          <a:p>
            <a:pPr marL="1155700" lvl="1" indent="-228600">
              <a:lnSpc>
                <a:spcPct val="100000"/>
              </a:lnSpc>
              <a:spcBef>
                <a:spcPts val="5"/>
              </a:spcBef>
              <a:buFont typeface="Meiryo"/>
              <a:buChar char="▪"/>
              <a:tabLst>
                <a:tab pos="1155065" algn="l"/>
                <a:tab pos="1155700" algn="l"/>
              </a:tabLst>
            </a:pPr>
            <a:r>
              <a:rPr sz="1200" spc="-5" dirty="0">
                <a:latin typeface="Times New Roman"/>
                <a:cs typeface="Times New Roman"/>
              </a:rPr>
              <a:t>ACK frames </a:t>
            </a:r>
            <a:r>
              <a:rPr sz="1200" dirty="0">
                <a:latin typeface="Times New Roman"/>
                <a:cs typeface="Times New Roman"/>
              </a:rPr>
              <a:t>carry the </a:t>
            </a:r>
            <a:r>
              <a:rPr sz="1200" spc="-5" dirty="0">
                <a:latin typeface="Times New Roman"/>
                <a:cs typeface="Times New Roman"/>
              </a:rPr>
              <a:t>number </a:t>
            </a:r>
            <a:r>
              <a:rPr sz="1200" dirty="0">
                <a:latin typeface="Times New Roman"/>
                <a:cs typeface="Times New Roman"/>
              </a:rPr>
              <a:t>of the next </a:t>
            </a:r>
            <a:r>
              <a:rPr sz="1200" spc="-5" dirty="0">
                <a:latin typeface="Times New Roman"/>
                <a:cs typeface="Times New Roman"/>
              </a:rPr>
              <a:t>frame</a:t>
            </a:r>
            <a:r>
              <a:rPr sz="1200" spc="-20" dirty="0">
                <a:latin typeface="Times New Roman"/>
                <a:cs typeface="Times New Roman"/>
              </a:rPr>
              <a:t> </a:t>
            </a:r>
            <a:r>
              <a:rPr sz="1200" dirty="0">
                <a:latin typeface="Times New Roman"/>
                <a:cs typeface="Times New Roman"/>
              </a:rPr>
              <a:t>expected</a:t>
            </a:r>
            <a:endParaRPr sz="1200">
              <a:latin typeface="Times New Roman"/>
              <a:cs typeface="Times New Roman"/>
            </a:endParaRPr>
          </a:p>
          <a:p>
            <a:pPr marL="1612900" lvl="2" indent="-228600">
              <a:lnSpc>
                <a:spcPts val="1405"/>
              </a:lnSpc>
              <a:spcBef>
                <a:spcPts val="30"/>
              </a:spcBef>
              <a:buFont typeface="Symbol"/>
              <a:buChar char=""/>
              <a:tabLst>
                <a:tab pos="1612265" algn="l"/>
                <a:tab pos="1612900" algn="l"/>
              </a:tabLst>
            </a:pPr>
            <a:r>
              <a:rPr sz="1200" spc="-5" dirty="0">
                <a:latin typeface="Times New Roman"/>
                <a:cs typeface="Times New Roman"/>
              </a:rPr>
              <a:t>ACK </a:t>
            </a:r>
            <a:r>
              <a:rPr sz="1200" dirty="0">
                <a:latin typeface="Times New Roman"/>
                <a:cs typeface="Times New Roman"/>
              </a:rPr>
              <a:t>5 tells sender </a:t>
            </a:r>
            <a:r>
              <a:rPr sz="1200" spc="-5" dirty="0">
                <a:latin typeface="Times New Roman"/>
                <a:cs typeface="Times New Roman"/>
              </a:rPr>
              <a:t>that </a:t>
            </a:r>
            <a:r>
              <a:rPr sz="1200" dirty="0">
                <a:latin typeface="Times New Roman"/>
                <a:cs typeface="Times New Roman"/>
              </a:rPr>
              <a:t>all </a:t>
            </a:r>
            <a:r>
              <a:rPr sz="1200" spc="-5" dirty="0">
                <a:latin typeface="Times New Roman"/>
                <a:cs typeface="Times New Roman"/>
              </a:rPr>
              <a:t>frames </a:t>
            </a:r>
            <a:r>
              <a:rPr sz="1200" dirty="0">
                <a:latin typeface="Times New Roman"/>
                <a:cs typeface="Times New Roman"/>
              </a:rPr>
              <a:t>up to </a:t>
            </a:r>
            <a:r>
              <a:rPr sz="1200" spc="-5" dirty="0">
                <a:latin typeface="Times New Roman"/>
                <a:cs typeface="Times New Roman"/>
              </a:rPr>
              <a:t>frame </a:t>
            </a:r>
            <a:r>
              <a:rPr sz="1200" dirty="0">
                <a:latin typeface="Times New Roman"/>
                <a:cs typeface="Times New Roman"/>
              </a:rPr>
              <a:t>5 are</a:t>
            </a:r>
            <a:r>
              <a:rPr sz="1200" spc="-25" dirty="0">
                <a:latin typeface="Times New Roman"/>
                <a:cs typeface="Times New Roman"/>
              </a:rPr>
              <a:t> </a:t>
            </a:r>
            <a:r>
              <a:rPr sz="1200" dirty="0">
                <a:latin typeface="Times New Roman"/>
                <a:cs typeface="Times New Roman"/>
              </a:rPr>
              <a:t>received</a:t>
            </a:r>
            <a:endParaRPr sz="1200">
              <a:latin typeface="Times New Roman"/>
              <a:cs typeface="Times New Roman"/>
            </a:endParaRPr>
          </a:p>
          <a:p>
            <a:pPr marL="1155700" lvl="1" indent="-228600">
              <a:lnSpc>
                <a:spcPts val="1405"/>
              </a:lnSpc>
              <a:buFont typeface="Meiryo"/>
              <a:buChar char="▪"/>
              <a:tabLst>
                <a:tab pos="1155065" algn="l"/>
                <a:tab pos="1155700" algn="l"/>
              </a:tabLst>
            </a:pPr>
            <a:r>
              <a:rPr sz="1200" spc="-5" dirty="0">
                <a:latin typeface="Times New Roman"/>
                <a:cs typeface="Times New Roman"/>
              </a:rPr>
              <a:t>NAK frames carry the number of the damaged frame</a:t>
            </a:r>
            <a:r>
              <a:rPr sz="1200" spc="-30" dirty="0">
                <a:latin typeface="Times New Roman"/>
                <a:cs typeface="Times New Roman"/>
              </a:rPr>
              <a:t> </a:t>
            </a:r>
            <a:r>
              <a:rPr sz="1200" spc="-5" dirty="0">
                <a:latin typeface="Times New Roman"/>
                <a:cs typeface="Times New Roman"/>
              </a:rPr>
              <a:t>itself</a:t>
            </a:r>
            <a:endParaRPr sz="1200">
              <a:latin typeface="Times New Roman"/>
              <a:cs typeface="Times New Roman"/>
            </a:endParaRPr>
          </a:p>
          <a:p>
            <a:pPr marL="1612900" marR="6985" lvl="2" indent="-228600">
              <a:lnSpc>
                <a:spcPts val="1380"/>
              </a:lnSpc>
              <a:spcBef>
                <a:spcPts val="125"/>
              </a:spcBef>
              <a:buFont typeface="Symbol"/>
              <a:buChar char=""/>
              <a:tabLst>
                <a:tab pos="1612265" algn="l"/>
                <a:tab pos="1612900" algn="l"/>
              </a:tabLst>
            </a:pPr>
            <a:r>
              <a:rPr sz="1200" spc="-5" dirty="0">
                <a:latin typeface="Times New Roman"/>
                <a:cs typeface="Times New Roman"/>
              </a:rPr>
              <a:t>If data frames </a:t>
            </a:r>
            <a:r>
              <a:rPr sz="1200" dirty="0">
                <a:latin typeface="Times New Roman"/>
                <a:cs typeface="Times New Roman"/>
              </a:rPr>
              <a:t>4 </a:t>
            </a:r>
            <a:r>
              <a:rPr sz="1200" spc="-5" dirty="0">
                <a:latin typeface="Times New Roman"/>
                <a:cs typeface="Times New Roman"/>
              </a:rPr>
              <a:t>and </a:t>
            </a:r>
            <a:r>
              <a:rPr sz="1200" dirty="0">
                <a:latin typeface="Times New Roman"/>
                <a:cs typeface="Times New Roman"/>
              </a:rPr>
              <a:t>5 </a:t>
            </a:r>
            <a:r>
              <a:rPr sz="1200" spc="-5" dirty="0">
                <a:latin typeface="Times New Roman"/>
                <a:cs typeface="Times New Roman"/>
              </a:rPr>
              <a:t>are damaged, NAK </a:t>
            </a:r>
            <a:r>
              <a:rPr sz="1200" dirty="0">
                <a:latin typeface="Times New Roman"/>
                <a:cs typeface="Times New Roman"/>
              </a:rPr>
              <a:t>4 </a:t>
            </a:r>
            <a:r>
              <a:rPr sz="1200" spc="-5" dirty="0">
                <a:latin typeface="Times New Roman"/>
                <a:cs typeface="Times New Roman"/>
              </a:rPr>
              <a:t>and NAK </a:t>
            </a:r>
            <a:r>
              <a:rPr sz="1200" dirty="0">
                <a:latin typeface="Times New Roman"/>
                <a:cs typeface="Times New Roman"/>
              </a:rPr>
              <a:t>5 </a:t>
            </a:r>
            <a:r>
              <a:rPr sz="1200" spc="-5" dirty="0">
                <a:latin typeface="Times New Roman"/>
                <a:cs typeface="Times New Roman"/>
              </a:rPr>
              <a:t>must  </a:t>
            </a:r>
            <a:r>
              <a:rPr sz="1200" dirty="0">
                <a:latin typeface="Times New Roman"/>
                <a:cs typeface="Times New Roman"/>
              </a:rPr>
              <a:t>be</a:t>
            </a:r>
            <a:r>
              <a:rPr sz="1200" spc="-100" dirty="0">
                <a:latin typeface="Times New Roman"/>
                <a:cs typeface="Times New Roman"/>
              </a:rPr>
              <a:t> </a:t>
            </a:r>
            <a:r>
              <a:rPr sz="1200" dirty="0">
                <a:latin typeface="Times New Roman"/>
                <a:cs typeface="Times New Roman"/>
              </a:rPr>
              <a:t>sent</a:t>
            </a:r>
            <a:endParaRPr sz="1200">
              <a:latin typeface="Times New Roman"/>
              <a:cs typeface="Times New Roman"/>
            </a:endParaRPr>
          </a:p>
          <a:p>
            <a:pPr marL="241300" marR="6985" indent="-228600">
              <a:lnSpc>
                <a:spcPts val="1380"/>
              </a:lnSpc>
              <a:buFont typeface="Courier New"/>
              <a:buChar char="o"/>
              <a:tabLst>
                <a:tab pos="241300" algn="l"/>
              </a:tabLst>
            </a:pPr>
            <a:r>
              <a:rPr sz="1200" dirty="0">
                <a:latin typeface="Times New Roman"/>
                <a:cs typeface="Times New Roman"/>
              </a:rPr>
              <a:t>Like sender in stop-and wait </a:t>
            </a:r>
            <a:r>
              <a:rPr sz="1200" spc="-5" dirty="0">
                <a:latin typeface="Times New Roman"/>
                <a:cs typeface="Times New Roman"/>
              </a:rPr>
              <a:t>ARQ, </a:t>
            </a:r>
            <a:r>
              <a:rPr sz="1200" dirty="0">
                <a:latin typeface="Times New Roman"/>
                <a:cs typeface="Times New Roman"/>
              </a:rPr>
              <a:t>the </a:t>
            </a:r>
            <a:r>
              <a:rPr sz="1200" spc="-5" dirty="0">
                <a:latin typeface="Times New Roman"/>
                <a:cs typeface="Times New Roman"/>
              </a:rPr>
              <a:t>sliding window ARQ </a:t>
            </a:r>
            <a:r>
              <a:rPr sz="1200" dirty="0">
                <a:latin typeface="Times New Roman"/>
                <a:cs typeface="Times New Roman"/>
              </a:rPr>
              <a:t>is also equipped </a:t>
            </a:r>
            <a:r>
              <a:rPr sz="1200" spc="-5" dirty="0">
                <a:latin typeface="Times New Roman"/>
                <a:cs typeface="Times New Roman"/>
              </a:rPr>
              <a:t>with </a:t>
            </a:r>
            <a:r>
              <a:rPr sz="1200" dirty="0">
                <a:latin typeface="Times New Roman"/>
                <a:cs typeface="Times New Roman"/>
              </a:rPr>
              <a:t>a  </a:t>
            </a:r>
            <a:r>
              <a:rPr sz="1200" spc="-5" dirty="0">
                <a:latin typeface="Times New Roman"/>
                <a:cs typeface="Times New Roman"/>
              </a:rPr>
              <a:t>timer </a:t>
            </a:r>
            <a:r>
              <a:rPr sz="1200" dirty="0">
                <a:latin typeface="Times New Roman"/>
                <a:cs typeface="Times New Roman"/>
              </a:rPr>
              <a:t>in the sender to </a:t>
            </a:r>
            <a:r>
              <a:rPr sz="1200" spc="-5" dirty="0">
                <a:latin typeface="Times New Roman"/>
                <a:cs typeface="Times New Roman"/>
              </a:rPr>
              <a:t>deal </a:t>
            </a:r>
            <a:r>
              <a:rPr sz="1200" dirty="0">
                <a:latin typeface="Times New Roman"/>
                <a:cs typeface="Times New Roman"/>
              </a:rPr>
              <a:t>with lost</a:t>
            </a:r>
            <a:r>
              <a:rPr sz="1200" spc="-95" dirty="0">
                <a:latin typeface="Times New Roman"/>
                <a:cs typeface="Times New Roman"/>
              </a:rPr>
              <a:t> </a:t>
            </a:r>
            <a:r>
              <a:rPr sz="1200" spc="-5" dirty="0">
                <a:latin typeface="Times New Roman"/>
                <a:cs typeface="Times New Roman"/>
              </a:rPr>
              <a:t>ACKs</a:t>
            </a:r>
            <a:endParaRPr sz="1200">
              <a:latin typeface="Times New Roman"/>
              <a:cs typeface="Times New Roman"/>
            </a:endParaRPr>
          </a:p>
          <a:p>
            <a:pPr>
              <a:lnSpc>
                <a:spcPct val="100000"/>
              </a:lnSpc>
              <a:spcBef>
                <a:spcPts val="20"/>
              </a:spcBef>
            </a:pPr>
            <a:endParaRPr sz="1100">
              <a:latin typeface="Times New Roman"/>
              <a:cs typeface="Times New Roman"/>
            </a:endParaRPr>
          </a:p>
          <a:p>
            <a:pPr marL="927100" indent="-228600">
              <a:lnSpc>
                <a:spcPts val="1639"/>
              </a:lnSpc>
              <a:buFont typeface="Meiryo"/>
              <a:buChar char="❖"/>
              <a:tabLst>
                <a:tab pos="927100" algn="l"/>
              </a:tabLst>
            </a:pPr>
            <a:r>
              <a:rPr sz="1400" b="1" spc="-5" dirty="0">
                <a:latin typeface="Times New Roman"/>
                <a:cs typeface="Times New Roman"/>
              </a:rPr>
              <a:t>Go Back n</a:t>
            </a:r>
            <a:r>
              <a:rPr sz="1400" b="1" spc="-55" dirty="0">
                <a:latin typeface="Times New Roman"/>
                <a:cs typeface="Times New Roman"/>
              </a:rPr>
              <a:t> </a:t>
            </a:r>
            <a:r>
              <a:rPr sz="1400" b="1" spc="-5" dirty="0">
                <a:latin typeface="Times New Roman"/>
                <a:cs typeface="Times New Roman"/>
              </a:rPr>
              <a:t>ARQ</a:t>
            </a:r>
            <a:endParaRPr sz="1400">
              <a:latin typeface="Times New Roman"/>
              <a:cs typeface="Times New Roman"/>
            </a:endParaRPr>
          </a:p>
          <a:p>
            <a:pPr marL="12700" marR="6985">
              <a:lnSpc>
                <a:spcPts val="1380"/>
              </a:lnSpc>
              <a:spcBef>
                <a:spcPts val="55"/>
              </a:spcBef>
            </a:pPr>
            <a:r>
              <a:rPr sz="1200" dirty="0">
                <a:latin typeface="Times New Roman"/>
                <a:cs typeface="Times New Roman"/>
              </a:rPr>
              <a:t>In </a:t>
            </a:r>
            <a:r>
              <a:rPr sz="1200" spc="-5" dirty="0">
                <a:latin typeface="Times New Roman"/>
                <a:cs typeface="Times New Roman"/>
              </a:rPr>
              <a:t>Go Back </a:t>
            </a:r>
            <a:r>
              <a:rPr sz="1200" dirty="0">
                <a:latin typeface="Times New Roman"/>
                <a:cs typeface="Times New Roman"/>
              </a:rPr>
              <a:t>n </a:t>
            </a:r>
            <a:r>
              <a:rPr sz="1200" spc="-5" dirty="0">
                <a:latin typeface="Times New Roman"/>
                <a:cs typeface="Times New Roman"/>
              </a:rPr>
              <a:t>ARQ, </a:t>
            </a:r>
            <a:r>
              <a:rPr sz="1200" dirty="0">
                <a:latin typeface="Times New Roman"/>
                <a:cs typeface="Times New Roman"/>
              </a:rPr>
              <a:t>if </a:t>
            </a:r>
            <a:r>
              <a:rPr sz="1200" spc="-5" dirty="0">
                <a:latin typeface="Times New Roman"/>
                <a:cs typeface="Times New Roman"/>
              </a:rPr>
              <a:t>one frame </a:t>
            </a:r>
            <a:r>
              <a:rPr sz="1200" dirty="0">
                <a:latin typeface="Times New Roman"/>
                <a:cs typeface="Times New Roman"/>
              </a:rPr>
              <a:t>is </a:t>
            </a:r>
            <a:r>
              <a:rPr sz="1200" spc="-5" dirty="0">
                <a:latin typeface="Times New Roman"/>
                <a:cs typeface="Times New Roman"/>
              </a:rPr>
              <a:t>lost or damaged, </a:t>
            </a:r>
            <a:r>
              <a:rPr sz="1200" dirty="0">
                <a:latin typeface="Times New Roman"/>
                <a:cs typeface="Times New Roman"/>
              </a:rPr>
              <a:t>all </a:t>
            </a:r>
            <a:r>
              <a:rPr sz="1200" spc="-5" dirty="0">
                <a:latin typeface="Times New Roman"/>
                <a:cs typeface="Times New Roman"/>
              </a:rPr>
              <a:t>frames </a:t>
            </a:r>
            <a:r>
              <a:rPr sz="1200" dirty="0">
                <a:latin typeface="Times New Roman"/>
                <a:cs typeface="Times New Roman"/>
              </a:rPr>
              <a:t>sent since last </a:t>
            </a:r>
            <a:r>
              <a:rPr sz="1200" spc="-5" dirty="0">
                <a:latin typeface="Times New Roman"/>
                <a:cs typeface="Times New Roman"/>
              </a:rPr>
              <a:t>frame  acknowledged </a:t>
            </a:r>
            <a:r>
              <a:rPr sz="1200" dirty="0">
                <a:latin typeface="Times New Roman"/>
                <a:cs typeface="Times New Roman"/>
              </a:rPr>
              <a:t>are</a:t>
            </a:r>
            <a:r>
              <a:rPr sz="1200" spc="-10" dirty="0">
                <a:latin typeface="Times New Roman"/>
                <a:cs typeface="Times New Roman"/>
              </a:rPr>
              <a:t> </a:t>
            </a:r>
            <a:r>
              <a:rPr sz="1200" spc="-5" dirty="0">
                <a:latin typeface="Times New Roman"/>
                <a:cs typeface="Times New Roman"/>
              </a:rPr>
              <a:t>retransmitted</a:t>
            </a:r>
            <a:endParaRPr sz="1200">
              <a:latin typeface="Times New Roman"/>
              <a:cs typeface="Times New Roman"/>
            </a:endParaRPr>
          </a:p>
          <a:p>
            <a:pPr marL="1678939">
              <a:lnSpc>
                <a:spcPts val="1590"/>
              </a:lnSpc>
            </a:pPr>
            <a:r>
              <a:rPr sz="1400" b="1" spc="-5" dirty="0">
                <a:latin typeface="Times New Roman"/>
                <a:cs typeface="Times New Roman"/>
              </a:rPr>
              <a:t>Go Back n- Damaged</a:t>
            </a:r>
            <a:r>
              <a:rPr sz="1400" b="1" spc="-10" dirty="0">
                <a:latin typeface="Times New Roman"/>
                <a:cs typeface="Times New Roman"/>
              </a:rPr>
              <a:t> </a:t>
            </a:r>
            <a:r>
              <a:rPr sz="1400" b="1" spc="-5" dirty="0">
                <a:latin typeface="Times New Roman"/>
                <a:cs typeface="Times New Roman"/>
              </a:rPr>
              <a:t>Frame</a:t>
            </a:r>
            <a:endParaRPr sz="1400">
              <a:latin typeface="Times New Roman"/>
              <a:cs typeface="Times New Roman"/>
            </a:endParaRPr>
          </a:p>
        </p:txBody>
      </p:sp>
      <p:sp>
        <p:nvSpPr>
          <p:cNvPr id="7" name="object 7"/>
          <p:cNvSpPr txBox="1"/>
          <p:nvPr/>
        </p:nvSpPr>
        <p:spPr>
          <a:xfrm>
            <a:off x="1816100" y="9212580"/>
            <a:ext cx="4674235" cy="37973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Go Back n- Lost Data</a:t>
            </a:r>
            <a:r>
              <a:rPr sz="1200" b="1" spc="-130" dirty="0">
                <a:latin typeface="Times New Roman"/>
                <a:cs typeface="Times New Roman"/>
              </a:rPr>
              <a:t> </a:t>
            </a:r>
            <a:r>
              <a:rPr sz="1200" b="1" dirty="0">
                <a:latin typeface="Times New Roman"/>
                <a:cs typeface="Times New Roman"/>
              </a:rPr>
              <a:t>Frame</a:t>
            </a:r>
            <a:endParaRPr sz="1200">
              <a:latin typeface="Times New Roman"/>
              <a:cs typeface="Times New Roman"/>
            </a:endParaRPr>
          </a:p>
          <a:p>
            <a:pPr marL="241300">
              <a:lnSpc>
                <a:spcPts val="1405"/>
              </a:lnSpc>
            </a:pPr>
            <a:r>
              <a:rPr sz="1200" spc="-5" dirty="0">
                <a:latin typeface="Courier New"/>
                <a:cs typeface="Courier New"/>
              </a:rPr>
              <a:t>o </a:t>
            </a:r>
            <a:r>
              <a:rPr sz="1200" dirty="0">
                <a:latin typeface="Times New Roman"/>
                <a:cs typeface="Times New Roman"/>
              </a:rPr>
              <a:t>Sliding </a:t>
            </a:r>
            <a:r>
              <a:rPr sz="1200" spc="-5" dirty="0">
                <a:latin typeface="Times New Roman"/>
                <a:cs typeface="Times New Roman"/>
              </a:rPr>
              <a:t>window requires </a:t>
            </a:r>
            <a:r>
              <a:rPr sz="1200" dirty="0">
                <a:latin typeface="Times New Roman"/>
                <a:cs typeface="Times New Roman"/>
              </a:rPr>
              <a:t>that </a:t>
            </a:r>
            <a:r>
              <a:rPr sz="1200" spc="-5" dirty="0">
                <a:latin typeface="Times New Roman"/>
                <a:cs typeface="Times New Roman"/>
              </a:rPr>
              <a:t>data frames </a:t>
            </a:r>
            <a:r>
              <a:rPr sz="1200" dirty="0">
                <a:latin typeface="Times New Roman"/>
                <a:cs typeface="Times New Roman"/>
              </a:rPr>
              <a:t>be </a:t>
            </a:r>
            <a:r>
              <a:rPr sz="1200" spc="-5" dirty="0">
                <a:latin typeface="Times New Roman"/>
                <a:cs typeface="Times New Roman"/>
              </a:rPr>
              <a:t>transmitted </a:t>
            </a:r>
            <a:r>
              <a:rPr sz="1200" spc="150" dirty="0">
                <a:latin typeface="Times New Roman"/>
                <a:cs typeface="Times New Roman"/>
              </a:rPr>
              <a:t> </a:t>
            </a:r>
            <a:r>
              <a:rPr sz="1200" spc="-5" dirty="0">
                <a:latin typeface="Times New Roman"/>
                <a:cs typeface="Times New Roman"/>
              </a:rPr>
              <a:t>sequentially</a:t>
            </a:r>
            <a:endParaRPr sz="1200">
              <a:latin typeface="Times New Roman"/>
              <a:cs typeface="Times New Roman"/>
            </a:endParaRPr>
          </a:p>
        </p:txBody>
      </p:sp>
      <p:sp>
        <p:nvSpPr>
          <p:cNvPr id="8" name="object 8"/>
          <p:cNvSpPr/>
          <p:nvPr/>
        </p:nvSpPr>
        <p:spPr>
          <a:xfrm>
            <a:off x="1890141" y="6726935"/>
            <a:ext cx="4010405" cy="2319528"/>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199</a:t>
            </a:fld>
            <a:endParaRPr dirty="0"/>
          </a:p>
        </p:txBody>
      </p:sp>
    </p:spTree>
    <p:extLst>
      <p:ext uri="{BB962C8B-B14F-4D97-AF65-F5344CB8AC3E}">
        <p14:creationId xmlns:p14="http://schemas.microsoft.com/office/powerpoint/2010/main" val="1156670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621027" y="932433"/>
            <a:ext cx="4849495" cy="8430260"/>
          </a:xfrm>
          <a:prstGeom prst="rect">
            <a:avLst/>
          </a:prstGeom>
        </p:spPr>
        <p:txBody>
          <a:bodyPr vert="horz" wrap="square" lIns="0" tIns="0" rIns="0" bIns="0" rtlCol="0">
            <a:spAutoFit/>
          </a:bodyPr>
          <a:lstStyle/>
          <a:p>
            <a:pPr marL="189230" algn="ctr">
              <a:lnSpc>
                <a:spcPct val="100000"/>
              </a:lnSpc>
            </a:pPr>
            <a:r>
              <a:rPr sz="1400" b="1" spc="-5" dirty="0">
                <a:latin typeface="Times New Roman"/>
                <a:cs typeface="Times New Roman"/>
              </a:rPr>
              <a:t>Table of</a:t>
            </a:r>
            <a:r>
              <a:rPr sz="1400" b="1" spc="-50" dirty="0">
                <a:latin typeface="Times New Roman"/>
                <a:cs typeface="Times New Roman"/>
              </a:rPr>
              <a:t> </a:t>
            </a:r>
            <a:r>
              <a:rPr sz="1400" b="1" spc="-5" dirty="0">
                <a:latin typeface="Times New Roman"/>
                <a:cs typeface="Times New Roman"/>
              </a:rPr>
              <a:t>Contents</a:t>
            </a:r>
            <a:endParaRPr sz="1400">
              <a:latin typeface="Times New Roman"/>
              <a:cs typeface="Times New Roman"/>
            </a:endParaRPr>
          </a:p>
          <a:p>
            <a:pPr>
              <a:lnSpc>
                <a:spcPct val="100000"/>
              </a:lnSpc>
              <a:spcBef>
                <a:spcPts val="10"/>
              </a:spcBef>
            </a:pPr>
            <a:endParaRPr sz="2000">
              <a:latin typeface="Times New Roman"/>
              <a:cs typeface="Times New Roman"/>
            </a:endParaRPr>
          </a:p>
          <a:p>
            <a:pPr marL="12700" marR="5080" algn="just">
              <a:lnSpc>
                <a:spcPct val="104600"/>
              </a:lnSpc>
              <a:tabLst>
                <a:tab pos="4625975" algn="l"/>
                <a:tab pos="4695190" algn="l"/>
                <a:tab pos="4741545" algn="l"/>
              </a:tabLst>
            </a:pPr>
            <a:r>
              <a:rPr sz="1200" dirty="0">
                <a:latin typeface="Times New Roman"/>
                <a:cs typeface="Times New Roman"/>
              </a:rPr>
              <a:t>Lecture</a:t>
            </a:r>
            <a:r>
              <a:rPr sz="1200" spc="-5" dirty="0">
                <a:latin typeface="Times New Roman"/>
                <a:cs typeface="Times New Roman"/>
              </a:rPr>
              <a:t> </a:t>
            </a:r>
            <a:r>
              <a:rPr sz="1200" dirty="0">
                <a:latin typeface="Times New Roman"/>
                <a:cs typeface="Times New Roman"/>
              </a:rPr>
              <a:t>No.</a:t>
            </a:r>
            <a:r>
              <a:rPr sz="1200" spc="-5" dirty="0">
                <a:latin typeface="Times New Roman"/>
                <a:cs typeface="Times New Roman"/>
              </a:rPr>
              <a:t> </a:t>
            </a:r>
            <a:r>
              <a:rPr sz="1200" dirty="0">
                <a:latin typeface="Times New Roman"/>
                <a:cs typeface="Times New Roman"/>
              </a:rPr>
              <a:t>1			3  </a:t>
            </a:r>
            <a:r>
              <a:rPr sz="1100" spc="-5" dirty="0">
                <a:latin typeface="Times New Roman"/>
                <a:cs typeface="Times New Roman"/>
              </a:rPr>
              <a:t>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 </a:t>
            </a:r>
            <a:r>
              <a:rPr sz="1100" dirty="0">
                <a:latin typeface="Times New Roman"/>
                <a:cs typeface="Times New Roman"/>
              </a:rPr>
              <a:t>		</a:t>
            </a:r>
            <a:r>
              <a:rPr sz="1100" spc="-5" dirty="0">
                <a:latin typeface="Times New Roman"/>
                <a:cs typeface="Times New Roman"/>
              </a:rPr>
              <a:t>12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3 </a:t>
            </a:r>
            <a:r>
              <a:rPr sz="1100" dirty="0">
                <a:latin typeface="Times New Roman"/>
                <a:cs typeface="Times New Roman"/>
              </a:rPr>
              <a:t>		</a:t>
            </a:r>
            <a:r>
              <a:rPr sz="1100" spc="-5" dirty="0">
                <a:latin typeface="Times New Roman"/>
                <a:cs typeface="Times New Roman"/>
              </a:rPr>
              <a:t>17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4 </a:t>
            </a:r>
            <a:r>
              <a:rPr sz="1100" dirty="0">
                <a:latin typeface="Times New Roman"/>
                <a:cs typeface="Times New Roman"/>
              </a:rPr>
              <a:t>		</a:t>
            </a:r>
            <a:r>
              <a:rPr sz="1100" spc="-5" dirty="0">
                <a:latin typeface="Times New Roman"/>
                <a:cs typeface="Times New Roman"/>
              </a:rPr>
              <a:t>22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5 </a:t>
            </a:r>
            <a:r>
              <a:rPr sz="1100" dirty="0">
                <a:latin typeface="Times New Roman"/>
                <a:cs typeface="Times New Roman"/>
              </a:rPr>
              <a:t>		</a:t>
            </a:r>
            <a:r>
              <a:rPr sz="1100" spc="-5" dirty="0">
                <a:latin typeface="Times New Roman"/>
                <a:cs typeface="Times New Roman"/>
              </a:rPr>
              <a:t>28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6 </a:t>
            </a:r>
            <a:r>
              <a:rPr sz="1100" dirty="0">
                <a:latin typeface="Times New Roman"/>
                <a:cs typeface="Times New Roman"/>
              </a:rPr>
              <a:t>		</a:t>
            </a:r>
            <a:r>
              <a:rPr sz="1100" spc="-5" dirty="0">
                <a:latin typeface="Times New Roman"/>
                <a:cs typeface="Times New Roman"/>
              </a:rPr>
              <a:t>33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7 </a:t>
            </a:r>
            <a:r>
              <a:rPr sz="1100" dirty="0">
                <a:latin typeface="Times New Roman"/>
                <a:cs typeface="Times New Roman"/>
              </a:rPr>
              <a:t>		</a:t>
            </a:r>
            <a:r>
              <a:rPr sz="1100" spc="-5" dirty="0">
                <a:latin typeface="Times New Roman"/>
                <a:cs typeface="Times New Roman"/>
              </a:rPr>
              <a:t>39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8 </a:t>
            </a:r>
            <a:r>
              <a:rPr sz="1100" dirty="0">
                <a:latin typeface="Times New Roman"/>
                <a:cs typeface="Times New Roman"/>
              </a:rPr>
              <a:t>		</a:t>
            </a:r>
            <a:r>
              <a:rPr sz="1100" spc="-5" dirty="0">
                <a:latin typeface="Times New Roman"/>
                <a:cs typeface="Times New Roman"/>
              </a:rPr>
              <a:t>44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9 </a:t>
            </a:r>
            <a:r>
              <a:rPr sz="1100" dirty="0">
                <a:latin typeface="Times New Roman"/>
                <a:cs typeface="Times New Roman"/>
              </a:rPr>
              <a:t>		</a:t>
            </a:r>
            <a:r>
              <a:rPr sz="1100" spc="-5" dirty="0">
                <a:latin typeface="Times New Roman"/>
                <a:cs typeface="Times New Roman"/>
              </a:rPr>
              <a:t>49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10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52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11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56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12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61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13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66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14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70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15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75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16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79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17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84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18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89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19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95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20 </a:t>
            </a:r>
            <a:r>
              <a:rPr sz="1100" dirty="0">
                <a:latin typeface="Times New Roman"/>
                <a:cs typeface="Times New Roman"/>
              </a:rPr>
              <a:t>		</a:t>
            </a:r>
            <a:r>
              <a:rPr sz="1100" spc="-270" dirty="0">
                <a:latin typeface="Times New Roman"/>
                <a:cs typeface="Times New Roman"/>
              </a:rPr>
              <a:t> </a:t>
            </a:r>
            <a:r>
              <a:rPr sz="1100" spc="-5" dirty="0">
                <a:latin typeface="Times New Roman"/>
                <a:cs typeface="Times New Roman"/>
              </a:rPr>
              <a:t>98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21 </a:t>
            </a:r>
            <a:r>
              <a:rPr sz="1100" dirty="0">
                <a:latin typeface="Times New Roman"/>
                <a:cs typeface="Times New Roman"/>
              </a:rPr>
              <a:t>	</a:t>
            </a:r>
            <a:r>
              <a:rPr sz="1100" spc="-5" dirty="0">
                <a:latin typeface="Times New Roman"/>
                <a:cs typeface="Times New Roman"/>
              </a:rPr>
              <a:t>101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22 </a:t>
            </a:r>
            <a:r>
              <a:rPr sz="1100" dirty="0">
                <a:latin typeface="Times New Roman"/>
                <a:cs typeface="Times New Roman"/>
              </a:rPr>
              <a:t>	</a:t>
            </a:r>
            <a:r>
              <a:rPr sz="1100" spc="-5" dirty="0">
                <a:latin typeface="Times New Roman"/>
                <a:cs typeface="Times New Roman"/>
              </a:rPr>
              <a:t>108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23 </a:t>
            </a:r>
            <a:r>
              <a:rPr sz="1100" dirty="0">
                <a:latin typeface="Times New Roman"/>
                <a:cs typeface="Times New Roman"/>
              </a:rPr>
              <a:t>	</a:t>
            </a:r>
            <a:r>
              <a:rPr sz="1100" spc="-5" dirty="0">
                <a:latin typeface="Times New Roman"/>
                <a:cs typeface="Times New Roman"/>
              </a:rPr>
              <a:t>114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24 </a:t>
            </a:r>
            <a:r>
              <a:rPr sz="1100" dirty="0">
                <a:latin typeface="Times New Roman"/>
                <a:cs typeface="Times New Roman"/>
              </a:rPr>
              <a:t>	</a:t>
            </a:r>
            <a:r>
              <a:rPr sz="1100" spc="-5" dirty="0">
                <a:latin typeface="Times New Roman"/>
                <a:cs typeface="Times New Roman"/>
              </a:rPr>
              <a:t>118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25 </a:t>
            </a:r>
            <a:r>
              <a:rPr sz="1100" dirty="0">
                <a:latin typeface="Times New Roman"/>
                <a:cs typeface="Times New Roman"/>
              </a:rPr>
              <a:t>	</a:t>
            </a:r>
            <a:r>
              <a:rPr sz="1100" spc="-5" dirty="0">
                <a:latin typeface="Times New Roman"/>
                <a:cs typeface="Times New Roman"/>
              </a:rPr>
              <a:t>124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26 </a:t>
            </a:r>
            <a:r>
              <a:rPr sz="1100" dirty="0">
                <a:latin typeface="Times New Roman"/>
                <a:cs typeface="Times New Roman"/>
              </a:rPr>
              <a:t>	</a:t>
            </a:r>
            <a:r>
              <a:rPr sz="1100" spc="-5" dirty="0">
                <a:latin typeface="Times New Roman"/>
                <a:cs typeface="Times New Roman"/>
              </a:rPr>
              <a:t>130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27 </a:t>
            </a:r>
            <a:r>
              <a:rPr sz="1100" dirty="0">
                <a:latin typeface="Times New Roman"/>
                <a:cs typeface="Times New Roman"/>
              </a:rPr>
              <a:t>	</a:t>
            </a:r>
            <a:r>
              <a:rPr sz="1100" spc="-5" dirty="0">
                <a:latin typeface="Times New Roman"/>
                <a:cs typeface="Times New Roman"/>
              </a:rPr>
              <a:t>135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28 </a:t>
            </a:r>
            <a:r>
              <a:rPr sz="1100" dirty="0">
                <a:latin typeface="Times New Roman"/>
                <a:cs typeface="Times New Roman"/>
              </a:rPr>
              <a:t>	</a:t>
            </a:r>
            <a:r>
              <a:rPr sz="1100" spc="-5" dirty="0">
                <a:latin typeface="Times New Roman"/>
                <a:cs typeface="Times New Roman"/>
              </a:rPr>
              <a:t>142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29 </a:t>
            </a:r>
            <a:r>
              <a:rPr sz="1100" dirty="0">
                <a:latin typeface="Times New Roman"/>
                <a:cs typeface="Times New Roman"/>
              </a:rPr>
              <a:t>	</a:t>
            </a:r>
            <a:r>
              <a:rPr sz="1100" spc="-5" dirty="0">
                <a:latin typeface="Times New Roman"/>
                <a:cs typeface="Times New Roman"/>
              </a:rPr>
              <a:t>146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30 </a:t>
            </a:r>
            <a:r>
              <a:rPr sz="1100" dirty="0">
                <a:latin typeface="Times New Roman"/>
                <a:cs typeface="Times New Roman"/>
              </a:rPr>
              <a:t>	</a:t>
            </a:r>
            <a:r>
              <a:rPr sz="1100" spc="-5" dirty="0">
                <a:latin typeface="Times New Roman"/>
                <a:cs typeface="Times New Roman"/>
              </a:rPr>
              <a:t>156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31 </a:t>
            </a:r>
            <a:r>
              <a:rPr sz="1100" dirty="0">
                <a:latin typeface="Times New Roman"/>
                <a:cs typeface="Times New Roman"/>
              </a:rPr>
              <a:t>	</a:t>
            </a:r>
            <a:r>
              <a:rPr sz="1100" spc="-5" dirty="0">
                <a:latin typeface="Times New Roman"/>
                <a:cs typeface="Times New Roman"/>
              </a:rPr>
              <a:t>160  Lecture</a:t>
            </a:r>
            <a:r>
              <a:rPr sz="1100" dirty="0">
                <a:latin typeface="Times New Roman"/>
                <a:cs typeface="Times New Roman"/>
              </a:rPr>
              <a:t> </a:t>
            </a:r>
            <a:r>
              <a:rPr sz="1100" spc="-5" dirty="0">
                <a:latin typeface="Times New Roman"/>
                <a:cs typeface="Times New Roman"/>
              </a:rPr>
              <a:t>No.</a:t>
            </a:r>
            <a:r>
              <a:rPr sz="1100" dirty="0">
                <a:latin typeface="Times New Roman"/>
                <a:cs typeface="Times New Roman"/>
              </a:rPr>
              <a:t> </a:t>
            </a:r>
            <a:r>
              <a:rPr sz="1100" spc="-5" dirty="0">
                <a:latin typeface="Times New Roman"/>
                <a:cs typeface="Times New Roman"/>
              </a:rPr>
              <a:t>32 </a:t>
            </a:r>
            <a:r>
              <a:rPr sz="1100" dirty="0">
                <a:latin typeface="Times New Roman"/>
                <a:cs typeface="Times New Roman"/>
              </a:rPr>
              <a:t>	</a:t>
            </a:r>
            <a:r>
              <a:rPr sz="1100" spc="-5" dirty="0">
                <a:latin typeface="Times New Roman"/>
                <a:cs typeface="Times New Roman"/>
              </a:rPr>
              <a:t>165  Lecture No. 33 169  Lecture No. 34 174  Lecture No. 35 179  Lecture No. 36 183  Lecture No. 37 188  Lecture No. 38 193  Lecture No. 39 199  Lecture No. 40 205  Lecture No. 41 210  Lecture No. 42 218  Lecture No. 43 227  Lecture No. 44 233  Lecture No. 45                                                                                                            </a:t>
            </a:r>
            <a:r>
              <a:rPr sz="1100" spc="225" dirty="0">
                <a:latin typeface="Times New Roman"/>
                <a:cs typeface="Times New Roman"/>
              </a:rPr>
              <a:t> </a:t>
            </a:r>
            <a:r>
              <a:rPr sz="1100" spc="-5" dirty="0">
                <a:latin typeface="Times New Roman"/>
                <a:cs typeface="Times New Roman"/>
              </a:rPr>
              <a:t>239</a:t>
            </a:r>
            <a:endParaRPr sz="11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a:t>
            </a:fld>
            <a:endParaRPr dirty="0"/>
          </a:p>
        </p:txBody>
      </p:sp>
    </p:spTree>
    <p:extLst>
      <p:ext uri="{BB962C8B-B14F-4D97-AF65-F5344CB8AC3E}">
        <p14:creationId xmlns:p14="http://schemas.microsoft.com/office/powerpoint/2010/main" val="84320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716"/>
            <a:ext cx="5531485" cy="1335405"/>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Protocol</a:t>
            </a:r>
            <a:r>
              <a:rPr sz="1400" b="1" spc="-15" dirty="0">
                <a:latin typeface="Times New Roman"/>
                <a:cs typeface="Times New Roman"/>
              </a:rPr>
              <a:t> </a:t>
            </a:r>
            <a:r>
              <a:rPr sz="1400" b="1" spc="-10" dirty="0">
                <a:latin typeface="Times New Roman"/>
                <a:cs typeface="Times New Roman"/>
              </a:rPr>
              <a:t>Architecture</a:t>
            </a:r>
            <a:endParaRPr sz="1400">
              <a:latin typeface="Times New Roman"/>
              <a:cs typeface="Times New Roman"/>
            </a:endParaRPr>
          </a:p>
          <a:p>
            <a:pPr marL="12700" marR="5080">
              <a:lnSpc>
                <a:spcPts val="1380"/>
              </a:lnSpc>
              <a:spcBef>
                <a:spcPts val="55"/>
              </a:spcBef>
            </a:pPr>
            <a:r>
              <a:rPr sz="1200" dirty="0">
                <a:latin typeface="Times New Roman"/>
                <a:cs typeface="Times New Roman"/>
              </a:rPr>
              <a:t>Instead of having a single Module for </a:t>
            </a:r>
            <a:r>
              <a:rPr sz="1200" spc="-5" dirty="0">
                <a:latin typeface="Times New Roman"/>
                <a:cs typeface="Times New Roman"/>
              </a:rPr>
              <a:t>performing </a:t>
            </a:r>
            <a:r>
              <a:rPr sz="1200" dirty="0">
                <a:latin typeface="Times New Roman"/>
                <a:cs typeface="Times New Roman"/>
              </a:rPr>
              <a:t>communication, there is a structured set  of </a:t>
            </a:r>
            <a:r>
              <a:rPr sz="1200" spc="-5" dirty="0">
                <a:latin typeface="Times New Roman"/>
                <a:cs typeface="Times New Roman"/>
              </a:rPr>
              <a:t>modules </a:t>
            </a:r>
            <a:r>
              <a:rPr sz="1200" dirty="0">
                <a:latin typeface="Times New Roman"/>
                <a:cs typeface="Times New Roman"/>
              </a:rPr>
              <a:t>that </a:t>
            </a:r>
            <a:r>
              <a:rPr sz="1200" spc="-5" dirty="0">
                <a:latin typeface="Times New Roman"/>
                <a:cs typeface="Times New Roman"/>
              </a:rPr>
              <a:t>implement communications</a:t>
            </a:r>
            <a:r>
              <a:rPr sz="1200" spc="25" dirty="0">
                <a:latin typeface="Times New Roman"/>
                <a:cs typeface="Times New Roman"/>
              </a:rPr>
              <a:t> </a:t>
            </a:r>
            <a:r>
              <a:rPr sz="1200" dirty="0">
                <a:latin typeface="Times New Roman"/>
                <a:cs typeface="Times New Roman"/>
              </a:rPr>
              <a:t>function”</a:t>
            </a:r>
            <a:endParaRPr sz="1200">
              <a:latin typeface="Times New Roman"/>
              <a:cs typeface="Times New Roman"/>
            </a:endParaRPr>
          </a:p>
          <a:p>
            <a:pPr marL="12700">
              <a:lnSpc>
                <a:spcPts val="1315"/>
              </a:lnSpc>
            </a:pPr>
            <a:r>
              <a:rPr sz="1200" dirty="0">
                <a:latin typeface="Times New Roman"/>
                <a:cs typeface="Times New Roman"/>
              </a:rPr>
              <a:t>This structure is called </a:t>
            </a:r>
            <a:r>
              <a:rPr sz="1200" spc="-5" dirty="0">
                <a:latin typeface="Times New Roman"/>
                <a:cs typeface="Times New Roman"/>
              </a:rPr>
              <a:t>Protocol</a:t>
            </a:r>
            <a:r>
              <a:rPr sz="1200" spc="-75" dirty="0">
                <a:latin typeface="Times New Roman"/>
                <a:cs typeface="Times New Roman"/>
              </a:rPr>
              <a:t> </a:t>
            </a:r>
            <a:r>
              <a:rPr sz="1200" dirty="0">
                <a:latin typeface="Times New Roman"/>
                <a:cs typeface="Times New Roman"/>
              </a:rPr>
              <a:t>Architecture</a:t>
            </a:r>
            <a:endParaRPr sz="1200">
              <a:latin typeface="Times New Roman"/>
              <a:cs typeface="Times New Roman"/>
            </a:endParaRPr>
          </a:p>
          <a:p>
            <a:pPr marL="12700">
              <a:lnSpc>
                <a:spcPts val="1410"/>
              </a:lnSpc>
            </a:pPr>
            <a:r>
              <a:rPr sz="1200" dirty="0">
                <a:latin typeface="Times New Roman"/>
                <a:cs typeface="Times New Roman"/>
              </a:rPr>
              <a:t>Let’s </a:t>
            </a:r>
            <a:r>
              <a:rPr sz="1200" spc="-5" dirty="0">
                <a:latin typeface="Times New Roman"/>
                <a:cs typeface="Times New Roman"/>
              </a:rPr>
              <a:t>explain </a:t>
            </a:r>
            <a:r>
              <a:rPr sz="1200" dirty="0">
                <a:latin typeface="Times New Roman"/>
                <a:cs typeface="Times New Roman"/>
              </a:rPr>
              <a:t>it by an </a:t>
            </a:r>
            <a:r>
              <a:rPr sz="1200" spc="-5" dirty="0">
                <a:latin typeface="Times New Roman"/>
                <a:cs typeface="Times New Roman"/>
              </a:rPr>
              <a:t>example </a:t>
            </a:r>
            <a:r>
              <a:rPr sz="1200" dirty="0">
                <a:latin typeface="Times New Roman"/>
                <a:cs typeface="Times New Roman"/>
              </a:rPr>
              <a:t>of File transfer</a:t>
            </a:r>
            <a:r>
              <a:rPr sz="1200" spc="-40" dirty="0">
                <a:latin typeface="Times New Roman"/>
                <a:cs typeface="Times New Roman"/>
              </a:rPr>
              <a:t> </a:t>
            </a:r>
            <a:r>
              <a:rPr sz="1200" spc="-5" dirty="0">
                <a:latin typeface="Times New Roman"/>
                <a:cs typeface="Times New Roman"/>
              </a:rPr>
              <a:t>system.</a:t>
            </a:r>
            <a:endParaRPr sz="1200">
              <a:latin typeface="Times New Roman"/>
              <a:cs typeface="Times New Roman"/>
            </a:endParaRPr>
          </a:p>
          <a:p>
            <a:pPr>
              <a:lnSpc>
                <a:spcPct val="100000"/>
              </a:lnSpc>
              <a:spcBef>
                <a:spcPts val="5"/>
              </a:spcBef>
            </a:pPr>
            <a:endParaRPr sz="1350">
              <a:latin typeface="Times New Roman"/>
              <a:cs typeface="Times New Roman"/>
            </a:endParaRPr>
          </a:p>
          <a:p>
            <a:pPr marL="12700">
              <a:lnSpc>
                <a:spcPct val="100000"/>
              </a:lnSpc>
            </a:pPr>
            <a:r>
              <a:rPr sz="1400" b="1" u="heavy" spc="-5" dirty="0">
                <a:latin typeface="Times New Roman"/>
                <a:cs typeface="Times New Roman"/>
              </a:rPr>
              <a:t>Simplified File Transfer</a:t>
            </a:r>
            <a:r>
              <a:rPr sz="1400" b="1" u="heavy" spc="40" dirty="0">
                <a:latin typeface="Times New Roman"/>
                <a:cs typeface="Times New Roman"/>
              </a:rPr>
              <a:t> </a:t>
            </a:r>
            <a:r>
              <a:rPr sz="1400" b="1" u="heavy" spc="-5" dirty="0">
                <a:latin typeface="Times New Roman"/>
                <a:cs typeface="Times New Roman"/>
              </a:rPr>
              <a:t>Architecture</a:t>
            </a:r>
            <a:endParaRPr sz="1400">
              <a:latin typeface="Times New Roman"/>
              <a:cs typeface="Times New Roman"/>
            </a:endParaRPr>
          </a:p>
        </p:txBody>
      </p:sp>
      <p:sp>
        <p:nvSpPr>
          <p:cNvPr id="7" name="object 7"/>
          <p:cNvSpPr txBox="1"/>
          <p:nvPr/>
        </p:nvSpPr>
        <p:spPr>
          <a:xfrm>
            <a:off x="673106" y="4391901"/>
            <a:ext cx="87630" cy="225425"/>
          </a:xfrm>
          <a:prstGeom prst="rect">
            <a:avLst/>
          </a:prstGeom>
        </p:spPr>
        <p:txBody>
          <a:bodyPr vert="horz" wrap="square" lIns="0" tIns="0" rIns="0" bIns="0" rtlCol="0">
            <a:spAutoFit/>
          </a:bodyPr>
          <a:lstStyle/>
          <a:p>
            <a:pPr marL="12700">
              <a:lnSpc>
                <a:spcPct val="100000"/>
              </a:lnSpc>
            </a:pPr>
            <a:r>
              <a:rPr sz="1400" spc="-5" dirty="0">
                <a:latin typeface="Times New Roman"/>
                <a:cs typeface="Times New Roman"/>
              </a:rPr>
              <a:t>•</a:t>
            </a:r>
            <a:endParaRPr sz="1400">
              <a:latin typeface="Times New Roman"/>
              <a:cs typeface="Times New Roman"/>
            </a:endParaRPr>
          </a:p>
        </p:txBody>
      </p:sp>
      <p:sp>
        <p:nvSpPr>
          <p:cNvPr id="8" name="object 8"/>
          <p:cNvSpPr txBox="1"/>
          <p:nvPr/>
        </p:nvSpPr>
        <p:spPr>
          <a:xfrm>
            <a:off x="1358900" y="4557521"/>
            <a:ext cx="362648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In the above </a:t>
            </a:r>
            <a:r>
              <a:rPr sz="1200" spc="-5" dirty="0">
                <a:latin typeface="Times New Roman"/>
                <a:cs typeface="Times New Roman"/>
              </a:rPr>
              <a:t>example </a:t>
            </a:r>
            <a:r>
              <a:rPr sz="1200" dirty="0">
                <a:latin typeface="Times New Roman"/>
                <a:cs typeface="Times New Roman"/>
              </a:rPr>
              <a:t>File </a:t>
            </a:r>
            <a:r>
              <a:rPr sz="1200" spc="-5" dirty="0">
                <a:latin typeface="Times New Roman"/>
                <a:cs typeface="Times New Roman"/>
              </a:rPr>
              <a:t>transfer </a:t>
            </a:r>
            <a:r>
              <a:rPr sz="1200" dirty="0">
                <a:latin typeface="Times New Roman"/>
                <a:cs typeface="Times New Roman"/>
              </a:rPr>
              <a:t>could </a:t>
            </a:r>
            <a:r>
              <a:rPr sz="1200" spc="-5" dirty="0">
                <a:latin typeface="Times New Roman"/>
                <a:cs typeface="Times New Roman"/>
              </a:rPr>
              <a:t>use </a:t>
            </a:r>
            <a:r>
              <a:rPr sz="1200" dirty="0">
                <a:latin typeface="Times New Roman"/>
                <a:cs typeface="Times New Roman"/>
              </a:rPr>
              <a:t>three</a:t>
            </a:r>
            <a:r>
              <a:rPr sz="1200" spc="-10" dirty="0">
                <a:latin typeface="Times New Roman"/>
                <a:cs typeface="Times New Roman"/>
              </a:rPr>
              <a:t> modules</a:t>
            </a:r>
            <a:endParaRPr sz="1200">
              <a:latin typeface="Times New Roman"/>
              <a:cs typeface="Times New Roman"/>
            </a:endParaRPr>
          </a:p>
        </p:txBody>
      </p:sp>
      <p:sp>
        <p:nvSpPr>
          <p:cNvPr id="9" name="object 9"/>
          <p:cNvSpPr txBox="1"/>
          <p:nvPr/>
        </p:nvSpPr>
        <p:spPr>
          <a:xfrm>
            <a:off x="1130300" y="4908041"/>
            <a:ext cx="5531485" cy="4576445"/>
          </a:xfrm>
          <a:prstGeom prst="rect">
            <a:avLst/>
          </a:prstGeom>
        </p:spPr>
        <p:txBody>
          <a:bodyPr vert="horz" wrap="square" lIns="0" tIns="0" rIns="0" bIns="0" rtlCol="0">
            <a:spAutoFit/>
          </a:bodyPr>
          <a:lstStyle/>
          <a:p>
            <a:pPr marL="698500" indent="-228600">
              <a:lnSpc>
                <a:spcPts val="1410"/>
              </a:lnSpc>
              <a:buFont typeface="Meiryo"/>
              <a:buChar char="➢"/>
              <a:tabLst>
                <a:tab pos="698500" algn="l"/>
              </a:tabLst>
            </a:pPr>
            <a:r>
              <a:rPr sz="1200" dirty="0">
                <a:latin typeface="Times New Roman"/>
                <a:cs typeface="Times New Roman"/>
              </a:rPr>
              <a:t>File </a:t>
            </a:r>
            <a:r>
              <a:rPr sz="1200" spc="-5" dirty="0">
                <a:latin typeface="Times New Roman"/>
                <a:cs typeface="Times New Roman"/>
              </a:rPr>
              <a:t>transfer</a:t>
            </a:r>
            <a:r>
              <a:rPr sz="1200" spc="-25" dirty="0">
                <a:latin typeface="Times New Roman"/>
                <a:cs typeface="Times New Roman"/>
              </a:rPr>
              <a:t> </a:t>
            </a:r>
            <a:r>
              <a:rPr sz="1200" spc="-5" dirty="0">
                <a:latin typeface="Times New Roman"/>
                <a:cs typeface="Times New Roman"/>
              </a:rPr>
              <a:t>application</a:t>
            </a:r>
            <a:endParaRPr sz="1200">
              <a:latin typeface="Times New Roman"/>
              <a:cs typeface="Times New Roman"/>
            </a:endParaRPr>
          </a:p>
          <a:p>
            <a:pPr marL="698500" indent="-228600">
              <a:lnSpc>
                <a:spcPts val="1380"/>
              </a:lnSpc>
              <a:buFont typeface="Meiryo"/>
              <a:buChar char="➢"/>
              <a:tabLst>
                <a:tab pos="698500" algn="l"/>
              </a:tabLst>
            </a:pPr>
            <a:r>
              <a:rPr sz="1200" dirty="0">
                <a:latin typeface="Times New Roman"/>
                <a:cs typeface="Times New Roman"/>
              </a:rPr>
              <a:t>Communication service</a:t>
            </a:r>
            <a:r>
              <a:rPr sz="1200" spc="-110" dirty="0">
                <a:latin typeface="Times New Roman"/>
                <a:cs typeface="Times New Roman"/>
              </a:rPr>
              <a:t> </a:t>
            </a:r>
            <a:r>
              <a:rPr sz="1200" dirty="0">
                <a:latin typeface="Times New Roman"/>
                <a:cs typeface="Times New Roman"/>
              </a:rPr>
              <a:t>module</a:t>
            </a:r>
            <a:endParaRPr sz="1200">
              <a:latin typeface="Times New Roman"/>
              <a:cs typeface="Times New Roman"/>
            </a:endParaRPr>
          </a:p>
          <a:p>
            <a:pPr marL="698500" indent="-228600">
              <a:lnSpc>
                <a:spcPts val="1410"/>
              </a:lnSpc>
              <a:buFont typeface="Meiryo"/>
              <a:buChar char="➢"/>
              <a:tabLst>
                <a:tab pos="698500" algn="l"/>
              </a:tabLst>
            </a:pPr>
            <a:r>
              <a:rPr sz="1200" dirty="0">
                <a:latin typeface="Times New Roman"/>
                <a:cs typeface="Times New Roman"/>
              </a:rPr>
              <a:t>Network access</a:t>
            </a:r>
            <a:r>
              <a:rPr sz="1200" spc="-85" dirty="0">
                <a:latin typeface="Times New Roman"/>
                <a:cs typeface="Times New Roman"/>
              </a:rPr>
              <a:t> </a:t>
            </a:r>
            <a:r>
              <a:rPr sz="1200" spc="-5" dirty="0">
                <a:latin typeface="Times New Roman"/>
                <a:cs typeface="Times New Roman"/>
              </a:rPr>
              <a:t>module</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ct val="100000"/>
              </a:lnSpc>
              <a:spcBef>
                <a:spcPts val="5"/>
              </a:spcBef>
              <a:buFont typeface="Meiryo"/>
              <a:buChar char="❖"/>
              <a:tabLst>
                <a:tab pos="241300" algn="l"/>
              </a:tabLst>
            </a:pPr>
            <a:r>
              <a:rPr sz="1200" b="1" dirty="0">
                <a:latin typeface="Times New Roman"/>
                <a:cs typeface="Times New Roman"/>
              </a:rPr>
              <a:t>File </a:t>
            </a:r>
            <a:r>
              <a:rPr sz="1200" b="1" spc="-5" dirty="0">
                <a:latin typeface="Times New Roman"/>
                <a:cs typeface="Times New Roman"/>
              </a:rPr>
              <a:t>transfer</a:t>
            </a:r>
            <a:r>
              <a:rPr sz="1200" b="1" spc="-35" dirty="0">
                <a:latin typeface="Times New Roman"/>
                <a:cs typeface="Times New Roman"/>
              </a:rPr>
              <a:t> </a:t>
            </a:r>
            <a:r>
              <a:rPr sz="1200" b="1" spc="-5" dirty="0">
                <a:latin typeface="Times New Roman"/>
                <a:cs typeface="Times New Roman"/>
              </a:rPr>
              <a:t>application</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241300" algn="just">
              <a:lnSpc>
                <a:spcPts val="1410"/>
              </a:lnSpc>
            </a:pPr>
            <a:r>
              <a:rPr sz="1200" dirty="0">
                <a:latin typeface="Times New Roman"/>
                <a:cs typeface="Times New Roman"/>
              </a:rPr>
              <a:t>File Transfer contains all of the logic is </a:t>
            </a:r>
            <a:r>
              <a:rPr sz="1200" spc="-5" dirty="0">
                <a:latin typeface="Times New Roman"/>
                <a:cs typeface="Times New Roman"/>
              </a:rPr>
              <a:t>unique </a:t>
            </a:r>
            <a:r>
              <a:rPr sz="1200" dirty="0">
                <a:latin typeface="Times New Roman"/>
                <a:cs typeface="Times New Roman"/>
              </a:rPr>
              <a:t>to the </a:t>
            </a:r>
            <a:r>
              <a:rPr sz="1200" spc="-5" dirty="0">
                <a:latin typeface="Times New Roman"/>
                <a:cs typeface="Times New Roman"/>
              </a:rPr>
              <a:t>file transfer </a:t>
            </a:r>
            <a:r>
              <a:rPr sz="1200" dirty="0">
                <a:latin typeface="Times New Roman"/>
                <a:cs typeface="Times New Roman"/>
              </a:rPr>
              <a:t>application </a:t>
            </a:r>
            <a:r>
              <a:rPr sz="1200" spc="-5" dirty="0">
                <a:latin typeface="Times New Roman"/>
                <a:cs typeface="Times New Roman"/>
              </a:rPr>
              <a:t>such</a:t>
            </a:r>
            <a:r>
              <a:rPr sz="1200" spc="-65" dirty="0">
                <a:latin typeface="Times New Roman"/>
                <a:cs typeface="Times New Roman"/>
              </a:rPr>
              <a:t> </a:t>
            </a:r>
            <a:r>
              <a:rPr sz="1200" dirty="0">
                <a:latin typeface="Times New Roman"/>
                <a:cs typeface="Times New Roman"/>
              </a:rPr>
              <a:t>as:</a:t>
            </a:r>
            <a:endParaRPr sz="120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Transmitting</a:t>
            </a:r>
            <a:r>
              <a:rPr sz="1200" spc="-65" dirty="0">
                <a:latin typeface="Times New Roman"/>
                <a:cs typeface="Times New Roman"/>
              </a:rPr>
              <a:t> </a:t>
            </a:r>
            <a:r>
              <a:rPr sz="1200" dirty="0">
                <a:latin typeface="Times New Roman"/>
                <a:cs typeface="Times New Roman"/>
              </a:rPr>
              <a:t>passwords</a:t>
            </a:r>
            <a:endParaRPr sz="12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File</a:t>
            </a:r>
            <a:r>
              <a:rPr sz="1200" spc="-90" dirty="0">
                <a:latin typeface="Times New Roman"/>
                <a:cs typeface="Times New Roman"/>
              </a:rPr>
              <a:t> </a:t>
            </a:r>
            <a:r>
              <a:rPr sz="1200" spc="-5" dirty="0">
                <a:latin typeface="Times New Roman"/>
                <a:cs typeface="Times New Roman"/>
              </a:rPr>
              <a:t>Commands</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Checking File System on other </a:t>
            </a:r>
            <a:r>
              <a:rPr sz="1200" spc="-5" dirty="0">
                <a:latin typeface="Times New Roman"/>
                <a:cs typeface="Times New Roman"/>
              </a:rPr>
              <a:t>machine </a:t>
            </a:r>
            <a:r>
              <a:rPr sz="1200" dirty="0">
                <a:latin typeface="Times New Roman"/>
                <a:cs typeface="Times New Roman"/>
              </a:rPr>
              <a:t>if it is</a:t>
            </a:r>
            <a:r>
              <a:rPr sz="1200" spc="-85" dirty="0">
                <a:latin typeface="Times New Roman"/>
                <a:cs typeface="Times New Roman"/>
              </a:rPr>
              <a:t> </a:t>
            </a:r>
            <a:r>
              <a:rPr sz="1200" dirty="0">
                <a:latin typeface="Times New Roman"/>
                <a:cs typeface="Times New Roman"/>
              </a:rPr>
              <a:t>ready</a:t>
            </a:r>
            <a:endParaRPr sz="1200">
              <a:latin typeface="Times New Roman"/>
              <a:cs typeface="Times New Roman"/>
            </a:endParaRPr>
          </a:p>
          <a:p>
            <a:pPr marL="927100" lvl="2" indent="-228600">
              <a:lnSpc>
                <a:spcPts val="1380"/>
              </a:lnSpc>
              <a:buFont typeface="Meiryo"/>
              <a:buChar char="✓"/>
              <a:tabLst>
                <a:tab pos="927100" algn="l"/>
              </a:tabLst>
            </a:pPr>
            <a:r>
              <a:rPr sz="1200" dirty="0">
                <a:latin typeface="Times New Roman"/>
                <a:cs typeface="Times New Roman"/>
              </a:rPr>
              <a:t>Check File System</a:t>
            </a:r>
            <a:r>
              <a:rPr sz="1200" spc="-130" dirty="0">
                <a:latin typeface="Times New Roman"/>
                <a:cs typeface="Times New Roman"/>
              </a:rPr>
              <a:t> </a:t>
            </a:r>
            <a:r>
              <a:rPr sz="1200" dirty="0">
                <a:latin typeface="Times New Roman"/>
                <a:cs typeface="Times New Roman"/>
              </a:rPr>
              <a:t>Compatibility</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File</a:t>
            </a:r>
            <a:r>
              <a:rPr sz="1200" spc="-70" dirty="0">
                <a:latin typeface="Times New Roman"/>
                <a:cs typeface="Times New Roman"/>
              </a:rPr>
              <a:t> </a:t>
            </a:r>
            <a:r>
              <a:rPr sz="1200" spc="-5" dirty="0">
                <a:latin typeface="Times New Roman"/>
                <a:cs typeface="Times New Roman"/>
              </a:rPr>
              <a:t>records</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241300" indent="-228600">
              <a:lnSpc>
                <a:spcPts val="1405"/>
              </a:lnSpc>
              <a:spcBef>
                <a:spcPts val="5"/>
              </a:spcBef>
              <a:buFont typeface="Meiryo"/>
              <a:buChar char="❖"/>
              <a:tabLst>
                <a:tab pos="241300" algn="l"/>
              </a:tabLst>
            </a:pPr>
            <a:r>
              <a:rPr sz="1200" b="1" spc="-5" dirty="0">
                <a:latin typeface="Times New Roman"/>
                <a:cs typeface="Times New Roman"/>
              </a:rPr>
              <a:t>Communication service</a:t>
            </a:r>
            <a:r>
              <a:rPr sz="1200" b="1" spc="-20" dirty="0">
                <a:latin typeface="Times New Roman"/>
                <a:cs typeface="Times New Roman"/>
              </a:rPr>
              <a:t> </a:t>
            </a:r>
            <a:r>
              <a:rPr sz="1200" b="1" dirty="0">
                <a:latin typeface="Times New Roman"/>
                <a:cs typeface="Times New Roman"/>
              </a:rPr>
              <a:t>module</a:t>
            </a:r>
            <a:endParaRPr sz="1200">
              <a:latin typeface="Times New Roman"/>
              <a:cs typeface="Times New Roman"/>
            </a:endParaRPr>
          </a:p>
          <a:p>
            <a:pPr marL="241300" marR="5080" algn="just">
              <a:lnSpc>
                <a:spcPts val="1380"/>
              </a:lnSpc>
              <a:spcBef>
                <a:spcPts val="60"/>
              </a:spcBef>
            </a:pPr>
            <a:r>
              <a:rPr sz="1200" dirty="0">
                <a:latin typeface="Times New Roman"/>
                <a:cs typeface="Times New Roman"/>
              </a:rPr>
              <a:t>Instead of allowing File Transfer Module to deal with actual transfer of data and  commands, </a:t>
            </a:r>
            <a:r>
              <a:rPr sz="1200" spc="-5" dirty="0">
                <a:latin typeface="Times New Roman"/>
                <a:cs typeface="Times New Roman"/>
              </a:rPr>
              <a:t>we </a:t>
            </a:r>
            <a:r>
              <a:rPr sz="1200" dirty="0">
                <a:latin typeface="Times New Roman"/>
                <a:cs typeface="Times New Roman"/>
              </a:rPr>
              <a:t>can </a:t>
            </a:r>
            <a:r>
              <a:rPr sz="1200" spc="-5" dirty="0">
                <a:latin typeface="Times New Roman"/>
                <a:cs typeface="Times New Roman"/>
              </a:rPr>
              <a:t>have </a:t>
            </a:r>
            <a:r>
              <a:rPr sz="1200" dirty="0">
                <a:latin typeface="Times New Roman"/>
                <a:cs typeface="Times New Roman"/>
              </a:rPr>
              <a:t>a </a:t>
            </a:r>
            <a:r>
              <a:rPr sz="1200" spc="-5" dirty="0">
                <a:latin typeface="Times New Roman"/>
                <a:cs typeface="Times New Roman"/>
              </a:rPr>
              <a:t>separate </a:t>
            </a:r>
            <a:r>
              <a:rPr sz="1200" dirty="0">
                <a:latin typeface="Times New Roman"/>
                <a:cs typeface="Times New Roman"/>
              </a:rPr>
              <a:t>module </a:t>
            </a:r>
            <a:r>
              <a:rPr sz="1200" spc="-5" dirty="0">
                <a:latin typeface="Times New Roman"/>
                <a:cs typeface="Times New Roman"/>
              </a:rPr>
              <a:t>for </a:t>
            </a:r>
            <a:r>
              <a:rPr sz="1200" dirty="0">
                <a:latin typeface="Times New Roman"/>
                <a:cs typeface="Times New Roman"/>
              </a:rPr>
              <a:t>this transfer. This </a:t>
            </a:r>
            <a:r>
              <a:rPr sz="1200" spc="-5" dirty="0">
                <a:latin typeface="Times New Roman"/>
                <a:cs typeface="Times New Roman"/>
              </a:rPr>
              <a:t>module must make  </a:t>
            </a:r>
            <a:r>
              <a:rPr sz="1200" dirty="0">
                <a:latin typeface="Times New Roman"/>
                <a:cs typeface="Times New Roman"/>
              </a:rPr>
              <a:t>sure that the receiver system is ready to receive and look into the reliable exchange of  data</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ct val="100000"/>
              </a:lnSpc>
              <a:buFont typeface="Meiryo"/>
              <a:buChar char="❖"/>
              <a:tabLst>
                <a:tab pos="241300" algn="l"/>
              </a:tabLst>
            </a:pPr>
            <a:r>
              <a:rPr sz="1200" b="1" spc="-5" dirty="0">
                <a:latin typeface="Times New Roman"/>
                <a:cs typeface="Times New Roman"/>
              </a:rPr>
              <a:t>Network </a:t>
            </a:r>
            <a:r>
              <a:rPr sz="1200" b="1" dirty="0">
                <a:latin typeface="Times New Roman"/>
                <a:cs typeface="Times New Roman"/>
              </a:rPr>
              <a:t>access</a:t>
            </a:r>
            <a:r>
              <a:rPr sz="1200" b="1" spc="-75" dirty="0">
                <a:latin typeface="Times New Roman"/>
                <a:cs typeface="Times New Roman"/>
              </a:rPr>
              <a:t> </a:t>
            </a:r>
            <a:r>
              <a:rPr sz="1200" b="1" dirty="0">
                <a:latin typeface="Times New Roman"/>
                <a:cs typeface="Times New Roman"/>
              </a:rPr>
              <a:t>module</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marR="5080" algn="just">
              <a:lnSpc>
                <a:spcPts val="1380"/>
              </a:lnSpc>
              <a:spcBef>
                <a:spcPts val="5"/>
              </a:spcBef>
            </a:pPr>
            <a:r>
              <a:rPr sz="1200" dirty="0">
                <a:latin typeface="Times New Roman"/>
                <a:cs typeface="Times New Roman"/>
              </a:rPr>
              <a:t>Nature of the exchange between </a:t>
            </a:r>
            <a:r>
              <a:rPr sz="1200" spc="-5" dirty="0">
                <a:latin typeface="Times New Roman"/>
                <a:cs typeface="Times New Roman"/>
              </a:rPr>
              <a:t>systems </a:t>
            </a:r>
            <a:r>
              <a:rPr sz="1200" dirty="0">
                <a:latin typeface="Times New Roman"/>
                <a:cs typeface="Times New Roman"/>
              </a:rPr>
              <a:t>is independent of the network that connects  </a:t>
            </a:r>
            <a:r>
              <a:rPr sz="1200" spc="-5" dirty="0">
                <a:latin typeface="Times New Roman"/>
                <a:cs typeface="Times New Roman"/>
              </a:rPr>
              <a:t>them. </a:t>
            </a:r>
            <a:r>
              <a:rPr sz="1200" dirty="0">
                <a:latin typeface="Times New Roman"/>
                <a:cs typeface="Times New Roman"/>
              </a:rPr>
              <a:t>That allows us to have a 3rd </a:t>
            </a:r>
            <a:r>
              <a:rPr sz="1200" spc="-5" dirty="0">
                <a:latin typeface="Times New Roman"/>
                <a:cs typeface="Times New Roman"/>
              </a:rPr>
              <a:t>module </a:t>
            </a:r>
            <a:r>
              <a:rPr sz="1200" dirty="0">
                <a:latin typeface="Times New Roman"/>
                <a:cs typeface="Times New Roman"/>
              </a:rPr>
              <a:t>that handles the details of the Network  interface </a:t>
            </a:r>
            <a:r>
              <a:rPr sz="1200" spc="-5" dirty="0">
                <a:latin typeface="Times New Roman"/>
                <a:cs typeface="Times New Roman"/>
              </a:rPr>
              <a:t>and </a:t>
            </a:r>
            <a:r>
              <a:rPr sz="1200" dirty="0">
                <a:latin typeface="Times New Roman"/>
                <a:cs typeface="Times New Roman"/>
              </a:rPr>
              <a:t>interacts </a:t>
            </a:r>
            <a:r>
              <a:rPr sz="1200" spc="-5" dirty="0">
                <a:latin typeface="Times New Roman"/>
                <a:cs typeface="Times New Roman"/>
              </a:rPr>
              <a:t>with the </a:t>
            </a:r>
            <a:r>
              <a:rPr sz="1200" dirty="0">
                <a:latin typeface="Times New Roman"/>
                <a:cs typeface="Times New Roman"/>
              </a:rPr>
              <a:t>network. If </a:t>
            </a:r>
            <a:r>
              <a:rPr sz="1200" spc="-5" dirty="0">
                <a:latin typeface="Times New Roman"/>
                <a:cs typeface="Times New Roman"/>
              </a:rPr>
              <a:t>Network </a:t>
            </a:r>
            <a:r>
              <a:rPr sz="1200" dirty="0">
                <a:latin typeface="Times New Roman"/>
                <a:cs typeface="Times New Roman"/>
              </a:rPr>
              <a:t>to </a:t>
            </a:r>
            <a:r>
              <a:rPr sz="1200" spc="-5" dirty="0">
                <a:latin typeface="Times New Roman"/>
                <a:cs typeface="Times New Roman"/>
              </a:rPr>
              <a:t>be used </a:t>
            </a:r>
            <a:r>
              <a:rPr sz="1200" dirty="0">
                <a:latin typeface="Times New Roman"/>
                <a:cs typeface="Times New Roman"/>
              </a:rPr>
              <a:t>changes, only Network  access </a:t>
            </a:r>
            <a:r>
              <a:rPr sz="1200" spc="-5" dirty="0">
                <a:latin typeface="Times New Roman"/>
                <a:cs typeface="Times New Roman"/>
              </a:rPr>
              <a:t>Module </a:t>
            </a:r>
            <a:r>
              <a:rPr sz="1200" dirty="0">
                <a:latin typeface="Times New Roman"/>
                <a:cs typeface="Times New Roman"/>
              </a:rPr>
              <a:t>has to</a:t>
            </a:r>
            <a:r>
              <a:rPr sz="1200" spc="-80" dirty="0">
                <a:latin typeface="Times New Roman"/>
                <a:cs typeface="Times New Roman"/>
              </a:rPr>
              <a:t> </a:t>
            </a:r>
            <a:r>
              <a:rPr sz="1200" spc="-5" dirty="0">
                <a:latin typeface="Times New Roman"/>
                <a:cs typeface="Times New Roman"/>
              </a:rPr>
              <a:t>change</a:t>
            </a:r>
            <a:endParaRPr sz="1200">
              <a:latin typeface="Times New Roman"/>
              <a:cs typeface="Times New Roman"/>
            </a:endParaRPr>
          </a:p>
        </p:txBody>
      </p:sp>
      <p:sp>
        <p:nvSpPr>
          <p:cNvPr id="10" name="object 10"/>
          <p:cNvSpPr/>
          <p:nvPr/>
        </p:nvSpPr>
        <p:spPr>
          <a:xfrm>
            <a:off x="1143000" y="2228850"/>
            <a:ext cx="5143500" cy="2340102"/>
          </a:xfrm>
          <a:prstGeom prst="rect">
            <a:avLst/>
          </a:prstGeom>
          <a:blipFill>
            <a:blip r:embed="rId2"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20</a:t>
            </a:fld>
            <a:endParaRPr dirty="0"/>
          </a:p>
        </p:txBody>
      </p:sp>
    </p:spTree>
    <p:extLst>
      <p:ext uri="{BB962C8B-B14F-4D97-AF65-F5344CB8AC3E}">
        <p14:creationId xmlns:p14="http://schemas.microsoft.com/office/powerpoint/2010/main" val="53511084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914399"/>
            <a:ext cx="4616450" cy="358140"/>
          </a:xfrm>
          <a:prstGeom prst="rect">
            <a:avLst/>
          </a:prstGeom>
        </p:spPr>
        <p:txBody>
          <a:bodyPr vert="horz" wrap="square" lIns="0" tIns="0" rIns="0" bIns="0" rtlCol="0">
            <a:spAutoFit/>
          </a:bodyPr>
          <a:lstStyle/>
          <a:p>
            <a:pPr marL="241300" marR="5080" indent="-228600">
              <a:lnSpc>
                <a:spcPts val="1380"/>
              </a:lnSpc>
            </a:pPr>
            <a:r>
              <a:rPr sz="1200" spc="-5" dirty="0">
                <a:latin typeface="Courier New"/>
                <a:cs typeface="Courier New"/>
              </a:rPr>
              <a:t>o </a:t>
            </a:r>
            <a:r>
              <a:rPr sz="1200" dirty="0">
                <a:latin typeface="Times New Roman"/>
                <a:cs typeface="Times New Roman"/>
              </a:rPr>
              <a:t>If one or more </a:t>
            </a:r>
            <a:r>
              <a:rPr sz="1200" spc="-5" dirty="0">
                <a:latin typeface="Times New Roman"/>
                <a:cs typeface="Times New Roman"/>
              </a:rPr>
              <a:t>frames </a:t>
            </a:r>
            <a:r>
              <a:rPr sz="1200" dirty="0">
                <a:latin typeface="Times New Roman"/>
                <a:cs typeface="Times New Roman"/>
              </a:rPr>
              <a:t>are so noise corrupted </a:t>
            </a:r>
            <a:r>
              <a:rPr sz="1200" spc="-5" dirty="0">
                <a:latin typeface="Times New Roman"/>
                <a:cs typeface="Times New Roman"/>
              </a:rPr>
              <a:t>that </a:t>
            </a:r>
            <a:r>
              <a:rPr sz="1200" dirty="0">
                <a:latin typeface="Times New Roman"/>
                <a:cs typeface="Times New Roman"/>
              </a:rPr>
              <a:t>they </a:t>
            </a:r>
            <a:r>
              <a:rPr sz="1200" spc="-5" dirty="0">
                <a:latin typeface="Times New Roman"/>
                <a:cs typeface="Times New Roman"/>
              </a:rPr>
              <a:t>become </a:t>
            </a:r>
            <a:r>
              <a:rPr sz="1200" dirty="0">
                <a:latin typeface="Times New Roman"/>
                <a:cs typeface="Times New Roman"/>
              </a:rPr>
              <a:t>lost in  </a:t>
            </a:r>
            <a:r>
              <a:rPr sz="1200" spc="-5" dirty="0">
                <a:latin typeface="Times New Roman"/>
                <a:cs typeface="Times New Roman"/>
              </a:rPr>
              <a:t>transit, </a:t>
            </a:r>
            <a:r>
              <a:rPr sz="1200" dirty="0">
                <a:latin typeface="Times New Roman"/>
                <a:cs typeface="Times New Roman"/>
              </a:rPr>
              <a:t>the </a:t>
            </a:r>
            <a:r>
              <a:rPr sz="1200" spc="-5" dirty="0">
                <a:latin typeface="Times New Roman"/>
                <a:cs typeface="Times New Roman"/>
              </a:rPr>
              <a:t>next frame </a:t>
            </a:r>
            <a:r>
              <a:rPr sz="1200" dirty="0">
                <a:latin typeface="Times New Roman"/>
                <a:cs typeface="Times New Roman"/>
              </a:rPr>
              <a:t>to </a:t>
            </a:r>
            <a:r>
              <a:rPr sz="1200" spc="-5" dirty="0">
                <a:latin typeface="Times New Roman"/>
                <a:cs typeface="Times New Roman"/>
              </a:rPr>
              <a:t>arrive </a:t>
            </a:r>
            <a:r>
              <a:rPr sz="1200" dirty="0">
                <a:latin typeface="Times New Roman"/>
                <a:cs typeface="Times New Roman"/>
              </a:rPr>
              <a:t>at the receiver will be out of</a:t>
            </a:r>
            <a:r>
              <a:rPr sz="1200" spc="-45" dirty="0">
                <a:latin typeface="Times New Roman"/>
                <a:cs typeface="Times New Roman"/>
              </a:rPr>
              <a:t> </a:t>
            </a:r>
            <a:r>
              <a:rPr sz="1200" dirty="0">
                <a:latin typeface="Times New Roman"/>
                <a:cs typeface="Times New Roman"/>
              </a:rPr>
              <a:t>sequence</a:t>
            </a:r>
            <a:endParaRPr sz="1200">
              <a:latin typeface="Times New Roman"/>
              <a:cs typeface="Times New Roman"/>
            </a:endParaRPr>
          </a:p>
        </p:txBody>
      </p:sp>
      <p:sp>
        <p:nvSpPr>
          <p:cNvPr id="7" name="object 7"/>
          <p:cNvSpPr txBox="1"/>
          <p:nvPr/>
        </p:nvSpPr>
        <p:spPr>
          <a:xfrm>
            <a:off x="1816100" y="4327397"/>
            <a:ext cx="4845050" cy="106997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Go </a:t>
            </a:r>
            <a:r>
              <a:rPr sz="1200" b="1" spc="-5" dirty="0">
                <a:latin typeface="Times New Roman"/>
                <a:cs typeface="Times New Roman"/>
              </a:rPr>
              <a:t>Back n- Lost</a:t>
            </a:r>
            <a:r>
              <a:rPr sz="1200" b="1" spc="-80" dirty="0">
                <a:latin typeface="Times New Roman"/>
                <a:cs typeface="Times New Roman"/>
              </a:rPr>
              <a:t> </a:t>
            </a:r>
            <a:r>
              <a:rPr sz="1200" b="1" spc="-10" dirty="0">
                <a:latin typeface="Times New Roman"/>
                <a:cs typeface="Times New Roman"/>
              </a:rPr>
              <a:t>ACK</a:t>
            </a:r>
            <a:endParaRPr sz="1200">
              <a:latin typeface="Times New Roman"/>
              <a:cs typeface="Times New Roman"/>
            </a:endParaRPr>
          </a:p>
          <a:p>
            <a:pPr marL="469900" marR="5080" lvl="1" indent="-228600">
              <a:lnSpc>
                <a:spcPts val="1380"/>
              </a:lnSpc>
              <a:spcBef>
                <a:spcPts val="60"/>
              </a:spcBef>
              <a:buFont typeface="Courier New"/>
              <a:buChar char="o"/>
              <a:tabLst>
                <a:tab pos="469900" algn="l"/>
              </a:tabLst>
            </a:pPr>
            <a:r>
              <a:rPr sz="1200" dirty="0">
                <a:latin typeface="Times New Roman"/>
                <a:cs typeface="Times New Roman"/>
              </a:rPr>
              <a:t>When the window capacity is reached and all </a:t>
            </a:r>
            <a:r>
              <a:rPr sz="1200" spc="-5" dirty="0">
                <a:latin typeface="Times New Roman"/>
                <a:cs typeface="Times New Roman"/>
              </a:rPr>
              <a:t>frames </a:t>
            </a:r>
            <a:r>
              <a:rPr sz="1200" dirty="0">
                <a:latin typeface="Times New Roman"/>
                <a:cs typeface="Times New Roman"/>
              </a:rPr>
              <a:t>allowed have  been sent, </a:t>
            </a:r>
            <a:r>
              <a:rPr sz="1200" spc="-5" dirty="0">
                <a:latin typeface="Times New Roman"/>
                <a:cs typeface="Times New Roman"/>
              </a:rPr>
              <a:t>the </a:t>
            </a:r>
            <a:r>
              <a:rPr sz="1200" dirty="0">
                <a:latin typeface="Times New Roman"/>
                <a:cs typeface="Times New Roman"/>
              </a:rPr>
              <a:t>sender </a:t>
            </a:r>
            <a:r>
              <a:rPr sz="1200" spc="-5" dirty="0">
                <a:latin typeface="Times New Roman"/>
                <a:cs typeface="Times New Roman"/>
              </a:rPr>
              <a:t>starts </a:t>
            </a:r>
            <a:r>
              <a:rPr sz="1200" dirty="0">
                <a:latin typeface="Times New Roman"/>
                <a:cs typeface="Times New Roman"/>
              </a:rPr>
              <a:t>a</a:t>
            </a:r>
            <a:r>
              <a:rPr sz="1200" spc="-80" dirty="0">
                <a:latin typeface="Times New Roman"/>
                <a:cs typeface="Times New Roman"/>
              </a:rPr>
              <a:t> </a:t>
            </a:r>
            <a:r>
              <a:rPr sz="1200" spc="-5" dirty="0">
                <a:latin typeface="Times New Roman"/>
                <a:cs typeface="Times New Roman"/>
              </a:rPr>
              <a:t>Timer</a:t>
            </a:r>
            <a:endParaRPr sz="1200">
              <a:latin typeface="Times New Roman"/>
              <a:cs typeface="Times New Roman"/>
            </a:endParaRPr>
          </a:p>
          <a:p>
            <a:pPr lvl="1">
              <a:lnSpc>
                <a:spcPct val="100000"/>
              </a:lnSpc>
              <a:buFont typeface="Courier New"/>
              <a:buChar char="o"/>
            </a:pPr>
            <a:endParaRPr sz="1200">
              <a:latin typeface="Times New Roman"/>
              <a:cs typeface="Times New Roman"/>
            </a:endParaRPr>
          </a:p>
          <a:p>
            <a:pPr marL="469900" marR="5080" lvl="1" indent="-228600">
              <a:lnSpc>
                <a:spcPts val="1380"/>
              </a:lnSpc>
              <a:buFont typeface="Courier New"/>
              <a:buChar char="o"/>
              <a:tabLst>
                <a:tab pos="469900" algn="l"/>
              </a:tabLst>
            </a:pPr>
            <a:r>
              <a:rPr sz="1200" dirty="0">
                <a:latin typeface="Times New Roman"/>
                <a:cs typeface="Times New Roman"/>
              </a:rPr>
              <a:t>If an </a:t>
            </a:r>
            <a:r>
              <a:rPr sz="1200" spc="-5" dirty="0">
                <a:latin typeface="Times New Roman"/>
                <a:cs typeface="Times New Roman"/>
              </a:rPr>
              <a:t>ACK </a:t>
            </a:r>
            <a:r>
              <a:rPr sz="1200" dirty="0">
                <a:latin typeface="Times New Roman"/>
                <a:cs typeface="Times New Roman"/>
              </a:rPr>
              <a:t>is not </a:t>
            </a:r>
            <a:r>
              <a:rPr sz="1200" spc="-5" dirty="0">
                <a:latin typeface="Times New Roman"/>
                <a:cs typeface="Times New Roman"/>
              </a:rPr>
              <a:t>received </a:t>
            </a:r>
            <a:r>
              <a:rPr sz="1200" dirty="0">
                <a:latin typeface="Times New Roman"/>
                <a:cs typeface="Times New Roman"/>
              </a:rPr>
              <a:t>before that </a:t>
            </a:r>
            <a:r>
              <a:rPr sz="1200" spc="-5" dirty="0">
                <a:latin typeface="Times New Roman"/>
                <a:cs typeface="Times New Roman"/>
              </a:rPr>
              <a:t>Timer </a:t>
            </a:r>
            <a:r>
              <a:rPr sz="1200" dirty="0">
                <a:latin typeface="Times New Roman"/>
                <a:cs typeface="Times New Roman"/>
              </a:rPr>
              <a:t>expires, sender </a:t>
            </a:r>
            <a:r>
              <a:rPr sz="1200" spc="-5" dirty="0">
                <a:latin typeface="Times New Roman"/>
                <a:cs typeface="Times New Roman"/>
              </a:rPr>
              <a:t>retransmits  </a:t>
            </a:r>
            <a:r>
              <a:rPr sz="1200" dirty="0">
                <a:latin typeface="Times New Roman"/>
                <a:cs typeface="Times New Roman"/>
              </a:rPr>
              <a:t>all the </a:t>
            </a:r>
            <a:r>
              <a:rPr sz="1200" spc="-5" dirty="0">
                <a:latin typeface="Times New Roman"/>
                <a:cs typeface="Times New Roman"/>
              </a:rPr>
              <a:t>frames </a:t>
            </a:r>
            <a:r>
              <a:rPr sz="1200" dirty="0">
                <a:latin typeface="Times New Roman"/>
                <a:cs typeface="Times New Roman"/>
              </a:rPr>
              <a:t>since the last</a:t>
            </a:r>
            <a:r>
              <a:rPr sz="1200" spc="-95" dirty="0">
                <a:latin typeface="Times New Roman"/>
                <a:cs typeface="Times New Roman"/>
              </a:rPr>
              <a:t> </a:t>
            </a:r>
            <a:r>
              <a:rPr sz="1200" spc="-5" dirty="0">
                <a:latin typeface="Times New Roman"/>
                <a:cs typeface="Times New Roman"/>
              </a:rPr>
              <a:t>ACK</a:t>
            </a:r>
            <a:endParaRPr sz="1200">
              <a:latin typeface="Times New Roman"/>
              <a:cs typeface="Times New Roman"/>
            </a:endParaRPr>
          </a:p>
        </p:txBody>
      </p:sp>
      <p:sp>
        <p:nvSpPr>
          <p:cNvPr id="8" name="object 8"/>
          <p:cNvSpPr txBox="1"/>
          <p:nvPr/>
        </p:nvSpPr>
        <p:spPr>
          <a:xfrm>
            <a:off x="1587500" y="8560041"/>
            <a:ext cx="3158490" cy="574675"/>
          </a:xfrm>
          <a:prstGeom prst="rect">
            <a:avLst/>
          </a:prstGeom>
        </p:spPr>
        <p:txBody>
          <a:bodyPr vert="horz" wrap="square" lIns="0" tIns="0" rIns="0" bIns="0" rtlCol="0">
            <a:spAutoFit/>
          </a:bodyPr>
          <a:lstStyle/>
          <a:p>
            <a:pPr marL="240665" indent="-227965">
              <a:lnSpc>
                <a:spcPts val="1645"/>
              </a:lnSpc>
              <a:buFont typeface="Meiryo"/>
              <a:buChar char="❖"/>
              <a:tabLst>
                <a:tab pos="241300" algn="l"/>
              </a:tabLst>
            </a:pPr>
            <a:r>
              <a:rPr sz="1400" b="1" spc="-5" dirty="0">
                <a:latin typeface="Times New Roman"/>
                <a:cs typeface="Times New Roman"/>
              </a:rPr>
              <a:t>Selective Reject</a:t>
            </a:r>
            <a:r>
              <a:rPr sz="1400" b="1" spc="-25" dirty="0">
                <a:latin typeface="Times New Roman"/>
                <a:cs typeface="Times New Roman"/>
              </a:rPr>
              <a:t> </a:t>
            </a:r>
            <a:r>
              <a:rPr sz="1400" b="1" spc="-5" dirty="0">
                <a:latin typeface="Times New Roman"/>
                <a:cs typeface="Times New Roman"/>
              </a:rPr>
              <a:t>ARQ</a:t>
            </a:r>
            <a:endParaRPr sz="1400">
              <a:latin typeface="Times New Roman"/>
              <a:cs typeface="Times New Roman"/>
            </a:endParaRPr>
          </a:p>
          <a:p>
            <a:pPr marL="241300" marR="5080" indent="-228600">
              <a:lnSpc>
                <a:spcPts val="1380"/>
              </a:lnSpc>
              <a:spcBef>
                <a:spcPts val="60"/>
              </a:spcBef>
            </a:pPr>
            <a:r>
              <a:rPr sz="1200" spc="-5" dirty="0">
                <a:latin typeface="Courier New"/>
                <a:cs typeface="Courier New"/>
              </a:rPr>
              <a:t>o </a:t>
            </a:r>
            <a:r>
              <a:rPr sz="1200" dirty="0">
                <a:latin typeface="Times New Roman"/>
                <a:cs typeface="Times New Roman"/>
              </a:rPr>
              <a:t>In </a:t>
            </a:r>
            <a:r>
              <a:rPr sz="1200" spc="-5" dirty="0">
                <a:latin typeface="Times New Roman"/>
                <a:cs typeface="Times New Roman"/>
              </a:rPr>
              <a:t>selective-reject ARQ, </a:t>
            </a:r>
            <a:r>
              <a:rPr sz="1200" dirty="0">
                <a:latin typeface="Times New Roman"/>
                <a:cs typeface="Times New Roman"/>
              </a:rPr>
              <a:t>only </a:t>
            </a:r>
            <a:r>
              <a:rPr sz="1200" spc="-5" dirty="0">
                <a:latin typeface="Times New Roman"/>
                <a:cs typeface="Times New Roman"/>
              </a:rPr>
              <a:t>the specific  retransmitted</a:t>
            </a:r>
            <a:endParaRPr sz="1200">
              <a:latin typeface="Times New Roman"/>
              <a:cs typeface="Times New Roman"/>
            </a:endParaRPr>
          </a:p>
        </p:txBody>
      </p:sp>
      <p:sp>
        <p:nvSpPr>
          <p:cNvPr id="9" name="object 9"/>
          <p:cNvSpPr txBox="1"/>
          <p:nvPr/>
        </p:nvSpPr>
        <p:spPr>
          <a:xfrm>
            <a:off x="4832770" y="8764523"/>
            <a:ext cx="1828800"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damaged   </a:t>
            </a:r>
            <a:r>
              <a:rPr sz="1200" dirty="0">
                <a:latin typeface="Times New Roman"/>
                <a:cs typeface="Times New Roman"/>
              </a:rPr>
              <a:t>or   </a:t>
            </a:r>
            <a:r>
              <a:rPr sz="1200" spc="-5" dirty="0">
                <a:latin typeface="Times New Roman"/>
                <a:cs typeface="Times New Roman"/>
              </a:rPr>
              <a:t>lost   frame </a:t>
            </a:r>
            <a:r>
              <a:rPr sz="1200" spc="220" dirty="0">
                <a:latin typeface="Times New Roman"/>
                <a:cs typeface="Times New Roman"/>
              </a:rPr>
              <a:t> </a:t>
            </a:r>
            <a:r>
              <a:rPr sz="1200" dirty="0">
                <a:latin typeface="Times New Roman"/>
                <a:cs typeface="Times New Roman"/>
              </a:rPr>
              <a:t>is</a:t>
            </a:r>
            <a:endParaRPr sz="1200">
              <a:latin typeface="Times New Roman"/>
              <a:cs typeface="Times New Roman"/>
            </a:endParaRPr>
          </a:p>
        </p:txBody>
      </p:sp>
      <p:sp>
        <p:nvSpPr>
          <p:cNvPr id="10" name="object 10"/>
          <p:cNvSpPr txBox="1"/>
          <p:nvPr/>
        </p:nvSpPr>
        <p:spPr>
          <a:xfrm>
            <a:off x="1587500" y="9127235"/>
            <a:ext cx="5072380" cy="358140"/>
          </a:xfrm>
          <a:prstGeom prst="rect">
            <a:avLst/>
          </a:prstGeom>
        </p:spPr>
        <p:txBody>
          <a:bodyPr vert="horz" wrap="square" lIns="0" tIns="0" rIns="0" bIns="0" rtlCol="0">
            <a:spAutoFit/>
          </a:bodyPr>
          <a:lstStyle/>
          <a:p>
            <a:pPr marL="241300" marR="5080" indent="-228600">
              <a:lnSpc>
                <a:spcPts val="1380"/>
              </a:lnSpc>
            </a:pPr>
            <a:r>
              <a:rPr sz="1200" spc="-5" dirty="0">
                <a:latin typeface="Courier New"/>
                <a:cs typeface="Courier New"/>
              </a:rPr>
              <a:t>o </a:t>
            </a:r>
            <a:r>
              <a:rPr sz="1200" dirty="0">
                <a:latin typeface="Times New Roman"/>
                <a:cs typeface="Times New Roman"/>
              </a:rPr>
              <a:t>If a </a:t>
            </a:r>
            <a:r>
              <a:rPr sz="1200" spc="-5" dirty="0">
                <a:latin typeface="Times New Roman"/>
                <a:cs typeface="Times New Roman"/>
              </a:rPr>
              <a:t>frame </a:t>
            </a:r>
            <a:r>
              <a:rPr sz="1200" dirty="0">
                <a:latin typeface="Times New Roman"/>
                <a:cs typeface="Times New Roman"/>
              </a:rPr>
              <a:t>is corrupted in transit, a </a:t>
            </a:r>
            <a:r>
              <a:rPr sz="1200" spc="-5" dirty="0">
                <a:latin typeface="Times New Roman"/>
                <a:cs typeface="Times New Roman"/>
              </a:rPr>
              <a:t>NAK </a:t>
            </a:r>
            <a:r>
              <a:rPr sz="1200" dirty="0">
                <a:latin typeface="Times New Roman"/>
                <a:cs typeface="Times New Roman"/>
              </a:rPr>
              <a:t>is </a:t>
            </a:r>
            <a:r>
              <a:rPr sz="1200" spc="-5" dirty="0">
                <a:latin typeface="Times New Roman"/>
                <a:cs typeface="Times New Roman"/>
              </a:rPr>
              <a:t>returned and the frame is resent out  of</a:t>
            </a:r>
            <a:r>
              <a:rPr sz="1200" spc="-100" dirty="0">
                <a:latin typeface="Times New Roman"/>
                <a:cs typeface="Times New Roman"/>
              </a:rPr>
              <a:t> </a:t>
            </a:r>
            <a:r>
              <a:rPr sz="1200" spc="-5" dirty="0">
                <a:latin typeface="Times New Roman"/>
                <a:cs typeface="Times New Roman"/>
              </a:rPr>
              <a:t>sequence</a:t>
            </a:r>
            <a:endParaRPr sz="1200">
              <a:latin typeface="Times New Roman"/>
              <a:cs typeface="Times New Roman"/>
            </a:endParaRPr>
          </a:p>
        </p:txBody>
      </p:sp>
      <p:sp>
        <p:nvSpPr>
          <p:cNvPr id="11" name="object 11"/>
          <p:cNvSpPr/>
          <p:nvPr/>
        </p:nvSpPr>
        <p:spPr>
          <a:xfrm>
            <a:off x="1751457" y="5389626"/>
            <a:ext cx="4287011" cy="2772156"/>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1616583" y="1440180"/>
            <a:ext cx="4557522" cy="2721101"/>
          </a:xfrm>
          <a:prstGeom prst="rect">
            <a:avLst/>
          </a:prstGeom>
          <a:blipFill>
            <a:blip r:embed="rId3" cstate="print"/>
            <a:stretch>
              <a:fillRect/>
            </a:stretch>
          </a:blipFill>
        </p:spPr>
        <p:txBody>
          <a:bodyPr wrap="square" lIns="0" tIns="0" rIns="0" bIns="0" rtlCol="0"/>
          <a:lstStyle/>
          <a:p>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4" name="object 14"/>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200</a:t>
            </a:r>
            <a:endParaRPr sz="1200">
              <a:latin typeface="Times New Roman"/>
              <a:cs typeface="Times New Roman"/>
            </a:endParaRPr>
          </a:p>
        </p:txBody>
      </p:sp>
    </p:spTree>
    <p:extLst>
      <p:ext uri="{BB962C8B-B14F-4D97-AF65-F5344CB8AC3E}">
        <p14:creationId xmlns:p14="http://schemas.microsoft.com/office/powerpoint/2010/main" val="200811818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1" y="914399"/>
            <a:ext cx="5532120" cy="2647315"/>
          </a:xfrm>
          <a:prstGeom prst="rect">
            <a:avLst/>
          </a:prstGeom>
        </p:spPr>
        <p:txBody>
          <a:bodyPr vert="horz" wrap="square" lIns="0" tIns="0" rIns="0" bIns="0" rtlCol="0">
            <a:spAutoFit/>
          </a:bodyPr>
          <a:lstStyle/>
          <a:p>
            <a:pPr marL="698500" marR="5080" indent="-228600">
              <a:lnSpc>
                <a:spcPts val="1380"/>
              </a:lnSpc>
              <a:buFont typeface="Courier New"/>
              <a:buChar char="o"/>
              <a:tabLst>
                <a:tab pos="698500" algn="l"/>
              </a:tabLst>
            </a:pPr>
            <a:r>
              <a:rPr sz="1200" dirty="0">
                <a:latin typeface="Times New Roman"/>
                <a:cs typeface="Times New Roman"/>
              </a:rPr>
              <a:t>The Rx device </a:t>
            </a:r>
            <a:r>
              <a:rPr sz="1200" spc="-5" dirty="0">
                <a:latin typeface="Times New Roman"/>
                <a:cs typeface="Times New Roman"/>
              </a:rPr>
              <a:t>must </a:t>
            </a:r>
            <a:r>
              <a:rPr sz="1200" dirty="0">
                <a:latin typeface="Times New Roman"/>
                <a:cs typeface="Times New Roman"/>
              </a:rPr>
              <a:t>be able to </a:t>
            </a:r>
            <a:r>
              <a:rPr sz="1200" spc="-5" dirty="0">
                <a:latin typeface="Times New Roman"/>
                <a:cs typeface="Times New Roman"/>
              </a:rPr>
              <a:t>sort frames </a:t>
            </a:r>
            <a:r>
              <a:rPr sz="1200" dirty="0">
                <a:latin typeface="Times New Roman"/>
                <a:cs typeface="Times New Roman"/>
              </a:rPr>
              <a:t>and insert </a:t>
            </a:r>
            <a:r>
              <a:rPr sz="1200" spc="-5" dirty="0">
                <a:latin typeface="Times New Roman"/>
                <a:cs typeface="Times New Roman"/>
              </a:rPr>
              <a:t>the retransmitted frame  </a:t>
            </a:r>
            <a:r>
              <a:rPr sz="1200" dirty="0">
                <a:latin typeface="Times New Roman"/>
                <a:cs typeface="Times New Roman"/>
              </a:rPr>
              <a:t>into </a:t>
            </a:r>
            <a:r>
              <a:rPr sz="1200" spc="-5" dirty="0">
                <a:latin typeface="Times New Roman"/>
                <a:cs typeface="Times New Roman"/>
              </a:rPr>
              <a:t>the proper</a:t>
            </a:r>
            <a:r>
              <a:rPr sz="1200" spc="-70" dirty="0">
                <a:latin typeface="Times New Roman"/>
                <a:cs typeface="Times New Roman"/>
              </a:rPr>
              <a:t> </a:t>
            </a:r>
            <a:r>
              <a:rPr sz="1200" dirty="0">
                <a:latin typeface="Times New Roman"/>
                <a:cs typeface="Times New Roman"/>
              </a:rPr>
              <a:t>place</a:t>
            </a:r>
            <a:endParaRPr sz="1200">
              <a:latin typeface="Times New Roman"/>
              <a:cs typeface="Times New Roman"/>
            </a:endParaRPr>
          </a:p>
          <a:p>
            <a:pPr>
              <a:lnSpc>
                <a:spcPct val="100000"/>
              </a:lnSpc>
              <a:spcBef>
                <a:spcPts val="15"/>
              </a:spcBef>
              <a:buFont typeface="Courier New"/>
              <a:buChar char="o"/>
            </a:pPr>
            <a:endParaRPr sz="1100">
              <a:latin typeface="Times New Roman"/>
              <a:cs typeface="Times New Roman"/>
            </a:endParaRPr>
          </a:p>
          <a:p>
            <a:pPr marL="12700">
              <a:lnSpc>
                <a:spcPts val="1410"/>
              </a:lnSpc>
              <a:spcBef>
                <a:spcPts val="5"/>
              </a:spcBef>
            </a:pPr>
            <a:r>
              <a:rPr sz="1200" dirty="0">
                <a:latin typeface="Times New Roman"/>
                <a:cs typeface="Times New Roman"/>
              </a:rPr>
              <a:t>The </a:t>
            </a:r>
            <a:r>
              <a:rPr sz="1200" spc="-5" dirty="0">
                <a:latin typeface="Times New Roman"/>
                <a:cs typeface="Times New Roman"/>
              </a:rPr>
              <a:t>selective </a:t>
            </a:r>
            <a:r>
              <a:rPr sz="1200" dirty="0">
                <a:latin typeface="Times New Roman"/>
                <a:cs typeface="Times New Roman"/>
              </a:rPr>
              <a:t>reject </a:t>
            </a:r>
            <a:r>
              <a:rPr sz="1200" spc="-5" dirty="0">
                <a:latin typeface="Times New Roman"/>
                <a:cs typeface="Times New Roman"/>
              </a:rPr>
              <a:t>ARQ </a:t>
            </a:r>
            <a:r>
              <a:rPr sz="1200" dirty="0">
                <a:latin typeface="Times New Roman"/>
                <a:cs typeface="Times New Roman"/>
              </a:rPr>
              <a:t>differs from </a:t>
            </a:r>
            <a:r>
              <a:rPr sz="1200" spc="-5" dirty="0">
                <a:latin typeface="Times New Roman"/>
                <a:cs typeface="Times New Roman"/>
              </a:rPr>
              <a:t>Go Back </a:t>
            </a:r>
            <a:r>
              <a:rPr sz="1200" dirty="0">
                <a:latin typeface="Times New Roman"/>
                <a:cs typeface="Times New Roman"/>
              </a:rPr>
              <a:t>n in the </a:t>
            </a:r>
            <a:r>
              <a:rPr sz="1200" spc="-5" dirty="0">
                <a:latin typeface="Times New Roman"/>
                <a:cs typeface="Times New Roman"/>
              </a:rPr>
              <a:t>following</a:t>
            </a:r>
            <a:r>
              <a:rPr sz="1200" spc="-35" dirty="0">
                <a:latin typeface="Times New Roman"/>
                <a:cs typeface="Times New Roman"/>
              </a:rPr>
              <a:t> </a:t>
            </a:r>
            <a:r>
              <a:rPr sz="1200" spc="-5" dirty="0">
                <a:latin typeface="Times New Roman"/>
                <a:cs typeface="Times New Roman"/>
              </a:rPr>
              <a:t>ways:</a:t>
            </a:r>
            <a:endParaRPr sz="1200">
              <a:latin typeface="Times New Roman"/>
              <a:cs typeface="Times New Roman"/>
            </a:endParaRPr>
          </a:p>
          <a:p>
            <a:pPr marL="1155700" marR="6350" lvl="1" indent="-228600">
              <a:lnSpc>
                <a:spcPts val="1380"/>
              </a:lnSpc>
              <a:spcBef>
                <a:spcPts val="65"/>
              </a:spcBef>
              <a:buFont typeface="Courier New"/>
              <a:buChar char="o"/>
              <a:tabLst>
                <a:tab pos="1155700" algn="l"/>
              </a:tabLst>
            </a:pPr>
            <a:r>
              <a:rPr sz="1200" dirty="0">
                <a:latin typeface="Times New Roman"/>
                <a:cs typeface="Times New Roman"/>
              </a:rPr>
              <a:t>The Rx device </a:t>
            </a:r>
            <a:r>
              <a:rPr sz="1200" spc="-5" dirty="0">
                <a:latin typeface="Times New Roman"/>
                <a:cs typeface="Times New Roman"/>
              </a:rPr>
              <a:t>must </a:t>
            </a:r>
            <a:r>
              <a:rPr sz="1200" dirty="0">
                <a:latin typeface="Times New Roman"/>
                <a:cs typeface="Times New Roman"/>
              </a:rPr>
              <a:t>contain sorting </a:t>
            </a:r>
            <a:r>
              <a:rPr sz="1200" spc="-5" dirty="0">
                <a:latin typeface="Times New Roman"/>
                <a:cs typeface="Times New Roman"/>
              </a:rPr>
              <a:t>logic </a:t>
            </a:r>
            <a:r>
              <a:rPr sz="1200" dirty="0">
                <a:latin typeface="Times New Roman"/>
                <a:cs typeface="Times New Roman"/>
              </a:rPr>
              <a:t>to </a:t>
            </a:r>
            <a:r>
              <a:rPr sz="1200" spc="-5" dirty="0">
                <a:latin typeface="Times New Roman"/>
                <a:cs typeface="Times New Roman"/>
              </a:rPr>
              <a:t>enable </a:t>
            </a:r>
            <a:r>
              <a:rPr sz="1200" dirty="0">
                <a:latin typeface="Times New Roman"/>
                <a:cs typeface="Times New Roman"/>
              </a:rPr>
              <a:t>it to </a:t>
            </a:r>
            <a:r>
              <a:rPr sz="1200" spc="-5" dirty="0">
                <a:latin typeface="Times New Roman"/>
                <a:cs typeface="Times New Roman"/>
              </a:rPr>
              <a:t>reorder frames  received out of</a:t>
            </a:r>
            <a:r>
              <a:rPr sz="1200" spc="-85" dirty="0">
                <a:latin typeface="Times New Roman"/>
                <a:cs typeface="Times New Roman"/>
              </a:rPr>
              <a:t> </a:t>
            </a:r>
            <a:r>
              <a:rPr sz="1200" spc="-5" dirty="0">
                <a:latin typeface="Times New Roman"/>
                <a:cs typeface="Times New Roman"/>
              </a:rPr>
              <a:t>sequence</a:t>
            </a:r>
            <a:endParaRPr sz="1200">
              <a:latin typeface="Times New Roman"/>
              <a:cs typeface="Times New Roman"/>
            </a:endParaRPr>
          </a:p>
          <a:p>
            <a:pPr marL="1155700" marR="5080" lvl="1" indent="-228600">
              <a:lnSpc>
                <a:spcPts val="1380"/>
              </a:lnSpc>
              <a:buFont typeface="Courier New"/>
              <a:buChar char="o"/>
              <a:tabLst>
                <a:tab pos="1155700" algn="l"/>
              </a:tabLst>
            </a:pPr>
            <a:r>
              <a:rPr sz="1200" dirty="0">
                <a:latin typeface="Times New Roman"/>
                <a:cs typeface="Times New Roman"/>
              </a:rPr>
              <a:t>Sending device </a:t>
            </a:r>
            <a:r>
              <a:rPr sz="1200" spc="-5" dirty="0">
                <a:latin typeface="Times New Roman"/>
                <a:cs typeface="Times New Roman"/>
              </a:rPr>
              <a:t>must </a:t>
            </a:r>
            <a:r>
              <a:rPr sz="1200" dirty="0">
                <a:latin typeface="Times New Roman"/>
                <a:cs typeface="Times New Roman"/>
              </a:rPr>
              <a:t>contain a searching </a:t>
            </a:r>
            <a:r>
              <a:rPr sz="1200" spc="-5" dirty="0">
                <a:latin typeface="Times New Roman"/>
                <a:cs typeface="Times New Roman"/>
              </a:rPr>
              <a:t>mechanism </a:t>
            </a:r>
            <a:r>
              <a:rPr sz="1200" dirty="0">
                <a:latin typeface="Times New Roman"/>
                <a:cs typeface="Times New Roman"/>
              </a:rPr>
              <a:t>that allows it to  find and select only the requested </a:t>
            </a:r>
            <a:r>
              <a:rPr sz="1200" spc="-5" dirty="0">
                <a:latin typeface="Times New Roman"/>
                <a:cs typeface="Times New Roman"/>
              </a:rPr>
              <a:t>frame </a:t>
            </a:r>
            <a:r>
              <a:rPr sz="1200" dirty="0">
                <a:latin typeface="Times New Roman"/>
                <a:cs typeface="Times New Roman"/>
              </a:rPr>
              <a:t>for</a:t>
            </a:r>
            <a:r>
              <a:rPr sz="1200" spc="-50" dirty="0">
                <a:latin typeface="Times New Roman"/>
                <a:cs typeface="Times New Roman"/>
              </a:rPr>
              <a:t> </a:t>
            </a:r>
            <a:r>
              <a:rPr sz="1200" spc="-5" dirty="0">
                <a:latin typeface="Times New Roman"/>
                <a:cs typeface="Times New Roman"/>
              </a:rPr>
              <a:t>retransmission</a:t>
            </a:r>
            <a:endParaRPr sz="1200">
              <a:latin typeface="Times New Roman"/>
              <a:cs typeface="Times New Roman"/>
            </a:endParaRPr>
          </a:p>
          <a:p>
            <a:pPr marL="1155700" lvl="1" indent="-228600">
              <a:lnSpc>
                <a:spcPts val="1315"/>
              </a:lnSpc>
              <a:buFont typeface="Courier New"/>
              <a:buChar char="o"/>
              <a:tabLst>
                <a:tab pos="1155700" algn="l"/>
              </a:tabLst>
            </a:pPr>
            <a:r>
              <a:rPr sz="1200" spc="-5" dirty="0">
                <a:latin typeface="Times New Roman"/>
                <a:cs typeface="Times New Roman"/>
              </a:rPr>
              <a:t>Selective Reject</a:t>
            </a:r>
            <a:r>
              <a:rPr sz="1200" spc="-75" dirty="0">
                <a:latin typeface="Times New Roman"/>
                <a:cs typeface="Times New Roman"/>
              </a:rPr>
              <a:t> </a:t>
            </a:r>
            <a:r>
              <a:rPr sz="1200" spc="-10" dirty="0">
                <a:latin typeface="Times New Roman"/>
                <a:cs typeface="Times New Roman"/>
              </a:rPr>
              <a:t>ARQ</a:t>
            </a:r>
            <a:endParaRPr sz="1200">
              <a:latin typeface="Times New Roman"/>
              <a:cs typeface="Times New Roman"/>
            </a:endParaRPr>
          </a:p>
          <a:p>
            <a:pPr marL="1155700" marR="6350" lvl="1" indent="-228600">
              <a:lnSpc>
                <a:spcPts val="1380"/>
              </a:lnSpc>
              <a:spcBef>
                <a:spcPts val="65"/>
              </a:spcBef>
              <a:buFont typeface="Courier New"/>
              <a:buChar char="o"/>
              <a:tabLst>
                <a:tab pos="1155700" algn="l"/>
              </a:tabLst>
            </a:pPr>
            <a:r>
              <a:rPr sz="1200" spc="-5" dirty="0">
                <a:latin typeface="Times New Roman"/>
                <a:cs typeface="Times New Roman"/>
              </a:rPr>
              <a:t>A </a:t>
            </a:r>
            <a:r>
              <a:rPr sz="1200" dirty="0">
                <a:latin typeface="Times New Roman"/>
                <a:cs typeface="Times New Roman"/>
              </a:rPr>
              <a:t>buffer in the receiver </a:t>
            </a:r>
            <a:r>
              <a:rPr sz="1200" spc="-5" dirty="0">
                <a:latin typeface="Times New Roman"/>
                <a:cs typeface="Times New Roman"/>
              </a:rPr>
              <a:t>must </a:t>
            </a:r>
            <a:r>
              <a:rPr sz="1200" dirty="0">
                <a:latin typeface="Times New Roman"/>
                <a:cs typeface="Times New Roman"/>
              </a:rPr>
              <a:t>keep all </a:t>
            </a:r>
            <a:r>
              <a:rPr sz="1200" spc="-5" dirty="0">
                <a:latin typeface="Times New Roman"/>
                <a:cs typeface="Times New Roman"/>
              </a:rPr>
              <a:t>previously received frames </a:t>
            </a:r>
            <a:r>
              <a:rPr sz="1200" dirty="0">
                <a:latin typeface="Times New Roman"/>
                <a:cs typeface="Times New Roman"/>
              </a:rPr>
              <a:t>on  hold until all </a:t>
            </a:r>
            <a:r>
              <a:rPr sz="1200" spc="-5" dirty="0">
                <a:latin typeface="Times New Roman"/>
                <a:cs typeface="Times New Roman"/>
              </a:rPr>
              <a:t>retransmissions </a:t>
            </a:r>
            <a:r>
              <a:rPr sz="1200" dirty="0">
                <a:latin typeface="Times New Roman"/>
                <a:cs typeface="Times New Roman"/>
              </a:rPr>
              <a:t>have been</a:t>
            </a:r>
            <a:r>
              <a:rPr sz="1200" spc="-40" dirty="0">
                <a:latin typeface="Times New Roman"/>
                <a:cs typeface="Times New Roman"/>
              </a:rPr>
              <a:t> </a:t>
            </a:r>
            <a:r>
              <a:rPr sz="1200" dirty="0">
                <a:latin typeface="Times New Roman"/>
                <a:cs typeface="Times New Roman"/>
              </a:rPr>
              <a:t>stored</a:t>
            </a:r>
            <a:endParaRPr sz="1200">
              <a:latin typeface="Times New Roman"/>
              <a:cs typeface="Times New Roman"/>
            </a:endParaRPr>
          </a:p>
          <a:p>
            <a:pPr lvl="1">
              <a:lnSpc>
                <a:spcPct val="100000"/>
              </a:lnSpc>
              <a:buFont typeface="Courier New"/>
              <a:buChar char="o"/>
            </a:pPr>
            <a:endParaRPr sz="1200">
              <a:latin typeface="Times New Roman"/>
              <a:cs typeface="Times New Roman"/>
            </a:endParaRPr>
          </a:p>
          <a:p>
            <a:pPr marL="1155700" marR="6350" lvl="1" indent="-228600">
              <a:lnSpc>
                <a:spcPts val="1380"/>
              </a:lnSpc>
              <a:buFont typeface="Courier New"/>
              <a:buChar char="o"/>
              <a:tabLst>
                <a:tab pos="1155700" algn="l"/>
              </a:tabLst>
            </a:pPr>
            <a:r>
              <a:rPr sz="1200" spc="-5" dirty="0">
                <a:latin typeface="Times New Roman"/>
                <a:cs typeface="Times New Roman"/>
              </a:rPr>
              <a:t>To avoid selectivity, ACK number, like NAK numbers must refer to  frame received </a:t>
            </a:r>
            <a:r>
              <a:rPr sz="1200" dirty="0">
                <a:latin typeface="Times New Roman"/>
                <a:cs typeface="Times New Roman"/>
              </a:rPr>
              <a:t>instead of next expected</a:t>
            </a:r>
            <a:r>
              <a:rPr sz="1200" spc="-3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1155700" lvl="1" indent="-228600">
              <a:lnSpc>
                <a:spcPts val="1345"/>
              </a:lnSpc>
              <a:buFont typeface="Courier New"/>
              <a:buChar char="o"/>
              <a:tabLst>
                <a:tab pos="1155700" algn="l"/>
              </a:tabLst>
            </a:pPr>
            <a:r>
              <a:rPr sz="1200" spc="-5" dirty="0">
                <a:latin typeface="Times New Roman"/>
                <a:cs typeface="Times New Roman"/>
              </a:rPr>
              <a:t>A smaller </a:t>
            </a:r>
            <a:r>
              <a:rPr sz="1200" dirty="0">
                <a:latin typeface="Times New Roman"/>
                <a:cs typeface="Times New Roman"/>
              </a:rPr>
              <a:t>window size is required </a:t>
            </a:r>
            <a:r>
              <a:rPr sz="1200" spc="-5" dirty="0">
                <a:latin typeface="Times New Roman"/>
                <a:cs typeface="Times New Roman"/>
              </a:rPr>
              <a:t>because </a:t>
            </a:r>
            <a:r>
              <a:rPr sz="1200" dirty="0">
                <a:latin typeface="Times New Roman"/>
                <a:cs typeface="Times New Roman"/>
              </a:rPr>
              <a:t>of this added</a:t>
            </a:r>
            <a:r>
              <a:rPr sz="1200" spc="-70" dirty="0">
                <a:latin typeface="Times New Roman"/>
                <a:cs typeface="Times New Roman"/>
              </a:rPr>
              <a:t> </a:t>
            </a:r>
            <a:r>
              <a:rPr sz="1200" dirty="0">
                <a:latin typeface="Times New Roman"/>
                <a:cs typeface="Times New Roman"/>
              </a:rPr>
              <a:t>complexity</a:t>
            </a:r>
            <a:endParaRPr sz="1200">
              <a:latin typeface="Times New Roman"/>
              <a:cs typeface="Times New Roman"/>
            </a:endParaRPr>
          </a:p>
        </p:txBody>
      </p:sp>
      <p:sp>
        <p:nvSpPr>
          <p:cNvPr id="7" name="object 7"/>
          <p:cNvSpPr txBox="1"/>
          <p:nvPr/>
        </p:nvSpPr>
        <p:spPr>
          <a:xfrm>
            <a:off x="1130308" y="8096250"/>
            <a:ext cx="5531485" cy="1421765"/>
          </a:xfrm>
          <a:prstGeom prst="rect">
            <a:avLst/>
          </a:prstGeom>
        </p:spPr>
        <p:txBody>
          <a:bodyPr vert="horz" wrap="square" lIns="0" tIns="0" rIns="0" bIns="0" rtlCol="0">
            <a:spAutoFit/>
          </a:bodyPr>
          <a:lstStyle/>
          <a:p>
            <a:pPr marL="927100" indent="-228600">
              <a:lnSpc>
                <a:spcPct val="100000"/>
              </a:lnSpc>
              <a:buFont typeface="Meiryo"/>
              <a:buChar char="➢"/>
              <a:tabLst>
                <a:tab pos="927100" algn="l"/>
              </a:tabLst>
            </a:pPr>
            <a:r>
              <a:rPr sz="1200" dirty="0">
                <a:latin typeface="Times New Roman"/>
                <a:cs typeface="Times New Roman"/>
              </a:rPr>
              <a:t>Selective Reject ARQ-Lost</a:t>
            </a:r>
            <a:r>
              <a:rPr sz="1200" spc="-9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2700">
              <a:lnSpc>
                <a:spcPct val="100000"/>
              </a:lnSpc>
            </a:pPr>
            <a:r>
              <a:rPr sz="1200" dirty="0">
                <a:latin typeface="Times New Roman"/>
                <a:cs typeface="Times New Roman"/>
              </a:rPr>
              <a:t>Lost </a:t>
            </a:r>
            <a:r>
              <a:rPr sz="1200" spc="-5" dirty="0">
                <a:latin typeface="Times New Roman"/>
                <a:cs typeface="Times New Roman"/>
              </a:rPr>
              <a:t>ACK/NAK </a:t>
            </a:r>
            <a:r>
              <a:rPr sz="1200" dirty="0">
                <a:latin typeface="Times New Roman"/>
                <a:cs typeface="Times New Roman"/>
              </a:rPr>
              <a:t>are treated exactly </a:t>
            </a:r>
            <a:r>
              <a:rPr sz="1200" spc="-5" dirty="0">
                <a:latin typeface="Times New Roman"/>
                <a:cs typeface="Times New Roman"/>
              </a:rPr>
              <a:t>in the same way as by Go Back</a:t>
            </a:r>
            <a:r>
              <a:rPr sz="1200" spc="-50" dirty="0">
                <a:latin typeface="Times New Roman"/>
                <a:cs typeface="Times New Roman"/>
              </a:rPr>
              <a:t> </a:t>
            </a:r>
            <a:r>
              <a:rPr sz="1200" dirty="0">
                <a:latin typeface="Times New Roman"/>
                <a:cs typeface="Times New Roman"/>
              </a:rPr>
              <a:t>n</a:t>
            </a:r>
            <a:endParaRPr sz="1200">
              <a:latin typeface="Times New Roman"/>
              <a:cs typeface="Times New Roman"/>
            </a:endParaRPr>
          </a:p>
          <a:p>
            <a:pPr>
              <a:lnSpc>
                <a:spcPct val="100000"/>
              </a:lnSpc>
              <a:spcBef>
                <a:spcPts val="5"/>
              </a:spcBef>
            </a:pPr>
            <a:endParaRPr sz="1150">
              <a:latin typeface="Times New Roman"/>
              <a:cs typeface="Times New Roman"/>
            </a:endParaRPr>
          </a:p>
          <a:p>
            <a:pPr marL="1617980">
              <a:lnSpc>
                <a:spcPct val="100000"/>
              </a:lnSpc>
              <a:spcBef>
                <a:spcPts val="5"/>
              </a:spcBef>
            </a:pPr>
            <a:r>
              <a:rPr sz="1200" b="1" dirty="0">
                <a:latin typeface="Times New Roman"/>
                <a:cs typeface="Times New Roman"/>
              </a:rPr>
              <a:t>Selective </a:t>
            </a:r>
            <a:r>
              <a:rPr sz="1200" b="1" spc="-5" dirty="0">
                <a:latin typeface="Times New Roman"/>
                <a:cs typeface="Times New Roman"/>
              </a:rPr>
              <a:t>Reject ARQ </a:t>
            </a:r>
            <a:r>
              <a:rPr sz="1200" b="1" u="heavy" dirty="0">
                <a:latin typeface="Times New Roman"/>
                <a:cs typeface="Times New Roman"/>
              </a:rPr>
              <a:t>vs </a:t>
            </a:r>
            <a:r>
              <a:rPr sz="1200" b="1" dirty="0">
                <a:latin typeface="Times New Roman"/>
                <a:cs typeface="Times New Roman"/>
              </a:rPr>
              <a:t>Go Back</a:t>
            </a:r>
            <a:r>
              <a:rPr sz="1200" b="1" spc="-70" dirty="0">
                <a:latin typeface="Times New Roman"/>
                <a:cs typeface="Times New Roman"/>
              </a:rPr>
              <a:t> </a:t>
            </a:r>
            <a:r>
              <a:rPr sz="1200" b="1" spc="-5" dirty="0">
                <a:latin typeface="Times New Roman"/>
                <a:cs typeface="Times New Roman"/>
              </a:rPr>
              <a:t>n</a:t>
            </a:r>
            <a:endParaRPr sz="1200">
              <a:latin typeface="Times New Roman"/>
              <a:cs typeface="Times New Roman"/>
            </a:endParaRPr>
          </a:p>
          <a:p>
            <a:pPr>
              <a:lnSpc>
                <a:spcPct val="100000"/>
              </a:lnSpc>
              <a:spcBef>
                <a:spcPts val="20"/>
              </a:spcBef>
            </a:pPr>
            <a:endParaRPr sz="1200">
              <a:latin typeface="Times New Roman"/>
              <a:cs typeface="Times New Roman"/>
            </a:endParaRPr>
          </a:p>
          <a:p>
            <a:pPr marL="469265" marR="5080" indent="-228600">
              <a:lnSpc>
                <a:spcPts val="1380"/>
              </a:lnSpc>
              <a:spcBef>
                <a:spcPts val="5"/>
              </a:spcBef>
            </a:pPr>
            <a:r>
              <a:rPr sz="1200" spc="-5" dirty="0">
                <a:latin typeface="Courier New"/>
                <a:cs typeface="Courier New"/>
              </a:rPr>
              <a:t>o </a:t>
            </a:r>
            <a:r>
              <a:rPr sz="1200" dirty="0">
                <a:latin typeface="Times New Roman"/>
                <a:cs typeface="Times New Roman"/>
              </a:rPr>
              <a:t>Although </a:t>
            </a:r>
            <a:r>
              <a:rPr sz="1200" spc="-5" dirty="0">
                <a:latin typeface="Times New Roman"/>
                <a:cs typeface="Times New Roman"/>
              </a:rPr>
              <a:t>retransmitting </a:t>
            </a:r>
            <a:r>
              <a:rPr sz="1200" dirty="0">
                <a:latin typeface="Times New Roman"/>
                <a:cs typeface="Times New Roman"/>
              </a:rPr>
              <a:t>only specific </a:t>
            </a:r>
            <a:r>
              <a:rPr sz="1200" spc="-5" dirty="0">
                <a:latin typeface="Times New Roman"/>
                <a:cs typeface="Times New Roman"/>
              </a:rPr>
              <a:t>damaged </a:t>
            </a:r>
            <a:r>
              <a:rPr sz="1200" dirty="0">
                <a:latin typeface="Times New Roman"/>
                <a:cs typeface="Times New Roman"/>
              </a:rPr>
              <a:t>or lost </a:t>
            </a:r>
            <a:r>
              <a:rPr sz="1200" spc="-5" dirty="0">
                <a:latin typeface="Times New Roman"/>
                <a:cs typeface="Times New Roman"/>
              </a:rPr>
              <a:t>frames may seems more  </a:t>
            </a:r>
            <a:r>
              <a:rPr sz="1200" dirty="0">
                <a:latin typeface="Times New Roman"/>
                <a:cs typeface="Times New Roman"/>
              </a:rPr>
              <a:t>efficient than resending all the</a:t>
            </a:r>
            <a:r>
              <a:rPr sz="1200" spc="-105" dirty="0">
                <a:latin typeface="Times New Roman"/>
                <a:cs typeface="Times New Roman"/>
              </a:rPr>
              <a:t> </a:t>
            </a:r>
            <a:r>
              <a:rPr sz="1200" spc="-5" dirty="0">
                <a:latin typeface="Times New Roman"/>
                <a:cs typeface="Times New Roman"/>
              </a:rPr>
              <a:t>frames</a:t>
            </a:r>
            <a:endParaRPr sz="1200">
              <a:latin typeface="Times New Roman"/>
              <a:cs typeface="Times New Roman"/>
            </a:endParaRPr>
          </a:p>
        </p:txBody>
      </p:sp>
      <p:sp>
        <p:nvSpPr>
          <p:cNvPr id="8" name="object 8"/>
          <p:cNvSpPr/>
          <p:nvPr/>
        </p:nvSpPr>
        <p:spPr>
          <a:xfrm>
            <a:off x="1685544" y="4244340"/>
            <a:ext cx="4421670" cy="3161537"/>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201</a:t>
            </a:fld>
            <a:endParaRPr dirty="0"/>
          </a:p>
        </p:txBody>
      </p:sp>
    </p:spTree>
    <p:extLst>
      <p:ext uri="{BB962C8B-B14F-4D97-AF65-F5344CB8AC3E}">
        <p14:creationId xmlns:p14="http://schemas.microsoft.com/office/powerpoint/2010/main" val="28928144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2755" cy="501713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469900" marR="5715" indent="-228600" algn="just">
              <a:lnSpc>
                <a:spcPts val="1380"/>
              </a:lnSpc>
              <a:spcBef>
                <a:spcPts val="875"/>
              </a:spcBef>
              <a:buFont typeface="Courier New"/>
              <a:buChar char="o"/>
              <a:tabLst>
                <a:tab pos="469900" algn="l"/>
              </a:tabLst>
            </a:pPr>
            <a:r>
              <a:rPr sz="1200" dirty="0">
                <a:latin typeface="Times New Roman"/>
                <a:cs typeface="Times New Roman"/>
              </a:rPr>
              <a:t>Because of the </a:t>
            </a:r>
            <a:r>
              <a:rPr sz="1200" spc="-5" dirty="0">
                <a:latin typeface="Times New Roman"/>
                <a:cs typeface="Times New Roman"/>
              </a:rPr>
              <a:t>complexity of </a:t>
            </a:r>
            <a:r>
              <a:rPr sz="1200" spc="-10" dirty="0">
                <a:latin typeface="Times New Roman"/>
                <a:cs typeface="Times New Roman"/>
              </a:rPr>
              <a:t>sorting </a:t>
            </a:r>
            <a:r>
              <a:rPr sz="1200" dirty="0">
                <a:latin typeface="Times New Roman"/>
                <a:cs typeface="Times New Roman"/>
              </a:rPr>
              <a:t>and </a:t>
            </a:r>
            <a:r>
              <a:rPr sz="1200" spc="-5" dirty="0">
                <a:latin typeface="Times New Roman"/>
                <a:cs typeface="Times New Roman"/>
              </a:rPr>
              <a:t>storage required by </a:t>
            </a:r>
            <a:r>
              <a:rPr sz="1200" dirty="0">
                <a:latin typeface="Times New Roman"/>
                <a:cs typeface="Times New Roman"/>
              </a:rPr>
              <a:t>the </a:t>
            </a:r>
            <a:r>
              <a:rPr sz="1200" spc="-5" dirty="0">
                <a:latin typeface="Times New Roman"/>
                <a:cs typeface="Times New Roman"/>
              </a:rPr>
              <a:t>receiver </a:t>
            </a:r>
            <a:r>
              <a:rPr sz="1200" dirty="0">
                <a:latin typeface="Times New Roman"/>
                <a:cs typeface="Times New Roman"/>
              </a:rPr>
              <a:t>and  extra </a:t>
            </a:r>
            <a:r>
              <a:rPr sz="1200" spc="-5" dirty="0">
                <a:latin typeface="Times New Roman"/>
                <a:cs typeface="Times New Roman"/>
              </a:rPr>
              <a:t>logic needed </a:t>
            </a:r>
            <a:r>
              <a:rPr sz="1200" dirty="0">
                <a:latin typeface="Times New Roman"/>
                <a:cs typeface="Times New Roman"/>
              </a:rPr>
              <a:t>by sender to select </a:t>
            </a:r>
            <a:r>
              <a:rPr sz="1200" spc="-5" dirty="0">
                <a:latin typeface="Times New Roman"/>
                <a:cs typeface="Times New Roman"/>
              </a:rPr>
              <a:t>specific frames for retransmission, selective  reject ARQ is EXPENSIVE and not often</a:t>
            </a:r>
            <a:r>
              <a:rPr sz="1200" spc="-60" dirty="0">
                <a:latin typeface="Times New Roman"/>
                <a:cs typeface="Times New Roman"/>
              </a:rPr>
              <a:t> </a:t>
            </a:r>
            <a:r>
              <a:rPr sz="1200" spc="-5" dirty="0">
                <a:latin typeface="Times New Roman"/>
                <a:cs typeface="Times New Roman"/>
              </a:rPr>
              <a:t>used</a:t>
            </a:r>
            <a:endParaRPr sz="1200">
              <a:latin typeface="Times New Roman"/>
              <a:cs typeface="Times New Roman"/>
            </a:endParaRPr>
          </a:p>
          <a:p>
            <a:pPr marL="469900" marR="5715" indent="-228600" algn="just">
              <a:lnSpc>
                <a:spcPts val="1380"/>
              </a:lnSpc>
              <a:buFont typeface="Courier New"/>
              <a:buChar char="o"/>
              <a:tabLst>
                <a:tab pos="469900" algn="l"/>
              </a:tabLst>
            </a:pPr>
            <a:r>
              <a:rPr sz="1200" dirty="0">
                <a:latin typeface="Times New Roman"/>
                <a:cs typeface="Times New Roman"/>
              </a:rPr>
              <a:t>Selective reject gives better </a:t>
            </a:r>
            <a:r>
              <a:rPr sz="1200" spc="-5" dirty="0">
                <a:latin typeface="Times New Roman"/>
                <a:cs typeface="Times New Roman"/>
              </a:rPr>
              <a:t>performance </a:t>
            </a:r>
            <a:r>
              <a:rPr sz="1200" dirty="0">
                <a:latin typeface="Times New Roman"/>
                <a:cs typeface="Times New Roman"/>
              </a:rPr>
              <a:t>but in practice it is </a:t>
            </a:r>
            <a:r>
              <a:rPr sz="1200" spc="-5" dirty="0">
                <a:latin typeface="Times New Roman"/>
                <a:cs typeface="Times New Roman"/>
              </a:rPr>
              <a:t>usually </a:t>
            </a:r>
            <a:r>
              <a:rPr sz="1200" dirty="0">
                <a:latin typeface="Times New Roman"/>
                <a:cs typeface="Times New Roman"/>
              </a:rPr>
              <a:t>it is </a:t>
            </a:r>
            <a:r>
              <a:rPr sz="1200" spc="-5" dirty="0">
                <a:latin typeface="Times New Roman"/>
                <a:cs typeface="Times New Roman"/>
              </a:rPr>
              <a:t>discarded  </a:t>
            </a:r>
            <a:r>
              <a:rPr sz="1200" dirty="0">
                <a:latin typeface="Times New Roman"/>
                <a:cs typeface="Times New Roman"/>
              </a:rPr>
              <a:t>in favor of go-back-n for </a:t>
            </a:r>
            <a:r>
              <a:rPr sz="1200" spc="-5" dirty="0">
                <a:latin typeface="Times New Roman"/>
                <a:cs typeface="Times New Roman"/>
              </a:rPr>
              <a:t>simplicity </a:t>
            </a:r>
            <a:r>
              <a:rPr sz="1200" dirty="0">
                <a:latin typeface="Times New Roman"/>
                <a:cs typeface="Times New Roman"/>
              </a:rPr>
              <a:t>of </a:t>
            </a:r>
            <a:r>
              <a:rPr sz="1200" spc="-5" dirty="0">
                <a:latin typeface="Times New Roman"/>
                <a:cs typeface="Times New Roman"/>
              </a:rPr>
              <a:t>implementation</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20"/>
              </a:spcBef>
            </a:pPr>
            <a:endParaRPr sz="1100">
              <a:latin typeface="Times New Roman"/>
              <a:cs typeface="Times New Roman"/>
            </a:endParaRPr>
          </a:p>
          <a:p>
            <a:pPr marL="241300">
              <a:lnSpc>
                <a:spcPts val="1639"/>
              </a:lnSpc>
            </a:pPr>
            <a:r>
              <a:rPr sz="1400" b="1" u="heavy" spc="-5" dirty="0">
                <a:latin typeface="Times New Roman"/>
                <a:cs typeface="Times New Roman"/>
              </a:rPr>
              <a:t>Protocols</a:t>
            </a:r>
            <a:endParaRPr sz="1400">
              <a:latin typeface="Times New Roman"/>
              <a:cs typeface="Times New Roman"/>
            </a:endParaRPr>
          </a:p>
          <a:p>
            <a:pPr marL="241300">
              <a:lnSpc>
                <a:spcPts val="1400"/>
              </a:lnSpc>
            </a:pPr>
            <a:r>
              <a:rPr sz="1200" b="1" i="1" u="heavy" spc="-5" dirty="0">
                <a:latin typeface="Times New Roman"/>
                <a:cs typeface="Times New Roman"/>
              </a:rPr>
              <a:t>Protocol</a:t>
            </a:r>
            <a:r>
              <a:rPr sz="1200" spc="-5" dirty="0">
                <a:latin typeface="Times New Roman"/>
                <a:cs typeface="Times New Roman"/>
              </a:rPr>
              <a:t>: Set of rules or conventions </a:t>
            </a:r>
            <a:r>
              <a:rPr sz="1200" dirty="0">
                <a:latin typeface="Times New Roman"/>
                <a:cs typeface="Times New Roman"/>
              </a:rPr>
              <a:t>for executing a particular</a:t>
            </a:r>
            <a:r>
              <a:rPr sz="1200" spc="-10" dirty="0">
                <a:latin typeface="Times New Roman"/>
                <a:cs typeface="Times New Roman"/>
              </a:rPr>
              <a:t> </a:t>
            </a:r>
            <a:r>
              <a:rPr sz="1200" dirty="0">
                <a:latin typeface="Times New Roman"/>
                <a:cs typeface="Times New Roman"/>
              </a:rPr>
              <a:t>task</a:t>
            </a:r>
            <a:endParaRPr sz="1200">
              <a:latin typeface="Times New Roman"/>
              <a:cs typeface="Times New Roman"/>
            </a:endParaRPr>
          </a:p>
          <a:p>
            <a:pPr>
              <a:lnSpc>
                <a:spcPct val="100000"/>
              </a:lnSpc>
              <a:spcBef>
                <a:spcPts val="35"/>
              </a:spcBef>
            </a:pPr>
            <a:endParaRPr sz="1200">
              <a:latin typeface="Times New Roman"/>
              <a:cs typeface="Times New Roman"/>
            </a:endParaRPr>
          </a:p>
          <a:p>
            <a:pPr marL="12700" marR="5080">
              <a:lnSpc>
                <a:spcPts val="1380"/>
              </a:lnSpc>
            </a:pPr>
            <a:r>
              <a:rPr sz="1200" b="1" i="1" u="heavy" dirty="0">
                <a:latin typeface="Times New Roman"/>
                <a:cs typeface="Times New Roman"/>
              </a:rPr>
              <a:t>Protocol in Data </a:t>
            </a:r>
            <a:r>
              <a:rPr sz="1200" b="1" i="1" u="heavy" spc="-5" dirty="0">
                <a:latin typeface="Times New Roman"/>
                <a:cs typeface="Times New Roman"/>
              </a:rPr>
              <a:t>Comm.</a:t>
            </a:r>
            <a:r>
              <a:rPr sz="1200" spc="-5" dirty="0">
                <a:latin typeface="Times New Roman"/>
                <a:cs typeface="Times New Roman"/>
              </a:rPr>
              <a:t>: </a:t>
            </a:r>
            <a:r>
              <a:rPr sz="1200" dirty="0">
                <a:latin typeface="Times New Roman"/>
                <a:cs typeface="Times New Roman"/>
              </a:rPr>
              <a:t>Set of rules or </a:t>
            </a:r>
            <a:r>
              <a:rPr sz="1200" spc="-5" dirty="0">
                <a:latin typeface="Times New Roman"/>
                <a:cs typeface="Times New Roman"/>
              </a:rPr>
              <a:t>specifications </a:t>
            </a:r>
            <a:r>
              <a:rPr sz="1200" dirty="0">
                <a:latin typeface="Times New Roman"/>
                <a:cs typeface="Times New Roman"/>
              </a:rPr>
              <a:t>used to </a:t>
            </a:r>
            <a:r>
              <a:rPr sz="1200" spc="-5" dirty="0">
                <a:latin typeface="Times New Roman"/>
                <a:cs typeface="Times New Roman"/>
              </a:rPr>
              <a:t>implement </a:t>
            </a:r>
            <a:r>
              <a:rPr sz="1200" dirty="0">
                <a:latin typeface="Times New Roman"/>
                <a:cs typeface="Times New Roman"/>
              </a:rPr>
              <a:t>one or </a:t>
            </a:r>
            <a:r>
              <a:rPr sz="1200" spc="-5" dirty="0">
                <a:latin typeface="Times New Roman"/>
                <a:cs typeface="Times New Roman"/>
              </a:rPr>
              <a:t>more  layers of the OSI</a:t>
            </a:r>
            <a:r>
              <a:rPr sz="1200" spc="-85" dirty="0">
                <a:latin typeface="Times New Roman"/>
                <a:cs typeface="Times New Roman"/>
              </a:rPr>
              <a:t> </a:t>
            </a:r>
            <a:r>
              <a:rPr sz="1200" spc="-5" dirty="0">
                <a:latin typeface="Times New Roman"/>
                <a:cs typeface="Times New Roman"/>
              </a:rPr>
              <a:t>Model</a:t>
            </a:r>
            <a:endParaRPr sz="1200">
              <a:latin typeface="Times New Roman"/>
              <a:cs typeface="Times New Roman"/>
            </a:endParaRPr>
          </a:p>
          <a:p>
            <a:pPr>
              <a:lnSpc>
                <a:spcPct val="100000"/>
              </a:lnSpc>
            </a:pPr>
            <a:endParaRPr sz="1200">
              <a:latin typeface="Times New Roman"/>
              <a:cs typeface="Times New Roman"/>
            </a:endParaRPr>
          </a:p>
          <a:p>
            <a:pPr marL="12700" marR="147320">
              <a:lnSpc>
                <a:spcPts val="1380"/>
              </a:lnSpc>
            </a:pPr>
            <a:r>
              <a:rPr sz="1200" b="1" i="1" u="heavy" dirty="0">
                <a:latin typeface="Times New Roman"/>
                <a:cs typeface="Times New Roman"/>
              </a:rPr>
              <a:t>Example</a:t>
            </a:r>
            <a:r>
              <a:rPr sz="1200" dirty="0">
                <a:latin typeface="Times New Roman"/>
                <a:cs typeface="Times New Roman"/>
              </a:rPr>
              <a:t>: </a:t>
            </a:r>
            <a:r>
              <a:rPr sz="1200" spc="-5" dirty="0">
                <a:latin typeface="Times New Roman"/>
                <a:cs typeface="Times New Roman"/>
              </a:rPr>
              <a:t>EIA </a:t>
            </a:r>
            <a:r>
              <a:rPr sz="1200" dirty="0">
                <a:latin typeface="Times New Roman"/>
                <a:cs typeface="Times New Roman"/>
              </a:rPr>
              <a:t>232-D interface is a </a:t>
            </a:r>
            <a:r>
              <a:rPr sz="1200" spc="-5" dirty="0">
                <a:latin typeface="Times New Roman"/>
                <a:cs typeface="Times New Roman"/>
              </a:rPr>
              <a:t>protocol </a:t>
            </a:r>
            <a:r>
              <a:rPr sz="1200" dirty="0">
                <a:latin typeface="Times New Roman"/>
                <a:cs typeface="Times New Roman"/>
              </a:rPr>
              <a:t>used at the </a:t>
            </a:r>
            <a:r>
              <a:rPr sz="1200" spc="-5" dirty="0">
                <a:latin typeface="Times New Roman"/>
                <a:cs typeface="Times New Roman"/>
              </a:rPr>
              <a:t>physical </a:t>
            </a:r>
            <a:r>
              <a:rPr sz="1200" dirty="0">
                <a:latin typeface="Times New Roman"/>
                <a:cs typeface="Times New Roman"/>
              </a:rPr>
              <a:t>layer in the </a:t>
            </a:r>
            <a:r>
              <a:rPr sz="1200" spc="-5" dirty="0">
                <a:latin typeface="Times New Roman"/>
                <a:cs typeface="Times New Roman"/>
              </a:rPr>
              <a:t>OSI </a:t>
            </a:r>
            <a:r>
              <a:rPr sz="1200" dirty="0">
                <a:latin typeface="Times New Roman"/>
                <a:cs typeface="Times New Roman"/>
              </a:rPr>
              <a:t>Model  Protocols</a:t>
            </a:r>
            <a:endParaRPr sz="1200">
              <a:latin typeface="Times New Roman"/>
              <a:cs typeface="Times New Roman"/>
            </a:endParaRPr>
          </a:p>
          <a:p>
            <a:pPr marL="12700" marR="414020">
              <a:lnSpc>
                <a:spcPts val="2780"/>
              </a:lnSpc>
              <a:spcBef>
                <a:spcPts val="459"/>
              </a:spcBef>
            </a:pPr>
            <a:r>
              <a:rPr sz="1400" b="1" i="1" u="heavy" spc="-5" dirty="0">
                <a:latin typeface="Times New Roman"/>
                <a:cs typeface="Times New Roman"/>
              </a:rPr>
              <a:t>Data Link Protocols</a:t>
            </a:r>
            <a:r>
              <a:rPr sz="1200" spc="-5" dirty="0">
                <a:latin typeface="Times New Roman"/>
                <a:cs typeface="Times New Roman"/>
              </a:rPr>
              <a:t>: </a:t>
            </a:r>
            <a:r>
              <a:rPr sz="1200" dirty="0">
                <a:latin typeface="Times New Roman"/>
                <a:cs typeface="Times New Roman"/>
              </a:rPr>
              <a:t>Set of </a:t>
            </a:r>
            <a:r>
              <a:rPr sz="1200" spc="-5" dirty="0">
                <a:latin typeface="Times New Roman"/>
                <a:cs typeface="Times New Roman"/>
              </a:rPr>
              <a:t>specifications used </a:t>
            </a:r>
            <a:r>
              <a:rPr sz="1200" dirty="0">
                <a:latin typeface="Times New Roman"/>
                <a:cs typeface="Times New Roman"/>
              </a:rPr>
              <a:t>to </a:t>
            </a:r>
            <a:r>
              <a:rPr sz="1200" spc="-5" dirty="0">
                <a:latin typeface="Times New Roman"/>
                <a:cs typeface="Times New Roman"/>
              </a:rPr>
              <a:t>implement </a:t>
            </a:r>
            <a:r>
              <a:rPr sz="1200" dirty="0">
                <a:latin typeface="Times New Roman"/>
                <a:cs typeface="Times New Roman"/>
              </a:rPr>
              <a:t>the </a:t>
            </a:r>
            <a:r>
              <a:rPr sz="1200" spc="-5" dirty="0">
                <a:latin typeface="Times New Roman"/>
                <a:cs typeface="Times New Roman"/>
              </a:rPr>
              <a:t>data </a:t>
            </a:r>
            <a:r>
              <a:rPr sz="1200" dirty="0">
                <a:latin typeface="Times New Roman"/>
                <a:cs typeface="Times New Roman"/>
              </a:rPr>
              <a:t>link layer  </a:t>
            </a:r>
            <a:r>
              <a:rPr sz="1200" spc="-5" dirty="0">
                <a:latin typeface="Times New Roman"/>
                <a:cs typeface="Times New Roman"/>
              </a:rPr>
              <a:t>Data </a:t>
            </a:r>
            <a:r>
              <a:rPr sz="1200" dirty="0">
                <a:latin typeface="Times New Roman"/>
                <a:cs typeface="Times New Roman"/>
              </a:rPr>
              <a:t>link </a:t>
            </a:r>
            <a:r>
              <a:rPr sz="1200" spc="-5" dirty="0">
                <a:latin typeface="Times New Roman"/>
                <a:cs typeface="Times New Roman"/>
              </a:rPr>
              <a:t>protocols </a:t>
            </a:r>
            <a:r>
              <a:rPr sz="1200" dirty="0">
                <a:latin typeface="Times New Roman"/>
                <a:cs typeface="Times New Roman"/>
              </a:rPr>
              <a:t>contain </a:t>
            </a:r>
            <a:r>
              <a:rPr sz="1200" spc="-5" dirty="0">
                <a:latin typeface="Times New Roman"/>
                <a:cs typeface="Times New Roman"/>
              </a:rPr>
              <a:t>rules</a:t>
            </a:r>
            <a:r>
              <a:rPr sz="1200" spc="-100" dirty="0">
                <a:latin typeface="Times New Roman"/>
                <a:cs typeface="Times New Roman"/>
              </a:rPr>
              <a:t> </a:t>
            </a:r>
            <a:r>
              <a:rPr sz="1200" spc="-5" dirty="0">
                <a:latin typeface="Times New Roman"/>
                <a:cs typeface="Times New Roman"/>
              </a:rPr>
              <a:t>for:</a:t>
            </a:r>
            <a:endParaRPr sz="1200">
              <a:latin typeface="Times New Roman"/>
              <a:cs typeface="Times New Roman"/>
            </a:endParaRPr>
          </a:p>
          <a:p>
            <a:pPr marL="927100">
              <a:lnSpc>
                <a:spcPts val="1240"/>
              </a:lnSpc>
            </a:pPr>
            <a:r>
              <a:rPr sz="1400" spc="-5" dirty="0">
                <a:latin typeface="Times New Roman"/>
                <a:cs typeface="Times New Roman"/>
              </a:rPr>
              <a:t>–</a:t>
            </a:r>
            <a:r>
              <a:rPr sz="1200" spc="-5" dirty="0">
                <a:latin typeface="Times New Roman"/>
                <a:cs typeface="Times New Roman"/>
              </a:rPr>
              <a:t>Line</a:t>
            </a:r>
            <a:r>
              <a:rPr sz="1200" spc="-85" dirty="0">
                <a:latin typeface="Times New Roman"/>
                <a:cs typeface="Times New Roman"/>
              </a:rPr>
              <a:t> </a:t>
            </a:r>
            <a:r>
              <a:rPr sz="1200" spc="-5" dirty="0">
                <a:latin typeface="Times New Roman"/>
                <a:cs typeface="Times New Roman"/>
              </a:rPr>
              <a:t>Discipline</a:t>
            </a:r>
            <a:endParaRPr sz="1200">
              <a:latin typeface="Times New Roman"/>
              <a:cs typeface="Times New Roman"/>
            </a:endParaRPr>
          </a:p>
          <a:p>
            <a:pPr marL="927100">
              <a:lnSpc>
                <a:spcPts val="1565"/>
              </a:lnSpc>
            </a:pPr>
            <a:r>
              <a:rPr sz="1400" spc="-5" dirty="0">
                <a:latin typeface="Times New Roman"/>
                <a:cs typeface="Times New Roman"/>
              </a:rPr>
              <a:t>–</a:t>
            </a:r>
            <a:r>
              <a:rPr sz="1200" spc="-5" dirty="0">
                <a:latin typeface="Times New Roman"/>
                <a:cs typeface="Times New Roman"/>
              </a:rPr>
              <a:t>Flow</a:t>
            </a:r>
            <a:r>
              <a:rPr sz="1200" spc="-80"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927100">
              <a:lnSpc>
                <a:spcPts val="1625"/>
              </a:lnSpc>
            </a:pPr>
            <a:r>
              <a:rPr sz="1400" spc="-5" dirty="0">
                <a:latin typeface="Times New Roman"/>
                <a:cs typeface="Times New Roman"/>
              </a:rPr>
              <a:t>–</a:t>
            </a:r>
            <a:r>
              <a:rPr sz="1200" spc="-5" dirty="0">
                <a:latin typeface="Times New Roman"/>
                <a:cs typeface="Times New Roman"/>
              </a:rPr>
              <a:t>Error</a:t>
            </a:r>
            <a:r>
              <a:rPr sz="1200" spc="-80"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2700">
              <a:lnSpc>
                <a:spcPts val="1639"/>
              </a:lnSpc>
              <a:spcBef>
                <a:spcPts val="5"/>
              </a:spcBef>
            </a:pPr>
            <a:r>
              <a:rPr sz="1400" b="1" spc="-5" dirty="0">
                <a:latin typeface="Times New Roman"/>
                <a:cs typeface="Times New Roman"/>
              </a:rPr>
              <a:t>Categories of Data Link</a:t>
            </a:r>
            <a:r>
              <a:rPr sz="1400" b="1" spc="20" dirty="0">
                <a:latin typeface="Times New Roman"/>
                <a:cs typeface="Times New Roman"/>
              </a:rPr>
              <a:t> </a:t>
            </a:r>
            <a:r>
              <a:rPr sz="1400" b="1" spc="-5" dirty="0">
                <a:latin typeface="Times New Roman"/>
                <a:cs typeface="Times New Roman"/>
              </a:rPr>
              <a:t>Protocols</a:t>
            </a:r>
            <a:endParaRPr sz="1400">
              <a:latin typeface="Times New Roman"/>
              <a:cs typeface="Times New Roman"/>
            </a:endParaRPr>
          </a:p>
          <a:p>
            <a:pPr marL="12700">
              <a:lnSpc>
                <a:spcPts val="1400"/>
              </a:lnSpc>
            </a:pPr>
            <a:r>
              <a:rPr sz="1200" spc="-5" dirty="0">
                <a:latin typeface="Times New Roman"/>
                <a:cs typeface="Times New Roman"/>
              </a:rPr>
              <a:t>Data </a:t>
            </a:r>
            <a:r>
              <a:rPr sz="1200" dirty="0">
                <a:latin typeface="Times New Roman"/>
                <a:cs typeface="Times New Roman"/>
              </a:rPr>
              <a:t>link </a:t>
            </a:r>
            <a:r>
              <a:rPr sz="1200" spc="-5" dirty="0">
                <a:latin typeface="Times New Roman"/>
                <a:cs typeface="Times New Roman"/>
              </a:rPr>
              <a:t>protocols </a:t>
            </a:r>
            <a:r>
              <a:rPr sz="1200" dirty="0">
                <a:latin typeface="Times New Roman"/>
                <a:cs typeface="Times New Roman"/>
              </a:rPr>
              <a:t>can </a:t>
            </a:r>
            <a:r>
              <a:rPr sz="1200" spc="-5" dirty="0">
                <a:latin typeface="Times New Roman"/>
                <a:cs typeface="Times New Roman"/>
              </a:rPr>
              <a:t>be </a:t>
            </a:r>
            <a:r>
              <a:rPr sz="1200" dirty="0">
                <a:latin typeface="Times New Roman"/>
                <a:cs typeface="Times New Roman"/>
              </a:rPr>
              <a:t>divided into two</a:t>
            </a:r>
            <a:r>
              <a:rPr sz="1200" spc="-110" dirty="0">
                <a:latin typeface="Times New Roman"/>
                <a:cs typeface="Times New Roman"/>
              </a:rPr>
              <a:t> </a:t>
            </a:r>
            <a:r>
              <a:rPr sz="1200" dirty="0">
                <a:latin typeface="Times New Roman"/>
                <a:cs typeface="Times New Roman"/>
              </a:rPr>
              <a:t>sub-groups:</a:t>
            </a:r>
            <a:endParaRPr sz="1200">
              <a:latin typeface="Times New Roman"/>
              <a:cs typeface="Times New Roman"/>
            </a:endParaRPr>
          </a:p>
        </p:txBody>
      </p:sp>
      <p:sp>
        <p:nvSpPr>
          <p:cNvPr id="5" name="object 5"/>
          <p:cNvSpPr txBox="1"/>
          <p:nvPr/>
        </p:nvSpPr>
        <p:spPr>
          <a:xfrm>
            <a:off x="1130293" y="7680197"/>
            <a:ext cx="5532120" cy="1946910"/>
          </a:xfrm>
          <a:prstGeom prst="rect">
            <a:avLst/>
          </a:prstGeom>
        </p:spPr>
        <p:txBody>
          <a:bodyPr vert="horz" wrap="square" lIns="0" tIns="0" rIns="0" bIns="0" rtlCol="0">
            <a:spAutoFit/>
          </a:bodyPr>
          <a:lstStyle/>
          <a:p>
            <a:pPr marL="12700">
              <a:lnSpc>
                <a:spcPct val="100000"/>
              </a:lnSpc>
            </a:pPr>
            <a:r>
              <a:rPr sz="1200" b="1" i="1" u="heavy" spc="-5" dirty="0">
                <a:latin typeface="Times New Roman"/>
                <a:cs typeface="Times New Roman"/>
              </a:rPr>
              <a:t>Asynchronous Protocols</a:t>
            </a:r>
            <a:r>
              <a:rPr sz="1200" spc="-5" dirty="0">
                <a:latin typeface="Times New Roman"/>
                <a:cs typeface="Times New Roman"/>
              </a:rPr>
              <a:t>: </a:t>
            </a:r>
            <a:r>
              <a:rPr sz="1200" dirty="0">
                <a:latin typeface="Times New Roman"/>
                <a:cs typeface="Times New Roman"/>
              </a:rPr>
              <a:t>Treat each character in a Bit stream</a:t>
            </a:r>
            <a:r>
              <a:rPr sz="1200" spc="15" dirty="0">
                <a:latin typeface="Times New Roman"/>
                <a:cs typeface="Times New Roman"/>
              </a:rPr>
              <a:t> </a:t>
            </a:r>
            <a:r>
              <a:rPr sz="1200" spc="-5" dirty="0">
                <a:latin typeface="Times New Roman"/>
                <a:cs typeface="Times New Roman"/>
              </a:rPr>
              <a:t>independently</a:t>
            </a:r>
            <a:endParaRPr sz="1200">
              <a:latin typeface="Times New Roman"/>
              <a:cs typeface="Times New Roman"/>
            </a:endParaRPr>
          </a:p>
          <a:p>
            <a:pPr>
              <a:lnSpc>
                <a:spcPct val="100000"/>
              </a:lnSpc>
              <a:spcBef>
                <a:spcPts val="35"/>
              </a:spcBef>
            </a:pPr>
            <a:endParaRPr sz="1200">
              <a:latin typeface="Times New Roman"/>
              <a:cs typeface="Times New Roman"/>
            </a:endParaRPr>
          </a:p>
          <a:p>
            <a:pPr marL="12700" marR="207010">
              <a:lnSpc>
                <a:spcPts val="1380"/>
              </a:lnSpc>
            </a:pPr>
            <a:r>
              <a:rPr sz="1200" b="1" i="1" u="heavy" spc="-5" dirty="0">
                <a:latin typeface="Times New Roman"/>
                <a:cs typeface="Times New Roman"/>
              </a:rPr>
              <a:t>Synchronous Protocols</a:t>
            </a:r>
            <a:r>
              <a:rPr sz="1200" spc="-5" dirty="0">
                <a:latin typeface="Times New Roman"/>
                <a:cs typeface="Times New Roman"/>
              </a:rPr>
              <a:t>: Take </a:t>
            </a:r>
            <a:r>
              <a:rPr sz="1200" dirty="0">
                <a:latin typeface="Times New Roman"/>
                <a:cs typeface="Times New Roman"/>
              </a:rPr>
              <a:t>the </a:t>
            </a:r>
            <a:r>
              <a:rPr sz="1200" spc="-5" dirty="0">
                <a:latin typeface="Times New Roman"/>
                <a:cs typeface="Times New Roman"/>
              </a:rPr>
              <a:t>whole bit stream </a:t>
            </a:r>
            <a:r>
              <a:rPr sz="1200" dirty="0">
                <a:latin typeface="Times New Roman"/>
                <a:cs typeface="Times New Roman"/>
              </a:rPr>
              <a:t>and </a:t>
            </a:r>
            <a:r>
              <a:rPr sz="1200" spc="-5" dirty="0">
                <a:latin typeface="Times New Roman"/>
                <a:cs typeface="Times New Roman"/>
              </a:rPr>
              <a:t>chop </a:t>
            </a:r>
            <a:r>
              <a:rPr sz="1200" dirty="0">
                <a:latin typeface="Times New Roman"/>
                <a:cs typeface="Times New Roman"/>
              </a:rPr>
              <a:t>it into characters of equal  Size</a:t>
            </a:r>
            <a:endParaRPr sz="1200">
              <a:latin typeface="Times New Roman"/>
              <a:cs typeface="Times New Roman"/>
            </a:endParaRPr>
          </a:p>
          <a:p>
            <a:pPr>
              <a:lnSpc>
                <a:spcPct val="100000"/>
              </a:lnSpc>
              <a:spcBef>
                <a:spcPts val="25"/>
              </a:spcBef>
            </a:pPr>
            <a:endParaRPr sz="1100">
              <a:latin typeface="Times New Roman"/>
              <a:cs typeface="Times New Roman"/>
            </a:endParaRPr>
          </a:p>
          <a:p>
            <a:pPr marL="927100" indent="-228600" algn="just">
              <a:lnSpc>
                <a:spcPts val="1405"/>
              </a:lnSpc>
              <a:buFont typeface="Meiryo"/>
              <a:buChar char="➢"/>
              <a:tabLst>
                <a:tab pos="927100" algn="l"/>
              </a:tabLst>
            </a:pPr>
            <a:r>
              <a:rPr sz="1200" b="1" spc="-5" dirty="0">
                <a:latin typeface="Times New Roman"/>
                <a:cs typeface="Times New Roman"/>
              </a:rPr>
              <a:t>Asynchronous</a:t>
            </a:r>
            <a:r>
              <a:rPr sz="1200" b="1" spc="-45" dirty="0">
                <a:latin typeface="Times New Roman"/>
                <a:cs typeface="Times New Roman"/>
              </a:rPr>
              <a:t> </a:t>
            </a:r>
            <a:r>
              <a:rPr sz="1200" b="1" dirty="0">
                <a:latin typeface="Times New Roman"/>
                <a:cs typeface="Times New Roman"/>
              </a:rPr>
              <a:t>Protocols</a:t>
            </a:r>
            <a:endParaRPr sz="1200">
              <a:latin typeface="Times New Roman"/>
              <a:cs typeface="Times New Roman"/>
            </a:endParaRPr>
          </a:p>
          <a:p>
            <a:pPr marL="698500" algn="just">
              <a:lnSpc>
                <a:spcPts val="1405"/>
              </a:lnSpc>
            </a:pPr>
            <a:r>
              <a:rPr sz="1200" spc="-5" dirty="0">
                <a:latin typeface="Times New Roman"/>
                <a:cs typeface="Times New Roman"/>
              </a:rPr>
              <a:t>Employed mainly </a:t>
            </a:r>
            <a:r>
              <a:rPr sz="1200" dirty="0">
                <a:latin typeface="Times New Roman"/>
                <a:cs typeface="Times New Roman"/>
              </a:rPr>
              <a:t>in</a:t>
            </a:r>
            <a:r>
              <a:rPr sz="1200" spc="-2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a:lnSpc>
                <a:spcPct val="100000"/>
              </a:lnSpc>
              <a:spcBef>
                <a:spcPts val="35"/>
              </a:spcBef>
            </a:pPr>
            <a:endParaRPr sz="1200">
              <a:latin typeface="Times New Roman"/>
              <a:cs typeface="Times New Roman"/>
            </a:endParaRPr>
          </a:p>
          <a:p>
            <a:pPr marL="698500" marR="5080" indent="-635" algn="just">
              <a:lnSpc>
                <a:spcPts val="1380"/>
              </a:lnSpc>
            </a:pPr>
            <a:r>
              <a:rPr sz="1200" b="1" u="heavy" dirty="0">
                <a:latin typeface="Times New Roman"/>
                <a:cs typeface="Times New Roman"/>
              </a:rPr>
              <a:t>Inherent </a:t>
            </a:r>
            <a:r>
              <a:rPr sz="1200" b="1" u="heavy" spc="-5" dirty="0">
                <a:latin typeface="Times New Roman"/>
                <a:cs typeface="Times New Roman"/>
              </a:rPr>
              <a:t>Slowness </a:t>
            </a:r>
            <a:r>
              <a:rPr sz="1200" b="1" u="heavy" dirty="0">
                <a:latin typeface="Times New Roman"/>
                <a:cs typeface="Times New Roman"/>
              </a:rPr>
              <a:t>is a </a:t>
            </a:r>
            <a:r>
              <a:rPr sz="1200" b="1" u="heavy" spc="-5" dirty="0">
                <a:latin typeface="Times New Roman"/>
                <a:cs typeface="Times New Roman"/>
              </a:rPr>
              <a:t>disadvantage</a:t>
            </a:r>
            <a:r>
              <a:rPr sz="1200" spc="-5" dirty="0">
                <a:latin typeface="Times New Roman"/>
                <a:cs typeface="Times New Roman"/>
              </a:rPr>
              <a:t>: Requires addition of start </a:t>
            </a:r>
            <a:r>
              <a:rPr sz="1200" dirty="0">
                <a:latin typeface="Times New Roman"/>
                <a:cs typeface="Times New Roman"/>
              </a:rPr>
              <a:t>and </a:t>
            </a:r>
            <a:r>
              <a:rPr sz="1200" spc="-5" dirty="0">
                <a:latin typeface="Times New Roman"/>
                <a:cs typeface="Times New Roman"/>
              </a:rPr>
              <a:t>stop bits  </a:t>
            </a:r>
            <a:r>
              <a:rPr sz="1200" dirty="0">
                <a:latin typeface="Times New Roman"/>
                <a:cs typeface="Times New Roman"/>
              </a:rPr>
              <a:t>and extended spaces b/w </a:t>
            </a:r>
            <a:r>
              <a:rPr sz="1200" spc="-5" dirty="0">
                <a:latin typeface="Times New Roman"/>
                <a:cs typeface="Times New Roman"/>
              </a:rPr>
              <a:t>frames, </a:t>
            </a:r>
            <a:r>
              <a:rPr sz="1200" dirty="0">
                <a:latin typeface="Times New Roman"/>
                <a:cs typeface="Times New Roman"/>
              </a:rPr>
              <a:t>so these are </a:t>
            </a:r>
            <a:r>
              <a:rPr sz="1200" spc="-5" dirty="0">
                <a:latin typeface="Times New Roman"/>
                <a:cs typeface="Times New Roman"/>
              </a:rPr>
              <a:t>mainly </a:t>
            </a:r>
            <a:r>
              <a:rPr sz="1200" dirty="0">
                <a:latin typeface="Times New Roman"/>
                <a:cs typeface="Times New Roman"/>
              </a:rPr>
              <a:t>replaced with High-speed  </a:t>
            </a:r>
            <a:r>
              <a:rPr sz="1200" spc="-5" dirty="0">
                <a:latin typeface="Times New Roman"/>
                <a:cs typeface="Times New Roman"/>
              </a:rPr>
              <a:t>synchronous</a:t>
            </a:r>
            <a:r>
              <a:rPr sz="1200" spc="-50" dirty="0">
                <a:latin typeface="Times New Roman"/>
                <a:cs typeface="Times New Roman"/>
              </a:rPr>
              <a:t> </a:t>
            </a:r>
            <a:r>
              <a:rPr sz="1200" spc="-5" dirty="0">
                <a:latin typeface="Times New Roman"/>
                <a:cs typeface="Times New Roman"/>
              </a:rPr>
              <a:t>mechanisms</a:t>
            </a:r>
            <a:endParaRPr sz="1200">
              <a:latin typeface="Times New Roman"/>
              <a:cs typeface="Times New Roman"/>
            </a:endParaRPr>
          </a:p>
        </p:txBody>
      </p:sp>
      <p:sp>
        <p:nvSpPr>
          <p:cNvPr id="6" name="object 6"/>
          <p:cNvSpPr/>
          <p:nvPr/>
        </p:nvSpPr>
        <p:spPr>
          <a:xfrm>
            <a:off x="1143000" y="5628894"/>
            <a:ext cx="5577840" cy="1888235"/>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202</a:t>
            </a:fld>
            <a:endParaRPr dirty="0"/>
          </a:p>
        </p:txBody>
      </p:sp>
    </p:spTree>
    <p:extLst>
      <p:ext uri="{BB962C8B-B14F-4D97-AF65-F5344CB8AC3E}">
        <p14:creationId xmlns:p14="http://schemas.microsoft.com/office/powerpoint/2010/main" val="6154300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1078992"/>
            <a:ext cx="5302250" cy="2658110"/>
          </a:xfrm>
          <a:prstGeom prst="rect">
            <a:avLst/>
          </a:prstGeom>
        </p:spPr>
        <p:txBody>
          <a:bodyPr vert="horz" wrap="square" lIns="0" tIns="0" rIns="0" bIns="0" rtlCol="0">
            <a:spAutoFit/>
          </a:bodyPr>
          <a:lstStyle/>
          <a:p>
            <a:pPr marL="469900">
              <a:lnSpc>
                <a:spcPts val="1405"/>
              </a:lnSpc>
            </a:pPr>
            <a:r>
              <a:rPr sz="1200" b="1" u="heavy" dirty="0">
                <a:latin typeface="Times New Roman"/>
                <a:cs typeface="Times New Roman"/>
              </a:rPr>
              <a:t>Not Complex </a:t>
            </a:r>
            <a:r>
              <a:rPr sz="1200" b="1" u="heavy" spc="-5" dirty="0">
                <a:latin typeface="Times New Roman"/>
                <a:cs typeface="Times New Roman"/>
              </a:rPr>
              <a:t>and </a:t>
            </a:r>
            <a:r>
              <a:rPr sz="1200" b="1" u="heavy" dirty="0">
                <a:latin typeface="Times New Roman"/>
                <a:cs typeface="Times New Roman"/>
              </a:rPr>
              <a:t>Inexpensive to</a:t>
            </a:r>
            <a:r>
              <a:rPr sz="1200" b="1" u="heavy" spc="-85" dirty="0">
                <a:latin typeface="Times New Roman"/>
                <a:cs typeface="Times New Roman"/>
              </a:rPr>
              <a:t> </a:t>
            </a:r>
            <a:r>
              <a:rPr sz="1200" b="1" u="heavy" dirty="0">
                <a:latin typeface="Times New Roman"/>
                <a:cs typeface="Times New Roman"/>
              </a:rPr>
              <a:t>Implement</a:t>
            </a:r>
            <a:endParaRPr sz="1200">
              <a:latin typeface="Times New Roman"/>
              <a:cs typeface="Times New Roman"/>
            </a:endParaRPr>
          </a:p>
          <a:p>
            <a:pPr marL="469900" marR="6350" indent="113664">
              <a:lnSpc>
                <a:spcPts val="1380"/>
              </a:lnSpc>
              <a:spcBef>
                <a:spcPts val="60"/>
              </a:spcBef>
            </a:pPr>
            <a:r>
              <a:rPr sz="1200" spc="-5" dirty="0">
                <a:latin typeface="Times New Roman"/>
                <a:cs typeface="Times New Roman"/>
              </a:rPr>
              <a:t>Transmission </a:t>
            </a:r>
            <a:r>
              <a:rPr sz="1200" dirty="0">
                <a:latin typeface="Times New Roman"/>
                <a:cs typeface="Times New Roman"/>
              </a:rPr>
              <a:t>does not require timing coordination; </a:t>
            </a:r>
            <a:r>
              <a:rPr sz="1200" spc="-5" dirty="0">
                <a:latin typeface="Times New Roman"/>
                <a:cs typeface="Times New Roman"/>
              </a:rPr>
              <a:t>Timing is done by using  </a:t>
            </a:r>
            <a:r>
              <a:rPr sz="1200" dirty="0">
                <a:latin typeface="Times New Roman"/>
                <a:cs typeface="Times New Roman"/>
              </a:rPr>
              <a:t>extra</a:t>
            </a:r>
            <a:r>
              <a:rPr sz="1200" spc="-95" dirty="0">
                <a:latin typeface="Times New Roman"/>
                <a:cs typeface="Times New Roman"/>
              </a:rPr>
              <a:t> </a:t>
            </a:r>
            <a:r>
              <a:rPr sz="1200" spc="-5" dirty="0">
                <a:latin typeface="Times New Roman"/>
                <a:cs typeface="Times New Roman"/>
              </a:rPr>
              <a:t>bits</a:t>
            </a:r>
            <a:endParaRPr sz="1200">
              <a:latin typeface="Times New Roman"/>
              <a:cs typeface="Times New Roman"/>
            </a:endParaRPr>
          </a:p>
          <a:p>
            <a:pPr>
              <a:lnSpc>
                <a:spcPct val="100000"/>
              </a:lnSpc>
              <a:spcBef>
                <a:spcPts val="5"/>
              </a:spcBef>
            </a:pPr>
            <a:endParaRPr sz="1200">
              <a:latin typeface="Times New Roman"/>
              <a:cs typeface="Times New Roman"/>
            </a:endParaRPr>
          </a:p>
          <a:p>
            <a:pPr marL="241300" indent="-228600">
              <a:lnSpc>
                <a:spcPct val="100000"/>
              </a:lnSpc>
              <a:buFont typeface="Symbol"/>
              <a:buChar char=""/>
              <a:tabLst>
                <a:tab pos="240665" algn="l"/>
                <a:tab pos="241300" algn="l"/>
              </a:tabLst>
            </a:pPr>
            <a:r>
              <a:rPr sz="1200" b="1" spc="-5" dirty="0">
                <a:latin typeface="Times New Roman"/>
                <a:cs typeface="Times New Roman"/>
              </a:rPr>
              <a:t>Different Asynchronous</a:t>
            </a:r>
            <a:r>
              <a:rPr sz="1200" b="1" spc="-90" dirty="0">
                <a:latin typeface="Times New Roman"/>
                <a:cs typeface="Times New Roman"/>
              </a:rPr>
              <a:t> </a:t>
            </a:r>
            <a:r>
              <a:rPr sz="1200" b="1" dirty="0">
                <a:latin typeface="Times New Roman"/>
                <a:cs typeface="Times New Roman"/>
              </a:rPr>
              <a:t>Protocols</a:t>
            </a:r>
            <a:endParaRPr sz="1200">
              <a:latin typeface="Times New Roman"/>
              <a:cs typeface="Times New Roman"/>
            </a:endParaRPr>
          </a:p>
          <a:p>
            <a:pPr marL="241300" marR="1476375">
              <a:lnSpc>
                <a:spcPts val="2760"/>
              </a:lnSpc>
              <a:spcBef>
                <a:spcPts val="290"/>
              </a:spcBef>
            </a:pPr>
            <a:r>
              <a:rPr sz="1200" spc="-5" dirty="0">
                <a:latin typeface="Times New Roman"/>
                <a:cs typeface="Times New Roman"/>
              </a:rPr>
              <a:t>A variety of Asynchronous protocols have been developed  We </a:t>
            </a:r>
            <a:r>
              <a:rPr sz="1200" dirty="0">
                <a:latin typeface="Times New Roman"/>
                <a:cs typeface="Times New Roman"/>
              </a:rPr>
              <a:t>will </a:t>
            </a:r>
            <a:r>
              <a:rPr sz="1200" spc="-5" dirty="0">
                <a:latin typeface="Times New Roman"/>
                <a:cs typeface="Times New Roman"/>
              </a:rPr>
              <a:t>discuss some </a:t>
            </a:r>
            <a:r>
              <a:rPr sz="1200" dirty="0">
                <a:latin typeface="Times New Roman"/>
                <a:cs typeface="Times New Roman"/>
              </a:rPr>
              <a:t>of the </a:t>
            </a:r>
            <a:r>
              <a:rPr sz="1200" spc="-5" dirty="0">
                <a:latin typeface="Times New Roman"/>
                <a:cs typeface="Times New Roman"/>
              </a:rPr>
              <a:t>important</a:t>
            </a:r>
            <a:r>
              <a:rPr sz="1200" spc="-30" dirty="0">
                <a:latin typeface="Times New Roman"/>
                <a:cs typeface="Times New Roman"/>
              </a:rPr>
              <a:t> </a:t>
            </a:r>
            <a:r>
              <a:rPr sz="1200" dirty="0">
                <a:latin typeface="Times New Roman"/>
                <a:cs typeface="Times New Roman"/>
              </a:rPr>
              <a:t>ones</a:t>
            </a:r>
            <a:endParaRPr sz="1200">
              <a:latin typeface="Times New Roman"/>
              <a:cs typeface="Times New Roman"/>
            </a:endParaRPr>
          </a:p>
          <a:p>
            <a:pPr marL="241300" indent="-228600">
              <a:lnSpc>
                <a:spcPts val="1410"/>
              </a:lnSpc>
              <a:spcBef>
                <a:spcPts val="1005"/>
              </a:spcBef>
              <a:buFont typeface="Meiryo"/>
              <a:buChar char="✓"/>
              <a:tabLst>
                <a:tab pos="241300" algn="l"/>
              </a:tabLst>
            </a:pPr>
            <a:r>
              <a:rPr sz="1200" spc="-10" dirty="0">
                <a:latin typeface="Times New Roman"/>
                <a:cs typeface="Times New Roman"/>
              </a:rPr>
              <a:t>XMODEM</a:t>
            </a:r>
            <a:endParaRPr sz="1200">
              <a:latin typeface="Times New Roman"/>
              <a:cs typeface="Times New Roman"/>
            </a:endParaRPr>
          </a:p>
          <a:p>
            <a:pPr marL="241300" marR="5080">
              <a:lnSpc>
                <a:spcPts val="1380"/>
              </a:lnSpc>
              <a:spcBef>
                <a:spcPts val="65"/>
              </a:spcBef>
            </a:pPr>
            <a:r>
              <a:rPr sz="1200" dirty="0">
                <a:latin typeface="Times New Roman"/>
                <a:cs typeface="Times New Roman"/>
              </a:rPr>
              <a:t>In 1979 </a:t>
            </a:r>
            <a:r>
              <a:rPr sz="1200" spc="-5" dirty="0">
                <a:latin typeface="Times New Roman"/>
                <a:cs typeface="Times New Roman"/>
              </a:rPr>
              <a:t>Ward </a:t>
            </a:r>
            <a:r>
              <a:rPr sz="1200" dirty="0">
                <a:latin typeface="Times New Roman"/>
                <a:cs typeface="Times New Roman"/>
              </a:rPr>
              <a:t>Christiansen designed a File transfer </a:t>
            </a:r>
            <a:r>
              <a:rPr sz="1200" spc="-5" dirty="0">
                <a:latin typeface="Times New Roman"/>
                <a:cs typeface="Times New Roman"/>
              </a:rPr>
              <a:t>protocol for </a:t>
            </a:r>
            <a:r>
              <a:rPr sz="1200" dirty="0">
                <a:latin typeface="Times New Roman"/>
                <a:cs typeface="Times New Roman"/>
              </a:rPr>
              <a:t>Telephone-line  </a:t>
            </a:r>
            <a:r>
              <a:rPr sz="1200" spc="-5" dirty="0">
                <a:latin typeface="Times New Roman"/>
                <a:cs typeface="Times New Roman"/>
              </a:rPr>
              <a:t>communication b/w PCs called</a:t>
            </a:r>
            <a:r>
              <a:rPr sz="1200" spc="-60" dirty="0">
                <a:latin typeface="Times New Roman"/>
                <a:cs typeface="Times New Roman"/>
              </a:rPr>
              <a:t> </a:t>
            </a:r>
            <a:r>
              <a:rPr sz="1200" spc="-10" dirty="0">
                <a:latin typeface="Times New Roman"/>
                <a:cs typeface="Times New Roman"/>
              </a:rPr>
              <a:t>XMODEM</a:t>
            </a:r>
            <a:endParaRPr sz="1200">
              <a:latin typeface="Times New Roman"/>
              <a:cs typeface="Times New Roman"/>
            </a:endParaRPr>
          </a:p>
          <a:p>
            <a:pPr>
              <a:lnSpc>
                <a:spcPct val="100000"/>
              </a:lnSpc>
              <a:spcBef>
                <a:spcPts val="15"/>
              </a:spcBef>
            </a:pPr>
            <a:endParaRPr sz="1100">
              <a:latin typeface="Times New Roman"/>
              <a:cs typeface="Times New Roman"/>
            </a:endParaRPr>
          </a:p>
          <a:p>
            <a:pPr marL="241300">
              <a:lnSpc>
                <a:spcPct val="100000"/>
              </a:lnSpc>
              <a:spcBef>
                <a:spcPts val="5"/>
              </a:spcBef>
            </a:pPr>
            <a:r>
              <a:rPr sz="1200" dirty="0">
                <a:latin typeface="Times New Roman"/>
                <a:cs typeface="Times New Roman"/>
              </a:rPr>
              <a:t>Half Duplex and </a:t>
            </a:r>
            <a:r>
              <a:rPr sz="1200" spc="-5" dirty="0">
                <a:latin typeface="Times New Roman"/>
                <a:cs typeface="Times New Roman"/>
              </a:rPr>
              <a:t>Stop-and-Wait ARQ</a:t>
            </a:r>
            <a:r>
              <a:rPr sz="1200" spc="-40" dirty="0">
                <a:latin typeface="Times New Roman"/>
                <a:cs typeface="Times New Roman"/>
              </a:rPr>
              <a:t> </a:t>
            </a:r>
            <a:r>
              <a:rPr sz="1200" dirty="0">
                <a:latin typeface="Times New Roman"/>
                <a:cs typeface="Times New Roman"/>
              </a:rPr>
              <a:t>protocol</a:t>
            </a:r>
            <a:endParaRPr sz="1200">
              <a:latin typeface="Times New Roman"/>
              <a:cs typeface="Times New Roman"/>
            </a:endParaRPr>
          </a:p>
        </p:txBody>
      </p:sp>
      <p:sp>
        <p:nvSpPr>
          <p:cNvPr id="7" name="object 7"/>
          <p:cNvSpPr txBox="1"/>
          <p:nvPr/>
        </p:nvSpPr>
        <p:spPr>
          <a:xfrm>
            <a:off x="1130300" y="5278120"/>
            <a:ext cx="5250815" cy="1510665"/>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XMODEM</a:t>
            </a:r>
            <a:endParaRPr sz="1400">
              <a:latin typeface="Times New Roman"/>
              <a:cs typeface="Times New Roman"/>
            </a:endParaRPr>
          </a:p>
          <a:p>
            <a:pPr marL="241300" indent="-228600">
              <a:lnSpc>
                <a:spcPts val="1370"/>
              </a:lnSpc>
              <a:buFont typeface="Courier New"/>
              <a:buChar char="o"/>
              <a:tabLst>
                <a:tab pos="241300" algn="l"/>
              </a:tabLst>
            </a:pPr>
            <a:r>
              <a:rPr sz="1200" dirty="0">
                <a:latin typeface="Times New Roman"/>
                <a:cs typeface="Times New Roman"/>
              </a:rPr>
              <a:t>The first field is a One Byte start of </a:t>
            </a:r>
            <a:r>
              <a:rPr sz="1200" spc="-5" dirty="0">
                <a:latin typeface="Times New Roman"/>
                <a:cs typeface="Times New Roman"/>
              </a:rPr>
              <a:t>header (SOH)</a:t>
            </a:r>
            <a:r>
              <a:rPr sz="1200" spc="-90" dirty="0">
                <a:latin typeface="Times New Roman"/>
                <a:cs typeface="Times New Roman"/>
              </a:rPr>
              <a:t> </a:t>
            </a:r>
            <a:r>
              <a:rPr sz="1200" dirty="0">
                <a:latin typeface="Times New Roman"/>
                <a:cs typeface="Times New Roman"/>
              </a:rPr>
              <a:t>field</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 second field is a two-byte</a:t>
            </a:r>
            <a:r>
              <a:rPr sz="1200" spc="-130" dirty="0">
                <a:latin typeface="Times New Roman"/>
                <a:cs typeface="Times New Roman"/>
              </a:rPr>
              <a:t> </a:t>
            </a:r>
            <a:r>
              <a:rPr sz="1200" dirty="0">
                <a:latin typeface="Times New Roman"/>
                <a:cs typeface="Times New Roman"/>
              </a:rPr>
              <a:t>Header.</a:t>
            </a:r>
            <a:endParaRPr sz="1200">
              <a:latin typeface="Times New Roman"/>
              <a:cs typeface="Times New Roman"/>
            </a:endParaRPr>
          </a:p>
          <a:p>
            <a:pPr marL="469900">
              <a:lnSpc>
                <a:spcPts val="1595"/>
              </a:lnSpc>
            </a:pPr>
            <a:r>
              <a:rPr sz="1400" spc="-5" dirty="0">
                <a:latin typeface="Arial"/>
                <a:cs typeface="Arial"/>
              </a:rPr>
              <a:t>–</a:t>
            </a:r>
            <a:r>
              <a:rPr sz="1200" spc="-5" dirty="0">
                <a:latin typeface="Times New Roman"/>
                <a:cs typeface="Times New Roman"/>
              </a:rPr>
              <a:t>The </a:t>
            </a:r>
            <a:r>
              <a:rPr sz="1200" dirty="0">
                <a:latin typeface="Times New Roman"/>
                <a:cs typeface="Times New Roman"/>
              </a:rPr>
              <a:t>first header byte , the </a:t>
            </a:r>
            <a:r>
              <a:rPr sz="1200" spc="-5" dirty="0">
                <a:latin typeface="Times New Roman"/>
                <a:cs typeface="Times New Roman"/>
              </a:rPr>
              <a:t>Sequence number </a:t>
            </a:r>
            <a:r>
              <a:rPr sz="1200" dirty="0">
                <a:latin typeface="Times New Roman"/>
                <a:cs typeface="Times New Roman"/>
              </a:rPr>
              <a:t>carries </a:t>
            </a:r>
            <a:r>
              <a:rPr sz="1200" spc="-5" dirty="0">
                <a:latin typeface="Times New Roman"/>
                <a:cs typeface="Times New Roman"/>
              </a:rPr>
              <a:t>the </a:t>
            </a:r>
            <a:r>
              <a:rPr sz="1200" dirty="0">
                <a:latin typeface="Times New Roman"/>
                <a:cs typeface="Times New Roman"/>
              </a:rPr>
              <a:t>Frame</a:t>
            </a:r>
            <a:r>
              <a:rPr sz="1200" spc="-45" dirty="0">
                <a:latin typeface="Times New Roman"/>
                <a:cs typeface="Times New Roman"/>
              </a:rPr>
              <a:t> </a:t>
            </a:r>
            <a:r>
              <a:rPr sz="1200" spc="-5" dirty="0">
                <a:latin typeface="Times New Roman"/>
                <a:cs typeface="Times New Roman"/>
              </a:rPr>
              <a:t>number</a:t>
            </a:r>
            <a:endParaRPr sz="1200">
              <a:latin typeface="Times New Roman"/>
              <a:cs typeface="Times New Roman"/>
            </a:endParaRPr>
          </a:p>
          <a:p>
            <a:pPr marL="469900">
              <a:lnSpc>
                <a:spcPts val="1625"/>
              </a:lnSpc>
            </a:pPr>
            <a:r>
              <a:rPr sz="1400" spc="-5" dirty="0">
                <a:latin typeface="Arial"/>
                <a:cs typeface="Arial"/>
              </a:rPr>
              <a:t>–</a:t>
            </a:r>
            <a:r>
              <a:rPr sz="1200" spc="-5" dirty="0">
                <a:latin typeface="Times New Roman"/>
                <a:cs typeface="Times New Roman"/>
              </a:rPr>
              <a:t>The </a:t>
            </a:r>
            <a:r>
              <a:rPr sz="1200" dirty="0">
                <a:latin typeface="Times New Roman"/>
                <a:cs typeface="Times New Roman"/>
              </a:rPr>
              <a:t>second header byte is used to check the </a:t>
            </a:r>
            <a:r>
              <a:rPr sz="1200" spc="-5" dirty="0">
                <a:latin typeface="Times New Roman"/>
                <a:cs typeface="Times New Roman"/>
              </a:rPr>
              <a:t>validity of </a:t>
            </a:r>
            <a:r>
              <a:rPr sz="1200" dirty="0">
                <a:latin typeface="Times New Roman"/>
                <a:cs typeface="Times New Roman"/>
              </a:rPr>
              <a:t>the sequence</a:t>
            </a:r>
            <a:r>
              <a:rPr sz="1200" spc="-110" dirty="0">
                <a:latin typeface="Times New Roman"/>
                <a:cs typeface="Times New Roman"/>
              </a:rPr>
              <a:t> </a:t>
            </a:r>
            <a:r>
              <a:rPr sz="1200" dirty="0">
                <a:latin typeface="Times New Roman"/>
                <a:cs typeface="Times New Roman"/>
              </a:rPr>
              <a:t>number</a:t>
            </a:r>
            <a:endParaRPr sz="1200">
              <a:latin typeface="Times New Roman"/>
              <a:cs typeface="Times New Roman"/>
            </a:endParaRPr>
          </a:p>
          <a:p>
            <a:pPr>
              <a:lnSpc>
                <a:spcPct val="100000"/>
              </a:lnSpc>
              <a:spcBef>
                <a:spcPts val="15"/>
              </a:spcBef>
            </a:pPr>
            <a:endParaRPr sz="11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fixed data field holds 128 bytes of</a:t>
            </a:r>
            <a:r>
              <a:rPr sz="1200" spc="-75" dirty="0">
                <a:latin typeface="Times New Roman"/>
                <a:cs typeface="Times New Roman"/>
              </a:rPr>
              <a:t> </a:t>
            </a:r>
            <a:r>
              <a:rPr sz="1200" spc="-5" dirty="0">
                <a:latin typeface="Times New Roman"/>
                <a:cs typeface="Times New Roman"/>
              </a:rPr>
              <a:t>data</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The last </a:t>
            </a:r>
            <a:r>
              <a:rPr sz="1200" spc="-5" dirty="0">
                <a:latin typeface="Times New Roman"/>
                <a:cs typeface="Times New Roman"/>
              </a:rPr>
              <a:t>field CRC </a:t>
            </a:r>
            <a:r>
              <a:rPr sz="1200" dirty="0">
                <a:latin typeface="Times New Roman"/>
                <a:cs typeface="Times New Roman"/>
              </a:rPr>
              <a:t>checks </a:t>
            </a:r>
            <a:r>
              <a:rPr sz="1200" spc="-5" dirty="0">
                <a:latin typeface="Times New Roman"/>
                <a:cs typeface="Times New Roman"/>
              </a:rPr>
              <a:t>for </a:t>
            </a:r>
            <a:r>
              <a:rPr sz="1200" dirty="0">
                <a:latin typeface="Times New Roman"/>
                <a:cs typeface="Times New Roman"/>
              </a:rPr>
              <a:t>errors in the </a:t>
            </a:r>
            <a:r>
              <a:rPr sz="1200" spc="-5" dirty="0">
                <a:latin typeface="Times New Roman"/>
                <a:cs typeface="Times New Roman"/>
              </a:rPr>
              <a:t>data field</a:t>
            </a:r>
            <a:r>
              <a:rPr sz="1200" spc="-95" dirty="0">
                <a:latin typeface="Times New Roman"/>
                <a:cs typeface="Times New Roman"/>
              </a:rPr>
              <a:t> </a:t>
            </a:r>
            <a:r>
              <a:rPr sz="1200" spc="-5" dirty="0">
                <a:latin typeface="Times New Roman"/>
                <a:cs typeface="Times New Roman"/>
              </a:rPr>
              <a:t>only</a:t>
            </a:r>
            <a:endParaRPr sz="1200">
              <a:latin typeface="Times New Roman"/>
              <a:cs typeface="Times New Roman"/>
            </a:endParaRPr>
          </a:p>
        </p:txBody>
      </p:sp>
      <p:sp>
        <p:nvSpPr>
          <p:cNvPr id="8" name="object 8"/>
          <p:cNvSpPr txBox="1"/>
          <p:nvPr/>
        </p:nvSpPr>
        <p:spPr>
          <a:xfrm>
            <a:off x="1130300" y="8905493"/>
            <a:ext cx="5530850" cy="718820"/>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Transmission in</a:t>
            </a:r>
            <a:r>
              <a:rPr sz="1200" b="1" spc="-105" dirty="0">
                <a:latin typeface="Times New Roman"/>
                <a:cs typeface="Times New Roman"/>
              </a:rPr>
              <a:t> </a:t>
            </a:r>
            <a:r>
              <a:rPr sz="1200" b="1" dirty="0">
                <a:latin typeface="Times New Roman"/>
                <a:cs typeface="Times New Roman"/>
              </a:rPr>
              <a:t>XMODEM</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TX begins with sending of </a:t>
            </a:r>
            <a:r>
              <a:rPr sz="1200" dirty="0">
                <a:latin typeface="Times New Roman"/>
                <a:cs typeface="Times New Roman"/>
              </a:rPr>
              <a:t>a </a:t>
            </a:r>
            <a:r>
              <a:rPr sz="1200" spc="-5" dirty="0">
                <a:latin typeface="Times New Roman"/>
                <a:cs typeface="Times New Roman"/>
              </a:rPr>
              <a:t>NAK frame </a:t>
            </a:r>
            <a:r>
              <a:rPr sz="1200" dirty="0">
                <a:latin typeface="Times New Roman"/>
                <a:cs typeface="Times New Roman"/>
              </a:rPr>
              <a:t>from the receiver to the</a:t>
            </a:r>
            <a:r>
              <a:rPr sz="1200" spc="-65" dirty="0">
                <a:latin typeface="Times New Roman"/>
                <a:cs typeface="Times New Roman"/>
              </a:rPr>
              <a:t> </a:t>
            </a:r>
            <a:r>
              <a:rPr sz="1200" dirty="0">
                <a:latin typeface="Times New Roman"/>
                <a:cs typeface="Times New Roman"/>
              </a:rPr>
              <a:t>sender</a:t>
            </a:r>
            <a:endParaRPr sz="1200">
              <a:latin typeface="Times New Roman"/>
              <a:cs typeface="Times New Roman"/>
            </a:endParaRPr>
          </a:p>
          <a:p>
            <a:pPr marL="241300" marR="5080" indent="-228600">
              <a:lnSpc>
                <a:spcPts val="1370"/>
              </a:lnSpc>
              <a:spcBef>
                <a:spcPts val="70"/>
              </a:spcBef>
              <a:buFont typeface="Courier New"/>
              <a:buChar char="o"/>
              <a:tabLst>
                <a:tab pos="241300" algn="l"/>
              </a:tabLst>
            </a:pPr>
            <a:r>
              <a:rPr sz="1200" dirty="0">
                <a:latin typeface="Times New Roman"/>
                <a:cs typeface="Times New Roman"/>
              </a:rPr>
              <a:t>Each </a:t>
            </a:r>
            <a:r>
              <a:rPr sz="1200" spc="-5" dirty="0">
                <a:latin typeface="Times New Roman"/>
                <a:cs typeface="Times New Roman"/>
              </a:rPr>
              <a:t>time, </a:t>
            </a:r>
            <a:r>
              <a:rPr sz="1200" dirty="0">
                <a:latin typeface="Times New Roman"/>
                <a:cs typeface="Times New Roman"/>
              </a:rPr>
              <a:t>the sender </a:t>
            </a:r>
            <a:r>
              <a:rPr sz="1200" spc="-5" dirty="0">
                <a:latin typeface="Times New Roman"/>
                <a:cs typeface="Times New Roman"/>
              </a:rPr>
              <a:t>sends </a:t>
            </a:r>
            <a:r>
              <a:rPr sz="1200" dirty="0">
                <a:latin typeface="Times New Roman"/>
                <a:cs typeface="Times New Roman"/>
              </a:rPr>
              <a:t>a frame, it </a:t>
            </a:r>
            <a:r>
              <a:rPr sz="1200" spc="-10" dirty="0">
                <a:latin typeface="Times New Roman"/>
                <a:cs typeface="Times New Roman"/>
              </a:rPr>
              <a:t>must </a:t>
            </a:r>
            <a:r>
              <a:rPr sz="1200" spc="-5" dirty="0">
                <a:latin typeface="Times New Roman"/>
                <a:cs typeface="Times New Roman"/>
              </a:rPr>
              <a:t>wait for </a:t>
            </a:r>
            <a:r>
              <a:rPr sz="1200" dirty="0">
                <a:latin typeface="Times New Roman"/>
                <a:cs typeface="Times New Roman"/>
              </a:rPr>
              <a:t>an </a:t>
            </a:r>
            <a:r>
              <a:rPr sz="1200" spc="-5" dirty="0">
                <a:latin typeface="Times New Roman"/>
                <a:cs typeface="Times New Roman"/>
              </a:rPr>
              <a:t>ACK before sending next  frame</a:t>
            </a:r>
            <a:endParaRPr sz="1200">
              <a:latin typeface="Times New Roman"/>
              <a:cs typeface="Times New Roman"/>
            </a:endParaRPr>
          </a:p>
        </p:txBody>
      </p:sp>
      <p:sp>
        <p:nvSpPr>
          <p:cNvPr id="9" name="object 9"/>
          <p:cNvSpPr/>
          <p:nvPr/>
        </p:nvSpPr>
        <p:spPr>
          <a:xfrm>
            <a:off x="1456944" y="6769607"/>
            <a:ext cx="4877536" cy="2144267"/>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509902" y="3729228"/>
            <a:ext cx="4770882" cy="1383792"/>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203</a:t>
            </a:fld>
            <a:endParaRPr dirty="0"/>
          </a:p>
        </p:txBody>
      </p:sp>
    </p:spTree>
    <p:extLst>
      <p:ext uri="{BB962C8B-B14F-4D97-AF65-F5344CB8AC3E}">
        <p14:creationId xmlns:p14="http://schemas.microsoft.com/office/powerpoint/2010/main" val="86112200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486400" cy="525335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t>
            </a:r>
            <a:r>
              <a:rPr sz="1200" dirty="0">
                <a:latin typeface="Times New Roman"/>
                <a:cs typeface="Times New Roman"/>
              </a:rPr>
              <a:t>a </a:t>
            </a:r>
            <a:r>
              <a:rPr sz="1200" spc="-5" dirty="0">
                <a:latin typeface="Times New Roman"/>
                <a:cs typeface="Times New Roman"/>
              </a:rPr>
              <a:t>Communicatio</a:t>
            </a:r>
            <a:r>
              <a:rPr sz="1200" dirty="0">
                <a:latin typeface="Times New Roman"/>
                <a:cs typeface="Times New Roman"/>
              </a:rPr>
              <a:t>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indent="-228600">
              <a:lnSpc>
                <a:spcPts val="1410"/>
              </a:lnSpc>
              <a:spcBef>
                <a:spcPts val="780"/>
              </a:spcBef>
              <a:buFont typeface="Courier New"/>
              <a:buChar char="o"/>
              <a:tabLst>
                <a:tab pos="241300" algn="l"/>
              </a:tabLst>
            </a:pPr>
            <a:r>
              <a:rPr sz="1200" spc="-5" dirty="0">
                <a:latin typeface="Times New Roman"/>
                <a:cs typeface="Times New Roman"/>
              </a:rPr>
              <a:t>If NAK is received instead of ACK, </a:t>
            </a:r>
            <a:r>
              <a:rPr sz="1200" dirty="0">
                <a:latin typeface="Times New Roman"/>
                <a:cs typeface="Times New Roman"/>
              </a:rPr>
              <a:t>the last frame is sent</a:t>
            </a:r>
            <a:r>
              <a:rPr sz="1200" spc="-65" dirty="0">
                <a:latin typeface="Times New Roman"/>
                <a:cs typeface="Times New Roman"/>
              </a:rPr>
              <a:t> </a:t>
            </a:r>
            <a:r>
              <a:rPr sz="1200" dirty="0">
                <a:latin typeface="Times New Roman"/>
                <a:cs typeface="Times New Roman"/>
              </a:rPr>
              <a:t>again</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A frame </a:t>
            </a:r>
            <a:r>
              <a:rPr sz="1200" dirty="0">
                <a:latin typeface="Times New Roman"/>
                <a:cs typeface="Times New Roman"/>
              </a:rPr>
              <a:t>is also </a:t>
            </a:r>
            <a:r>
              <a:rPr sz="1200" spc="-5" dirty="0">
                <a:latin typeface="Times New Roman"/>
                <a:cs typeface="Times New Roman"/>
              </a:rPr>
              <a:t>resent </a:t>
            </a:r>
            <a:r>
              <a:rPr sz="1200" dirty="0">
                <a:latin typeface="Times New Roman"/>
                <a:cs typeface="Times New Roman"/>
              </a:rPr>
              <a:t>if </a:t>
            </a:r>
            <a:r>
              <a:rPr sz="1200" spc="-5" dirty="0">
                <a:latin typeface="Times New Roman"/>
                <a:cs typeface="Times New Roman"/>
              </a:rPr>
              <a:t>no </a:t>
            </a:r>
            <a:r>
              <a:rPr sz="1200" dirty="0">
                <a:latin typeface="Times New Roman"/>
                <a:cs typeface="Times New Roman"/>
              </a:rPr>
              <a:t>response arrives from a </a:t>
            </a:r>
            <a:r>
              <a:rPr sz="1200" spc="-5" dirty="0">
                <a:latin typeface="Times New Roman"/>
                <a:cs typeface="Times New Roman"/>
              </a:rPr>
              <a:t>receiver </a:t>
            </a:r>
            <a:r>
              <a:rPr sz="1200" dirty="0">
                <a:latin typeface="Times New Roman"/>
                <a:cs typeface="Times New Roman"/>
              </a:rPr>
              <a:t>after a fixed </a:t>
            </a:r>
            <a:r>
              <a:rPr sz="1200" spc="-5" dirty="0">
                <a:latin typeface="Times New Roman"/>
                <a:cs typeface="Times New Roman"/>
              </a:rPr>
              <a:t>time</a:t>
            </a:r>
            <a:r>
              <a:rPr sz="1200" spc="-80" dirty="0">
                <a:latin typeface="Times New Roman"/>
                <a:cs typeface="Times New Roman"/>
              </a:rPr>
              <a:t> </a:t>
            </a:r>
            <a:r>
              <a:rPr sz="1200" dirty="0">
                <a:latin typeface="Times New Roman"/>
                <a:cs typeface="Times New Roman"/>
              </a:rPr>
              <a:t>period</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A sender </a:t>
            </a:r>
            <a:r>
              <a:rPr sz="1200" dirty="0">
                <a:latin typeface="Times New Roman"/>
                <a:cs typeface="Times New Roman"/>
              </a:rPr>
              <a:t>can </a:t>
            </a:r>
            <a:r>
              <a:rPr sz="1200" spc="-5" dirty="0">
                <a:latin typeface="Times New Roman"/>
                <a:cs typeface="Times New Roman"/>
              </a:rPr>
              <a:t>also receive </a:t>
            </a:r>
            <a:r>
              <a:rPr sz="1200" dirty="0">
                <a:latin typeface="Times New Roman"/>
                <a:cs typeface="Times New Roman"/>
              </a:rPr>
              <a:t>cancel </a:t>
            </a:r>
            <a:r>
              <a:rPr sz="1200" spc="-5" dirty="0">
                <a:latin typeface="Times New Roman"/>
                <a:cs typeface="Times New Roman"/>
              </a:rPr>
              <a:t>(CAN) </a:t>
            </a:r>
            <a:r>
              <a:rPr sz="1200" dirty="0">
                <a:latin typeface="Times New Roman"/>
                <a:cs typeface="Times New Roman"/>
              </a:rPr>
              <a:t>to abort</a:t>
            </a:r>
            <a:r>
              <a:rPr sz="1200" spc="-40" dirty="0">
                <a:latin typeface="Times New Roman"/>
                <a:cs typeface="Times New Roman"/>
              </a:rPr>
              <a:t> </a:t>
            </a:r>
            <a:r>
              <a:rPr sz="1200" spc="-5" dirty="0">
                <a:latin typeface="Times New Roman"/>
                <a:cs typeface="Times New Roman"/>
              </a:rPr>
              <a:t>TX</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Control Frames in</a:t>
            </a:r>
            <a:r>
              <a:rPr sz="1400" b="1" spc="-15" dirty="0">
                <a:latin typeface="Times New Roman"/>
                <a:cs typeface="Times New Roman"/>
              </a:rPr>
              <a:t> </a:t>
            </a:r>
            <a:r>
              <a:rPr sz="1400" b="1" spc="-5" dirty="0">
                <a:latin typeface="Times New Roman"/>
                <a:cs typeface="Times New Roman"/>
              </a:rPr>
              <a:t>XMODEM</a:t>
            </a:r>
            <a:endParaRPr sz="1400">
              <a:latin typeface="Times New Roman"/>
              <a:cs typeface="Times New Roman"/>
            </a:endParaRPr>
          </a:p>
          <a:p>
            <a:pPr>
              <a:lnSpc>
                <a:spcPct val="100000"/>
              </a:lnSpc>
              <a:spcBef>
                <a:spcPts val="50"/>
              </a:spcBef>
            </a:pPr>
            <a:endParaRPr sz="1100">
              <a:latin typeface="Times New Roman"/>
              <a:cs typeface="Times New Roman"/>
            </a:endParaRPr>
          </a:p>
          <a:p>
            <a:pPr marL="12700">
              <a:lnSpc>
                <a:spcPts val="1400"/>
              </a:lnSpc>
            </a:pPr>
            <a:r>
              <a:rPr sz="1200" b="1" dirty="0">
                <a:latin typeface="Times New Roman"/>
                <a:cs typeface="Times New Roman"/>
              </a:rPr>
              <a:t>Control </a:t>
            </a:r>
            <a:r>
              <a:rPr sz="1200" b="1" spc="-5" dirty="0">
                <a:latin typeface="Times New Roman"/>
                <a:cs typeface="Times New Roman"/>
              </a:rPr>
              <a:t>frames from </a:t>
            </a:r>
            <a:r>
              <a:rPr sz="1200" b="1" dirty="0">
                <a:latin typeface="Times New Roman"/>
                <a:cs typeface="Times New Roman"/>
              </a:rPr>
              <a:t>the</a:t>
            </a:r>
            <a:r>
              <a:rPr sz="1200" b="1" spc="-35" dirty="0">
                <a:latin typeface="Times New Roman"/>
                <a:cs typeface="Times New Roman"/>
              </a:rPr>
              <a:t> </a:t>
            </a:r>
            <a:r>
              <a:rPr sz="1200" b="1" spc="-5" dirty="0">
                <a:latin typeface="Times New Roman"/>
                <a:cs typeface="Times New Roman"/>
              </a:rPr>
              <a:t>receiver</a:t>
            </a:r>
            <a:endParaRPr sz="1200">
              <a:latin typeface="Times New Roman"/>
              <a:cs typeface="Times New Roman"/>
            </a:endParaRPr>
          </a:p>
          <a:p>
            <a:pPr marL="927100">
              <a:lnSpc>
                <a:spcPts val="1805"/>
              </a:lnSpc>
            </a:pPr>
            <a:r>
              <a:rPr sz="1600" spc="-5" dirty="0">
                <a:latin typeface="Arial"/>
                <a:cs typeface="Arial"/>
              </a:rPr>
              <a:t>–</a:t>
            </a:r>
            <a:r>
              <a:rPr sz="1200" b="1" spc="-5" dirty="0">
                <a:latin typeface="Times New Roman"/>
                <a:cs typeface="Times New Roman"/>
              </a:rPr>
              <a:t>ACK:</a:t>
            </a:r>
            <a:r>
              <a:rPr sz="1200" b="1" spc="-15" dirty="0">
                <a:latin typeface="Times New Roman"/>
                <a:cs typeface="Times New Roman"/>
              </a:rPr>
              <a:t> </a:t>
            </a:r>
            <a:r>
              <a:rPr sz="1200" b="1" spc="-5" dirty="0">
                <a:latin typeface="Times New Roman"/>
                <a:cs typeface="Times New Roman"/>
              </a:rPr>
              <a:t>Acknowledgement</a:t>
            </a:r>
            <a:endParaRPr sz="1200">
              <a:latin typeface="Times New Roman"/>
              <a:cs typeface="Times New Roman"/>
            </a:endParaRPr>
          </a:p>
          <a:p>
            <a:pPr marL="927100">
              <a:lnSpc>
                <a:spcPts val="1760"/>
              </a:lnSpc>
            </a:pPr>
            <a:r>
              <a:rPr sz="1600" spc="-5" dirty="0">
                <a:latin typeface="Arial"/>
                <a:cs typeface="Arial"/>
              </a:rPr>
              <a:t>–</a:t>
            </a:r>
            <a:r>
              <a:rPr sz="1200" b="1" spc="-5" dirty="0">
                <a:latin typeface="Times New Roman"/>
                <a:cs typeface="Times New Roman"/>
              </a:rPr>
              <a:t>NAK: </a:t>
            </a:r>
            <a:r>
              <a:rPr sz="1200" b="1" dirty="0">
                <a:latin typeface="Times New Roman"/>
                <a:cs typeface="Times New Roman"/>
              </a:rPr>
              <a:t>Error or start of</a:t>
            </a:r>
            <a:r>
              <a:rPr sz="1200" b="1" spc="-80" dirty="0">
                <a:latin typeface="Times New Roman"/>
                <a:cs typeface="Times New Roman"/>
              </a:rPr>
              <a:t> </a:t>
            </a:r>
            <a:r>
              <a:rPr sz="1200" b="1" dirty="0">
                <a:latin typeface="Times New Roman"/>
                <a:cs typeface="Times New Roman"/>
              </a:rPr>
              <a:t>transmission</a:t>
            </a:r>
            <a:endParaRPr sz="1200">
              <a:latin typeface="Times New Roman"/>
              <a:cs typeface="Times New Roman"/>
            </a:endParaRPr>
          </a:p>
          <a:p>
            <a:pPr marL="927100">
              <a:lnSpc>
                <a:spcPts val="1839"/>
              </a:lnSpc>
            </a:pPr>
            <a:r>
              <a:rPr sz="1600" spc="-5" dirty="0">
                <a:latin typeface="Arial"/>
                <a:cs typeface="Arial"/>
              </a:rPr>
              <a:t>–</a:t>
            </a:r>
            <a:r>
              <a:rPr sz="1200" b="1" spc="-5" dirty="0">
                <a:latin typeface="Times New Roman"/>
                <a:cs typeface="Times New Roman"/>
              </a:rPr>
              <a:t>CAN: </a:t>
            </a:r>
            <a:r>
              <a:rPr sz="1200" b="1" dirty="0">
                <a:latin typeface="Times New Roman"/>
                <a:cs typeface="Times New Roman"/>
              </a:rPr>
              <a:t>Aborts the</a:t>
            </a:r>
            <a:r>
              <a:rPr sz="1200" b="1" spc="-80" dirty="0">
                <a:latin typeface="Times New Roman"/>
                <a:cs typeface="Times New Roman"/>
              </a:rPr>
              <a:t> </a:t>
            </a:r>
            <a:r>
              <a:rPr sz="1200" b="1" dirty="0">
                <a:latin typeface="Times New Roman"/>
                <a:cs typeface="Times New Roman"/>
              </a:rPr>
              <a:t>transmission</a:t>
            </a:r>
            <a:endParaRPr sz="1200">
              <a:latin typeface="Times New Roman"/>
              <a:cs typeface="Times New Roman"/>
            </a:endParaRPr>
          </a:p>
          <a:p>
            <a:pPr>
              <a:lnSpc>
                <a:spcPct val="100000"/>
              </a:lnSpc>
            </a:pPr>
            <a:endParaRPr sz="1600">
              <a:latin typeface="Times New Roman"/>
              <a:cs typeface="Times New Roman"/>
            </a:endParaRPr>
          </a:p>
          <a:p>
            <a:pPr marL="12700">
              <a:lnSpc>
                <a:spcPts val="1590"/>
              </a:lnSpc>
              <a:spcBef>
                <a:spcPts val="1000"/>
              </a:spcBef>
            </a:pPr>
            <a:r>
              <a:rPr sz="1400" b="1" spc="-5" dirty="0">
                <a:latin typeface="Times New Roman"/>
                <a:cs typeface="Times New Roman"/>
              </a:rPr>
              <a:t>Summary</a:t>
            </a:r>
            <a:endParaRPr sz="1400">
              <a:latin typeface="Times New Roman"/>
              <a:cs typeface="Times New Roman"/>
            </a:endParaRPr>
          </a:p>
          <a:p>
            <a:pPr marL="12700">
              <a:lnSpc>
                <a:spcPts val="1970"/>
              </a:lnSpc>
            </a:pPr>
            <a:r>
              <a:rPr sz="1800" spc="-15" dirty="0">
                <a:latin typeface="Meiryo"/>
                <a:cs typeface="Meiryo"/>
              </a:rPr>
              <a:t>*</a:t>
            </a:r>
            <a:r>
              <a:rPr sz="1200" spc="-15" dirty="0">
                <a:latin typeface="Times New Roman"/>
                <a:cs typeface="Times New Roman"/>
              </a:rPr>
              <a:t>Error</a:t>
            </a:r>
            <a:r>
              <a:rPr sz="1200" spc="-95"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R="3160395" algn="ctr">
              <a:lnSpc>
                <a:spcPts val="1845"/>
              </a:lnSpc>
            </a:pPr>
            <a:r>
              <a:rPr sz="1700" spc="-5" dirty="0">
                <a:latin typeface="Arial"/>
                <a:cs typeface="Arial"/>
              </a:rPr>
              <a:t>–</a:t>
            </a:r>
            <a:r>
              <a:rPr sz="1200" spc="-5" dirty="0">
                <a:latin typeface="Times New Roman"/>
                <a:cs typeface="Times New Roman"/>
              </a:rPr>
              <a:t>Stop-and-Wait</a:t>
            </a:r>
            <a:r>
              <a:rPr sz="1200" spc="-80" dirty="0">
                <a:latin typeface="Times New Roman"/>
                <a:cs typeface="Times New Roman"/>
              </a:rPr>
              <a:t> </a:t>
            </a:r>
            <a:r>
              <a:rPr sz="1200" spc="-10" dirty="0">
                <a:latin typeface="Times New Roman"/>
                <a:cs typeface="Times New Roman"/>
              </a:rPr>
              <a:t>ARQ</a:t>
            </a:r>
            <a:endParaRPr sz="1200">
              <a:latin typeface="Times New Roman"/>
              <a:cs typeface="Times New Roman"/>
            </a:endParaRPr>
          </a:p>
          <a:p>
            <a:pPr marR="3055620" algn="ctr">
              <a:lnSpc>
                <a:spcPts val="1850"/>
              </a:lnSpc>
            </a:pPr>
            <a:r>
              <a:rPr sz="1700" spc="-5" dirty="0">
                <a:latin typeface="Arial"/>
                <a:cs typeface="Arial"/>
              </a:rPr>
              <a:t>–</a:t>
            </a:r>
            <a:r>
              <a:rPr sz="1200" spc="-5" dirty="0">
                <a:latin typeface="Times New Roman"/>
                <a:cs typeface="Times New Roman"/>
              </a:rPr>
              <a:t>Sliding Window</a:t>
            </a:r>
            <a:r>
              <a:rPr sz="1200" spc="-80" dirty="0">
                <a:latin typeface="Times New Roman"/>
                <a:cs typeface="Times New Roman"/>
              </a:rPr>
              <a:t> </a:t>
            </a:r>
            <a:r>
              <a:rPr sz="1200" spc="-10" dirty="0">
                <a:latin typeface="Times New Roman"/>
                <a:cs typeface="Times New Roman"/>
              </a:rPr>
              <a:t>ARQ</a:t>
            </a:r>
            <a:endParaRPr sz="1200">
              <a:latin typeface="Times New Roman"/>
              <a:cs typeface="Times New Roman"/>
            </a:endParaRPr>
          </a:p>
          <a:p>
            <a:pPr marL="1384300">
              <a:lnSpc>
                <a:spcPts val="1955"/>
              </a:lnSpc>
            </a:pPr>
            <a:r>
              <a:rPr sz="1800" dirty="0">
                <a:latin typeface="Arial"/>
                <a:cs typeface="Arial"/>
              </a:rPr>
              <a:t>•</a:t>
            </a:r>
            <a:r>
              <a:rPr sz="1200" dirty="0">
                <a:latin typeface="Times New Roman"/>
                <a:cs typeface="Times New Roman"/>
              </a:rPr>
              <a:t>Go-back-</a:t>
            </a:r>
            <a:r>
              <a:rPr sz="1200" i="1" dirty="0">
                <a:latin typeface="Times New Roman"/>
                <a:cs typeface="Times New Roman"/>
              </a:rPr>
              <a:t>n</a:t>
            </a:r>
            <a:endParaRPr sz="1200">
              <a:latin typeface="Times New Roman"/>
              <a:cs typeface="Times New Roman"/>
            </a:endParaRPr>
          </a:p>
          <a:p>
            <a:pPr marL="1384300">
              <a:lnSpc>
                <a:spcPts val="1910"/>
              </a:lnSpc>
            </a:pPr>
            <a:r>
              <a:rPr sz="1800" dirty="0">
                <a:latin typeface="Arial"/>
                <a:cs typeface="Arial"/>
              </a:rPr>
              <a:t>•</a:t>
            </a:r>
            <a:r>
              <a:rPr sz="1200" dirty="0">
                <a:latin typeface="Times New Roman"/>
                <a:cs typeface="Times New Roman"/>
              </a:rPr>
              <a:t>Selective</a:t>
            </a:r>
            <a:r>
              <a:rPr sz="1200" spc="-105" dirty="0">
                <a:latin typeface="Times New Roman"/>
                <a:cs typeface="Times New Roman"/>
              </a:rPr>
              <a:t> </a:t>
            </a:r>
            <a:r>
              <a:rPr sz="1200" dirty="0">
                <a:latin typeface="Times New Roman"/>
                <a:cs typeface="Times New Roman"/>
              </a:rPr>
              <a:t>Reject</a:t>
            </a:r>
            <a:endParaRPr sz="1200">
              <a:latin typeface="Times New Roman"/>
              <a:cs typeface="Times New Roman"/>
            </a:endParaRPr>
          </a:p>
          <a:p>
            <a:pPr marL="12700">
              <a:lnSpc>
                <a:spcPts val="2014"/>
              </a:lnSpc>
            </a:pPr>
            <a:r>
              <a:rPr sz="1800" spc="-20" dirty="0">
                <a:latin typeface="Meiryo"/>
                <a:cs typeface="Meiryo"/>
              </a:rPr>
              <a:t>*</a:t>
            </a:r>
            <a:r>
              <a:rPr sz="1200" spc="-20" dirty="0">
                <a:latin typeface="Times New Roman"/>
                <a:cs typeface="Times New Roman"/>
              </a:rPr>
              <a:t>Data </a:t>
            </a:r>
            <a:r>
              <a:rPr sz="1200" dirty="0">
                <a:latin typeface="Times New Roman"/>
                <a:cs typeface="Times New Roman"/>
              </a:rPr>
              <a:t>Link</a:t>
            </a:r>
            <a:r>
              <a:rPr sz="1200" spc="-35" dirty="0">
                <a:latin typeface="Times New Roman"/>
                <a:cs typeface="Times New Roman"/>
              </a:rPr>
              <a:t> </a:t>
            </a:r>
            <a:r>
              <a:rPr sz="1200" spc="-5" dirty="0">
                <a:latin typeface="Times New Roman"/>
                <a:cs typeface="Times New Roman"/>
              </a:rPr>
              <a:t>Protocols</a:t>
            </a:r>
            <a:endParaRPr sz="1200">
              <a:latin typeface="Times New Roman"/>
              <a:cs typeface="Times New Roman"/>
            </a:endParaRPr>
          </a:p>
          <a:p>
            <a:pPr marL="12700">
              <a:lnSpc>
                <a:spcPts val="1590"/>
              </a:lnSpc>
              <a:spcBef>
                <a:spcPts val="1435"/>
              </a:spcBef>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marL="12700">
              <a:lnSpc>
                <a:spcPts val="1980"/>
              </a:lnSpc>
            </a:pPr>
            <a:r>
              <a:rPr sz="1800" spc="-15" dirty="0">
                <a:latin typeface="Meiryo"/>
                <a:cs typeface="Meiryo"/>
              </a:rPr>
              <a:t>*</a:t>
            </a:r>
            <a:r>
              <a:rPr sz="1200" spc="-15" dirty="0">
                <a:latin typeface="Times New Roman"/>
                <a:cs typeface="Times New Roman"/>
              </a:rPr>
              <a:t>Section </a:t>
            </a:r>
            <a:r>
              <a:rPr sz="1200" spc="-5" dirty="0">
                <a:latin typeface="Times New Roman"/>
                <a:cs typeface="Times New Roman"/>
              </a:rPr>
              <a:t>10.3,</a:t>
            </a:r>
            <a:r>
              <a:rPr sz="1200" spc="-60" dirty="0">
                <a:latin typeface="Times New Roman"/>
                <a:cs typeface="Times New Roman"/>
              </a:rPr>
              <a:t> </a:t>
            </a:r>
            <a:r>
              <a:rPr sz="1200" spc="-5" dirty="0">
                <a:latin typeface="Times New Roman"/>
                <a:cs typeface="Times New Roman"/>
              </a:rPr>
              <a:t>11.1,</a:t>
            </a:r>
            <a:endParaRPr sz="1200">
              <a:latin typeface="Times New Roman"/>
              <a:cs typeface="Times New Roman"/>
            </a:endParaRPr>
          </a:p>
          <a:p>
            <a:pPr marL="88265">
              <a:lnSpc>
                <a:spcPts val="1350"/>
              </a:lnSpc>
            </a:pP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Edition by Behrouz A.</a:t>
            </a:r>
            <a:r>
              <a:rPr sz="1200" spc="-35"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5" name="object 5"/>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204</a:t>
            </a:fld>
            <a:endParaRPr dirty="0"/>
          </a:p>
        </p:txBody>
      </p:sp>
    </p:spTree>
    <p:extLst>
      <p:ext uri="{BB962C8B-B14F-4D97-AF65-F5344CB8AC3E}">
        <p14:creationId xmlns:p14="http://schemas.microsoft.com/office/powerpoint/2010/main" val="29473538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5" name="object 5"/>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6" name="object 6"/>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7" name="object 7"/>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8" name="object 8"/>
          <p:cNvSpPr txBox="1"/>
          <p:nvPr/>
        </p:nvSpPr>
        <p:spPr>
          <a:xfrm>
            <a:off x="2923285" y="940054"/>
            <a:ext cx="1943100" cy="322580"/>
          </a:xfrm>
          <a:prstGeom prst="rect">
            <a:avLst/>
          </a:prstGeom>
        </p:spPr>
        <p:txBody>
          <a:bodyPr vert="horz" wrap="square" lIns="0" tIns="0" rIns="0" bIns="0" rtlCol="0">
            <a:spAutoFit/>
          </a:bodyPr>
          <a:lstStyle/>
          <a:p>
            <a:pPr marL="1270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#40</a:t>
            </a:r>
            <a:endParaRPr sz="2000">
              <a:latin typeface="Arial Black"/>
              <a:cs typeface="Arial Black"/>
            </a:endParaRPr>
          </a:p>
        </p:txBody>
      </p:sp>
      <p:sp>
        <p:nvSpPr>
          <p:cNvPr id="9" name="object 9"/>
          <p:cNvSpPr txBox="1"/>
          <p:nvPr/>
        </p:nvSpPr>
        <p:spPr>
          <a:xfrm>
            <a:off x="1130300" y="9101073"/>
            <a:ext cx="3750310" cy="398780"/>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Classes of Synchronous</a:t>
            </a:r>
            <a:r>
              <a:rPr sz="1400" b="1" spc="10" dirty="0">
                <a:latin typeface="Times New Roman"/>
                <a:cs typeface="Times New Roman"/>
              </a:rPr>
              <a:t> </a:t>
            </a:r>
            <a:r>
              <a:rPr sz="1400" b="1" spc="-5" dirty="0">
                <a:latin typeface="Times New Roman"/>
                <a:cs typeface="Times New Roman"/>
              </a:rPr>
              <a:t>Protocols</a:t>
            </a:r>
            <a:endParaRPr sz="1400">
              <a:latin typeface="Times New Roman"/>
              <a:cs typeface="Times New Roman"/>
            </a:endParaRPr>
          </a:p>
          <a:p>
            <a:pPr marL="12700">
              <a:lnSpc>
                <a:spcPts val="1400"/>
              </a:lnSpc>
            </a:pPr>
            <a:r>
              <a:rPr sz="1200" spc="-5" dirty="0">
                <a:latin typeface="Times New Roman"/>
                <a:cs typeface="Times New Roman"/>
              </a:rPr>
              <a:t>Synchronous Protocols </a:t>
            </a:r>
            <a:r>
              <a:rPr sz="1200" dirty="0">
                <a:latin typeface="Times New Roman"/>
                <a:cs typeface="Times New Roman"/>
              </a:rPr>
              <a:t>can </a:t>
            </a:r>
            <a:r>
              <a:rPr sz="1200" spc="-5" dirty="0">
                <a:latin typeface="Times New Roman"/>
                <a:cs typeface="Times New Roman"/>
              </a:rPr>
              <a:t>be divided into two main</a:t>
            </a:r>
            <a:r>
              <a:rPr sz="1200" spc="-60" dirty="0">
                <a:latin typeface="Times New Roman"/>
                <a:cs typeface="Times New Roman"/>
              </a:rPr>
              <a:t> </a:t>
            </a:r>
            <a:r>
              <a:rPr sz="1200" spc="-5" dirty="0">
                <a:latin typeface="Times New Roman"/>
                <a:cs typeface="Times New Roman"/>
              </a:rPr>
              <a:t>classes:</a:t>
            </a:r>
            <a:endParaRPr sz="1200">
              <a:latin typeface="Times New Roman"/>
              <a:cs typeface="Times New Roman"/>
            </a:endParaRPr>
          </a:p>
        </p:txBody>
      </p:sp>
      <p:sp>
        <p:nvSpPr>
          <p:cNvPr id="10" name="object 10"/>
          <p:cNvSpPr txBox="1"/>
          <p:nvPr/>
        </p:nvSpPr>
        <p:spPr>
          <a:xfrm>
            <a:off x="1130300" y="1465071"/>
            <a:ext cx="5530850" cy="5963285"/>
          </a:xfrm>
          <a:prstGeom prst="rect">
            <a:avLst/>
          </a:prstGeom>
        </p:spPr>
        <p:txBody>
          <a:bodyPr vert="horz" wrap="square" lIns="0" tIns="0" rIns="0" bIns="0" rtlCol="0">
            <a:spAutoFit/>
          </a:bodyPr>
          <a:lstStyle/>
          <a:p>
            <a:pPr marL="12700">
              <a:lnSpc>
                <a:spcPts val="1645"/>
              </a:lnSpc>
            </a:pPr>
            <a:r>
              <a:rPr sz="1400" b="1" spc="-5" dirty="0">
                <a:latin typeface="Times New Roman"/>
                <a:cs typeface="Times New Roman"/>
              </a:rPr>
              <a:t>YMODEM</a:t>
            </a:r>
            <a:endParaRPr sz="1400">
              <a:latin typeface="Times New Roman"/>
              <a:cs typeface="Times New Roman"/>
            </a:endParaRPr>
          </a:p>
          <a:p>
            <a:pPr marL="12700">
              <a:lnSpc>
                <a:spcPts val="1405"/>
              </a:lnSpc>
            </a:pPr>
            <a:r>
              <a:rPr sz="1200" spc="-5" dirty="0">
                <a:latin typeface="Times New Roman"/>
                <a:cs typeface="Times New Roman"/>
              </a:rPr>
              <a:t>YMODEM </a:t>
            </a:r>
            <a:r>
              <a:rPr sz="1200" dirty="0">
                <a:latin typeface="Times New Roman"/>
                <a:cs typeface="Times New Roman"/>
              </a:rPr>
              <a:t>is </a:t>
            </a:r>
            <a:r>
              <a:rPr sz="1200" spc="-5" dirty="0">
                <a:latin typeface="Times New Roman"/>
                <a:cs typeface="Times New Roman"/>
              </a:rPr>
              <a:t>similar </a:t>
            </a:r>
            <a:r>
              <a:rPr sz="1200" dirty="0">
                <a:latin typeface="Times New Roman"/>
                <a:cs typeface="Times New Roman"/>
              </a:rPr>
              <a:t>to </a:t>
            </a:r>
            <a:r>
              <a:rPr sz="1200" spc="-5" dirty="0">
                <a:latin typeface="Times New Roman"/>
                <a:cs typeface="Times New Roman"/>
              </a:rPr>
              <a:t>X-MODEM with </a:t>
            </a:r>
            <a:r>
              <a:rPr sz="1200" dirty="0">
                <a:latin typeface="Times New Roman"/>
                <a:cs typeface="Times New Roman"/>
              </a:rPr>
              <a:t>only the following </a:t>
            </a:r>
            <a:r>
              <a:rPr sz="1200" spc="-5" dirty="0">
                <a:latin typeface="Times New Roman"/>
                <a:cs typeface="Times New Roman"/>
              </a:rPr>
              <a:t>major</a:t>
            </a:r>
            <a:r>
              <a:rPr sz="1200" spc="-55" dirty="0">
                <a:latin typeface="Times New Roman"/>
                <a:cs typeface="Times New Roman"/>
              </a:rPr>
              <a:t> </a:t>
            </a:r>
            <a:r>
              <a:rPr sz="1200" dirty="0">
                <a:latin typeface="Times New Roman"/>
                <a:cs typeface="Times New Roman"/>
              </a:rPr>
              <a:t>differences: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1024-Byte data</a:t>
            </a:r>
            <a:r>
              <a:rPr sz="1200" spc="-100" dirty="0">
                <a:latin typeface="Times New Roman"/>
                <a:cs typeface="Times New Roman"/>
              </a:rPr>
              <a:t> </a:t>
            </a:r>
            <a:r>
              <a:rPr sz="1200" dirty="0">
                <a:latin typeface="Times New Roman"/>
                <a:cs typeface="Times New Roman"/>
              </a:rPr>
              <a:t>unit</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Two </a:t>
            </a:r>
            <a:r>
              <a:rPr sz="1200" spc="-5" dirty="0">
                <a:latin typeface="Times New Roman"/>
                <a:cs typeface="Times New Roman"/>
              </a:rPr>
              <a:t>CANs </a:t>
            </a:r>
            <a:r>
              <a:rPr sz="1200" dirty="0">
                <a:latin typeface="Times New Roman"/>
                <a:cs typeface="Times New Roman"/>
              </a:rPr>
              <a:t>to </a:t>
            </a:r>
            <a:r>
              <a:rPr sz="1200" spc="-5" dirty="0">
                <a:latin typeface="Times New Roman"/>
                <a:cs typeface="Times New Roman"/>
              </a:rPr>
              <a:t>abort</a:t>
            </a:r>
            <a:r>
              <a:rPr sz="1200" spc="-50"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ITU-T CRC-16 for Error</a:t>
            </a:r>
            <a:r>
              <a:rPr sz="1200" spc="-85" dirty="0">
                <a:latin typeface="Times New Roman"/>
                <a:cs typeface="Times New Roman"/>
              </a:rPr>
              <a:t> </a:t>
            </a:r>
            <a:r>
              <a:rPr sz="1200" spc="-5" dirty="0">
                <a:latin typeface="Times New Roman"/>
                <a:cs typeface="Times New Roman"/>
              </a:rPr>
              <a:t>Checking</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Multiple files </a:t>
            </a:r>
            <a:r>
              <a:rPr sz="1200" dirty="0">
                <a:latin typeface="Times New Roman"/>
                <a:cs typeface="Times New Roman"/>
              </a:rPr>
              <a:t>can be </a:t>
            </a:r>
            <a:r>
              <a:rPr sz="1200" spc="-5" dirty="0">
                <a:latin typeface="Times New Roman"/>
                <a:cs typeface="Times New Roman"/>
              </a:rPr>
              <a:t>sent</a:t>
            </a:r>
            <a:r>
              <a:rPr sz="1200" spc="10" dirty="0">
                <a:latin typeface="Times New Roman"/>
                <a:cs typeface="Times New Roman"/>
              </a:rPr>
              <a:t> </a:t>
            </a:r>
            <a:r>
              <a:rPr sz="1200" spc="-5" dirty="0">
                <a:latin typeface="Times New Roman"/>
                <a:cs typeface="Times New Roman"/>
              </a:rPr>
              <a:t>simultaneously</a:t>
            </a:r>
            <a:endParaRPr sz="1200">
              <a:latin typeface="Times New Roman"/>
              <a:cs typeface="Times New Roman"/>
            </a:endParaRPr>
          </a:p>
          <a:p>
            <a:pPr>
              <a:lnSpc>
                <a:spcPct val="100000"/>
              </a:lnSpc>
            </a:pPr>
            <a:endParaRPr sz="1150">
              <a:latin typeface="Times New Roman"/>
              <a:cs typeface="Times New Roman"/>
            </a:endParaRPr>
          </a:p>
          <a:p>
            <a:pPr marL="12700">
              <a:lnSpc>
                <a:spcPts val="1630"/>
              </a:lnSpc>
            </a:pPr>
            <a:r>
              <a:rPr sz="1400" b="1" spc="-5" dirty="0">
                <a:latin typeface="Times New Roman"/>
                <a:cs typeface="Times New Roman"/>
              </a:rPr>
              <a:t>ZMODEM</a:t>
            </a:r>
            <a:endParaRPr sz="1400">
              <a:latin typeface="Times New Roman"/>
              <a:cs typeface="Times New Roman"/>
            </a:endParaRPr>
          </a:p>
          <a:p>
            <a:pPr marL="12700">
              <a:lnSpc>
                <a:spcPts val="1785"/>
              </a:lnSpc>
            </a:pPr>
            <a:r>
              <a:rPr sz="1600" spc="-5" dirty="0">
                <a:latin typeface="Times New Roman"/>
                <a:cs typeface="Times New Roman"/>
              </a:rPr>
              <a:t>•</a:t>
            </a:r>
            <a:r>
              <a:rPr sz="1200" spc="-5" dirty="0">
                <a:latin typeface="Times New Roman"/>
                <a:cs typeface="Times New Roman"/>
              </a:rPr>
              <a:t>Newer</a:t>
            </a:r>
            <a:r>
              <a:rPr sz="1200" spc="-80" dirty="0">
                <a:latin typeface="Times New Roman"/>
                <a:cs typeface="Times New Roman"/>
              </a:rPr>
              <a:t> </a:t>
            </a:r>
            <a:r>
              <a:rPr sz="1200" dirty="0">
                <a:latin typeface="Times New Roman"/>
                <a:cs typeface="Times New Roman"/>
              </a:rPr>
              <a:t>Protocol</a:t>
            </a:r>
            <a:endParaRPr sz="1200">
              <a:latin typeface="Times New Roman"/>
              <a:cs typeface="Times New Roman"/>
            </a:endParaRPr>
          </a:p>
          <a:p>
            <a:pPr marL="12700">
              <a:lnSpc>
                <a:spcPts val="1750"/>
              </a:lnSpc>
            </a:pPr>
            <a:r>
              <a:rPr sz="1600" spc="-5" dirty="0">
                <a:latin typeface="Times New Roman"/>
                <a:cs typeface="Times New Roman"/>
              </a:rPr>
              <a:t>•</a:t>
            </a:r>
            <a:r>
              <a:rPr sz="1200" spc="-5" dirty="0">
                <a:latin typeface="Times New Roman"/>
                <a:cs typeface="Times New Roman"/>
              </a:rPr>
              <a:t>Combines </a:t>
            </a:r>
            <a:r>
              <a:rPr sz="1200" dirty="0">
                <a:latin typeface="Times New Roman"/>
                <a:cs typeface="Times New Roman"/>
              </a:rPr>
              <a:t>features</a:t>
            </a:r>
            <a:r>
              <a:rPr sz="1200" spc="-70" dirty="0">
                <a:latin typeface="Times New Roman"/>
                <a:cs typeface="Times New Roman"/>
              </a:rPr>
              <a:t> </a:t>
            </a:r>
            <a:r>
              <a:rPr sz="1200" dirty="0">
                <a:latin typeface="Times New Roman"/>
                <a:cs typeface="Times New Roman"/>
              </a:rPr>
              <a:t>of</a:t>
            </a:r>
            <a:endParaRPr sz="1200">
              <a:latin typeface="Times New Roman"/>
              <a:cs typeface="Times New Roman"/>
            </a:endParaRPr>
          </a:p>
          <a:p>
            <a:pPr marL="1155700" indent="-228600">
              <a:lnSpc>
                <a:spcPts val="1764"/>
              </a:lnSpc>
              <a:buSzPct val="133333"/>
              <a:buChar char="–"/>
              <a:tabLst>
                <a:tab pos="1155700" algn="l"/>
              </a:tabLst>
            </a:pPr>
            <a:r>
              <a:rPr sz="1200" spc="-10" dirty="0">
                <a:latin typeface="Times New Roman"/>
                <a:cs typeface="Times New Roman"/>
              </a:rPr>
              <a:t>XMODEM</a:t>
            </a:r>
            <a:endParaRPr sz="1200">
              <a:latin typeface="Times New Roman"/>
              <a:cs typeface="Times New Roman"/>
            </a:endParaRPr>
          </a:p>
          <a:p>
            <a:pPr marR="2686050" algn="ctr">
              <a:lnSpc>
                <a:spcPts val="1325"/>
              </a:lnSpc>
            </a:pPr>
            <a:r>
              <a:rPr sz="1200" dirty="0">
                <a:latin typeface="Times New Roman"/>
                <a:cs typeface="Times New Roman"/>
              </a:rPr>
              <a:t>and</a:t>
            </a:r>
            <a:endParaRPr sz="1200">
              <a:latin typeface="Times New Roman"/>
              <a:cs typeface="Times New Roman"/>
            </a:endParaRPr>
          </a:p>
          <a:p>
            <a:pPr marL="1155700" indent="-228600">
              <a:lnSpc>
                <a:spcPts val="1875"/>
              </a:lnSpc>
              <a:buSzPct val="133333"/>
              <a:buChar char="–"/>
              <a:tabLst>
                <a:tab pos="1155700" algn="l"/>
              </a:tabLst>
            </a:pPr>
            <a:r>
              <a:rPr sz="1200" spc="-10" dirty="0">
                <a:latin typeface="Times New Roman"/>
                <a:cs typeface="Times New Roman"/>
              </a:rPr>
              <a:t>YMODEM</a:t>
            </a:r>
            <a:endParaRPr sz="1200">
              <a:latin typeface="Times New Roman"/>
              <a:cs typeface="Times New Roman"/>
            </a:endParaRPr>
          </a:p>
          <a:p>
            <a:pPr marL="12700">
              <a:lnSpc>
                <a:spcPts val="1639"/>
              </a:lnSpc>
              <a:spcBef>
                <a:spcPts val="1240"/>
              </a:spcBef>
            </a:pPr>
            <a:r>
              <a:rPr sz="1400" b="1" spc="-10" dirty="0">
                <a:latin typeface="Times New Roman"/>
                <a:cs typeface="Times New Roman"/>
              </a:rPr>
              <a:t>BLAST</a:t>
            </a:r>
            <a:endParaRPr sz="1400">
              <a:latin typeface="Times New Roman"/>
              <a:cs typeface="Times New Roman"/>
            </a:endParaRPr>
          </a:p>
          <a:p>
            <a:pPr marL="241300" indent="-228600">
              <a:lnSpc>
                <a:spcPts val="1370"/>
              </a:lnSpc>
              <a:buFont typeface="Courier New"/>
              <a:buChar char="o"/>
              <a:tabLst>
                <a:tab pos="241300" algn="l"/>
              </a:tabLst>
            </a:pPr>
            <a:r>
              <a:rPr sz="1200" dirty="0">
                <a:latin typeface="Times New Roman"/>
                <a:cs typeface="Times New Roman"/>
              </a:rPr>
              <a:t>Blocked Asynchronous</a:t>
            </a:r>
            <a:r>
              <a:rPr sz="1200" spc="-65"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More powerful than</a:t>
            </a:r>
            <a:r>
              <a:rPr sz="1200" spc="-90" dirty="0">
                <a:latin typeface="Times New Roman"/>
                <a:cs typeface="Times New Roman"/>
              </a:rPr>
              <a:t> </a:t>
            </a:r>
            <a:r>
              <a:rPr sz="1200" spc="-5" dirty="0">
                <a:latin typeface="Times New Roman"/>
                <a:cs typeface="Times New Roman"/>
              </a:rPr>
              <a:t>XMODEM</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Full</a:t>
            </a:r>
            <a:r>
              <a:rPr sz="1200" spc="-100" dirty="0">
                <a:latin typeface="Times New Roman"/>
                <a:cs typeface="Times New Roman"/>
              </a:rPr>
              <a:t> </a:t>
            </a:r>
            <a:r>
              <a:rPr sz="1200" dirty="0">
                <a:latin typeface="Times New Roman"/>
                <a:cs typeface="Times New Roman"/>
              </a:rPr>
              <a:t>Duplex</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Sliding </a:t>
            </a:r>
            <a:r>
              <a:rPr sz="1200" spc="-5" dirty="0">
                <a:latin typeface="Times New Roman"/>
                <a:cs typeface="Times New Roman"/>
              </a:rPr>
              <a:t>Window </a:t>
            </a:r>
            <a:r>
              <a:rPr sz="1200" dirty="0">
                <a:latin typeface="Times New Roman"/>
                <a:cs typeface="Times New Roman"/>
              </a:rPr>
              <a:t>Flow</a:t>
            </a:r>
            <a:r>
              <a:rPr sz="1200" spc="-85"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Allows transfer </a:t>
            </a:r>
            <a:r>
              <a:rPr sz="1200" dirty="0">
                <a:latin typeface="Times New Roman"/>
                <a:cs typeface="Times New Roman"/>
              </a:rPr>
              <a:t>of Data and Binary</a:t>
            </a:r>
            <a:r>
              <a:rPr sz="1200" spc="-45" dirty="0">
                <a:latin typeface="Times New Roman"/>
                <a:cs typeface="Times New Roman"/>
              </a:rPr>
              <a:t> </a:t>
            </a:r>
            <a:r>
              <a:rPr sz="1200" dirty="0">
                <a:latin typeface="Times New Roman"/>
                <a:cs typeface="Times New Roman"/>
              </a:rPr>
              <a:t>Files</a:t>
            </a:r>
            <a:endParaRPr sz="1200">
              <a:latin typeface="Times New Roman"/>
              <a:cs typeface="Times New Roman"/>
            </a:endParaRPr>
          </a:p>
          <a:p>
            <a:pPr>
              <a:lnSpc>
                <a:spcPct val="100000"/>
              </a:lnSpc>
              <a:buFont typeface="Courier New"/>
              <a:buChar char="o"/>
            </a:pPr>
            <a:endParaRPr sz="1150">
              <a:latin typeface="Times New Roman"/>
              <a:cs typeface="Times New Roman"/>
            </a:endParaRPr>
          </a:p>
          <a:p>
            <a:pPr marL="12700">
              <a:lnSpc>
                <a:spcPts val="1639"/>
              </a:lnSpc>
            </a:pPr>
            <a:r>
              <a:rPr sz="1400" b="1" spc="-5" dirty="0">
                <a:latin typeface="Times New Roman"/>
                <a:cs typeface="Times New Roman"/>
              </a:rPr>
              <a:t>KERMIT</a:t>
            </a:r>
            <a:endParaRPr sz="1400">
              <a:latin typeface="Times New Roman"/>
              <a:cs typeface="Times New Roman"/>
            </a:endParaRPr>
          </a:p>
          <a:p>
            <a:pPr marL="241300" indent="-228600">
              <a:lnSpc>
                <a:spcPts val="1370"/>
              </a:lnSpc>
              <a:buFont typeface="Courier New"/>
              <a:buChar char="o"/>
              <a:tabLst>
                <a:tab pos="241300" algn="l"/>
              </a:tabLst>
            </a:pPr>
            <a:r>
              <a:rPr sz="1200" dirty="0">
                <a:latin typeface="Times New Roman"/>
                <a:cs typeface="Times New Roman"/>
              </a:rPr>
              <a:t>Designed at </a:t>
            </a:r>
            <a:r>
              <a:rPr sz="1200" spc="-5" dirty="0">
                <a:latin typeface="Times New Roman"/>
                <a:cs typeface="Times New Roman"/>
              </a:rPr>
              <a:t>Columbia</a:t>
            </a:r>
            <a:r>
              <a:rPr sz="1200" spc="-50" dirty="0">
                <a:latin typeface="Times New Roman"/>
                <a:cs typeface="Times New Roman"/>
              </a:rPr>
              <a:t> </a:t>
            </a:r>
            <a:r>
              <a:rPr sz="1200" spc="-5" dirty="0">
                <a:latin typeface="Times New Roman"/>
                <a:cs typeface="Times New Roman"/>
              </a:rPr>
              <a:t>University</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Most </a:t>
            </a:r>
            <a:r>
              <a:rPr sz="1200" spc="-5" dirty="0">
                <a:latin typeface="Times New Roman"/>
                <a:cs typeface="Times New Roman"/>
              </a:rPr>
              <a:t>Widely </a:t>
            </a:r>
            <a:r>
              <a:rPr sz="1200" dirty="0">
                <a:latin typeface="Times New Roman"/>
                <a:cs typeface="Times New Roman"/>
              </a:rPr>
              <a:t>used Asynchronous</a:t>
            </a:r>
            <a:r>
              <a:rPr sz="1200" spc="-85" dirty="0">
                <a:latin typeface="Times New Roman"/>
                <a:cs typeface="Times New Roman"/>
              </a:rPr>
              <a:t> </a:t>
            </a:r>
            <a:r>
              <a:rPr sz="1200" dirty="0">
                <a:latin typeface="Times New Roman"/>
                <a:cs typeface="Times New Roman"/>
              </a:rPr>
              <a:t>Protocol</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File </a:t>
            </a:r>
            <a:r>
              <a:rPr sz="1200" spc="-5" dirty="0">
                <a:latin typeface="Times New Roman"/>
                <a:cs typeface="Times New Roman"/>
              </a:rPr>
              <a:t>Transfer protocol </a:t>
            </a:r>
            <a:r>
              <a:rPr sz="1200" dirty="0">
                <a:latin typeface="Times New Roman"/>
                <a:cs typeface="Times New Roman"/>
              </a:rPr>
              <a:t>is </a:t>
            </a:r>
            <a:r>
              <a:rPr sz="1200" spc="-5" dirty="0">
                <a:latin typeface="Times New Roman"/>
                <a:cs typeface="Times New Roman"/>
              </a:rPr>
              <a:t>similar </a:t>
            </a:r>
            <a:r>
              <a:rPr sz="1200" dirty="0">
                <a:latin typeface="Times New Roman"/>
                <a:cs typeface="Times New Roman"/>
              </a:rPr>
              <a:t>in operation to </a:t>
            </a:r>
            <a:r>
              <a:rPr sz="1200" spc="-5" dirty="0">
                <a:latin typeface="Times New Roman"/>
                <a:cs typeface="Times New Roman"/>
              </a:rPr>
              <a:t>XMODEM, </a:t>
            </a:r>
            <a:r>
              <a:rPr sz="1200" dirty="0">
                <a:latin typeface="Times New Roman"/>
                <a:cs typeface="Times New Roman"/>
              </a:rPr>
              <a:t>with </a:t>
            </a:r>
            <a:r>
              <a:rPr sz="1200" spc="-5" dirty="0">
                <a:latin typeface="Times New Roman"/>
                <a:cs typeface="Times New Roman"/>
              </a:rPr>
              <a:t>sender </a:t>
            </a:r>
            <a:r>
              <a:rPr sz="1200" dirty="0">
                <a:latin typeface="Times New Roman"/>
                <a:cs typeface="Times New Roman"/>
              </a:rPr>
              <a:t>waiting </a:t>
            </a:r>
            <a:r>
              <a:rPr sz="1200" spc="-5" dirty="0">
                <a:latin typeface="Times New Roman"/>
                <a:cs typeface="Times New Roman"/>
              </a:rPr>
              <a:t>for </a:t>
            </a:r>
            <a:r>
              <a:rPr sz="1200" dirty="0">
                <a:latin typeface="Times New Roman"/>
                <a:cs typeface="Times New Roman"/>
              </a:rPr>
              <a:t>an  </a:t>
            </a:r>
            <a:r>
              <a:rPr sz="1200" spc="-5" dirty="0">
                <a:latin typeface="Times New Roman"/>
                <a:cs typeface="Times New Roman"/>
              </a:rPr>
              <a:t>NAK before it starts</a:t>
            </a:r>
            <a:r>
              <a:rPr sz="1200" spc="-65" dirty="0">
                <a:latin typeface="Times New Roman"/>
                <a:cs typeface="Times New Roman"/>
              </a:rPr>
              <a:t> </a:t>
            </a:r>
            <a:r>
              <a:rPr sz="1200" spc="-10" dirty="0">
                <a:latin typeface="Times New Roman"/>
                <a:cs typeface="Times New Roman"/>
              </a:rPr>
              <a:t>TX</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Kermit allows </a:t>
            </a:r>
            <a:r>
              <a:rPr sz="1200" dirty="0">
                <a:latin typeface="Times New Roman"/>
                <a:cs typeface="Times New Roman"/>
              </a:rPr>
              <a:t>the </a:t>
            </a:r>
            <a:r>
              <a:rPr sz="1200" spc="-5" dirty="0">
                <a:latin typeface="Times New Roman"/>
                <a:cs typeface="Times New Roman"/>
              </a:rPr>
              <a:t>transmission </a:t>
            </a:r>
            <a:r>
              <a:rPr sz="1200" dirty="0">
                <a:latin typeface="Times New Roman"/>
                <a:cs typeface="Times New Roman"/>
              </a:rPr>
              <a:t>of control </a:t>
            </a:r>
            <a:r>
              <a:rPr sz="1200" spc="-5" dirty="0">
                <a:latin typeface="Times New Roman"/>
                <a:cs typeface="Times New Roman"/>
              </a:rPr>
              <a:t>characters </a:t>
            </a:r>
            <a:r>
              <a:rPr sz="1200" dirty="0">
                <a:latin typeface="Times New Roman"/>
                <a:cs typeface="Times New Roman"/>
              </a:rPr>
              <a:t>as</a:t>
            </a:r>
            <a:r>
              <a:rPr sz="1200" spc="-15" dirty="0">
                <a:latin typeface="Times New Roman"/>
                <a:cs typeface="Times New Roman"/>
              </a:rPr>
              <a:t> </a:t>
            </a:r>
            <a:r>
              <a:rPr sz="1200" dirty="0">
                <a:latin typeface="Times New Roman"/>
                <a:cs typeface="Times New Roman"/>
              </a:rPr>
              <a:t>Text</a:t>
            </a:r>
            <a:endParaRPr sz="1200">
              <a:latin typeface="Times New Roman"/>
              <a:cs typeface="Times New Roman"/>
            </a:endParaRPr>
          </a:p>
          <a:p>
            <a:pPr>
              <a:lnSpc>
                <a:spcPct val="100000"/>
              </a:lnSpc>
            </a:pPr>
            <a:endParaRPr sz="1150">
              <a:latin typeface="Times New Roman"/>
              <a:cs typeface="Times New Roman"/>
            </a:endParaRPr>
          </a:p>
          <a:p>
            <a:pPr marL="12700">
              <a:lnSpc>
                <a:spcPts val="1639"/>
              </a:lnSpc>
            </a:pPr>
            <a:r>
              <a:rPr sz="1400" b="1" spc="-5" dirty="0">
                <a:latin typeface="Times New Roman"/>
                <a:cs typeface="Times New Roman"/>
              </a:rPr>
              <a:t>Synchronous</a:t>
            </a:r>
            <a:r>
              <a:rPr sz="1400" b="1" spc="-30" dirty="0">
                <a:latin typeface="Times New Roman"/>
                <a:cs typeface="Times New Roman"/>
              </a:rPr>
              <a:t> </a:t>
            </a:r>
            <a:r>
              <a:rPr sz="1400" b="1" spc="-5" dirty="0">
                <a:latin typeface="Times New Roman"/>
                <a:cs typeface="Times New Roman"/>
              </a:rPr>
              <a:t>Protocols</a:t>
            </a:r>
            <a:endParaRPr sz="1400">
              <a:latin typeface="Times New Roman"/>
              <a:cs typeface="Times New Roman"/>
            </a:endParaRPr>
          </a:p>
          <a:p>
            <a:pPr marL="12700" marR="5080">
              <a:lnSpc>
                <a:spcPts val="1380"/>
              </a:lnSpc>
              <a:spcBef>
                <a:spcPts val="55"/>
              </a:spcBef>
            </a:pPr>
            <a:r>
              <a:rPr sz="1200" dirty="0">
                <a:latin typeface="Times New Roman"/>
                <a:cs typeface="Times New Roman"/>
              </a:rPr>
              <a:t>Speed of synchronous </a:t>
            </a:r>
            <a:r>
              <a:rPr sz="1200" spc="-10" dirty="0">
                <a:latin typeface="Times New Roman"/>
                <a:cs typeface="Times New Roman"/>
              </a:rPr>
              <a:t>TX </a:t>
            </a:r>
            <a:r>
              <a:rPr sz="1200" spc="-5" dirty="0">
                <a:latin typeface="Times New Roman"/>
                <a:cs typeface="Times New Roman"/>
              </a:rPr>
              <a:t>makes </a:t>
            </a:r>
            <a:r>
              <a:rPr sz="1200" dirty="0">
                <a:latin typeface="Times New Roman"/>
                <a:cs typeface="Times New Roman"/>
              </a:rPr>
              <a:t>it a better </a:t>
            </a:r>
            <a:r>
              <a:rPr sz="1200" spc="-5" dirty="0">
                <a:latin typeface="Times New Roman"/>
                <a:cs typeface="Times New Roman"/>
              </a:rPr>
              <a:t>choice over Asynchronous </a:t>
            </a:r>
            <a:r>
              <a:rPr sz="1200" dirty="0">
                <a:latin typeface="Times New Roman"/>
                <a:cs typeface="Times New Roman"/>
              </a:rPr>
              <a:t>T </a:t>
            </a:r>
            <a:r>
              <a:rPr sz="1200" spc="-5" dirty="0">
                <a:latin typeface="Times New Roman"/>
                <a:cs typeface="Times New Roman"/>
              </a:rPr>
              <a:t>for LAN, </a:t>
            </a:r>
            <a:r>
              <a:rPr sz="1200" spc="-10" dirty="0">
                <a:latin typeface="Times New Roman"/>
                <a:cs typeface="Times New Roman"/>
              </a:rPr>
              <a:t>MAN  </a:t>
            </a:r>
            <a:r>
              <a:rPr sz="1200" dirty="0">
                <a:latin typeface="Times New Roman"/>
                <a:cs typeface="Times New Roman"/>
              </a:rPr>
              <a:t>and </a:t>
            </a:r>
            <a:r>
              <a:rPr sz="1200" spc="-10" dirty="0">
                <a:latin typeface="Times New Roman"/>
                <a:cs typeface="Times New Roman"/>
              </a:rPr>
              <a:t>WAN</a:t>
            </a:r>
            <a:r>
              <a:rPr sz="1200" spc="-95" dirty="0">
                <a:latin typeface="Times New Roman"/>
                <a:cs typeface="Times New Roman"/>
              </a:rPr>
              <a:t> </a:t>
            </a:r>
            <a:r>
              <a:rPr sz="1200" dirty="0">
                <a:latin typeface="Times New Roman"/>
                <a:cs typeface="Times New Roman"/>
              </a:rPr>
              <a:t>technology</a:t>
            </a:r>
            <a:endParaRPr sz="1200">
              <a:latin typeface="Times New Roman"/>
              <a:cs typeface="Times New Roman"/>
            </a:endParaRPr>
          </a:p>
        </p:txBody>
      </p:sp>
      <p:sp>
        <p:nvSpPr>
          <p:cNvPr id="11" name="object 11"/>
          <p:cNvSpPr/>
          <p:nvPr/>
        </p:nvSpPr>
        <p:spPr>
          <a:xfrm>
            <a:off x="1998726" y="7420356"/>
            <a:ext cx="3794861" cy="1341882"/>
          </a:xfrm>
          <a:prstGeom prst="rect">
            <a:avLst/>
          </a:prstGeom>
          <a:blipFill>
            <a:blip r:embed="rId2" cstate="print"/>
            <a:stretch>
              <a:fillRect/>
            </a:stretch>
          </a:blipFill>
        </p:spPr>
        <p:txBody>
          <a:bodyPr wrap="square" lIns="0" tIns="0" rIns="0" bIns="0" rtlCol="0"/>
          <a:lstStyle/>
          <a:p>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205</a:t>
            </a:fld>
            <a:endParaRPr dirty="0"/>
          </a:p>
        </p:txBody>
      </p:sp>
    </p:spTree>
    <p:extLst>
      <p:ext uri="{BB962C8B-B14F-4D97-AF65-F5344CB8AC3E}">
        <p14:creationId xmlns:p14="http://schemas.microsoft.com/office/powerpoint/2010/main" val="403655920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298" y="902207"/>
            <a:ext cx="5531485" cy="5696585"/>
          </a:xfrm>
          <a:prstGeom prst="rect">
            <a:avLst/>
          </a:prstGeom>
        </p:spPr>
        <p:txBody>
          <a:bodyPr vert="horz" wrap="square" lIns="0" tIns="0" rIns="0" bIns="0" rtlCol="0">
            <a:spAutoFit/>
          </a:bodyPr>
          <a:lstStyle/>
          <a:p>
            <a:pPr marL="469900" indent="-228600">
              <a:lnSpc>
                <a:spcPts val="1410"/>
              </a:lnSpc>
              <a:buFont typeface="Meiryo"/>
              <a:buChar char="➢"/>
              <a:tabLst>
                <a:tab pos="469900" algn="l"/>
              </a:tabLst>
            </a:pPr>
            <a:r>
              <a:rPr sz="1200" dirty="0">
                <a:latin typeface="Times New Roman"/>
                <a:cs typeface="Times New Roman"/>
              </a:rPr>
              <a:t>Character – Oriented</a:t>
            </a:r>
            <a:r>
              <a:rPr sz="1200" spc="-120" dirty="0">
                <a:latin typeface="Times New Roman"/>
                <a:cs typeface="Times New Roman"/>
              </a:rPr>
              <a:t> </a:t>
            </a:r>
            <a:r>
              <a:rPr sz="1200" dirty="0">
                <a:latin typeface="Times New Roman"/>
                <a:cs typeface="Times New Roman"/>
              </a:rPr>
              <a:t>Protocols</a:t>
            </a:r>
            <a:endParaRPr sz="1200">
              <a:latin typeface="Times New Roman"/>
              <a:cs typeface="Times New Roman"/>
            </a:endParaRPr>
          </a:p>
          <a:p>
            <a:pPr marL="469900" indent="-228600">
              <a:lnSpc>
                <a:spcPts val="1410"/>
              </a:lnSpc>
              <a:buFont typeface="Meiryo"/>
              <a:buChar char="➢"/>
              <a:tabLst>
                <a:tab pos="469900" algn="l"/>
              </a:tabLst>
            </a:pPr>
            <a:r>
              <a:rPr sz="1200" spc="-5" dirty="0">
                <a:latin typeface="Times New Roman"/>
                <a:cs typeface="Times New Roman"/>
              </a:rPr>
              <a:t>Bit </a:t>
            </a:r>
            <a:r>
              <a:rPr sz="1200" dirty="0">
                <a:latin typeface="Times New Roman"/>
                <a:cs typeface="Times New Roman"/>
              </a:rPr>
              <a:t>– </a:t>
            </a:r>
            <a:r>
              <a:rPr sz="1200" spc="-5" dirty="0">
                <a:latin typeface="Times New Roman"/>
                <a:cs typeface="Times New Roman"/>
              </a:rPr>
              <a:t>Oriented</a:t>
            </a:r>
            <a:r>
              <a:rPr sz="1200" spc="-100" dirty="0">
                <a:latin typeface="Times New Roman"/>
                <a:cs typeface="Times New Roman"/>
              </a:rPr>
              <a:t> </a:t>
            </a:r>
            <a:r>
              <a:rPr sz="1200" spc="-5" dirty="0">
                <a:latin typeface="Times New Roman"/>
                <a:cs typeface="Times New Roman"/>
              </a:rPr>
              <a:t>Protocols</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Character – Oriented</a:t>
            </a:r>
            <a:r>
              <a:rPr sz="1400" b="1" dirty="0">
                <a:latin typeface="Times New Roman"/>
                <a:cs typeface="Times New Roman"/>
              </a:rPr>
              <a:t> </a:t>
            </a:r>
            <a:r>
              <a:rPr sz="1400" b="1" spc="-5" dirty="0">
                <a:latin typeface="Times New Roman"/>
                <a:cs typeface="Times New Roman"/>
              </a:rPr>
              <a:t>Protocols</a:t>
            </a:r>
            <a:endParaRPr sz="1400">
              <a:latin typeface="Times New Roman"/>
              <a:cs typeface="Times New Roman"/>
            </a:endParaRPr>
          </a:p>
          <a:p>
            <a:pPr>
              <a:lnSpc>
                <a:spcPct val="100000"/>
              </a:lnSpc>
              <a:spcBef>
                <a:spcPts val="35"/>
              </a:spcBef>
            </a:pPr>
            <a:endParaRPr sz="1100">
              <a:latin typeface="Times New Roman"/>
              <a:cs typeface="Times New Roman"/>
            </a:endParaRPr>
          </a:p>
          <a:p>
            <a:pPr marL="241300" indent="-228600">
              <a:lnSpc>
                <a:spcPts val="1410"/>
              </a:lnSpc>
              <a:spcBef>
                <a:spcPts val="5"/>
              </a:spcBef>
              <a:buFont typeface="Courier New"/>
              <a:buChar char="o"/>
              <a:tabLst>
                <a:tab pos="241300" algn="l"/>
              </a:tabLst>
            </a:pPr>
            <a:r>
              <a:rPr sz="1200" dirty="0">
                <a:latin typeface="Times New Roman"/>
                <a:cs typeface="Times New Roman"/>
              </a:rPr>
              <a:t>Also called </a:t>
            </a:r>
            <a:r>
              <a:rPr sz="1200" b="1" dirty="0">
                <a:latin typeface="Times New Roman"/>
                <a:cs typeface="Times New Roman"/>
              </a:rPr>
              <a:t>Byte- </a:t>
            </a:r>
            <a:r>
              <a:rPr sz="1200" b="1" spc="-5" dirty="0">
                <a:latin typeface="Times New Roman"/>
                <a:cs typeface="Times New Roman"/>
              </a:rPr>
              <a:t>Oriented</a:t>
            </a:r>
            <a:r>
              <a:rPr sz="1200" b="1" spc="-85" dirty="0">
                <a:latin typeface="Times New Roman"/>
                <a:cs typeface="Times New Roman"/>
              </a:rPr>
              <a:t> </a:t>
            </a:r>
            <a:r>
              <a:rPr sz="1200" b="1" dirty="0">
                <a:latin typeface="Times New Roman"/>
                <a:cs typeface="Times New Roman"/>
              </a:rPr>
              <a:t>Protocol</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These </a:t>
            </a:r>
            <a:r>
              <a:rPr sz="1200" spc="-5" dirty="0">
                <a:latin typeface="Times New Roman"/>
                <a:cs typeface="Times New Roman"/>
              </a:rPr>
              <a:t>protocols </a:t>
            </a:r>
            <a:r>
              <a:rPr sz="1200" dirty="0">
                <a:latin typeface="Times New Roman"/>
                <a:cs typeface="Times New Roman"/>
              </a:rPr>
              <a:t>interpret a </a:t>
            </a:r>
            <a:r>
              <a:rPr sz="1200" spc="-5" dirty="0">
                <a:latin typeface="Times New Roman"/>
                <a:cs typeface="Times New Roman"/>
              </a:rPr>
              <a:t>transmission frame </a:t>
            </a:r>
            <a:r>
              <a:rPr sz="1200" dirty="0">
                <a:latin typeface="Times New Roman"/>
                <a:cs typeface="Times New Roman"/>
              </a:rPr>
              <a:t>or packet as a </a:t>
            </a:r>
            <a:r>
              <a:rPr sz="1200" spc="-5" dirty="0">
                <a:latin typeface="Times New Roman"/>
                <a:cs typeface="Times New Roman"/>
              </a:rPr>
              <a:t>succession of </a:t>
            </a:r>
            <a:r>
              <a:rPr sz="1200" dirty="0">
                <a:latin typeface="Times New Roman"/>
                <a:cs typeface="Times New Roman"/>
              </a:rPr>
              <a:t>characters,  each usually </a:t>
            </a:r>
            <a:r>
              <a:rPr sz="1200" spc="-5" dirty="0">
                <a:latin typeface="Times New Roman"/>
                <a:cs typeface="Times New Roman"/>
              </a:rPr>
              <a:t>composed </a:t>
            </a:r>
            <a:r>
              <a:rPr sz="1200" dirty="0">
                <a:latin typeface="Times New Roman"/>
                <a:cs typeface="Times New Roman"/>
              </a:rPr>
              <a:t>of one</a:t>
            </a:r>
            <a:r>
              <a:rPr sz="1200" spc="-80" dirty="0">
                <a:latin typeface="Times New Roman"/>
                <a:cs typeface="Times New Roman"/>
              </a:rPr>
              <a:t> </a:t>
            </a:r>
            <a:r>
              <a:rPr sz="1200" dirty="0">
                <a:latin typeface="Times New Roman"/>
                <a:cs typeface="Times New Roman"/>
              </a:rPr>
              <a:t>byte</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All control </a:t>
            </a:r>
            <a:r>
              <a:rPr sz="1200" spc="-5" dirty="0">
                <a:latin typeface="Times New Roman"/>
                <a:cs typeface="Times New Roman"/>
              </a:rPr>
              <a:t>information </a:t>
            </a:r>
            <a:r>
              <a:rPr sz="1200" dirty="0">
                <a:latin typeface="Times New Roman"/>
                <a:cs typeface="Times New Roman"/>
              </a:rPr>
              <a:t>is in the </a:t>
            </a:r>
            <a:r>
              <a:rPr sz="1200" spc="-5" dirty="0">
                <a:latin typeface="Times New Roman"/>
                <a:cs typeface="Times New Roman"/>
              </a:rPr>
              <a:t>form </a:t>
            </a:r>
            <a:r>
              <a:rPr sz="1200" dirty="0">
                <a:latin typeface="Times New Roman"/>
                <a:cs typeface="Times New Roman"/>
              </a:rPr>
              <a:t>of an existing character encoding</a:t>
            </a:r>
            <a:r>
              <a:rPr sz="1200" spc="-70" dirty="0">
                <a:latin typeface="Times New Roman"/>
                <a:cs typeface="Times New Roman"/>
              </a:rPr>
              <a:t> </a:t>
            </a:r>
            <a:r>
              <a:rPr sz="1200" spc="-5" dirty="0">
                <a:latin typeface="Times New Roman"/>
                <a:cs typeface="Times New Roman"/>
              </a:rPr>
              <a:t>system</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Bit – Oriented</a:t>
            </a:r>
            <a:r>
              <a:rPr sz="1200" b="1" spc="-105" dirty="0">
                <a:latin typeface="Times New Roman"/>
                <a:cs typeface="Times New Roman"/>
              </a:rPr>
              <a:t> </a:t>
            </a:r>
            <a:r>
              <a:rPr sz="1200" b="1" dirty="0">
                <a:latin typeface="Times New Roman"/>
                <a:cs typeface="Times New Roman"/>
              </a:rPr>
              <a:t>Protocols</a:t>
            </a:r>
            <a:endParaRPr sz="1200">
              <a:latin typeface="Times New Roman"/>
              <a:cs typeface="Times New Roman"/>
            </a:endParaRPr>
          </a:p>
          <a:p>
            <a:pPr marL="469900" marR="5080">
              <a:lnSpc>
                <a:spcPts val="1380"/>
              </a:lnSpc>
              <a:spcBef>
                <a:spcPts val="60"/>
              </a:spcBef>
            </a:pPr>
            <a:r>
              <a:rPr sz="1200" dirty="0">
                <a:latin typeface="Times New Roman"/>
                <a:cs typeface="Times New Roman"/>
              </a:rPr>
              <a:t>These </a:t>
            </a:r>
            <a:r>
              <a:rPr sz="1200" spc="-5" dirty="0">
                <a:latin typeface="Times New Roman"/>
                <a:cs typeface="Times New Roman"/>
              </a:rPr>
              <a:t>protocols </a:t>
            </a:r>
            <a:r>
              <a:rPr sz="1200" dirty="0">
                <a:latin typeface="Times New Roman"/>
                <a:cs typeface="Times New Roman"/>
              </a:rPr>
              <a:t>interpret a </a:t>
            </a:r>
            <a:r>
              <a:rPr sz="1200" spc="-5" dirty="0">
                <a:latin typeface="Times New Roman"/>
                <a:cs typeface="Times New Roman"/>
              </a:rPr>
              <a:t>transmission </a:t>
            </a:r>
            <a:r>
              <a:rPr sz="1200" dirty="0">
                <a:latin typeface="Times New Roman"/>
                <a:cs typeface="Times New Roman"/>
              </a:rPr>
              <a:t>frame or packet as a succession of  </a:t>
            </a:r>
            <a:r>
              <a:rPr sz="1200" spc="-5" dirty="0">
                <a:latin typeface="Times New Roman"/>
                <a:cs typeface="Times New Roman"/>
              </a:rPr>
              <a:t>individual </a:t>
            </a:r>
            <a:r>
              <a:rPr sz="1200" dirty="0">
                <a:latin typeface="Times New Roman"/>
                <a:cs typeface="Times New Roman"/>
              </a:rPr>
              <a:t>bits, </a:t>
            </a:r>
            <a:r>
              <a:rPr sz="1200" spc="-5" dirty="0">
                <a:latin typeface="Times New Roman"/>
                <a:cs typeface="Times New Roman"/>
              </a:rPr>
              <a:t>made meaningful </a:t>
            </a:r>
            <a:r>
              <a:rPr sz="1200" dirty="0">
                <a:latin typeface="Times New Roman"/>
                <a:cs typeface="Times New Roman"/>
              </a:rPr>
              <a:t>by their </a:t>
            </a:r>
            <a:r>
              <a:rPr sz="1200" spc="-5" dirty="0">
                <a:latin typeface="Times New Roman"/>
                <a:cs typeface="Times New Roman"/>
              </a:rPr>
              <a:t>placement </a:t>
            </a:r>
            <a:r>
              <a:rPr sz="1200" dirty="0">
                <a:latin typeface="Times New Roman"/>
                <a:cs typeface="Times New Roman"/>
              </a:rPr>
              <a:t>in the</a:t>
            </a:r>
            <a:r>
              <a:rPr sz="1200" spc="5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469900" marR="5080">
              <a:lnSpc>
                <a:spcPts val="1380"/>
              </a:lnSpc>
            </a:pPr>
            <a:r>
              <a:rPr sz="1200" dirty="0">
                <a:latin typeface="Times New Roman"/>
                <a:cs typeface="Times New Roman"/>
              </a:rPr>
              <a:t>Control </a:t>
            </a:r>
            <a:r>
              <a:rPr sz="1200" spc="-5" dirty="0">
                <a:latin typeface="Times New Roman"/>
                <a:cs typeface="Times New Roman"/>
              </a:rPr>
              <a:t>information </a:t>
            </a:r>
            <a:r>
              <a:rPr sz="1200" dirty="0">
                <a:latin typeface="Times New Roman"/>
                <a:cs typeface="Times New Roman"/>
              </a:rPr>
              <a:t>can be one or </a:t>
            </a:r>
            <a:r>
              <a:rPr sz="1200" spc="-5" dirty="0">
                <a:latin typeface="Times New Roman"/>
                <a:cs typeface="Times New Roman"/>
              </a:rPr>
              <a:t>multiple bits </a:t>
            </a:r>
            <a:r>
              <a:rPr sz="1200" dirty="0">
                <a:latin typeface="Times New Roman"/>
                <a:cs typeface="Times New Roman"/>
              </a:rPr>
              <a:t>depending on the </a:t>
            </a:r>
            <a:r>
              <a:rPr sz="1200" spc="-5" dirty="0">
                <a:latin typeface="Times New Roman"/>
                <a:cs typeface="Times New Roman"/>
              </a:rPr>
              <a:t>information  embodied </a:t>
            </a:r>
            <a:r>
              <a:rPr sz="1200" dirty="0">
                <a:latin typeface="Times New Roman"/>
                <a:cs typeface="Times New Roman"/>
              </a:rPr>
              <a:t>in the</a:t>
            </a:r>
            <a:r>
              <a:rPr sz="1200" spc="-65" dirty="0">
                <a:latin typeface="Times New Roman"/>
                <a:cs typeface="Times New Roman"/>
              </a:rPr>
              <a:t> </a:t>
            </a:r>
            <a:r>
              <a:rPr sz="1200" dirty="0">
                <a:latin typeface="Times New Roman"/>
                <a:cs typeface="Times New Roman"/>
              </a:rPr>
              <a:t>pattern</a:t>
            </a:r>
            <a:endParaRPr sz="1200">
              <a:latin typeface="Times New Roman"/>
              <a:cs typeface="Times New Roman"/>
            </a:endParaRPr>
          </a:p>
          <a:p>
            <a:pPr>
              <a:lnSpc>
                <a:spcPct val="100000"/>
              </a:lnSpc>
            </a:pP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Character –Oriented Protocols are not as efficient as bit – </a:t>
            </a:r>
            <a:r>
              <a:rPr sz="1200" spc="-5" dirty="0">
                <a:latin typeface="Times New Roman"/>
                <a:cs typeface="Times New Roman"/>
              </a:rPr>
              <a:t>oriented protocols and are  </a:t>
            </a:r>
            <a:r>
              <a:rPr sz="1200" dirty="0">
                <a:latin typeface="Times New Roman"/>
                <a:cs typeface="Times New Roman"/>
              </a:rPr>
              <a:t>seldom</a:t>
            </a:r>
            <a:r>
              <a:rPr sz="1200" spc="-114" dirty="0">
                <a:latin typeface="Times New Roman"/>
                <a:cs typeface="Times New Roman"/>
              </a:rPr>
              <a:t> </a:t>
            </a:r>
            <a:r>
              <a:rPr sz="1200" dirty="0">
                <a:latin typeface="Times New Roman"/>
                <a:cs typeface="Times New Roman"/>
              </a:rPr>
              <a:t>used</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They are </a:t>
            </a:r>
            <a:r>
              <a:rPr sz="1200" spc="-5" dirty="0">
                <a:latin typeface="Times New Roman"/>
                <a:cs typeface="Times New Roman"/>
              </a:rPr>
              <a:t>easy </a:t>
            </a:r>
            <a:r>
              <a:rPr sz="1200" dirty="0">
                <a:latin typeface="Times New Roman"/>
                <a:cs typeface="Times New Roman"/>
              </a:rPr>
              <a:t>to </a:t>
            </a:r>
            <a:r>
              <a:rPr sz="1200" spc="-5" dirty="0">
                <a:latin typeface="Times New Roman"/>
                <a:cs typeface="Times New Roman"/>
              </a:rPr>
              <a:t>comprehend </a:t>
            </a:r>
            <a:r>
              <a:rPr sz="1200" dirty="0">
                <a:latin typeface="Times New Roman"/>
                <a:cs typeface="Times New Roman"/>
              </a:rPr>
              <a:t>and employ </a:t>
            </a:r>
            <a:r>
              <a:rPr sz="1200" spc="-5" dirty="0">
                <a:latin typeface="Times New Roman"/>
                <a:cs typeface="Times New Roman"/>
              </a:rPr>
              <a:t>the same </a:t>
            </a:r>
            <a:r>
              <a:rPr sz="1200" dirty="0">
                <a:latin typeface="Times New Roman"/>
                <a:cs typeface="Times New Roman"/>
              </a:rPr>
              <a:t>logic as </a:t>
            </a:r>
            <a:r>
              <a:rPr sz="1200" spc="-5" dirty="0">
                <a:latin typeface="Times New Roman"/>
                <a:cs typeface="Times New Roman"/>
              </a:rPr>
              <a:t>bit-oriented</a:t>
            </a:r>
            <a:r>
              <a:rPr sz="1200" spc="-30" dirty="0">
                <a:latin typeface="Times New Roman"/>
                <a:cs typeface="Times New Roman"/>
              </a:rPr>
              <a:t> </a:t>
            </a:r>
            <a:r>
              <a:rPr sz="1200" spc="-5" dirty="0">
                <a:latin typeface="Times New Roman"/>
                <a:cs typeface="Times New Roman"/>
              </a:rPr>
              <a:t>protocols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Their </a:t>
            </a:r>
            <a:r>
              <a:rPr sz="1200" spc="-5" dirty="0">
                <a:latin typeface="Times New Roman"/>
                <a:cs typeface="Times New Roman"/>
              </a:rPr>
              <a:t>study </a:t>
            </a:r>
            <a:r>
              <a:rPr sz="1200" dirty="0">
                <a:latin typeface="Times New Roman"/>
                <a:cs typeface="Times New Roman"/>
              </a:rPr>
              <a:t>will </a:t>
            </a:r>
            <a:r>
              <a:rPr sz="1200" spc="-5" dirty="0">
                <a:latin typeface="Times New Roman"/>
                <a:cs typeface="Times New Roman"/>
              </a:rPr>
              <a:t>provide </a:t>
            </a:r>
            <a:r>
              <a:rPr sz="1200" dirty="0">
                <a:latin typeface="Times New Roman"/>
                <a:cs typeface="Times New Roman"/>
              </a:rPr>
              <a:t>the </a:t>
            </a:r>
            <a:r>
              <a:rPr sz="1200" spc="-5" dirty="0">
                <a:latin typeface="Times New Roman"/>
                <a:cs typeface="Times New Roman"/>
              </a:rPr>
              <a:t>basis </a:t>
            </a:r>
            <a:r>
              <a:rPr sz="1200" dirty="0">
                <a:latin typeface="Times New Roman"/>
                <a:cs typeface="Times New Roman"/>
              </a:rPr>
              <a:t>for </a:t>
            </a:r>
            <a:r>
              <a:rPr sz="1200" spc="-5" dirty="0">
                <a:latin typeface="Times New Roman"/>
                <a:cs typeface="Times New Roman"/>
              </a:rPr>
              <a:t>studying the </a:t>
            </a:r>
            <a:r>
              <a:rPr sz="1200" dirty="0">
                <a:latin typeface="Times New Roman"/>
                <a:cs typeface="Times New Roman"/>
              </a:rPr>
              <a:t>other </a:t>
            </a:r>
            <a:r>
              <a:rPr sz="1200" spc="-5" dirty="0">
                <a:latin typeface="Times New Roman"/>
                <a:cs typeface="Times New Roman"/>
              </a:rPr>
              <a:t>data </a:t>
            </a:r>
            <a:r>
              <a:rPr sz="1200" dirty="0">
                <a:latin typeface="Times New Roman"/>
                <a:cs typeface="Times New Roman"/>
              </a:rPr>
              <a:t>link layer </a:t>
            </a:r>
            <a:r>
              <a:rPr sz="1200" spc="-5" dirty="0">
                <a:latin typeface="Times New Roman"/>
                <a:cs typeface="Times New Roman"/>
              </a:rPr>
              <a:t>protocols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In all data link protocols, control information </a:t>
            </a:r>
            <a:r>
              <a:rPr sz="1200" dirty="0">
                <a:latin typeface="Times New Roman"/>
                <a:cs typeface="Times New Roman"/>
              </a:rPr>
              <a:t>is </a:t>
            </a:r>
            <a:r>
              <a:rPr sz="1200" spc="-5" dirty="0">
                <a:latin typeface="Times New Roman"/>
                <a:cs typeface="Times New Roman"/>
              </a:rPr>
              <a:t>inserted </a:t>
            </a:r>
            <a:r>
              <a:rPr sz="1200" dirty="0">
                <a:latin typeface="Times New Roman"/>
                <a:cs typeface="Times New Roman"/>
              </a:rPr>
              <a:t>in the data </a:t>
            </a:r>
            <a:r>
              <a:rPr sz="1200" spc="-5" dirty="0">
                <a:latin typeface="Times New Roman"/>
                <a:cs typeface="Times New Roman"/>
              </a:rPr>
              <a:t>frame </a:t>
            </a:r>
            <a:r>
              <a:rPr sz="1200" dirty="0">
                <a:latin typeface="Times New Roman"/>
                <a:cs typeface="Times New Roman"/>
              </a:rPr>
              <a:t>as </a:t>
            </a:r>
            <a:r>
              <a:rPr sz="1200" spc="-5" dirty="0">
                <a:latin typeface="Times New Roman"/>
                <a:cs typeface="Times New Roman"/>
              </a:rPr>
              <a:t>separate  control </a:t>
            </a:r>
            <a:r>
              <a:rPr sz="1200" dirty="0">
                <a:latin typeface="Times New Roman"/>
                <a:cs typeface="Times New Roman"/>
              </a:rPr>
              <a:t>frames or as </a:t>
            </a:r>
            <a:r>
              <a:rPr sz="1200" spc="-5" dirty="0">
                <a:latin typeface="Times New Roman"/>
                <a:cs typeface="Times New Roman"/>
              </a:rPr>
              <a:t>addition </a:t>
            </a:r>
            <a:r>
              <a:rPr sz="1200" dirty="0">
                <a:latin typeface="Times New Roman"/>
                <a:cs typeface="Times New Roman"/>
              </a:rPr>
              <a:t>to </a:t>
            </a:r>
            <a:r>
              <a:rPr sz="1200" spc="-5" dirty="0">
                <a:latin typeface="Times New Roman"/>
                <a:cs typeface="Times New Roman"/>
              </a:rPr>
              <a:t>existing </a:t>
            </a:r>
            <a:r>
              <a:rPr sz="1200" dirty="0">
                <a:latin typeface="Times New Roman"/>
                <a:cs typeface="Times New Roman"/>
              </a:rPr>
              <a:t>data</a:t>
            </a:r>
            <a:r>
              <a:rPr sz="1200" spc="-40" dirty="0">
                <a:latin typeface="Times New Roman"/>
                <a:cs typeface="Times New Roman"/>
              </a:rPr>
              <a:t> </a:t>
            </a:r>
            <a:r>
              <a:rPr sz="1200" dirty="0">
                <a:latin typeface="Times New Roman"/>
                <a:cs typeface="Times New Roman"/>
              </a:rPr>
              <a:t>frames</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In character </a:t>
            </a:r>
            <a:r>
              <a:rPr sz="1200" spc="-5" dirty="0">
                <a:latin typeface="Times New Roman"/>
                <a:cs typeface="Times New Roman"/>
              </a:rPr>
              <a:t>oriented protocols, </a:t>
            </a:r>
            <a:r>
              <a:rPr sz="1200" dirty="0">
                <a:latin typeface="Times New Roman"/>
                <a:cs typeface="Times New Roman"/>
              </a:rPr>
              <a:t>this info </a:t>
            </a:r>
            <a:r>
              <a:rPr sz="1200" spc="-5" dirty="0">
                <a:latin typeface="Times New Roman"/>
                <a:cs typeface="Times New Roman"/>
              </a:rPr>
              <a:t>is in the form of code words taken from  </a:t>
            </a:r>
            <a:r>
              <a:rPr sz="1200" dirty="0">
                <a:latin typeface="Times New Roman"/>
                <a:cs typeface="Times New Roman"/>
              </a:rPr>
              <a:t>existing character sets </a:t>
            </a:r>
            <a:r>
              <a:rPr sz="1200" spc="-5" dirty="0">
                <a:latin typeface="Times New Roman"/>
                <a:cs typeface="Times New Roman"/>
              </a:rPr>
              <a:t>such </a:t>
            </a:r>
            <a:r>
              <a:rPr sz="1200" dirty="0">
                <a:latin typeface="Times New Roman"/>
                <a:cs typeface="Times New Roman"/>
              </a:rPr>
              <a:t>as</a:t>
            </a:r>
            <a:r>
              <a:rPr sz="1200" spc="-95" dirty="0">
                <a:latin typeface="Times New Roman"/>
                <a:cs typeface="Times New Roman"/>
              </a:rPr>
              <a:t> </a:t>
            </a:r>
            <a:r>
              <a:rPr sz="1200" dirty="0">
                <a:latin typeface="Times New Roman"/>
                <a:cs typeface="Times New Roman"/>
              </a:rPr>
              <a:t>ASCII</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IBN’s BSC is the best known </a:t>
            </a:r>
            <a:r>
              <a:rPr sz="1200" dirty="0">
                <a:latin typeface="Times New Roman"/>
                <a:cs typeface="Times New Roman"/>
              </a:rPr>
              <a:t>character oriented</a:t>
            </a:r>
            <a:r>
              <a:rPr sz="1200" spc="-55" dirty="0">
                <a:latin typeface="Times New Roman"/>
                <a:cs typeface="Times New Roman"/>
              </a:rPr>
              <a:t> </a:t>
            </a:r>
            <a:r>
              <a:rPr sz="1200" spc="-5" dirty="0">
                <a:latin typeface="Times New Roman"/>
                <a:cs typeface="Times New Roman"/>
              </a:rPr>
              <a:t>protocol</a:t>
            </a:r>
            <a:endParaRPr sz="1200">
              <a:latin typeface="Times New Roman"/>
              <a:cs typeface="Times New Roman"/>
            </a:endParaRPr>
          </a:p>
          <a:p>
            <a:pPr>
              <a:lnSpc>
                <a:spcPct val="100000"/>
              </a:lnSpc>
              <a:buFont typeface="Courier New"/>
              <a:buChar char="o"/>
            </a:pPr>
            <a:endParaRPr sz="1300">
              <a:latin typeface="Times New Roman"/>
              <a:cs typeface="Times New Roman"/>
            </a:endParaRPr>
          </a:p>
          <a:p>
            <a:pPr>
              <a:lnSpc>
                <a:spcPct val="100000"/>
              </a:lnSpc>
              <a:buFont typeface="Courier New"/>
              <a:buChar char="o"/>
            </a:pPr>
            <a:endParaRPr sz="1050">
              <a:latin typeface="Times New Roman"/>
              <a:cs typeface="Times New Roman"/>
            </a:endParaRPr>
          </a:p>
          <a:p>
            <a:pPr marL="12700">
              <a:lnSpc>
                <a:spcPts val="1639"/>
              </a:lnSpc>
            </a:pPr>
            <a:r>
              <a:rPr sz="1400" b="1" spc="-5" dirty="0">
                <a:latin typeface="Times New Roman"/>
                <a:cs typeface="Times New Roman"/>
              </a:rPr>
              <a:t>Binary Synchronous Communication</a:t>
            </a:r>
            <a:r>
              <a:rPr sz="1400" b="1" spc="30" dirty="0">
                <a:latin typeface="Times New Roman"/>
                <a:cs typeface="Times New Roman"/>
              </a:rPr>
              <a:t> </a:t>
            </a:r>
            <a:r>
              <a:rPr sz="1400" b="1" spc="-5" dirty="0">
                <a:latin typeface="Times New Roman"/>
                <a:cs typeface="Times New Roman"/>
              </a:rPr>
              <a:t>(BSC)</a:t>
            </a:r>
            <a:endParaRPr sz="1400">
              <a:latin typeface="Times New Roman"/>
              <a:cs typeface="Times New Roman"/>
            </a:endParaRPr>
          </a:p>
          <a:p>
            <a:pPr marL="241300" indent="-228600">
              <a:lnSpc>
                <a:spcPts val="1370"/>
              </a:lnSpc>
              <a:buFont typeface="Courier New"/>
              <a:buChar char="o"/>
              <a:tabLst>
                <a:tab pos="241300" algn="l"/>
              </a:tabLst>
            </a:pPr>
            <a:r>
              <a:rPr sz="1200" spc="-5" dirty="0">
                <a:latin typeface="Times New Roman"/>
                <a:cs typeface="Times New Roman"/>
              </a:rPr>
              <a:t>Developed by IBM in</a:t>
            </a:r>
            <a:r>
              <a:rPr sz="1200" spc="-80" dirty="0">
                <a:latin typeface="Times New Roman"/>
                <a:cs typeface="Times New Roman"/>
              </a:rPr>
              <a:t> </a:t>
            </a:r>
            <a:r>
              <a:rPr sz="1200" spc="-5" dirty="0">
                <a:latin typeface="Times New Roman"/>
                <a:cs typeface="Times New Roman"/>
              </a:rPr>
              <a:t>1964</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Usable in </a:t>
            </a:r>
            <a:r>
              <a:rPr sz="1200" spc="-5" dirty="0">
                <a:latin typeface="Times New Roman"/>
                <a:cs typeface="Times New Roman"/>
              </a:rPr>
              <a:t>both point-to-point </a:t>
            </a:r>
            <a:r>
              <a:rPr sz="1200" dirty="0">
                <a:latin typeface="Times New Roman"/>
                <a:cs typeface="Times New Roman"/>
              </a:rPr>
              <a:t>and </a:t>
            </a:r>
            <a:r>
              <a:rPr sz="1200" spc="-5" dirty="0">
                <a:latin typeface="Times New Roman"/>
                <a:cs typeface="Times New Roman"/>
              </a:rPr>
              <a:t>multiple</a:t>
            </a:r>
            <a:r>
              <a:rPr sz="1200" spc="40" dirty="0">
                <a:latin typeface="Times New Roman"/>
                <a:cs typeface="Times New Roman"/>
              </a:rPr>
              <a:t> </a:t>
            </a:r>
            <a:r>
              <a:rPr sz="1200" spc="-5" dirty="0">
                <a:latin typeface="Times New Roman"/>
                <a:cs typeface="Times New Roman"/>
              </a:rPr>
              <a:t>communications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It supports half-duplex </a:t>
            </a:r>
            <a:r>
              <a:rPr sz="1200" spc="-10" dirty="0">
                <a:latin typeface="Times New Roman"/>
                <a:cs typeface="Times New Roman"/>
              </a:rPr>
              <a:t>TX </a:t>
            </a:r>
            <a:r>
              <a:rPr sz="1200" dirty="0">
                <a:latin typeface="Times New Roman"/>
                <a:cs typeface="Times New Roman"/>
              </a:rPr>
              <a:t>using </a:t>
            </a:r>
            <a:r>
              <a:rPr sz="1200" spc="-5" dirty="0">
                <a:latin typeface="Times New Roman"/>
                <a:cs typeface="Times New Roman"/>
              </a:rPr>
              <a:t>stop-and-wait ARQ flow</a:t>
            </a:r>
            <a:r>
              <a:rPr sz="1200" spc="-70"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Does not support full duplex TX or sliding window</a:t>
            </a:r>
            <a:r>
              <a:rPr sz="1200" spc="-30" dirty="0">
                <a:latin typeface="Times New Roman"/>
                <a:cs typeface="Times New Roman"/>
              </a:rPr>
              <a:t> </a:t>
            </a:r>
            <a:r>
              <a:rPr sz="1200" spc="-5" dirty="0">
                <a:latin typeface="Times New Roman"/>
                <a:cs typeface="Times New Roman"/>
              </a:rPr>
              <a:t>protocol</a:t>
            </a:r>
            <a:endParaRPr sz="1200">
              <a:latin typeface="Times New Roman"/>
              <a:cs typeface="Times New Roman"/>
            </a:endParaRPr>
          </a:p>
        </p:txBody>
      </p:sp>
      <p:sp>
        <p:nvSpPr>
          <p:cNvPr id="7" name="object 7"/>
          <p:cNvSpPr txBox="1"/>
          <p:nvPr/>
        </p:nvSpPr>
        <p:spPr>
          <a:xfrm>
            <a:off x="1130298" y="7886700"/>
            <a:ext cx="5530850" cy="1821180"/>
          </a:xfrm>
          <a:prstGeom prst="rect">
            <a:avLst/>
          </a:prstGeom>
        </p:spPr>
        <p:txBody>
          <a:bodyPr vert="horz" wrap="square" lIns="0" tIns="0" rIns="0" bIns="0" rtlCol="0">
            <a:spAutoFit/>
          </a:bodyPr>
          <a:lstStyle/>
          <a:p>
            <a:pPr marL="12700">
              <a:lnSpc>
                <a:spcPts val="1400"/>
              </a:lnSpc>
            </a:pPr>
            <a:r>
              <a:rPr sz="1200" spc="-5" dirty="0">
                <a:latin typeface="Times New Roman"/>
                <a:cs typeface="Times New Roman"/>
              </a:rPr>
              <a:t>BSC</a:t>
            </a:r>
            <a:r>
              <a:rPr sz="1200" spc="-90"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marL="12700">
              <a:lnSpc>
                <a:spcPts val="1880"/>
              </a:lnSpc>
            </a:pPr>
            <a:r>
              <a:rPr sz="1600" spc="-5" dirty="0">
                <a:latin typeface="Times New Roman"/>
                <a:cs typeface="Times New Roman"/>
              </a:rPr>
              <a:t>•</a:t>
            </a:r>
            <a:r>
              <a:rPr sz="1200" spc="-5" dirty="0">
                <a:latin typeface="Times New Roman"/>
                <a:cs typeface="Times New Roman"/>
              </a:rPr>
              <a:t>BSC </a:t>
            </a:r>
            <a:r>
              <a:rPr sz="1200" dirty="0">
                <a:latin typeface="Times New Roman"/>
                <a:cs typeface="Times New Roman"/>
              </a:rPr>
              <a:t>protocol divides a </a:t>
            </a:r>
            <a:r>
              <a:rPr sz="1200" spc="-5" dirty="0">
                <a:latin typeface="Times New Roman"/>
                <a:cs typeface="Times New Roman"/>
              </a:rPr>
              <a:t>transmission </a:t>
            </a:r>
            <a:r>
              <a:rPr sz="1200" dirty="0">
                <a:latin typeface="Times New Roman"/>
                <a:cs typeface="Times New Roman"/>
              </a:rPr>
              <a:t>into</a:t>
            </a:r>
            <a:r>
              <a:rPr sz="1200" spc="-45"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marL="12700">
              <a:lnSpc>
                <a:spcPts val="1405"/>
              </a:lnSpc>
              <a:spcBef>
                <a:spcPts val="1245"/>
              </a:spcBef>
            </a:pPr>
            <a:r>
              <a:rPr sz="1200" b="1" u="heavy" spc="-5" dirty="0">
                <a:latin typeface="Times New Roman"/>
                <a:cs typeface="Times New Roman"/>
              </a:rPr>
              <a:t>CONTROL</a:t>
            </a:r>
            <a:r>
              <a:rPr sz="1200" b="1" u="heavy" spc="-100" dirty="0">
                <a:latin typeface="Times New Roman"/>
                <a:cs typeface="Times New Roman"/>
              </a:rPr>
              <a:t> </a:t>
            </a:r>
            <a:r>
              <a:rPr sz="1200" b="1" u="heavy" spc="-5" dirty="0">
                <a:latin typeface="Times New Roman"/>
                <a:cs typeface="Times New Roman"/>
              </a:rPr>
              <a:t>FRAMES</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If a </a:t>
            </a:r>
            <a:r>
              <a:rPr sz="1200" spc="-5" dirty="0">
                <a:latin typeface="Times New Roman"/>
                <a:cs typeface="Times New Roman"/>
              </a:rPr>
              <a:t>frame </a:t>
            </a:r>
            <a:r>
              <a:rPr sz="1200" dirty="0">
                <a:latin typeface="Times New Roman"/>
                <a:cs typeface="Times New Roman"/>
              </a:rPr>
              <a:t>is used strictly for </a:t>
            </a:r>
            <a:r>
              <a:rPr sz="1200" spc="-5" dirty="0">
                <a:latin typeface="Times New Roman"/>
                <a:cs typeface="Times New Roman"/>
              </a:rPr>
              <a:t>control purposes, </a:t>
            </a:r>
            <a:r>
              <a:rPr sz="1200" dirty="0">
                <a:latin typeface="Times New Roman"/>
                <a:cs typeface="Times New Roman"/>
              </a:rPr>
              <a:t>it is called a Control</a:t>
            </a:r>
            <a:r>
              <a:rPr sz="1200" spc="-2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dirty="0">
                <a:latin typeface="Times New Roman"/>
                <a:cs typeface="Times New Roman"/>
              </a:rPr>
              <a:t>Control </a:t>
            </a:r>
            <a:r>
              <a:rPr sz="1200" spc="-5" dirty="0">
                <a:latin typeface="Times New Roman"/>
                <a:cs typeface="Times New Roman"/>
              </a:rPr>
              <a:t>frames </a:t>
            </a:r>
            <a:r>
              <a:rPr sz="1200" dirty="0">
                <a:latin typeface="Times New Roman"/>
                <a:cs typeface="Times New Roman"/>
              </a:rPr>
              <a:t>are used to </a:t>
            </a:r>
            <a:r>
              <a:rPr sz="1200" spc="-5" dirty="0">
                <a:latin typeface="Times New Roman"/>
                <a:cs typeface="Times New Roman"/>
              </a:rPr>
              <a:t>exchange information b/w communicating devices for  example, </a:t>
            </a:r>
            <a:r>
              <a:rPr sz="1200" dirty="0">
                <a:latin typeface="Times New Roman"/>
                <a:cs typeface="Times New Roman"/>
              </a:rPr>
              <a:t>to establish </a:t>
            </a:r>
            <a:r>
              <a:rPr sz="1200" spc="-5" dirty="0">
                <a:latin typeface="Times New Roman"/>
                <a:cs typeface="Times New Roman"/>
              </a:rPr>
              <a:t>the connection, </a:t>
            </a:r>
            <a:r>
              <a:rPr sz="1200" dirty="0">
                <a:latin typeface="Times New Roman"/>
                <a:cs typeface="Times New Roman"/>
              </a:rPr>
              <a:t>to </a:t>
            </a:r>
            <a:r>
              <a:rPr sz="1200" spc="-5" dirty="0">
                <a:latin typeface="Times New Roman"/>
                <a:cs typeface="Times New Roman"/>
              </a:rPr>
              <a:t>control </a:t>
            </a:r>
            <a:r>
              <a:rPr sz="1200" dirty="0">
                <a:latin typeface="Times New Roman"/>
                <a:cs typeface="Times New Roman"/>
              </a:rPr>
              <a:t>the </a:t>
            </a:r>
            <a:r>
              <a:rPr sz="1200" spc="-5" dirty="0">
                <a:latin typeface="Times New Roman"/>
                <a:cs typeface="Times New Roman"/>
              </a:rPr>
              <a:t>flow, </a:t>
            </a:r>
            <a:r>
              <a:rPr sz="1200" dirty="0">
                <a:latin typeface="Times New Roman"/>
                <a:cs typeface="Times New Roman"/>
              </a:rPr>
              <a:t>to </a:t>
            </a:r>
            <a:r>
              <a:rPr sz="1200" spc="-5" dirty="0">
                <a:latin typeface="Times New Roman"/>
                <a:cs typeface="Times New Roman"/>
              </a:rPr>
              <a:t>request error correction  </a:t>
            </a:r>
            <a:r>
              <a:rPr sz="1200" dirty="0">
                <a:latin typeface="Times New Roman"/>
                <a:cs typeface="Times New Roman"/>
              </a:rPr>
              <a:t>etc</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a:lnSpc>
                <a:spcPct val="100000"/>
              </a:lnSpc>
            </a:pPr>
            <a:r>
              <a:rPr sz="1200" b="1" u="heavy" spc="-5" dirty="0">
                <a:latin typeface="Times New Roman"/>
                <a:cs typeface="Times New Roman"/>
              </a:rPr>
              <a:t>DATA</a:t>
            </a:r>
            <a:r>
              <a:rPr sz="1200" b="1" u="heavy" spc="-100" dirty="0">
                <a:latin typeface="Times New Roman"/>
                <a:cs typeface="Times New Roman"/>
              </a:rPr>
              <a:t> </a:t>
            </a:r>
            <a:r>
              <a:rPr sz="1200" b="1" u="heavy" spc="-5" dirty="0">
                <a:latin typeface="Times New Roman"/>
                <a:cs typeface="Times New Roman"/>
              </a:rPr>
              <a:t>FRAMES</a:t>
            </a:r>
            <a:endParaRPr sz="1200">
              <a:latin typeface="Times New Roman"/>
              <a:cs typeface="Times New Roman"/>
            </a:endParaRPr>
          </a:p>
        </p:txBody>
      </p:sp>
      <p:sp>
        <p:nvSpPr>
          <p:cNvPr id="8" name="object 8"/>
          <p:cNvSpPr/>
          <p:nvPr/>
        </p:nvSpPr>
        <p:spPr>
          <a:xfrm>
            <a:off x="1143000" y="6580631"/>
            <a:ext cx="6020117" cy="1143000"/>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206</a:t>
            </a:fld>
            <a:endParaRPr dirty="0"/>
          </a:p>
        </p:txBody>
      </p:sp>
    </p:spTree>
    <p:extLst>
      <p:ext uri="{BB962C8B-B14F-4D97-AF65-F5344CB8AC3E}">
        <p14:creationId xmlns:p14="http://schemas.microsoft.com/office/powerpoint/2010/main" val="4193905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1485" cy="100266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indent="-228600">
              <a:lnSpc>
                <a:spcPts val="1410"/>
              </a:lnSpc>
              <a:spcBef>
                <a:spcPts val="780"/>
              </a:spcBef>
              <a:buFont typeface="Courier New"/>
              <a:buChar char="o"/>
              <a:tabLst>
                <a:tab pos="241300" algn="l"/>
              </a:tabLst>
            </a:pPr>
            <a:r>
              <a:rPr sz="1200" dirty="0">
                <a:latin typeface="Times New Roman"/>
                <a:cs typeface="Times New Roman"/>
              </a:rPr>
              <a:t>If a </a:t>
            </a:r>
            <a:r>
              <a:rPr sz="1200" spc="-5" dirty="0">
                <a:latin typeface="Times New Roman"/>
                <a:cs typeface="Times New Roman"/>
              </a:rPr>
              <a:t>frame </a:t>
            </a:r>
            <a:r>
              <a:rPr sz="1200" dirty="0">
                <a:latin typeface="Times New Roman"/>
                <a:cs typeface="Times New Roman"/>
              </a:rPr>
              <a:t>contains </a:t>
            </a:r>
            <a:r>
              <a:rPr sz="1200" spc="-5" dirty="0">
                <a:latin typeface="Times New Roman"/>
                <a:cs typeface="Times New Roman"/>
              </a:rPr>
              <a:t>part </a:t>
            </a:r>
            <a:r>
              <a:rPr sz="1200" dirty="0">
                <a:latin typeface="Times New Roman"/>
                <a:cs typeface="Times New Roman"/>
              </a:rPr>
              <a:t>or all of the </a:t>
            </a:r>
            <a:r>
              <a:rPr sz="1200" spc="-5" dirty="0">
                <a:latin typeface="Times New Roman"/>
                <a:cs typeface="Times New Roman"/>
              </a:rPr>
              <a:t>message itself, </a:t>
            </a:r>
            <a:r>
              <a:rPr sz="1200" dirty="0">
                <a:latin typeface="Times New Roman"/>
                <a:cs typeface="Times New Roman"/>
              </a:rPr>
              <a:t>it is </a:t>
            </a:r>
            <a:r>
              <a:rPr sz="1200" spc="-5" dirty="0">
                <a:latin typeface="Times New Roman"/>
                <a:cs typeface="Times New Roman"/>
              </a:rPr>
              <a:t>called </a:t>
            </a:r>
            <a:r>
              <a:rPr sz="1200" dirty="0">
                <a:latin typeface="Times New Roman"/>
                <a:cs typeface="Times New Roman"/>
              </a:rPr>
              <a:t>a Data </a:t>
            </a:r>
            <a:r>
              <a:rPr sz="1200" spc="-5" dirty="0">
                <a:latin typeface="Times New Roman"/>
                <a:cs typeface="Times New Roman"/>
              </a:rPr>
              <a:t>Frame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Data </a:t>
            </a:r>
            <a:r>
              <a:rPr sz="1200" spc="-5" dirty="0">
                <a:latin typeface="Times New Roman"/>
                <a:cs typeface="Times New Roman"/>
              </a:rPr>
              <a:t>frames </a:t>
            </a:r>
            <a:r>
              <a:rPr sz="1200" dirty="0">
                <a:latin typeface="Times New Roman"/>
                <a:cs typeface="Times New Roman"/>
              </a:rPr>
              <a:t>are used to </a:t>
            </a:r>
            <a:r>
              <a:rPr sz="1200" spc="-5" dirty="0">
                <a:latin typeface="Times New Roman"/>
                <a:cs typeface="Times New Roman"/>
              </a:rPr>
              <a:t>transmit information, </a:t>
            </a:r>
            <a:r>
              <a:rPr sz="1200" dirty="0">
                <a:latin typeface="Times New Roman"/>
                <a:cs typeface="Times New Roman"/>
              </a:rPr>
              <a:t>but may also </a:t>
            </a:r>
            <a:r>
              <a:rPr sz="1200" spc="-5" dirty="0">
                <a:latin typeface="Times New Roman"/>
                <a:cs typeface="Times New Roman"/>
              </a:rPr>
              <a:t>contain control  information applicable </a:t>
            </a:r>
            <a:r>
              <a:rPr sz="1200" dirty="0">
                <a:latin typeface="Times New Roman"/>
                <a:cs typeface="Times New Roman"/>
              </a:rPr>
              <a:t>to that</a:t>
            </a:r>
            <a:r>
              <a:rPr sz="1200" spc="5"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p:txBody>
      </p:sp>
      <p:sp>
        <p:nvSpPr>
          <p:cNvPr id="5" name="object 5"/>
          <p:cNvSpPr txBox="1"/>
          <p:nvPr/>
        </p:nvSpPr>
        <p:spPr>
          <a:xfrm>
            <a:off x="1130298" y="3389376"/>
            <a:ext cx="5530850" cy="3093720"/>
          </a:xfrm>
          <a:prstGeom prst="rect">
            <a:avLst/>
          </a:prstGeom>
        </p:spPr>
        <p:txBody>
          <a:bodyPr vert="horz" wrap="square" lIns="0" tIns="0" rIns="0" bIns="0" rtlCol="0">
            <a:spAutoFit/>
          </a:bodyPr>
          <a:lstStyle/>
          <a:p>
            <a:pPr marL="469900" indent="-228600">
              <a:lnSpc>
                <a:spcPts val="1410"/>
              </a:lnSpc>
              <a:buFont typeface="Courier New"/>
              <a:buChar char="o"/>
              <a:tabLst>
                <a:tab pos="469900" algn="l"/>
              </a:tabLst>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the </a:t>
            </a:r>
            <a:r>
              <a:rPr sz="1200" spc="-5" dirty="0">
                <a:latin typeface="Times New Roman"/>
                <a:cs typeface="Times New Roman"/>
              </a:rPr>
              <a:t>format </a:t>
            </a:r>
            <a:r>
              <a:rPr sz="1200" dirty="0">
                <a:latin typeface="Times New Roman"/>
                <a:cs typeface="Times New Roman"/>
              </a:rPr>
              <a:t>of a </a:t>
            </a:r>
            <a:r>
              <a:rPr sz="1200" spc="-5" dirty="0">
                <a:latin typeface="Times New Roman"/>
                <a:cs typeface="Times New Roman"/>
              </a:rPr>
              <a:t>simple </a:t>
            </a:r>
            <a:r>
              <a:rPr sz="1200" dirty="0">
                <a:latin typeface="Times New Roman"/>
                <a:cs typeface="Times New Roman"/>
              </a:rPr>
              <a:t>data</a:t>
            </a:r>
            <a:r>
              <a:rPr sz="1200" spc="-2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Arrow shows the direct of</a:t>
            </a:r>
            <a:r>
              <a:rPr sz="1200" spc="-75" dirty="0">
                <a:latin typeface="Times New Roman"/>
                <a:cs typeface="Times New Roman"/>
              </a:rPr>
              <a:t> </a:t>
            </a:r>
            <a:r>
              <a:rPr sz="1200" spc="-10" dirty="0">
                <a:latin typeface="Times New Roman"/>
                <a:cs typeface="Times New Roman"/>
              </a:rPr>
              <a:t>TX</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frame </a:t>
            </a:r>
            <a:r>
              <a:rPr sz="1200" dirty="0">
                <a:latin typeface="Times New Roman"/>
                <a:cs typeface="Times New Roman"/>
              </a:rPr>
              <a:t>begins with two or </a:t>
            </a:r>
            <a:r>
              <a:rPr sz="1200" spc="-5" dirty="0">
                <a:latin typeface="Times New Roman"/>
                <a:cs typeface="Times New Roman"/>
              </a:rPr>
              <a:t>more </a:t>
            </a:r>
            <a:r>
              <a:rPr sz="1200" dirty="0">
                <a:latin typeface="Times New Roman"/>
                <a:cs typeface="Times New Roman"/>
              </a:rPr>
              <a:t>synch. </a:t>
            </a:r>
            <a:r>
              <a:rPr sz="1200" spc="-5" dirty="0">
                <a:latin typeface="Times New Roman"/>
                <a:cs typeface="Times New Roman"/>
              </a:rPr>
              <a:t>(SYN)</a:t>
            </a:r>
            <a:r>
              <a:rPr sz="1200" spc="-55" dirty="0">
                <a:latin typeface="Times New Roman"/>
                <a:cs typeface="Times New Roman"/>
              </a:rPr>
              <a:t> </a:t>
            </a:r>
            <a:r>
              <a:rPr sz="1200" dirty="0">
                <a:latin typeface="Times New Roman"/>
                <a:cs typeface="Times New Roman"/>
              </a:rPr>
              <a:t>characters</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These characters alert </a:t>
            </a:r>
            <a:r>
              <a:rPr sz="1200" spc="-5" dirty="0">
                <a:latin typeface="Times New Roman"/>
                <a:cs typeface="Times New Roman"/>
              </a:rPr>
              <a:t>the </a:t>
            </a:r>
            <a:r>
              <a:rPr sz="1200" dirty="0">
                <a:latin typeface="Times New Roman"/>
                <a:cs typeface="Times New Roman"/>
              </a:rPr>
              <a:t>receiver to </a:t>
            </a:r>
            <a:r>
              <a:rPr sz="1200" spc="-5" dirty="0">
                <a:latin typeface="Times New Roman"/>
                <a:cs typeface="Times New Roman"/>
              </a:rPr>
              <a:t>the </a:t>
            </a:r>
            <a:r>
              <a:rPr sz="1200" dirty="0">
                <a:latin typeface="Times New Roman"/>
                <a:cs typeface="Times New Roman"/>
              </a:rPr>
              <a:t>arrival of a new </a:t>
            </a:r>
            <a:r>
              <a:rPr sz="1200" spc="-5" dirty="0">
                <a:latin typeface="Times New Roman"/>
                <a:cs typeface="Times New Roman"/>
              </a:rPr>
              <a:t>frame </a:t>
            </a:r>
            <a:r>
              <a:rPr sz="1200" dirty="0">
                <a:latin typeface="Times New Roman"/>
                <a:cs typeface="Times New Roman"/>
              </a:rPr>
              <a:t>and provide a bit  </a:t>
            </a:r>
            <a:r>
              <a:rPr sz="1200" spc="-5" dirty="0">
                <a:latin typeface="Times New Roman"/>
                <a:cs typeface="Times New Roman"/>
              </a:rPr>
              <a:t>pattern used by </a:t>
            </a:r>
            <a:r>
              <a:rPr sz="1200" dirty="0">
                <a:latin typeface="Times New Roman"/>
                <a:cs typeface="Times New Roman"/>
              </a:rPr>
              <a:t>the </a:t>
            </a:r>
            <a:r>
              <a:rPr sz="1200" spc="-5" dirty="0">
                <a:latin typeface="Times New Roman"/>
                <a:cs typeface="Times New Roman"/>
              </a:rPr>
              <a:t>receiving device </a:t>
            </a:r>
            <a:r>
              <a:rPr sz="1200" dirty="0">
                <a:latin typeface="Times New Roman"/>
                <a:cs typeface="Times New Roman"/>
              </a:rPr>
              <a:t>to </a:t>
            </a:r>
            <a:r>
              <a:rPr sz="1200" spc="-5" dirty="0">
                <a:latin typeface="Times New Roman"/>
                <a:cs typeface="Times New Roman"/>
              </a:rPr>
              <a:t>synch itself </a:t>
            </a:r>
            <a:r>
              <a:rPr sz="1200" dirty="0">
                <a:latin typeface="Times New Roman"/>
                <a:cs typeface="Times New Roman"/>
              </a:rPr>
              <a:t>with that of the sending</a:t>
            </a:r>
            <a:r>
              <a:rPr sz="1200" spc="-50" dirty="0">
                <a:latin typeface="Times New Roman"/>
                <a:cs typeface="Times New Roman"/>
              </a:rPr>
              <a:t> </a:t>
            </a:r>
            <a:r>
              <a:rPr sz="1200" dirty="0">
                <a:latin typeface="Times New Roman"/>
                <a:cs typeface="Times New Roman"/>
              </a:rPr>
              <a:t>device</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After the </a:t>
            </a:r>
            <a:r>
              <a:rPr sz="1200" spc="-5" dirty="0">
                <a:latin typeface="Times New Roman"/>
                <a:cs typeface="Times New Roman"/>
              </a:rPr>
              <a:t>two </a:t>
            </a:r>
            <a:r>
              <a:rPr sz="1200" dirty="0">
                <a:latin typeface="Times New Roman"/>
                <a:cs typeface="Times New Roman"/>
              </a:rPr>
              <a:t>synch characters, </a:t>
            </a:r>
            <a:r>
              <a:rPr sz="1200" spc="-5" dirty="0">
                <a:latin typeface="Times New Roman"/>
                <a:cs typeface="Times New Roman"/>
              </a:rPr>
              <a:t>comes </a:t>
            </a:r>
            <a:r>
              <a:rPr sz="1200" dirty="0">
                <a:latin typeface="Times New Roman"/>
                <a:cs typeface="Times New Roman"/>
              </a:rPr>
              <a:t>a start of text (STX)</a:t>
            </a:r>
            <a:r>
              <a:rPr sz="1200" spc="-55" dirty="0">
                <a:latin typeface="Times New Roman"/>
                <a:cs typeface="Times New Roman"/>
              </a:rPr>
              <a:t> </a:t>
            </a:r>
            <a:r>
              <a:rPr sz="1200" spc="-5" dirty="0">
                <a:latin typeface="Times New Roman"/>
                <a:cs typeface="Times New Roman"/>
              </a:rPr>
              <a:t>character</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This </a:t>
            </a:r>
            <a:r>
              <a:rPr sz="1200" spc="-5" dirty="0">
                <a:latin typeface="Times New Roman"/>
                <a:cs typeface="Times New Roman"/>
              </a:rPr>
              <a:t>character signals </a:t>
            </a:r>
            <a:r>
              <a:rPr sz="1200" dirty="0">
                <a:latin typeface="Times New Roman"/>
                <a:cs typeface="Times New Roman"/>
              </a:rPr>
              <a:t>to the </a:t>
            </a:r>
            <a:r>
              <a:rPr sz="1200" spc="-5" dirty="0">
                <a:latin typeface="Times New Roman"/>
                <a:cs typeface="Times New Roman"/>
              </a:rPr>
              <a:t>receiver </a:t>
            </a:r>
            <a:r>
              <a:rPr sz="1200" dirty="0">
                <a:latin typeface="Times New Roman"/>
                <a:cs typeface="Times New Roman"/>
              </a:rPr>
              <a:t>that the control </a:t>
            </a:r>
            <a:r>
              <a:rPr sz="1200" spc="-5" dirty="0">
                <a:latin typeface="Times New Roman"/>
                <a:cs typeface="Times New Roman"/>
              </a:rPr>
              <a:t>information </a:t>
            </a:r>
            <a:r>
              <a:rPr sz="1200" dirty="0">
                <a:latin typeface="Times New Roman"/>
                <a:cs typeface="Times New Roman"/>
              </a:rPr>
              <a:t>is ending and the  next byte will be</a:t>
            </a:r>
            <a:r>
              <a:rPr sz="1200" spc="-10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469900" indent="-228600">
              <a:lnSpc>
                <a:spcPts val="1315"/>
              </a:lnSpc>
              <a:buFont typeface="Courier New"/>
              <a:buChar char="o"/>
              <a:tabLst>
                <a:tab pos="469900" algn="l"/>
              </a:tabLst>
            </a:pPr>
            <a:r>
              <a:rPr sz="1200" spc="-5" dirty="0">
                <a:latin typeface="Times New Roman"/>
                <a:cs typeface="Times New Roman"/>
              </a:rPr>
              <a:t>Data or </a:t>
            </a:r>
            <a:r>
              <a:rPr sz="1200" dirty="0">
                <a:latin typeface="Times New Roman"/>
                <a:cs typeface="Times New Roman"/>
              </a:rPr>
              <a:t>text can consist </a:t>
            </a:r>
            <a:r>
              <a:rPr sz="1200" spc="-5" dirty="0">
                <a:latin typeface="Times New Roman"/>
                <a:cs typeface="Times New Roman"/>
              </a:rPr>
              <a:t>of </a:t>
            </a:r>
            <a:r>
              <a:rPr sz="1200" dirty="0">
                <a:latin typeface="Times New Roman"/>
                <a:cs typeface="Times New Roman"/>
              </a:rPr>
              <a:t>varying </a:t>
            </a:r>
            <a:r>
              <a:rPr sz="1200" spc="-5" dirty="0">
                <a:latin typeface="Times New Roman"/>
                <a:cs typeface="Times New Roman"/>
              </a:rPr>
              <a:t>number </a:t>
            </a:r>
            <a:r>
              <a:rPr sz="1200" dirty="0">
                <a:latin typeface="Times New Roman"/>
                <a:cs typeface="Times New Roman"/>
              </a:rPr>
              <a:t>of</a:t>
            </a:r>
            <a:r>
              <a:rPr sz="1200" spc="-80" dirty="0">
                <a:latin typeface="Times New Roman"/>
                <a:cs typeface="Times New Roman"/>
              </a:rPr>
              <a:t> </a:t>
            </a:r>
            <a:r>
              <a:rPr sz="1200" dirty="0">
                <a:latin typeface="Times New Roman"/>
                <a:cs typeface="Times New Roman"/>
              </a:rPr>
              <a:t>characters</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An </a:t>
            </a:r>
            <a:r>
              <a:rPr sz="1200" dirty="0">
                <a:latin typeface="Times New Roman"/>
                <a:cs typeface="Times New Roman"/>
              </a:rPr>
              <a:t>end of text (ETX) </a:t>
            </a:r>
            <a:r>
              <a:rPr sz="1200" spc="-5" dirty="0">
                <a:latin typeface="Times New Roman"/>
                <a:cs typeface="Times New Roman"/>
              </a:rPr>
              <a:t>indicates </a:t>
            </a:r>
            <a:r>
              <a:rPr sz="1200" dirty="0">
                <a:latin typeface="Times New Roman"/>
                <a:cs typeface="Times New Roman"/>
              </a:rPr>
              <a:t>the end of</a:t>
            </a:r>
            <a:r>
              <a:rPr sz="1200" spc="-75" dirty="0">
                <a:latin typeface="Times New Roman"/>
                <a:cs typeface="Times New Roman"/>
              </a:rPr>
              <a:t> </a:t>
            </a:r>
            <a:r>
              <a:rPr sz="1200" dirty="0">
                <a:latin typeface="Times New Roman"/>
                <a:cs typeface="Times New Roman"/>
              </a:rPr>
              <a:t>text</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Finally, the Block Check Count (BCC) are included for error</a:t>
            </a:r>
            <a:r>
              <a:rPr sz="1200" spc="-130" dirty="0">
                <a:latin typeface="Times New Roman"/>
                <a:cs typeface="Times New Roman"/>
              </a:rPr>
              <a:t> </a:t>
            </a:r>
            <a:r>
              <a:rPr sz="1200" dirty="0">
                <a:latin typeface="Times New Roman"/>
                <a:cs typeface="Times New Roman"/>
              </a:rPr>
              <a:t>correction</a:t>
            </a:r>
            <a:endParaRPr sz="1200">
              <a:latin typeface="Times New Roman"/>
              <a:cs typeface="Times New Roman"/>
            </a:endParaRPr>
          </a:p>
          <a:p>
            <a:pPr marL="469900" indent="-228600">
              <a:lnSpc>
                <a:spcPts val="1410"/>
              </a:lnSpc>
              <a:buFont typeface="Courier New"/>
              <a:buChar char="o"/>
              <a:tabLst>
                <a:tab pos="469900" algn="l"/>
              </a:tabLst>
            </a:pPr>
            <a:r>
              <a:rPr sz="1200" spc="-5" dirty="0">
                <a:latin typeface="Times New Roman"/>
                <a:cs typeface="Times New Roman"/>
              </a:rPr>
              <a:t>A BCC field </a:t>
            </a:r>
            <a:r>
              <a:rPr sz="1200" dirty="0">
                <a:latin typeface="Times New Roman"/>
                <a:cs typeface="Times New Roman"/>
              </a:rPr>
              <a:t>can </a:t>
            </a:r>
            <a:r>
              <a:rPr sz="1200" spc="-5" dirty="0">
                <a:latin typeface="Times New Roman"/>
                <a:cs typeface="Times New Roman"/>
              </a:rPr>
              <a:t>be </a:t>
            </a:r>
            <a:r>
              <a:rPr sz="1200" dirty="0">
                <a:latin typeface="Times New Roman"/>
                <a:cs typeface="Times New Roman"/>
              </a:rPr>
              <a:t>a </a:t>
            </a:r>
            <a:r>
              <a:rPr sz="1200" spc="-5" dirty="0">
                <a:latin typeface="Times New Roman"/>
                <a:cs typeface="Times New Roman"/>
              </a:rPr>
              <a:t>one-character LRC or </a:t>
            </a:r>
            <a:r>
              <a:rPr sz="1200" dirty="0">
                <a:latin typeface="Times New Roman"/>
                <a:cs typeface="Times New Roman"/>
              </a:rPr>
              <a:t>a </a:t>
            </a:r>
            <a:r>
              <a:rPr sz="1200" spc="-5" dirty="0">
                <a:latin typeface="Times New Roman"/>
                <a:cs typeface="Times New Roman"/>
              </a:rPr>
              <a:t>two –character</a:t>
            </a:r>
            <a:r>
              <a:rPr sz="1200" spc="-70" dirty="0">
                <a:latin typeface="Times New Roman"/>
                <a:cs typeface="Times New Roman"/>
              </a:rPr>
              <a:t> </a:t>
            </a:r>
            <a:r>
              <a:rPr sz="1200" spc="-5" dirty="0">
                <a:latin typeface="Times New Roman"/>
                <a:cs typeface="Times New Roman"/>
              </a:rPr>
              <a:t>CRC</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395"/>
              </a:lnSpc>
              <a:spcBef>
                <a:spcPts val="5"/>
              </a:spcBef>
            </a:pPr>
            <a:r>
              <a:rPr sz="1200" b="1" dirty="0">
                <a:latin typeface="Times New Roman"/>
                <a:cs typeface="Times New Roman"/>
              </a:rPr>
              <a:t>Data Frame </a:t>
            </a:r>
            <a:r>
              <a:rPr sz="1200" b="1" spc="-5" dirty="0">
                <a:latin typeface="Times New Roman"/>
                <a:cs typeface="Times New Roman"/>
              </a:rPr>
              <a:t>with</a:t>
            </a:r>
            <a:r>
              <a:rPr sz="1200" b="1" spc="-95" dirty="0">
                <a:latin typeface="Times New Roman"/>
                <a:cs typeface="Times New Roman"/>
              </a:rPr>
              <a:t> </a:t>
            </a:r>
            <a:r>
              <a:rPr sz="1200" b="1" dirty="0">
                <a:latin typeface="Times New Roman"/>
                <a:cs typeface="Times New Roman"/>
              </a:rPr>
              <a:t>Header</a:t>
            </a:r>
            <a:endParaRPr sz="1200">
              <a:latin typeface="Times New Roman"/>
              <a:cs typeface="Times New Roman"/>
            </a:endParaRPr>
          </a:p>
          <a:p>
            <a:pPr marL="12700">
              <a:lnSpc>
                <a:spcPts val="1789"/>
              </a:lnSpc>
            </a:pPr>
            <a:r>
              <a:rPr sz="1600" spc="-5" dirty="0">
                <a:latin typeface="Times New Roman"/>
                <a:cs typeface="Times New Roman"/>
              </a:rPr>
              <a:t>•</a:t>
            </a:r>
            <a:r>
              <a:rPr sz="1200" spc="-5" dirty="0">
                <a:latin typeface="Times New Roman"/>
                <a:cs typeface="Times New Roman"/>
              </a:rPr>
              <a:t>A frame </a:t>
            </a:r>
            <a:r>
              <a:rPr sz="1200" dirty="0">
                <a:latin typeface="Times New Roman"/>
                <a:cs typeface="Times New Roman"/>
              </a:rPr>
              <a:t>as </a:t>
            </a:r>
            <a:r>
              <a:rPr sz="1200" spc="-5" dirty="0">
                <a:latin typeface="Times New Roman"/>
                <a:cs typeface="Times New Roman"/>
              </a:rPr>
              <a:t>simple </a:t>
            </a:r>
            <a:r>
              <a:rPr sz="1200" dirty="0">
                <a:latin typeface="Times New Roman"/>
                <a:cs typeface="Times New Roman"/>
              </a:rPr>
              <a:t>as above is seldom</a:t>
            </a:r>
            <a:r>
              <a:rPr sz="1200" spc="-50" dirty="0">
                <a:latin typeface="Times New Roman"/>
                <a:cs typeface="Times New Roman"/>
              </a:rPr>
              <a:t> </a:t>
            </a:r>
            <a:r>
              <a:rPr sz="1200" dirty="0">
                <a:latin typeface="Times New Roman"/>
                <a:cs typeface="Times New Roman"/>
              </a:rPr>
              <a:t>used</a:t>
            </a:r>
            <a:endParaRPr sz="1200">
              <a:latin typeface="Times New Roman"/>
              <a:cs typeface="Times New Roman"/>
            </a:endParaRPr>
          </a:p>
          <a:p>
            <a:pPr marL="12700" marR="5080">
              <a:lnSpc>
                <a:spcPct val="92400"/>
              </a:lnSpc>
              <a:spcBef>
                <a:spcPts val="60"/>
              </a:spcBef>
            </a:pPr>
            <a:r>
              <a:rPr sz="1600" spc="-5" dirty="0">
                <a:latin typeface="Times New Roman"/>
                <a:cs typeface="Times New Roman"/>
              </a:rPr>
              <a:t>•</a:t>
            </a:r>
            <a:r>
              <a:rPr sz="1200" spc="-5" dirty="0">
                <a:latin typeface="Times New Roman"/>
                <a:cs typeface="Times New Roman"/>
              </a:rPr>
              <a:t>Usually we </a:t>
            </a:r>
            <a:r>
              <a:rPr sz="1200" dirty="0">
                <a:latin typeface="Times New Roman"/>
                <a:cs typeface="Times New Roman"/>
              </a:rPr>
              <a:t>need to </a:t>
            </a:r>
            <a:r>
              <a:rPr sz="1200" spc="-5" dirty="0">
                <a:latin typeface="Times New Roman"/>
                <a:cs typeface="Times New Roman"/>
              </a:rPr>
              <a:t>include </a:t>
            </a:r>
            <a:r>
              <a:rPr sz="1200" dirty="0">
                <a:latin typeface="Times New Roman"/>
                <a:cs typeface="Times New Roman"/>
              </a:rPr>
              <a:t>the </a:t>
            </a:r>
            <a:r>
              <a:rPr sz="1200" spc="-5" dirty="0">
                <a:latin typeface="Times New Roman"/>
                <a:cs typeface="Times New Roman"/>
              </a:rPr>
              <a:t>address </a:t>
            </a:r>
            <a:r>
              <a:rPr sz="1200" dirty="0">
                <a:latin typeface="Times New Roman"/>
                <a:cs typeface="Times New Roman"/>
              </a:rPr>
              <a:t>of </a:t>
            </a:r>
            <a:r>
              <a:rPr sz="1200" spc="-5" dirty="0">
                <a:latin typeface="Times New Roman"/>
                <a:cs typeface="Times New Roman"/>
              </a:rPr>
              <a:t>the receiving </a:t>
            </a:r>
            <a:r>
              <a:rPr sz="1200" dirty="0">
                <a:latin typeface="Times New Roman"/>
                <a:cs typeface="Times New Roman"/>
              </a:rPr>
              <a:t>device, the address of the  sending device and the identity </a:t>
            </a:r>
            <a:r>
              <a:rPr sz="1200" spc="-5" dirty="0">
                <a:latin typeface="Times New Roman"/>
                <a:cs typeface="Times New Roman"/>
              </a:rPr>
              <a:t>number </a:t>
            </a:r>
            <a:r>
              <a:rPr sz="1200" dirty="0">
                <a:latin typeface="Times New Roman"/>
                <a:cs typeface="Times New Roman"/>
              </a:rPr>
              <a:t>of the </a:t>
            </a:r>
            <a:r>
              <a:rPr sz="1200" spc="-5" dirty="0">
                <a:latin typeface="Times New Roman"/>
                <a:cs typeface="Times New Roman"/>
              </a:rPr>
              <a:t>frame </a:t>
            </a:r>
            <a:r>
              <a:rPr sz="1200" dirty="0">
                <a:latin typeface="Times New Roman"/>
                <a:cs typeface="Times New Roman"/>
              </a:rPr>
              <a:t>(0 or 1) for stop-and-wait</a:t>
            </a:r>
            <a:r>
              <a:rPr sz="1200" spc="-75" dirty="0">
                <a:latin typeface="Times New Roman"/>
                <a:cs typeface="Times New Roman"/>
              </a:rPr>
              <a:t> </a:t>
            </a:r>
            <a:r>
              <a:rPr sz="1200" spc="-5" dirty="0">
                <a:latin typeface="Times New Roman"/>
                <a:cs typeface="Times New Roman"/>
              </a:rPr>
              <a:t>ARQ</a:t>
            </a:r>
            <a:endParaRPr sz="1200">
              <a:latin typeface="Times New Roman"/>
              <a:cs typeface="Times New Roman"/>
            </a:endParaRPr>
          </a:p>
        </p:txBody>
      </p:sp>
      <p:sp>
        <p:nvSpPr>
          <p:cNvPr id="6" name="object 6"/>
          <p:cNvSpPr txBox="1"/>
          <p:nvPr/>
        </p:nvSpPr>
        <p:spPr>
          <a:xfrm>
            <a:off x="1130300" y="7949183"/>
            <a:ext cx="5530850" cy="1248410"/>
          </a:xfrm>
          <a:prstGeom prst="rect">
            <a:avLst/>
          </a:prstGeom>
        </p:spPr>
        <p:txBody>
          <a:bodyPr vert="horz" wrap="square" lIns="0" tIns="0" rIns="0" bIns="0" rtlCol="0">
            <a:spAutoFit/>
          </a:bodyPr>
          <a:lstStyle/>
          <a:p>
            <a:pPr marL="469900" indent="-228600">
              <a:lnSpc>
                <a:spcPts val="1410"/>
              </a:lnSpc>
              <a:buFont typeface="Courier New"/>
              <a:buChar char="o"/>
              <a:tabLst>
                <a:tab pos="469900" algn="l"/>
              </a:tabLst>
            </a:pPr>
            <a:r>
              <a:rPr sz="1200" dirty="0">
                <a:latin typeface="Times New Roman"/>
                <a:cs typeface="Times New Roman"/>
              </a:rPr>
              <a:t>All the </a:t>
            </a:r>
            <a:r>
              <a:rPr sz="1200" spc="-5" dirty="0">
                <a:latin typeface="Times New Roman"/>
                <a:cs typeface="Times New Roman"/>
              </a:rPr>
              <a:t>above information </a:t>
            </a:r>
            <a:r>
              <a:rPr sz="1200" dirty="0">
                <a:latin typeface="Times New Roman"/>
                <a:cs typeface="Times New Roman"/>
              </a:rPr>
              <a:t>is </a:t>
            </a:r>
            <a:r>
              <a:rPr sz="1200" spc="-5" dirty="0">
                <a:latin typeface="Times New Roman"/>
                <a:cs typeface="Times New Roman"/>
              </a:rPr>
              <a:t>included </a:t>
            </a:r>
            <a:r>
              <a:rPr sz="1200" dirty="0">
                <a:latin typeface="Times New Roman"/>
                <a:cs typeface="Times New Roman"/>
              </a:rPr>
              <a:t>in a special field called</a:t>
            </a:r>
            <a:r>
              <a:rPr sz="1200" spc="-45" dirty="0">
                <a:latin typeface="Times New Roman"/>
                <a:cs typeface="Times New Roman"/>
              </a:rPr>
              <a:t> </a:t>
            </a:r>
            <a:r>
              <a:rPr sz="1200" dirty="0">
                <a:latin typeface="Times New Roman"/>
                <a:cs typeface="Times New Roman"/>
              </a:rPr>
              <a:t>Header</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Header begins with start of the </a:t>
            </a:r>
            <a:r>
              <a:rPr sz="1200" spc="-5" dirty="0">
                <a:latin typeface="Times New Roman"/>
                <a:cs typeface="Times New Roman"/>
              </a:rPr>
              <a:t>header (SOH)</a:t>
            </a:r>
            <a:r>
              <a:rPr sz="1200" spc="-20" dirty="0">
                <a:latin typeface="Times New Roman"/>
                <a:cs typeface="Times New Roman"/>
              </a:rPr>
              <a:t> </a:t>
            </a:r>
            <a:r>
              <a:rPr sz="1200" spc="-5" dirty="0">
                <a:latin typeface="Times New Roman"/>
                <a:cs typeface="Times New Roman"/>
              </a:rPr>
              <a:t>character</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The header </a:t>
            </a:r>
            <a:r>
              <a:rPr sz="1200" spc="-5" dirty="0">
                <a:latin typeface="Times New Roman"/>
                <a:cs typeface="Times New Roman"/>
              </a:rPr>
              <a:t>comes </a:t>
            </a:r>
            <a:r>
              <a:rPr sz="1200" dirty="0">
                <a:latin typeface="Times New Roman"/>
                <a:cs typeface="Times New Roman"/>
              </a:rPr>
              <a:t>after the </a:t>
            </a:r>
            <a:r>
              <a:rPr sz="1200" spc="-5" dirty="0">
                <a:latin typeface="Times New Roman"/>
                <a:cs typeface="Times New Roman"/>
              </a:rPr>
              <a:t>SYNs </a:t>
            </a:r>
            <a:r>
              <a:rPr sz="1200" dirty="0">
                <a:latin typeface="Times New Roman"/>
                <a:cs typeface="Times New Roman"/>
              </a:rPr>
              <a:t>and before the </a:t>
            </a:r>
            <a:r>
              <a:rPr sz="1200" spc="-5" dirty="0">
                <a:latin typeface="Times New Roman"/>
                <a:cs typeface="Times New Roman"/>
              </a:rPr>
              <a:t>STX</a:t>
            </a:r>
            <a:r>
              <a:rPr sz="1200" spc="-95" dirty="0">
                <a:latin typeface="Times New Roman"/>
                <a:cs typeface="Times New Roman"/>
              </a:rPr>
              <a:t> </a:t>
            </a:r>
            <a:r>
              <a:rPr sz="1200" dirty="0">
                <a:latin typeface="Times New Roman"/>
                <a:cs typeface="Times New Roman"/>
              </a:rPr>
              <a:t>character</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Everything received after </a:t>
            </a:r>
            <a:r>
              <a:rPr sz="1200" spc="-5" dirty="0">
                <a:latin typeface="Times New Roman"/>
                <a:cs typeface="Times New Roman"/>
              </a:rPr>
              <a:t>the SOH </a:t>
            </a:r>
            <a:r>
              <a:rPr sz="1200" dirty="0">
                <a:latin typeface="Times New Roman"/>
                <a:cs typeface="Times New Roman"/>
              </a:rPr>
              <a:t>field but </a:t>
            </a:r>
            <a:r>
              <a:rPr sz="1200" spc="-5" dirty="0">
                <a:latin typeface="Times New Roman"/>
                <a:cs typeface="Times New Roman"/>
              </a:rPr>
              <a:t>before STX character </a:t>
            </a:r>
            <a:r>
              <a:rPr sz="1200" dirty="0">
                <a:latin typeface="Times New Roman"/>
                <a:cs typeface="Times New Roman"/>
              </a:rPr>
              <a:t>is </a:t>
            </a:r>
            <a:r>
              <a:rPr sz="1200" spc="-5" dirty="0">
                <a:latin typeface="Times New Roman"/>
                <a:cs typeface="Times New Roman"/>
              </a:rPr>
              <a:t>the </a:t>
            </a:r>
            <a:r>
              <a:rPr sz="1200" dirty="0">
                <a:latin typeface="Times New Roman"/>
                <a:cs typeface="Times New Roman"/>
              </a:rPr>
              <a:t>Header  </a:t>
            </a:r>
            <a:r>
              <a:rPr sz="1200" spc="-5" dirty="0">
                <a:latin typeface="Times New Roman"/>
                <a:cs typeface="Times New Roman"/>
              </a:rPr>
              <a:t>information</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a:lnSpc>
                <a:spcPct val="100000"/>
              </a:lnSpc>
            </a:pPr>
            <a:r>
              <a:rPr sz="1200" b="1" spc="-5" dirty="0">
                <a:latin typeface="Times New Roman"/>
                <a:cs typeface="Times New Roman"/>
              </a:rPr>
              <a:t>Multiblock</a:t>
            </a:r>
            <a:r>
              <a:rPr sz="1200" b="1" spc="-75" dirty="0">
                <a:latin typeface="Times New Roman"/>
                <a:cs typeface="Times New Roman"/>
              </a:rPr>
              <a:t> </a:t>
            </a:r>
            <a:r>
              <a:rPr sz="1200" b="1" dirty="0">
                <a:latin typeface="Times New Roman"/>
                <a:cs typeface="Times New Roman"/>
              </a:rPr>
              <a:t>Frame</a:t>
            </a:r>
            <a:endParaRPr sz="1200">
              <a:latin typeface="Times New Roman"/>
              <a:cs typeface="Times New Roman"/>
            </a:endParaRPr>
          </a:p>
        </p:txBody>
      </p:sp>
      <p:sp>
        <p:nvSpPr>
          <p:cNvPr id="7" name="object 7"/>
          <p:cNvSpPr/>
          <p:nvPr/>
        </p:nvSpPr>
        <p:spPr>
          <a:xfrm>
            <a:off x="1322832" y="6475476"/>
            <a:ext cx="5150726" cy="131140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317116" y="1615439"/>
            <a:ext cx="5155692" cy="1609343"/>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207</a:t>
            </a:fld>
            <a:endParaRPr dirty="0"/>
          </a:p>
        </p:txBody>
      </p:sp>
    </p:spTree>
    <p:extLst>
      <p:ext uri="{BB962C8B-B14F-4D97-AF65-F5344CB8AC3E}">
        <p14:creationId xmlns:p14="http://schemas.microsoft.com/office/powerpoint/2010/main" val="150533806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799081"/>
            <a:ext cx="5531485" cy="3234055"/>
          </a:xfrm>
          <a:prstGeom prst="rect">
            <a:avLst/>
          </a:prstGeom>
        </p:spPr>
        <p:txBody>
          <a:bodyPr vert="horz" wrap="square" lIns="0" tIns="0" rIns="0" bIns="0" rtlCol="0">
            <a:spAutoFit/>
          </a:bodyPr>
          <a:lstStyle/>
          <a:p>
            <a:pPr marL="192405">
              <a:lnSpc>
                <a:spcPts val="1410"/>
              </a:lnSpc>
            </a:pPr>
            <a:r>
              <a:rPr sz="1200" dirty="0">
                <a:latin typeface="Times New Roman"/>
                <a:cs typeface="Times New Roman"/>
              </a:rPr>
              <a:t>The probability of an </a:t>
            </a:r>
            <a:r>
              <a:rPr sz="1200" spc="-5" dirty="0">
                <a:latin typeface="Times New Roman"/>
                <a:cs typeface="Times New Roman"/>
              </a:rPr>
              <a:t>error </a:t>
            </a:r>
            <a:r>
              <a:rPr sz="1200" dirty="0">
                <a:latin typeface="Times New Roman"/>
                <a:cs typeface="Times New Roman"/>
              </a:rPr>
              <a:t>in </a:t>
            </a:r>
            <a:r>
              <a:rPr sz="1200" spc="-5" dirty="0">
                <a:latin typeface="Times New Roman"/>
                <a:cs typeface="Times New Roman"/>
              </a:rPr>
              <a:t>the block </a:t>
            </a:r>
            <a:r>
              <a:rPr sz="1200" dirty="0">
                <a:latin typeface="Times New Roman"/>
                <a:cs typeface="Times New Roman"/>
              </a:rPr>
              <a:t>of text </a:t>
            </a:r>
            <a:r>
              <a:rPr sz="1200" spc="-5" dirty="0">
                <a:latin typeface="Times New Roman"/>
                <a:cs typeface="Times New Roman"/>
              </a:rPr>
              <a:t>increases </a:t>
            </a:r>
            <a:r>
              <a:rPr sz="1200" dirty="0">
                <a:latin typeface="Times New Roman"/>
                <a:cs typeface="Times New Roman"/>
              </a:rPr>
              <a:t>with the </a:t>
            </a:r>
            <a:r>
              <a:rPr sz="1200" spc="-5" dirty="0">
                <a:latin typeface="Times New Roman"/>
                <a:cs typeface="Times New Roman"/>
              </a:rPr>
              <a:t>length of </a:t>
            </a:r>
            <a:r>
              <a:rPr sz="1200" dirty="0">
                <a:latin typeface="Times New Roman"/>
                <a:cs typeface="Times New Roman"/>
              </a:rPr>
              <a:t>the</a:t>
            </a:r>
            <a:r>
              <a:rPr sz="1200" spc="-5" dirty="0">
                <a:latin typeface="Times New Roman"/>
                <a:cs typeface="Times New Roman"/>
              </a:rPr>
              <a:t> frame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more </a:t>
            </a:r>
            <a:r>
              <a:rPr sz="1200" dirty="0">
                <a:latin typeface="Times New Roman"/>
                <a:cs typeface="Times New Roman"/>
              </a:rPr>
              <a:t>bits in a </a:t>
            </a:r>
            <a:r>
              <a:rPr sz="1200" spc="-5" dirty="0">
                <a:latin typeface="Times New Roman"/>
                <a:cs typeface="Times New Roman"/>
              </a:rPr>
              <a:t>frame, </a:t>
            </a:r>
            <a:r>
              <a:rPr sz="1200" dirty="0">
                <a:latin typeface="Times New Roman"/>
                <a:cs typeface="Times New Roman"/>
              </a:rPr>
              <a:t>the </a:t>
            </a:r>
            <a:r>
              <a:rPr sz="1200" spc="-5" dirty="0">
                <a:latin typeface="Times New Roman"/>
                <a:cs typeface="Times New Roman"/>
              </a:rPr>
              <a:t>more </a:t>
            </a:r>
            <a:r>
              <a:rPr sz="1200" dirty="0">
                <a:latin typeface="Times New Roman"/>
                <a:cs typeface="Times New Roman"/>
              </a:rPr>
              <a:t>are the </a:t>
            </a:r>
            <a:r>
              <a:rPr sz="1200" spc="-5" dirty="0">
                <a:latin typeface="Times New Roman"/>
                <a:cs typeface="Times New Roman"/>
              </a:rPr>
              <a:t>chances </a:t>
            </a:r>
            <a:r>
              <a:rPr sz="1200" dirty="0">
                <a:latin typeface="Times New Roman"/>
                <a:cs typeface="Times New Roman"/>
              </a:rPr>
              <a:t>of an</a:t>
            </a:r>
            <a:r>
              <a:rPr sz="1200" spc="-30" dirty="0">
                <a:latin typeface="Times New Roman"/>
                <a:cs typeface="Times New Roman"/>
              </a:rPr>
              <a:t> </a:t>
            </a:r>
            <a:r>
              <a:rPr sz="1200" dirty="0">
                <a:latin typeface="Times New Roman"/>
                <a:cs typeface="Times New Roman"/>
              </a:rPr>
              <a:t>error</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For this </a:t>
            </a:r>
            <a:r>
              <a:rPr sz="1200" spc="-5" dirty="0">
                <a:latin typeface="Times New Roman"/>
                <a:cs typeface="Times New Roman"/>
              </a:rPr>
              <a:t>reason, </a:t>
            </a:r>
            <a:r>
              <a:rPr sz="1200" dirty="0">
                <a:latin typeface="Times New Roman"/>
                <a:cs typeface="Times New Roman"/>
              </a:rPr>
              <a:t>text in a </a:t>
            </a:r>
            <a:r>
              <a:rPr sz="1200" spc="-5" dirty="0">
                <a:latin typeface="Times New Roman"/>
                <a:cs typeface="Times New Roman"/>
              </a:rPr>
              <a:t>message </a:t>
            </a:r>
            <a:r>
              <a:rPr sz="1200" dirty="0">
                <a:latin typeface="Times New Roman"/>
                <a:cs typeface="Times New Roman"/>
              </a:rPr>
              <a:t>is often divided b/w several</a:t>
            </a:r>
            <a:r>
              <a:rPr sz="1200" spc="-95" dirty="0">
                <a:latin typeface="Times New Roman"/>
                <a:cs typeface="Times New Roman"/>
              </a:rPr>
              <a:t> </a:t>
            </a:r>
            <a:r>
              <a:rPr sz="1200" dirty="0">
                <a:latin typeface="Times New Roman"/>
                <a:cs typeface="Times New Roman"/>
              </a:rPr>
              <a:t>blocks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Each </a:t>
            </a:r>
            <a:r>
              <a:rPr sz="1200" spc="-5" dirty="0">
                <a:latin typeface="Times New Roman"/>
                <a:cs typeface="Times New Roman"/>
              </a:rPr>
              <a:t>block starts with STX </a:t>
            </a:r>
            <a:r>
              <a:rPr sz="1200" dirty="0">
                <a:latin typeface="Times New Roman"/>
                <a:cs typeface="Times New Roman"/>
              </a:rPr>
              <a:t>and ends with ITB, </a:t>
            </a:r>
            <a:r>
              <a:rPr sz="1200" spc="-5" dirty="0">
                <a:latin typeface="Times New Roman"/>
                <a:cs typeface="Times New Roman"/>
              </a:rPr>
              <a:t>intermediate </a:t>
            </a:r>
            <a:r>
              <a:rPr sz="1200" dirty="0">
                <a:latin typeface="Times New Roman"/>
                <a:cs typeface="Times New Roman"/>
              </a:rPr>
              <a:t>text </a:t>
            </a:r>
            <a:r>
              <a:rPr sz="1200" spc="-5" dirty="0">
                <a:latin typeface="Times New Roman"/>
                <a:cs typeface="Times New Roman"/>
              </a:rPr>
              <a:t>block except </a:t>
            </a:r>
            <a:r>
              <a:rPr sz="1200" dirty="0">
                <a:latin typeface="Times New Roman"/>
                <a:cs typeface="Times New Roman"/>
              </a:rPr>
              <a:t>the </a:t>
            </a:r>
            <a:r>
              <a:rPr sz="1200" spc="-5" dirty="0">
                <a:latin typeface="Times New Roman"/>
                <a:cs typeface="Times New Roman"/>
              </a:rPr>
              <a:t>last  </a:t>
            </a:r>
            <a:r>
              <a:rPr sz="1200" dirty="0">
                <a:latin typeface="Times New Roman"/>
                <a:cs typeface="Times New Roman"/>
              </a:rPr>
              <a:t>one</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Last block ends with ETX</a:t>
            </a:r>
            <a:r>
              <a:rPr sz="1200" spc="-125" dirty="0">
                <a:latin typeface="Times New Roman"/>
                <a:cs typeface="Times New Roman"/>
              </a:rPr>
              <a:t> </a:t>
            </a:r>
            <a:r>
              <a:rPr sz="1200" dirty="0">
                <a:latin typeface="Times New Roman"/>
                <a:cs typeface="Times New Roman"/>
              </a:rPr>
              <a:t>character</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dirty="0">
                <a:latin typeface="Times New Roman"/>
                <a:cs typeface="Times New Roman"/>
              </a:rPr>
              <a:t>After the </a:t>
            </a:r>
            <a:r>
              <a:rPr sz="1200" spc="-5" dirty="0">
                <a:latin typeface="Times New Roman"/>
                <a:cs typeface="Times New Roman"/>
              </a:rPr>
              <a:t>ETX </a:t>
            </a:r>
            <a:r>
              <a:rPr sz="1200" dirty="0">
                <a:latin typeface="Times New Roman"/>
                <a:cs typeface="Times New Roman"/>
              </a:rPr>
              <a:t>has been reached, and the last </a:t>
            </a:r>
            <a:r>
              <a:rPr sz="1200" spc="-5" dirty="0">
                <a:latin typeface="Times New Roman"/>
                <a:cs typeface="Times New Roman"/>
              </a:rPr>
              <a:t>BCC </a:t>
            </a:r>
            <a:r>
              <a:rPr sz="1200" dirty="0">
                <a:latin typeface="Times New Roman"/>
                <a:cs typeface="Times New Roman"/>
              </a:rPr>
              <a:t>checked, the </a:t>
            </a:r>
            <a:r>
              <a:rPr sz="1200" spc="-5" dirty="0">
                <a:latin typeface="Times New Roman"/>
                <a:cs typeface="Times New Roman"/>
              </a:rPr>
              <a:t>receiver sends </a:t>
            </a:r>
            <a:r>
              <a:rPr sz="1200" dirty="0">
                <a:latin typeface="Times New Roman"/>
                <a:cs typeface="Times New Roman"/>
              </a:rPr>
              <a:t>a  single </a:t>
            </a:r>
            <a:r>
              <a:rPr sz="1200" spc="-5" dirty="0">
                <a:latin typeface="Times New Roman"/>
                <a:cs typeface="Times New Roman"/>
              </a:rPr>
              <a:t>ACK </a:t>
            </a:r>
            <a:r>
              <a:rPr sz="1200" dirty="0">
                <a:latin typeface="Times New Roman"/>
                <a:cs typeface="Times New Roman"/>
              </a:rPr>
              <a:t>for the entire</a:t>
            </a:r>
            <a:r>
              <a:rPr sz="1200" spc="-7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figure </a:t>
            </a:r>
            <a:r>
              <a:rPr sz="1200" dirty="0">
                <a:latin typeface="Times New Roman"/>
                <a:cs typeface="Times New Roman"/>
              </a:rPr>
              <a:t>includes </a:t>
            </a:r>
            <a:r>
              <a:rPr sz="1200" spc="-5" dirty="0">
                <a:latin typeface="Times New Roman"/>
                <a:cs typeface="Times New Roman"/>
              </a:rPr>
              <a:t>only </a:t>
            </a:r>
            <a:r>
              <a:rPr sz="1200" dirty="0">
                <a:latin typeface="Times New Roman"/>
                <a:cs typeface="Times New Roman"/>
              </a:rPr>
              <a:t>2 </a:t>
            </a:r>
            <a:r>
              <a:rPr sz="1200" spc="-5" dirty="0">
                <a:latin typeface="Times New Roman"/>
                <a:cs typeface="Times New Roman"/>
              </a:rPr>
              <a:t>blocks but actual </a:t>
            </a:r>
            <a:r>
              <a:rPr sz="1200" dirty="0">
                <a:latin typeface="Times New Roman"/>
                <a:cs typeface="Times New Roman"/>
              </a:rPr>
              <a:t>frames can have more than</a:t>
            </a:r>
            <a:r>
              <a:rPr sz="1200" spc="-85" dirty="0">
                <a:latin typeface="Times New Roman"/>
                <a:cs typeface="Times New Roman"/>
              </a:rPr>
              <a:t> </a:t>
            </a:r>
            <a:r>
              <a:rPr sz="1200" dirty="0">
                <a:latin typeface="Times New Roman"/>
                <a:cs typeface="Times New Roman"/>
              </a:rPr>
              <a:t>two</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Some messages may </a:t>
            </a:r>
            <a:r>
              <a:rPr sz="1200" dirty="0">
                <a:latin typeface="Times New Roman"/>
                <a:cs typeface="Times New Roman"/>
              </a:rPr>
              <a:t>be too long to fit in a</a:t>
            </a:r>
            <a:r>
              <a:rPr sz="1200" spc="-3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Several </a:t>
            </a:r>
            <a:r>
              <a:rPr sz="1200" spc="-5" dirty="0">
                <a:latin typeface="Times New Roman"/>
                <a:cs typeface="Times New Roman"/>
              </a:rPr>
              <a:t>frames </a:t>
            </a:r>
            <a:r>
              <a:rPr sz="1200" dirty="0">
                <a:latin typeface="Times New Roman"/>
                <a:cs typeface="Times New Roman"/>
              </a:rPr>
              <a:t>can carry continuation of a single</a:t>
            </a:r>
            <a:r>
              <a:rPr sz="1200" spc="-55" dirty="0">
                <a:latin typeface="Times New Roman"/>
                <a:cs typeface="Times New Roman"/>
              </a:rPr>
              <a:t> </a:t>
            </a:r>
            <a:r>
              <a:rPr sz="1200" spc="-5" dirty="0">
                <a:latin typeface="Times New Roman"/>
                <a:cs typeface="Times New Roman"/>
              </a:rPr>
              <a:t>message</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dirty="0">
                <a:latin typeface="Times New Roman"/>
                <a:cs typeface="Times New Roman"/>
              </a:rPr>
              <a:t>To let the Rx know that the end of </a:t>
            </a:r>
            <a:r>
              <a:rPr sz="1200" spc="-5" dirty="0">
                <a:latin typeface="Times New Roman"/>
                <a:cs typeface="Times New Roman"/>
              </a:rPr>
              <a:t>frame </a:t>
            </a:r>
            <a:r>
              <a:rPr sz="1200" dirty="0">
                <a:latin typeface="Times New Roman"/>
                <a:cs typeface="Times New Roman"/>
              </a:rPr>
              <a:t>is not the end of </a:t>
            </a:r>
            <a:r>
              <a:rPr sz="1200" spc="-5" dirty="0">
                <a:latin typeface="Times New Roman"/>
                <a:cs typeface="Times New Roman"/>
              </a:rPr>
              <a:t>transmission, </a:t>
            </a:r>
            <a:r>
              <a:rPr sz="1200" dirty="0">
                <a:latin typeface="Times New Roman"/>
                <a:cs typeface="Times New Roman"/>
              </a:rPr>
              <a:t>the ETX  character in all the </a:t>
            </a:r>
            <a:r>
              <a:rPr sz="1200" spc="-5" dirty="0">
                <a:latin typeface="Times New Roman"/>
                <a:cs typeface="Times New Roman"/>
              </a:rPr>
              <a:t>frames </a:t>
            </a:r>
            <a:r>
              <a:rPr sz="1200" dirty="0">
                <a:latin typeface="Times New Roman"/>
                <a:cs typeface="Times New Roman"/>
              </a:rPr>
              <a:t>but the last one is replaced by an End of </a:t>
            </a:r>
            <a:r>
              <a:rPr sz="1200" spc="-5" dirty="0">
                <a:latin typeface="Times New Roman"/>
                <a:cs typeface="Times New Roman"/>
              </a:rPr>
              <a:t>Transmission  block</a:t>
            </a:r>
            <a:r>
              <a:rPr sz="1200" spc="-100" dirty="0">
                <a:latin typeface="Times New Roman"/>
                <a:cs typeface="Times New Roman"/>
              </a:rPr>
              <a:t> </a:t>
            </a:r>
            <a:r>
              <a:rPr sz="1200" spc="-5" dirty="0">
                <a:latin typeface="Times New Roman"/>
                <a:cs typeface="Times New Roman"/>
              </a:rPr>
              <a:t>(ETB)</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receiver </a:t>
            </a:r>
            <a:r>
              <a:rPr sz="1200" spc="-5" dirty="0">
                <a:latin typeface="Times New Roman"/>
                <a:cs typeface="Times New Roman"/>
              </a:rPr>
              <a:t>must acknowledge </a:t>
            </a:r>
            <a:r>
              <a:rPr sz="1200" dirty="0">
                <a:latin typeface="Times New Roman"/>
                <a:cs typeface="Times New Roman"/>
              </a:rPr>
              <a:t>each </a:t>
            </a:r>
            <a:r>
              <a:rPr sz="1200" spc="-5" dirty="0">
                <a:latin typeface="Times New Roman"/>
                <a:cs typeface="Times New Roman"/>
              </a:rPr>
              <a:t>frame</a:t>
            </a:r>
            <a:r>
              <a:rPr sz="1200" spc="-35" dirty="0">
                <a:latin typeface="Times New Roman"/>
                <a:cs typeface="Times New Roman"/>
              </a:rPr>
              <a:t> </a:t>
            </a:r>
            <a:r>
              <a:rPr sz="1200" dirty="0">
                <a:latin typeface="Times New Roman"/>
                <a:cs typeface="Times New Roman"/>
              </a:rPr>
              <a:t>separately</a:t>
            </a:r>
            <a:endParaRPr sz="1200">
              <a:latin typeface="Times New Roman"/>
              <a:cs typeface="Times New Roman"/>
            </a:endParaRPr>
          </a:p>
          <a:p>
            <a:pPr>
              <a:lnSpc>
                <a:spcPct val="100000"/>
              </a:lnSpc>
              <a:spcBef>
                <a:spcPts val="55"/>
              </a:spcBef>
            </a:pPr>
            <a:endParaRPr sz="1200">
              <a:latin typeface="Times New Roman"/>
              <a:cs typeface="Times New Roman"/>
            </a:endParaRPr>
          </a:p>
          <a:p>
            <a:pPr marL="12700" marR="4938395">
              <a:lnSpc>
                <a:spcPts val="1610"/>
              </a:lnSpc>
            </a:pPr>
            <a:r>
              <a:rPr sz="1400" b="1" spc="-5" dirty="0">
                <a:latin typeface="Times New Roman"/>
                <a:cs typeface="Times New Roman"/>
              </a:rPr>
              <a:t>Multi  </a:t>
            </a:r>
            <a:r>
              <a:rPr sz="1400" b="1" spc="-10" dirty="0">
                <a:latin typeface="Times New Roman"/>
                <a:cs typeface="Times New Roman"/>
              </a:rPr>
              <a:t>Fra</a:t>
            </a:r>
            <a:r>
              <a:rPr sz="1400" b="1" dirty="0">
                <a:latin typeface="Times New Roman"/>
                <a:cs typeface="Times New Roman"/>
              </a:rPr>
              <a:t>m</a:t>
            </a:r>
            <a:r>
              <a:rPr sz="1400" b="1" spc="-10" dirty="0">
                <a:latin typeface="Times New Roman"/>
                <a:cs typeface="Times New Roman"/>
              </a:rPr>
              <a:t>e</a:t>
            </a:r>
            <a:r>
              <a:rPr sz="1400" b="1" spc="-5" dirty="0">
                <a:latin typeface="Times New Roman"/>
                <a:cs typeface="Times New Roman"/>
              </a:rPr>
              <a:t>s</a:t>
            </a:r>
            <a:endParaRPr sz="1400">
              <a:latin typeface="Times New Roman"/>
              <a:cs typeface="Times New Roman"/>
            </a:endParaRPr>
          </a:p>
        </p:txBody>
      </p:sp>
      <p:sp>
        <p:nvSpPr>
          <p:cNvPr id="7" name="object 7"/>
          <p:cNvSpPr txBox="1"/>
          <p:nvPr/>
        </p:nvSpPr>
        <p:spPr>
          <a:xfrm>
            <a:off x="1130300" y="7708392"/>
            <a:ext cx="5530215" cy="905510"/>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Control</a:t>
            </a:r>
            <a:r>
              <a:rPr sz="1200" b="1" spc="-105" dirty="0">
                <a:latin typeface="Times New Roman"/>
                <a:cs typeface="Times New Roman"/>
              </a:rPr>
              <a:t> </a:t>
            </a:r>
            <a:r>
              <a:rPr sz="1200" b="1" dirty="0">
                <a:latin typeface="Times New Roman"/>
                <a:cs typeface="Times New Roman"/>
              </a:rPr>
              <a:t>Frames</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spc="-5" dirty="0">
                <a:latin typeface="Times New Roman"/>
                <a:cs typeface="Times New Roman"/>
              </a:rPr>
              <a:t>A </a:t>
            </a:r>
            <a:r>
              <a:rPr sz="1200" dirty="0">
                <a:latin typeface="Times New Roman"/>
                <a:cs typeface="Times New Roman"/>
              </a:rPr>
              <a:t>control </a:t>
            </a:r>
            <a:r>
              <a:rPr sz="1200" spc="-5" dirty="0">
                <a:latin typeface="Times New Roman"/>
                <a:cs typeface="Times New Roman"/>
              </a:rPr>
              <a:t>frame </a:t>
            </a:r>
            <a:r>
              <a:rPr sz="1200" dirty="0">
                <a:latin typeface="Times New Roman"/>
                <a:cs typeface="Times New Roman"/>
              </a:rPr>
              <a:t>is used by one device to </a:t>
            </a:r>
            <a:r>
              <a:rPr sz="1200" spc="-5" dirty="0">
                <a:latin typeface="Times New Roman"/>
                <a:cs typeface="Times New Roman"/>
              </a:rPr>
              <a:t>send commands to or to get </a:t>
            </a:r>
            <a:r>
              <a:rPr sz="1200" spc="-10" dirty="0">
                <a:latin typeface="Times New Roman"/>
                <a:cs typeface="Times New Roman"/>
              </a:rPr>
              <a:t>information  </a:t>
            </a:r>
            <a:r>
              <a:rPr sz="1200" dirty="0">
                <a:latin typeface="Times New Roman"/>
                <a:cs typeface="Times New Roman"/>
              </a:rPr>
              <a:t>from another</a:t>
            </a:r>
            <a:r>
              <a:rPr sz="1200" spc="-110" dirty="0">
                <a:latin typeface="Times New Roman"/>
                <a:cs typeface="Times New Roman"/>
              </a:rPr>
              <a:t> </a:t>
            </a:r>
            <a:r>
              <a:rPr sz="1200" dirty="0">
                <a:latin typeface="Times New Roman"/>
                <a:cs typeface="Times New Roman"/>
              </a:rPr>
              <a:t>device</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control </a:t>
            </a:r>
            <a:r>
              <a:rPr sz="1200" spc="-5" dirty="0">
                <a:latin typeface="Times New Roman"/>
                <a:cs typeface="Times New Roman"/>
              </a:rPr>
              <a:t>frame </a:t>
            </a:r>
            <a:r>
              <a:rPr sz="1200" dirty="0">
                <a:latin typeface="Times New Roman"/>
                <a:cs typeface="Times New Roman"/>
              </a:rPr>
              <a:t>contains control characters but no</a:t>
            </a:r>
            <a:r>
              <a:rPr sz="1200" spc="-9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It </a:t>
            </a:r>
            <a:r>
              <a:rPr sz="1200" spc="-5" dirty="0">
                <a:latin typeface="Times New Roman"/>
                <a:cs typeface="Times New Roman"/>
              </a:rPr>
              <a:t>carries information specific </a:t>
            </a:r>
            <a:r>
              <a:rPr sz="1200" dirty="0">
                <a:latin typeface="Times New Roman"/>
                <a:cs typeface="Times New Roman"/>
              </a:rPr>
              <a:t>to the functioning of the data link layer</a:t>
            </a:r>
            <a:r>
              <a:rPr sz="1200" spc="-25" dirty="0">
                <a:latin typeface="Times New Roman"/>
                <a:cs typeface="Times New Roman"/>
              </a:rPr>
              <a:t> </a:t>
            </a:r>
            <a:r>
              <a:rPr sz="1200" spc="-5" dirty="0">
                <a:latin typeface="Times New Roman"/>
                <a:cs typeface="Times New Roman"/>
              </a:rPr>
              <a:t>itself</a:t>
            </a:r>
            <a:endParaRPr sz="1200">
              <a:latin typeface="Times New Roman"/>
              <a:cs typeface="Times New Roman"/>
            </a:endParaRPr>
          </a:p>
        </p:txBody>
      </p:sp>
      <p:sp>
        <p:nvSpPr>
          <p:cNvPr id="8" name="object 8"/>
          <p:cNvSpPr/>
          <p:nvPr/>
        </p:nvSpPr>
        <p:spPr>
          <a:xfrm>
            <a:off x="1143000" y="5023865"/>
            <a:ext cx="5102402" cy="251917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372361" y="914400"/>
            <a:ext cx="5048046" cy="722376"/>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208</a:t>
            </a:fld>
            <a:endParaRPr dirty="0"/>
          </a:p>
        </p:txBody>
      </p:sp>
    </p:spTree>
    <p:extLst>
      <p:ext uri="{BB962C8B-B14F-4D97-AF65-F5344CB8AC3E}">
        <p14:creationId xmlns:p14="http://schemas.microsoft.com/office/powerpoint/2010/main" val="361919522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2740152"/>
            <a:ext cx="4551045" cy="104965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Control </a:t>
            </a:r>
            <a:r>
              <a:rPr sz="1200" spc="-5" dirty="0">
                <a:latin typeface="Times New Roman"/>
                <a:cs typeface="Times New Roman"/>
              </a:rPr>
              <a:t>frames </a:t>
            </a:r>
            <a:r>
              <a:rPr sz="1200" dirty="0">
                <a:latin typeface="Times New Roman"/>
                <a:cs typeface="Times New Roman"/>
              </a:rPr>
              <a:t>serve 3</a:t>
            </a:r>
            <a:r>
              <a:rPr sz="1200" spc="-80" dirty="0">
                <a:latin typeface="Times New Roman"/>
                <a:cs typeface="Times New Roman"/>
              </a:rPr>
              <a:t> </a:t>
            </a:r>
            <a:r>
              <a:rPr sz="1200" dirty="0">
                <a:latin typeface="Times New Roman"/>
                <a:cs typeface="Times New Roman"/>
              </a:rPr>
              <a:t>purposes: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698500" indent="-228600">
              <a:lnSpc>
                <a:spcPts val="1835"/>
              </a:lnSpc>
              <a:buSzPct val="133333"/>
              <a:buChar char="–"/>
              <a:tabLst>
                <a:tab pos="698500" algn="l"/>
              </a:tabLst>
            </a:pPr>
            <a:r>
              <a:rPr sz="1200" dirty="0">
                <a:latin typeface="Times New Roman"/>
                <a:cs typeface="Times New Roman"/>
              </a:rPr>
              <a:t>Establishing</a:t>
            </a:r>
            <a:r>
              <a:rPr sz="1200" spc="-105" dirty="0">
                <a:latin typeface="Times New Roman"/>
                <a:cs typeface="Times New Roman"/>
              </a:rPr>
              <a:t> </a:t>
            </a:r>
            <a:r>
              <a:rPr sz="1200" spc="-5" dirty="0">
                <a:latin typeface="Times New Roman"/>
                <a:cs typeface="Times New Roman"/>
              </a:rPr>
              <a:t>Connections</a:t>
            </a:r>
            <a:endParaRPr sz="1200">
              <a:latin typeface="Times New Roman"/>
              <a:cs typeface="Times New Roman"/>
            </a:endParaRPr>
          </a:p>
          <a:p>
            <a:pPr marL="698500" indent="-228600">
              <a:lnSpc>
                <a:spcPts val="1755"/>
              </a:lnSpc>
              <a:buSzPct val="133333"/>
              <a:buChar char="–"/>
              <a:tabLst>
                <a:tab pos="698500" algn="l"/>
              </a:tabLst>
            </a:pPr>
            <a:r>
              <a:rPr sz="1200" dirty="0">
                <a:latin typeface="Times New Roman"/>
                <a:cs typeface="Times New Roman"/>
              </a:rPr>
              <a:t>Maintaining Flow and Error </a:t>
            </a:r>
            <a:r>
              <a:rPr sz="1200" spc="-5" dirty="0">
                <a:latin typeface="Times New Roman"/>
                <a:cs typeface="Times New Roman"/>
              </a:rPr>
              <a:t>Control </a:t>
            </a:r>
            <a:r>
              <a:rPr sz="1200" dirty="0">
                <a:latin typeface="Times New Roman"/>
                <a:cs typeface="Times New Roman"/>
              </a:rPr>
              <a:t>during Data</a:t>
            </a:r>
            <a:r>
              <a:rPr sz="1200" spc="-50"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698500" indent="-228600">
              <a:lnSpc>
                <a:spcPts val="1839"/>
              </a:lnSpc>
              <a:buSzPct val="133333"/>
              <a:buChar char="–"/>
              <a:tabLst>
                <a:tab pos="698500" algn="l"/>
              </a:tabLst>
            </a:pPr>
            <a:r>
              <a:rPr sz="1200" spc="-5" dirty="0">
                <a:latin typeface="Times New Roman"/>
                <a:cs typeface="Times New Roman"/>
              </a:rPr>
              <a:t>Terminating</a:t>
            </a:r>
            <a:r>
              <a:rPr sz="1200" spc="-55" dirty="0">
                <a:latin typeface="Times New Roman"/>
                <a:cs typeface="Times New Roman"/>
              </a:rPr>
              <a:t> </a:t>
            </a:r>
            <a:r>
              <a:rPr sz="1200" dirty="0">
                <a:latin typeface="Times New Roman"/>
                <a:cs typeface="Times New Roman"/>
              </a:rPr>
              <a:t>Connection</a:t>
            </a:r>
            <a:endParaRPr sz="1200">
              <a:latin typeface="Times New Roman"/>
              <a:cs typeface="Times New Roman"/>
            </a:endParaRPr>
          </a:p>
        </p:txBody>
      </p:sp>
      <p:sp>
        <p:nvSpPr>
          <p:cNvPr id="7" name="object 7"/>
          <p:cNvSpPr txBox="1"/>
          <p:nvPr/>
        </p:nvSpPr>
        <p:spPr>
          <a:xfrm>
            <a:off x="1130297" y="7791450"/>
            <a:ext cx="4902835" cy="1809750"/>
          </a:xfrm>
          <a:prstGeom prst="rect">
            <a:avLst/>
          </a:prstGeom>
        </p:spPr>
        <p:txBody>
          <a:bodyPr vert="horz" wrap="square" lIns="0" tIns="0" rIns="0" bIns="0" rtlCol="0">
            <a:spAutoFit/>
          </a:bodyPr>
          <a:lstStyle/>
          <a:p>
            <a:pPr marL="12700">
              <a:lnSpc>
                <a:spcPts val="1335"/>
              </a:lnSpc>
            </a:pPr>
            <a:r>
              <a:rPr sz="1200" b="1" dirty="0">
                <a:latin typeface="Times New Roman"/>
                <a:cs typeface="Times New Roman"/>
              </a:rPr>
              <a:t>Summary</a:t>
            </a:r>
            <a:endParaRPr sz="1200">
              <a:latin typeface="Times New Roman"/>
              <a:cs typeface="Times New Roman"/>
            </a:endParaRPr>
          </a:p>
          <a:p>
            <a:pPr marL="12700">
              <a:lnSpc>
                <a:spcPts val="2330"/>
              </a:lnSpc>
            </a:pPr>
            <a:r>
              <a:rPr sz="2200" spc="-20" dirty="0">
                <a:latin typeface="Meiryo"/>
                <a:cs typeface="Meiryo"/>
              </a:rPr>
              <a:t>*</a:t>
            </a:r>
            <a:r>
              <a:rPr sz="1200" spc="-20" dirty="0">
                <a:latin typeface="Times New Roman"/>
                <a:cs typeface="Times New Roman"/>
              </a:rPr>
              <a:t>Data </a:t>
            </a:r>
            <a:r>
              <a:rPr sz="1200" dirty="0">
                <a:latin typeface="Times New Roman"/>
                <a:cs typeface="Times New Roman"/>
              </a:rPr>
              <a:t>Link</a:t>
            </a:r>
            <a:r>
              <a:rPr sz="1200" spc="-45" dirty="0">
                <a:latin typeface="Times New Roman"/>
                <a:cs typeface="Times New Roman"/>
              </a:rPr>
              <a:t> </a:t>
            </a:r>
            <a:r>
              <a:rPr sz="1200" spc="-5" dirty="0">
                <a:latin typeface="Times New Roman"/>
                <a:cs typeface="Times New Roman"/>
              </a:rPr>
              <a:t>Protocols</a:t>
            </a:r>
            <a:endParaRPr sz="1200">
              <a:latin typeface="Times New Roman"/>
              <a:cs typeface="Times New Roman"/>
            </a:endParaRPr>
          </a:p>
          <a:p>
            <a:pPr marL="12700">
              <a:lnSpc>
                <a:spcPts val="2240"/>
              </a:lnSpc>
            </a:pPr>
            <a:r>
              <a:rPr sz="2200" spc="-15" dirty="0">
                <a:latin typeface="Meiryo"/>
                <a:cs typeface="Meiryo"/>
              </a:rPr>
              <a:t>*</a:t>
            </a:r>
            <a:r>
              <a:rPr sz="1200" spc="-15" dirty="0">
                <a:latin typeface="Times New Roman"/>
                <a:cs typeface="Times New Roman"/>
              </a:rPr>
              <a:t>Asynchronous</a:t>
            </a:r>
            <a:r>
              <a:rPr sz="1200" spc="-60" dirty="0">
                <a:latin typeface="Times New Roman"/>
                <a:cs typeface="Times New Roman"/>
              </a:rPr>
              <a:t> </a:t>
            </a:r>
            <a:r>
              <a:rPr sz="1200" spc="-5" dirty="0">
                <a:latin typeface="Times New Roman"/>
                <a:cs typeface="Times New Roman"/>
              </a:rPr>
              <a:t>Protocols</a:t>
            </a:r>
            <a:endParaRPr sz="1200">
              <a:latin typeface="Times New Roman"/>
              <a:cs typeface="Times New Roman"/>
            </a:endParaRPr>
          </a:p>
          <a:p>
            <a:pPr marL="12700">
              <a:lnSpc>
                <a:spcPts val="2440"/>
              </a:lnSpc>
            </a:pPr>
            <a:r>
              <a:rPr sz="2200" spc="-10" dirty="0">
                <a:latin typeface="Meiryo"/>
                <a:cs typeface="Meiryo"/>
              </a:rPr>
              <a:t>*</a:t>
            </a:r>
            <a:r>
              <a:rPr sz="1200" spc="-10" dirty="0">
                <a:latin typeface="Times New Roman"/>
                <a:cs typeface="Times New Roman"/>
              </a:rPr>
              <a:t>Synchronous</a:t>
            </a:r>
            <a:r>
              <a:rPr sz="1200" spc="-80" dirty="0">
                <a:latin typeface="Times New Roman"/>
                <a:cs typeface="Times New Roman"/>
              </a:rPr>
              <a:t> </a:t>
            </a:r>
            <a:r>
              <a:rPr sz="1200" dirty="0">
                <a:latin typeface="Times New Roman"/>
                <a:cs typeface="Times New Roman"/>
              </a:rPr>
              <a:t>Protocols</a:t>
            </a:r>
            <a:endParaRPr sz="1200">
              <a:latin typeface="Times New Roman"/>
              <a:cs typeface="Times New Roman"/>
            </a:endParaRPr>
          </a:p>
          <a:p>
            <a:pPr marL="12700">
              <a:lnSpc>
                <a:spcPts val="1355"/>
              </a:lnSpc>
              <a:spcBef>
                <a:spcPts val="1130"/>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12700">
              <a:lnSpc>
                <a:spcPts val="1980"/>
              </a:lnSpc>
            </a:pPr>
            <a:r>
              <a:rPr sz="1800" spc="-15" dirty="0">
                <a:latin typeface="Meiryo"/>
                <a:cs typeface="Meiryo"/>
              </a:rPr>
              <a:t>*</a:t>
            </a:r>
            <a:r>
              <a:rPr sz="1200" spc="-15" dirty="0">
                <a:latin typeface="Times New Roman"/>
                <a:cs typeface="Times New Roman"/>
              </a:rPr>
              <a:t>Section11.1,</a:t>
            </a:r>
            <a:r>
              <a:rPr sz="1200" spc="-45" dirty="0">
                <a:latin typeface="Times New Roman"/>
                <a:cs typeface="Times New Roman"/>
              </a:rPr>
              <a:t> </a:t>
            </a:r>
            <a:r>
              <a:rPr sz="1200" spc="-5" dirty="0">
                <a:latin typeface="Times New Roman"/>
                <a:cs typeface="Times New Roman"/>
              </a:rPr>
              <a:t>11.2</a:t>
            </a:r>
            <a:endParaRPr sz="1200">
              <a:latin typeface="Times New Roman"/>
              <a:cs typeface="Times New Roman"/>
            </a:endParaRPr>
          </a:p>
          <a:p>
            <a:pPr marL="88900">
              <a:lnSpc>
                <a:spcPts val="1345"/>
              </a:lnSpc>
            </a:pPr>
            <a:r>
              <a:rPr sz="1200" b="1" spc="-5" dirty="0">
                <a:latin typeface="Times New Roman"/>
                <a:cs typeface="Times New Roman"/>
              </a:rPr>
              <a:t>“</a:t>
            </a:r>
            <a:r>
              <a:rPr sz="1200" spc="-5" dirty="0">
                <a:latin typeface="Times New Roman"/>
                <a:cs typeface="Times New Roman"/>
              </a:rPr>
              <a:t>Data 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 Behrouz A.</a:t>
            </a:r>
            <a:r>
              <a:rPr sz="1200" spc="-55"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8" name="object 8"/>
          <p:cNvSpPr/>
          <p:nvPr/>
        </p:nvSpPr>
        <p:spPr>
          <a:xfrm>
            <a:off x="1135761" y="3771138"/>
            <a:ext cx="5866637" cy="4029455"/>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35761" y="914400"/>
            <a:ext cx="6071616" cy="1836419"/>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209</a:t>
            </a:fld>
            <a:endParaRPr dirty="0"/>
          </a:p>
        </p:txBody>
      </p:sp>
    </p:spTree>
    <p:extLst>
      <p:ext uri="{BB962C8B-B14F-4D97-AF65-F5344CB8AC3E}">
        <p14:creationId xmlns:p14="http://schemas.microsoft.com/office/powerpoint/2010/main" val="384360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716"/>
            <a:ext cx="5532120" cy="8752840"/>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Characteristics of a</a:t>
            </a:r>
            <a:r>
              <a:rPr sz="1400" b="1" spc="5" dirty="0">
                <a:latin typeface="Times New Roman"/>
                <a:cs typeface="Times New Roman"/>
              </a:rPr>
              <a:t> </a:t>
            </a:r>
            <a:r>
              <a:rPr sz="1400" b="1" spc="-5" dirty="0">
                <a:latin typeface="Times New Roman"/>
                <a:cs typeface="Times New Roman"/>
              </a:rPr>
              <a:t>Protocol</a:t>
            </a:r>
            <a:endParaRPr sz="1400">
              <a:latin typeface="Times New Roman"/>
              <a:cs typeface="Times New Roman"/>
            </a:endParaRPr>
          </a:p>
          <a:p>
            <a:pPr>
              <a:lnSpc>
                <a:spcPct val="100000"/>
              </a:lnSpc>
              <a:spcBef>
                <a:spcPts val="40"/>
              </a:spcBef>
            </a:pPr>
            <a:endParaRPr sz="1300">
              <a:latin typeface="Times New Roman"/>
              <a:cs typeface="Times New Roman"/>
            </a:endParaRPr>
          </a:p>
          <a:p>
            <a:pPr marL="698500" indent="-228600">
              <a:lnSpc>
                <a:spcPts val="1410"/>
              </a:lnSpc>
              <a:buFont typeface="Meiryo"/>
              <a:buChar char="➢"/>
              <a:tabLst>
                <a:tab pos="698500" algn="l"/>
              </a:tabLst>
            </a:pPr>
            <a:r>
              <a:rPr sz="1200" spc="-5" dirty="0">
                <a:latin typeface="Times New Roman"/>
                <a:cs typeface="Times New Roman"/>
              </a:rPr>
              <a:t>Direct or</a:t>
            </a:r>
            <a:r>
              <a:rPr sz="1200" spc="-45" dirty="0">
                <a:latin typeface="Times New Roman"/>
                <a:cs typeface="Times New Roman"/>
              </a:rPr>
              <a:t> </a:t>
            </a:r>
            <a:r>
              <a:rPr sz="1200" spc="-5" dirty="0">
                <a:latin typeface="Times New Roman"/>
                <a:cs typeface="Times New Roman"/>
              </a:rPr>
              <a:t>indirect</a:t>
            </a:r>
            <a:endParaRPr sz="1200">
              <a:latin typeface="Times New Roman"/>
              <a:cs typeface="Times New Roman"/>
            </a:endParaRPr>
          </a:p>
          <a:p>
            <a:pPr marL="698500" indent="-228600">
              <a:lnSpc>
                <a:spcPts val="1380"/>
              </a:lnSpc>
              <a:buFont typeface="Meiryo"/>
              <a:buChar char="➢"/>
              <a:tabLst>
                <a:tab pos="698500" algn="l"/>
              </a:tabLst>
            </a:pPr>
            <a:r>
              <a:rPr sz="1200" spc="-5" dirty="0">
                <a:latin typeface="Times New Roman"/>
                <a:cs typeface="Times New Roman"/>
              </a:rPr>
              <a:t>Monolithic </a:t>
            </a:r>
            <a:r>
              <a:rPr sz="1200" dirty="0">
                <a:latin typeface="Times New Roman"/>
                <a:cs typeface="Times New Roman"/>
              </a:rPr>
              <a:t>or</a:t>
            </a:r>
            <a:r>
              <a:rPr sz="1200" spc="-35" dirty="0">
                <a:latin typeface="Times New Roman"/>
                <a:cs typeface="Times New Roman"/>
              </a:rPr>
              <a:t> </a:t>
            </a:r>
            <a:r>
              <a:rPr sz="1200" spc="-5" dirty="0">
                <a:latin typeface="Times New Roman"/>
                <a:cs typeface="Times New Roman"/>
              </a:rPr>
              <a:t>structured</a:t>
            </a:r>
            <a:endParaRPr sz="1200">
              <a:latin typeface="Times New Roman"/>
              <a:cs typeface="Times New Roman"/>
            </a:endParaRPr>
          </a:p>
          <a:p>
            <a:pPr marL="698500" indent="-228600">
              <a:lnSpc>
                <a:spcPts val="1380"/>
              </a:lnSpc>
              <a:buFont typeface="Meiryo"/>
              <a:buChar char="➢"/>
              <a:tabLst>
                <a:tab pos="698500" algn="l"/>
              </a:tabLst>
            </a:pPr>
            <a:r>
              <a:rPr sz="1200" spc="-5" dirty="0">
                <a:latin typeface="Times New Roman"/>
                <a:cs typeface="Times New Roman"/>
              </a:rPr>
              <a:t>Symmetric </a:t>
            </a:r>
            <a:r>
              <a:rPr sz="1200" dirty="0">
                <a:latin typeface="Times New Roman"/>
                <a:cs typeface="Times New Roman"/>
              </a:rPr>
              <a:t>or</a:t>
            </a:r>
            <a:r>
              <a:rPr sz="1200" spc="-20" dirty="0">
                <a:latin typeface="Times New Roman"/>
                <a:cs typeface="Times New Roman"/>
              </a:rPr>
              <a:t> </a:t>
            </a:r>
            <a:r>
              <a:rPr sz="1200" spc="-5" dirty="0">
                <a:latin typeface="Times New Roman"/>
                <a:cs typeface="Times New Roman"/>
              </a:rPr>
              <a:t>asymmetric</a:t>
            </a:r>
            <a:endParaRPr sz="1200">
              <a:latin typeface="Times New Roman"/>
              <a:cs typeface="Times New Roman"/>
            </a:endParaRPr>
          </a:p>
          <a:p>
            <a:pPr marL="698500" indent="-228600">
              <a:lnSpc>
                <a:spcPts val="1410"/>
              </a:lnSpc>
              <a:buFont typeface="Meiryo"/>
              <a:buChar char="➢"/>
              <a:tabLst>
                <a:tab pos="698500" algn="l"/>
              </a:tabLst>
            </a:pPr>
            <a:r>
              <a:rPr sz="1200" dirty="0">
                <a:latin typeface="Times New Roman"/>
                <a:cs typeface="Times New Roman"/>
              </a:rPr>
              <a:t>Standard or</a:t>
            </a:r>
            <a:r>
              <a:rPr sz="1200" spc="-110" dirty="0">
                <a:latin typeface="Times New Roman"/>
                <a:cs typeface="Times New Roman"/>
              </a:rPr>
              <a:t> </a:t>
            </a:r>
            <a:r>
              <a:rPr sz="1200" dirty="0">
                <a:latin typeface="Times New Roman"/>
                <a:cs typeface="Times New Roman"/>
              </a:rPr>
              <a:t>nonstandard</a:t>
            </a:r>
            <a:endParaRPr sz="1200">
              <a:latin typeface="Times New Roman"/>
              <a:cs typeface="Times New Roman"/>
            </a:endParaRPr>
          </a:p>
          <a:p>
            <a:pPr>
              <a:lnSpc>
                <a:spcPct val="100000"/>
              </a:lnSpc>
              <a:spcBef>
                <a:spcPts val="5"/>
              </a:spcBef>
            </a:pPr>
            <a:endParaRPr sz="1150">
              <a:latin typeface="Times New Roman"/>
              <a:cs typeface="Times New Roman"/>
            </a:endParaRPr>
          </a:p>
          <a:p>
            <a:pPr marL="698500" indent="-457200">
              <a:lnSpc>
                <a:spcPct val="100000"/>
              </a:lnSpc>
              <a:spcBef>
                <a:spcPts val="5"/>
              </a:spcBef>
              <a:buFont typeface="Meiryo"/>
              <a:buChar char="❖"/>
              <a:tabLst>
                <a:tab pos="469900" algn="l"/>
              </a:tabLst>
            </a:pPr>
            <a:r>
              <a:rPr sz="1200" b="1" dirty="0">
                <a:latin typeface="Times New Roman"/>
                <a:cs typeface="Times New Roman"/>
              </a:rPr>
              <a:t>Direct</a:t>
            </a:r>
            <a:endParaRPr sz="1200">
              <a:latin typeface="Times New Roman"/>
              <a:cs typeface="Times New Roman"/>
            </a:endParaRPr>
          </a:p>
          <a:p>
            <a:pPr>
              <a:lnSpc>
                <a:spcPct val="100000"/>
              </a:lnSpc>
              <a:spcBef>
                <a:spcPts val="35"/>
              </a:spcBef>
              <a:buFont typeface="Meiryo"/>
              <a:buChar char="❖"/>
            </a:pPr>
            <a:endParaRPr sz="11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Systems </a:t>
            </a:r>
            <a:r>
              <a:rPr sz="1200" dirty="0">
                <a:latin typeface="Times New Roman"/>
                <a:cs typeface="Times New Roman"/>
              </a:rPr>
              <a:t>share a point to point link</a:t>
            </a:r>
            <a:r>
              <a:rPr sz="1200" spc="-100" dirty="0">
                <a:latin typeface="Times New Roman"/>
                <a:cs typeface="Times New Roman"/>
              </a:rPr>
              <a:t> </a:t>
            </a:r>
            <a:r>
              <a:rPr sz="1200" dirty="0">
                <a:latin typeface="Times New Roman"/>
                <a:cs typeface="Times New Roman"/>
              </a:rPr>
              <a:t>or</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Data can </a:t>
            </a:r>
            <a:r>
              <a:rPr sz="1200" spc="-5" dirty="0">
                <a:latin typeface="Times New Roman"/>
                <a:cs typeface="Times New Roman"/>
              </a:rPr>
              <a:t>pass </a:t>
            </a:r>
            <a:r>
              <a:rPr sz="1200" dirty="0">
                <a:latin typeface="Times New Roman"/>
                <a:cs typeface="Times New Roman"/>
              </a:rPr>
              <a:t>without intervening active</a:t>
            </a:r>
            <a:r>
              <a:rPr sz="1200" spc="-110" dirty="0">
                <a:latin typeface="Times New Roman"/>
                <a:cs typeface="Times New Roman"/>
              </a:rPr>
              <a:t> </a:t>
            </a:r>
            <a:r>
              <a:rPr sz="1200" dirty="0">
                <a:latin typeface="Times New Roman"/>
                <a:cs typeface="Times New Roman"/>
              </a:rPr>
              <a:t>agent</a:t>
            </a:r>
            <a:endParaRPr sz="12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Simple</a:t>
            </a:r>
            <a:r>
              <a:rPr sz="1200" spc="-80" dirty="0">
                <a:latin typeface="Times New Roman"/>
                <a:cs typeface="Times New Roman"/>
              </a:rPr>
              <a:t> </a:t>
            </a:r>
            <a:r>
              <a:rPr sz="1200" dirty="0">
                <a:latin typeface="Times New Roman"/>
                <a:cs typeface="Times New Roman"/>
              </a:rPr>
              <a:t>Protocol</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dirty="0">
                <a:latin typeface="Times New Roman"/>
                <a:cs typeface="Times New Roman"/>
              </a:rPr>
              <a:t>Indirect</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Switched networks</a:t>
            </a:r>
            <a:r>
              <a:rPr sz="1200" spc="-100" dirty="0">
                <a:latin typeface="Times New Roman"/>
                <a:cs typeface="Times New Roman"/>
              </a:rPr>
              <a:t> </a:t>
            </a:r>
            <a:r>
              <a:rPr sz="1200" dirty="0">
                <a:latin typeface="Times New Roman"/>
                <a:cs typeface="Times New Roman"/>
              </a:rPr>
              <a:t>or</a:t>
            </a:r>
            <a:endParaRPr sz="120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Interne </a:t>
            </a:r>
            <a:r>
              <a:rPr sz="1200" dirty="0">
                <a:latin typeface="Times New Roman"/>
                <a:cs typeface="Times New Roman"/>
              </a:rPr>
              <a:t>works or</a:t>
            </a:r>
            <a:r>
              <a:rPr sz="1200" spc="-35" dirty="0">
                <a:latin typeface="Times New Roman"/>
                <a:cs typeface="Times New Roman"/>
              </a:rPr>
              <a:t> </a:t>
            </a:r>
            <a:r>
              <a:rPr sz="1200" spc="-5" dirty="0">
                <a:latin typeface="Times New Roman"/>
                <a:cs typeface="Times New Roman"/>
              </a:rPr>
              <a:t>internets</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Data transfer depend on other</a:t>
            </a:r>
            <a:r>
              <a:rPr sz="1200" spc="-120" dirty="0">
                <a:latin typeface="Times New Roman"/>
                <a:cs typeface="Times New Roman"/>
              </a:rPr>
              <a:t> </a:t>
            </a:r>
            <a:r>
              <a:rPr sz="1200" dirty="0">
                <a:latin typeface="Times New Roman"/>
                <a:cs typeface="Times New Roman"/>
              </a:rPr>
              <a:t>entities</a:t>
            </a:r>
            <a:endParaRPr sz="12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Complex</a:t>
            </a:r>
            <a:r>
              <a:rPr sz="1200" spc="-75" dirty="0">
                <a:latin typeface="Times New Roman"/>
                <a:cs typeface="Times New Roman"/>
              </a:rPr>
              <a:t> </a:t>
            </a:r>
            <a:r>
              <a:rPr sz="1200" dirty="0">
                <a:latin typeface="Times New Roman"/>
                <a:cs typeface="Times New Roman"/>
              </a:rPr>
              <a:t>Protocol</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spc="-5" dirty="0">
                <a:latin typeface="Times New Roman"/>
                <a:cs typeface="Times New Roman"/>
              </a:rPr>
              <a:t>Monolithic </a:t>
            </a:r>
            <a:r>
              <a:rPr sz="1200" b="1" dirty="0">
                <a:latin typeface="Times New Roman"/>
                <a:cs typeface="Times New Roman"/>
              </a:rPr>
              <a:t>or</a:t>
            </a:r>
            <a:r>
              <a:rPr sz="1200" b="1" spc="-70" dirty="0">
                <a:latin typeface="Times New Roman"/>
                <a:cs typeface="Times New Roman"/>
              </a:rPr>
              <a:t> </a:t>
            </a:r>
            <a:r>
              <a:rPr sz="1200" b="1" dirty="0">
                <a:latin typeface="Times New Roman"/>
                <a:cs typeface="Times New Roman"/>
              </a:rPr>
              <a:t>Structured</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Communications is a complex</a:t>
            </a:r>
            <a:r>
              <a:rPr sz="1200" spc="-105" dirty="0">
                <a:latin typeface="Times New Roman"/>
                <a:cs typeface="Times New Roman"/>
              </a:rPr>
              <a:t> </a:t>
            </a:r>
            <a:r>
              <a:rPr sz="1200" dirty="0">
                <a:latin typeface="Times New Roman"/>
                <a:cs typeface="Times New Roman"/>
              </a:rPr>
              <a:t>task</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To </a:t>
            </a:r>
            <a:r>
              <a:rPr sz="1200" spc="-5" dirty="0">
                <a:latin typeface="Times New Roman"/>
                <a:cs typeface="Times New Roman"/>
              </a:rPr>
              <a:t>complex </a:t>
            </a:r>
            <a:r>
              <a:rPr sz="1200" dirty="0">
                <a:latin typeface="Times New Roman"/>
                <a:cs typeface="Times New Roman"/>
              </a:rPr>
              <a:t>for single</a:t>
            </a:r>
            <a:r>
              <a:rPr sz="1200" spc="-70" dirty="0">
                <a:latin typeface="Times New Roman"/>
                <a:cs typeface="Times New Roman"/>
              </a:rPr>
              <a:t> </a:t>
            </a:r>
            <a:r>
              <a:rPr sz="1200" dirty="0">
                <a:latin typeface="Times New Roman"/>
                <a:cs typeface="Times New Roman"/>
              </a:rPr>
              <a:t>unit</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Structured design breaks down problem into smaller</a:t>
            </a:r>
            <a:r>
              <a:rPr sz="1200" spc="-114" dirty="0">
                <a:latin typeface="Times New Roman"/>
                <a:cs typeface="Times New Roman"/>
              </a:rPr>
              <a:t> </a:t>
            </a:r>
            <a:r>
              <a:rPr sz="1200" dirty="0">
                <a:latin typeface="Times New Roman"/>
                <a:cs typeface="Times New Roman"/>
              </a:rPr>
              <a:t>units</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Layered</a:t>
            </a:r>
            <a:r>
              <a:rPr sz="1200" spc="-100" dirty="0">
                <a:latin typeface="Times New Roman"/>
                <a:cs typeface="Times New Roman"/>
              </a:rPr>
              <a:t> </a:t>
            </a:r>
            <a:r>
              <a:rPr sz="1200" dirty="0">
                <a:latin typeface="Times New Roman"/>
                <a:cs typeface="Times New Roman"/>
              </a:rPr>
              <a:t>structure</a:t>
            </a:r>
            <a:endParaRPr sz="1200">
              <a:latin typeface="Times New Roman"/>
              <a:cs typeface="Times New Roman"/>
            </a:endParaRPr>
          </a:p>
          <a:p>
            <a:pPr marL="698500" marR="3326129" indent="-457200">
              <a:lnSpc>
                <a:spcPct val="191700"/>
              </a:lnSpc>
              <a:spcBef>
                <a:spcPts val="10"/>
              </a:spcBef>
              <a:buFont typeface="Meiryo"/>
              <a:buChar char="❖"/>
              <a:tabLst>
                <a:tab pos="469900" algn="l"/>
              </a:tabLst>
            </a:pPr>
            <a:r>
              <a:rPr sz="1200" b="1" spc="-5" dirty="0">
                <a:latin typeface="Times New Roman"/>
                <a:cs typeface="Times New Roman"/>
              </a:rPr>
              <a:t>Symmetric </a:t>
            </a:r>
            <a:r>
              <a:rPr sz="1200" b="1" dirty="0">
                <a:latin typeface="Times New Roman"/>
                <a:cs typeface="Times New Roman"/>
              </a:rPr>
              <a:t>or </a:t>
            </a:r>
            <a:r>
              <a:rPr sz="1200" b="1" spc="-5" dirty="0">
                <a:latin typeface="Times New Roman"/>
                <a:cs typeface="Times New Roman"/>
              </a:rPr>
              <a:t>Asymmetric  Symmetric</a:t>
            </a:r>
            <a:endParaRPr sz="1200">
              <a:latin typeface="Times New Roman"/>
              <a:cs typeface="Times New Roman"/>
            </a:endParaRPr>
          </a:p>
          <a:p>
            <a:pPr marL="698500" lvl="1" indent="-228600">
              <a:lnSpc>
                <a:spcPts val="1370"/>
              </a:lnSpc>
              <a:buFont typeface="Meiryo"/>
              <a:buChar char="➢"/>
              <a:tabLst>
                <a:tab pos="698500" algn="l"/>
              </a:tabLst>
            </a:pPr>
            <a:r>
              <a:rPr sz="1200" dirty="0">
                <a:latin typeface="Times New Roman"/>
                <a:cs typeface="Times New Roman"/>
              </a:rPr>
              <a:t>Communication between peer</a:t>
            </a:r>
            <a:r>
              <a:rPr sz="1200" spc="-100" dirty="0">
                <a:latin typeface="Times New Roman"/>
                <a:cs typeface="Times New Roman"/>
              </a:rPr>
              <a:t> </a:t>
            </a:r>
            <a:r>
              <a:rPr sz="1200" dirty="0">
                <a:latin typeface="Times New Roman"/>
                <a:cs typeface="Times New Roman"/>
              </a:rPr>
              <a:t>entities</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R="3330575" algn="ctr">
              <a:lnSpc>
                <a:spcPts val="1405"/>
              </a:lnSpc>
              <a:spcBef>
                <a:spcPts val="5"/>
              </a:spcBef>
            </a:pPr>
            <a:r>
              <a:rPr sz="1200" b="1" spc="-5" dirty="0">
                <a:latin typeface="Times New Roman"/>
                <a:cs typeface="Times New Roman"/>
              </a:rPr>
              <a:t>Asymmetric</a:t>
            </a:r>
            <a:endParaRPr sz="1200">
              <a:latin typeface="Times New Roman"/>
              <a:cs typeface="Times New Roman"/>
            </a:endParaRPr>
          </a:p>
          <a:p>
            <a:pPr marL="698500" lvl="1" indent="-228600">
              <a:lnSpc>
                <a:spcPts val="1405"/>
              </a:lnSpc>
              <a:buFont typeface="Meiryo"/>
              <a:buChar char="➢"/>
              <a:tabLst>
                <a:tab pos="698500" algn="l"/>
              </a:tabLst>
            </a:pPr>
            <a:r>
              <a:rPr sz="1200" spc="-5" dirty="0">
                <a:latin typeface="Times New Roman"/>
                <a:cs typeface="Times New Roman"/>
              </a:rPr>
              <a:t>Client/server</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12700">
              <a:lnSpc>
                <a:spcPts val="1405"/>
              </a:lnSpc>
              <a:spcBef>
                <a:spcPts val="5"/>
              </a:spcBef>
            </a:pPr>
            <a:r>
              <a:rPr sz="1200" b="1" spc="-5" dirty="0">
                <a:latin typeface="Times New Roman"/>
                <a:cs typeface="Times New Roman"/>
              </a:rPr>
              <a:t>Standard or</a:t>
            </a:r>
            <a:r>
              <a:rPr sz="1200" b="1" spc="-35" dirty="0">
                <a:latin typeface="Times New Roman"/>
                <a:cs typeface="Times New Roman"/>
              </a:rPr>
              <a:t> </a:t>
            </a:r>
            <a:r>
              <a:rPr sz="1200" b="1" spc="-10" dirty="0">
                <a:latin typeface="Times New Roman"/>
                <a:cs typeface="Times New Roman"/>
              </a:rPr>
              <a:t>Nonstandard</a:t>
            </a:r>
            <a:endParaRPr sz="1200">
              <a:latin typeface="Times New Roman"/>
              <a:cs typeface="Times New Roman"/>
            </a:endParaRPr>
          </a:p>
          <a:p>
            <a:pPr marL="698500" lvl="1" indent="-228600">
              <a:lnSpc>
                <a:spcPts val="1405"/>
              </a:lnSpc>
              <a:buFont typeface="Meiryo"/>
              <a:buChar char="➢"/>
              <a:tabLst>
                <a:tab pos="698500" algn="l"/>
              </a:tabLst>
            </a:pPr>
            <a:r>
              <a:rPr sz="1200" dirty="0">
                <a:latin typeface="Times New Roman"/>
                <a:cs typeface="Times New Roman"/>
              </a:rPr>
              <a:t>Nonstandard </a:t>
            </a:r>
            <a:r>
              <a:rPr sz="1200" spc="-5" dirty="0">
                <a:latin typeface="Times New Roman"/>
                <a:cs typeface="Times New Roman"/>
              </a:rPr>
              <a:t>protocols built for specific computers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tasks</a:t>
            </a:r>
            <a:endParaRPr sz="1200">
              <a:latin typeface="Times New Roman"/>
              <a:cs typeface="Times New Roman"/>
            </a:endParaRPr>
          </a:p>
          <a:p>
            <a:pPr>
              <a:lnSpc>
                <a:spcPct val="100000"/>
              </a:lnSpc>
              <a:spcBef>
                <a:spcPts val="55"/>
              </a:spcBef>
            </a:pPr>
            <a:endParaRPr sz="1300">
              <a:latin typeface="Times New Roman"/>
              <a:cs typeface="Times New Roman"/>
            </a:endParaRPr>
          </a:p>
          <a:p>
            <a:pPr marL="12700">
              <a:lnSpc>
                <a:spcPts val="1645"/>
              </a:lnSpc>
            </a:pPr>
            <a:r>
              <a:rPr sz="1400" b="1" spc="-5" dirty="0">
                <a:latin typeface="Times New Roman"/>
                <a:cs typeface="Times New Roman"/>
              </a:rPr>
              <a:t>Summary</a:t>
            </a:r>
            <a:endParaRPr sz="14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Communication</a:t>
            </a:r>
            <a:r>
              <a:rPr sz="1200" spc="-105" dirty="0">
                <a:latin typeface="Times New Roman"/>
                <a:cs typeface="Times New Roman"/>
              </a:rPr>
              <a:t> </a:t>
            </a:r>
            <a:r>
              <a:rPr sz="1200" dirty="0">
                <a:latin typeface="Times New Roman"/>
                <a:cs typeface="Times New Roman"/>
              </a:rPr>
              <a:t>Tasks</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Protocols</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Protocol</a:t>
            </a:r>
            <a:r>
              <a:rPr sz="1200" spc="-100" dirty="0">
                <a:latin typeface="Times New Roman"/>
                <a:cs typeface="Times New Roman"/>
              </a:rPr>
              <a:t> </a:t>
            </a:r>
            <a:r>
              <a:rPr sz="1200" dirty="0">
                <a:latin typeface="Times New Roman"/>
                <a:cs typeface="Times New Roman"/>
              </a:rPr>
              <a:t>Architecture</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Characteristics </a:t>
            </a:r>
            <a:r>
              <a:rPr sz="1200" dirty="0">
                <a:latin typeface="Times New Roman"/>
                <a:cs typeface="Times New Roman"/>
              </a:rPr>
              <a:t>of a </a:t>
            </a:r>
            <a:r>
              <a:rPr sz="1200" spc="-5" dirty="0">
                <a:latin typeface="Times New Roman"/>
                <a:cs typeface="Times New Roman"/>
              </a:rPr>
              <a:t>Protocol</a:t>
            </a:r>
            <a:endParaRPr sz="1200">
              <a:latin typeface="Times New Roman"/>
              <a:cs typeface="Times New Roman"/>
            </a:endParaRPr>
          </a:p>
          <a:p>
            <a:pPr>
              <a:lnSpc>
                <a:spcPct val="100000"/>
              </a:lnSpc>
              <a:spcBef>
                <a:spcPts val="50"/>
              </a:spcBef>
              <a:buFont typeface="Meiryo"/>
              <a:buChar char="*"/>
            </a:pPr>
            <a:endParaRPr sz="1100">
              <a:latin typeface="Times New Roman"/>
              <a:cs typeface="Times New Roman"/>
            </a:endParaRPr>
          </a:p>
          <a:p>
            <a:pPr marL="12700">
              <a:lnSpc>
                <a:spcPts val="1645"/>
              </a:lnSpc>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marL="469900" marR="6985" indent="-228600">
              <a:lnSpc>
                <a:spcPts val="1380"/>
              </a:lnSpc>
              <a:spcBef>
                <a:spcPts val="60"/>
              </a:spcBef>
              <a:buFont typeface="Meiryo"/>
              <a:buChar char="*"/>
              <a:tabLst>
                <a:tab pos="469265" algn="l"/>
                <a:tab pos="469900" algn="l"/>
              </a:tabLst>
            </a:pPr>
            <a:r>
              <a:rPr sz="1200" dirty="0">
                <a:latin typeface="Times New Roman"/>
                <a:cs typeface="Times New Roman"/>
              </a:rPr>
              <a:t>Section 1.4 “Data Communications and Networking” 4th Edition 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a:p>
            <a:pPr marL="469900" marR="5080" indent="-228600">
              <a:lnSpc>
                <a:spcPts val="1380"/>
              </a:lnSpc>
              <a:buFont typeface="Meiryo"/>
              <a:buChar char="*"/>
              <a:tabLst>
                <a:tab pos="469265" algn="l"/>
                <a:tab pos="469900" algn="l"/>
              </a:tabLst>
            </a:pPr>
            <a:r>
              <a:rPr sz="1200" dirty="0">
                <a:latin typeface="Times New Roman"/>
                <a:cs typeface="Times New Roman"/>
              </a:rPr>
              <a:t>Sections </a:t>
            </a:r>
            <a:r>
              <a:rPr sz="1200" spc="-5" dirty="0">
                <a:latin typeface="Times New Roman"/>
                <a:cs typeface="Times New Roman"/>
              </a:rPr>
              <a:t>1.1,2.1 </a:t>
            </a:r>
            <a:r>
              <a:rPr sz="1200" dirty="0">
                <a:latin typeface="Times New Roman"/>
                <a:cs typeface="Times New Roman"/>
              </a:rPr>
              <a:t>“Data and </a:t>
            </a:r>
            <a:r>
              <a:rPr sz="1200" spc="-5" dirty="0">
                <a:latin typeface="Times New Roman"/>
                <a:cs typeface="Times New Roman"/>
              </a:rPr>
              <a:t>Computer </a:t>
            </a:r>
            <a:r>
              <a:rPr sz="1200" dirty="0">
                <a:latin typeface="Times New Roman"/>
                <a:cs typeface="Times New Roman"/>
              </a:rPr>
              <a:t>Communication” </a:t>
            </a:r>
            <a:r>
              <a:rPr sz="1200" spc="-5" dirty="0">
                <a:latin typeface="Times New Roman"/>
                <a:cs typeface="Times New Roman"/>
              </a:rPr>
              <a:t>6th </a:t>
            </a:r>
            <a:r>
              <a:rPr sz="1200" dirty="0">
                <a:latin typeface="Times New Roman"/>
                <a:cs typeface="Times New Roman"/>
              </a:rPr>
              <a:t>Edition by </a:t>
            </a:r>
            <a:r>
              <a:rPr sz="1200" spc="-5" dirty="0">
                <a:latin typeface="Times New Roman"/>
                <a:cs typeface="Times New Roman"/>
              </a:rPr>
              <a:t>William  </a:t>
            </a:r>
            <a:r>
              <a:rPr sz="1200" dirty="0">
                <a:latin typeface="Times New Roman"/>
                <a:cs typeface="Times New Roman"/>
              </a:rPr>
              <a:t>Stallings</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21</a:t>
            </a:fld>
            <a:endParaRPr dirty="0"/>
          </a:p>
        </p:txBody>
      </p:sp>
    </p:spTree>
    <p:extLst>
      <p:ext uri="{BB962C8B-B14F-4D97-AF65-F5344CB8AC3E}">
        <p14:creationId xmlns:p14="http://schemas.microsoft.com/office/powerpoint/2010/main" val="226198765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0850" cy="111061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#41</a:t>
            </a:r>
            <a:endParaRPr sz="2000">
              <a:latin typeface="Arial Black"/>
              <a:cs typeface="Arial Black"/>
            </a:endParaRPr>
          </a:p>
          <a:p>
            <a:pPr marL="12700">
              <a:lnSpc>
                <a:spcPts val="1889"/>
              </a:lnSpc>
              <a:spcBef>
                <a:spcPts val="105"/>
              </a:spcBef>
            </a:pPr>
            <a:r>
              <a:rPr sz="1600" b="1" spc="-5" dirty="0">
                <a:latin typeface="Times New Roman"/>
                <a:cs typeface="Times New Roman"/>
              </a:rPr>
              <a:t>Bit-Oriented</a:t>
            </a:r>
            <a:r>
              <a:rPr sz="1600" b="1" spc="-80" dirty="0">
                <a:latin typeface="Times New Roman"/>
                <a:cs typeface="Times New Roman"/>
              </a:rPr>
              <a:t> </a:t>
            </a:r>
            <a:r>
              <a:rPr sz="1600" b="1" spc="-5" dirty="0">
                <a:latin typeface="Times New Roman"/>
                <a:cs typeface="Times New Roman"/>
              </a:rPr>
              <a:t>Protocols</a:t>
            </a:r>
            <a:endParaRPr sz="16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In character-oriented protocols, bits </a:t>
            </a:r>
            <a:r>
              <a:rPr sz="1200" spc="-5" dirty="0">
                <a:latin typeface="Times New Roman"/>
                <a:cs typeface="Times New Roman"/>
              </a:rPr>
              <a:t>are </a:t>
            </a:r>
            <a:r>
              <a:rPr sz="1200" dirty="0">
                <a:latin typeface="Times New Roman"/>
                <a:cs typeface="Times New Roman"/>
              </a:rPr>
              <a:t>grouped into predefined patterns </a:t>
            </a:r>
            <a:r>
              <a:rPr sz="1200" spc="-5" dirty="0">
                <a:latin typeface="Times New Roman"/>
                <a:cs typeface="Times New Roman"/>
              </a:rPr>
              <a:t>forming  </a:t>
            </a:r>
            <a:r>
              <a:rPr sz="1200" dirty="0">
                <a:latin typeface="Times New Roman"/>
                <a:cs typeface="Times New Roman"/>
              </a:rPr>
              <a:t>characters</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By </a:t>
            </a:r>
            <a:r>
              <a:rPr sz="1200" spc="-5" dirty="0">
                <a:latin typeface="Times New Roman"/>
                <a:cs typeface="Times New Roman"/>
              </a:rPr>
              <a:t>comparison, </a:t>
            </a:r>
            <a:r>
              <a:rPr sz="1200" dirty="0">
                <a:latin typeface="Times New Roman"/>
                <a:cs typeface="Times New Roman"/>
              </a:rPr>
              <a:t>bit-oriented protocols can pack </a:t>
            </a:r>
            <a:r>
              <a:rPr sz="1200" spc="-5" dirty="0">
                <a:latin typeface="Times New Roman"/>
                <a:cs typeface="Times New Roman"/>
              </a:rPr>
              <a:t>more information </a:t>
            </a:r>
            <a:r>
              <a:rPr sz="1200" dirty="0">
                <a:latin typeface="Times New Roman"/>
                <a:cs typeface="Times New Roman"/>
              </a:rPr>
              <a:t>into </a:t>
            </a:r>
            <a:r>
              <a:rPr sz="1200" spc="-5" dirty="0">
                <a:latin typeface="Times New Roman"/>
                <a:cs typeface="Times New Roman"/>
              </a:rPr>
              <a:t>shorter</a:t>
            </a:r>
            <a:r>
              <a:rPr sz="1200" spc="5" dirty="0">
                <a:latin typeface="Times New Roman"/>
                <a:cs typeface="Times New Roman"/>
              </a:rPr>
              <a:t> </a:t>
            </a:r>
            <a:r>
              <a:rPr sz="1200" spc="-5" dirty="0">
                <a:latin typeface="Times New Roman"/>
                <a:cs typeface="Times New Roman"/>
              </a:rPr>
              <a:t>frames</a:t>
            </a:r>
            <a:endParaRPr sz="1200">
              <a:latin typeface="Times New Roman"/>
              <a:cs typeface="Times New Roman"/>
            </a:endParaRPr>
          </a:p>
        </p:txBody>
      </p:sp>
      <p:sp>
        <p:nvSpPr>
          <p:cNvPr id="7" name="object 7"/>
          <p:cNvSpPr txBox="1"/>
          <p:nvPr/>
        </p:nvSpPr>
        <p:spPr>
          <a:xfrm>
            <a:off x="1130300" y="4374641"/>
            <a:ext cx="5531485" cy="524573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A lot of bit-oriented protocols have been developed over </a:t>
            </a:r>
            <a:r>
              <a:rPr sz="1200" dirty="0">
                <a:latin typeface="Times New Roman"/>
                <a:cs typeface="Times New Roman"/>
              </a:rPr>
              <a:t>the</a:t>
            </a:r>
            <a:r>
              <a:rPr sz="1200" spc="-45" dirty="0">
                <a:latin typeface="Times New Roman"/>
                <a:cs typeface="Times New Roman"/>
              </a:rPr>
              <a:t> </a:t>
            </a:r>
            <a:r>
              <a:rPr sz="1200" spc="-5" dirty="0">
                <a:latin typeface="Times New Roman"/>
                <a:cs typeface="Times New Roman"/>
              </a:rPr>
              <a:t>years:</a:t>
            </a:r>
            <a:endParaRPr sz="1200">
              <a:latin typeface="Times New Roman"/>
              <a:cs typeface="Times New Roman"/>
            </a:endParaRPr>
          </a:p>
          <a:p>
            <a:pPr>
              <a:lnSpc>
                <a:spcPct val="100000"/>
              </a:lnSpc>
              <a:spcBef>
                <a:spcPts val="35"/>
              </a:spcBef>
            </a:pP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One of </a:t>
            </a:r>
            <a:r>
              <a:rPr sz="1200" spc="-5" dirty="0">
                <a:latin typeface="Times New Roman"/>
                <a:cs typeface="Times New Roman"/>
              </a:rPr>
              <a:t>these HDLC </a:t>
            </a:r>
            <a:r>
              <a:rPr sz="1200" dirty="0">
                <a:latin typeface="Times New Roman"/>
                <a:cs typeface="Times New Roman"/>
              </a:rPr>
              <a:t>is the </a:t>
            </a:r>
            <a:r>
              <a:rPr sz="1200" spc="-5" dirty="0">
                <a:latin typeface="Times New Roman"/>
                <a:cs typeface="Times New Roman"/>
              </a:rPr>
              <a:t>design of </a:t>
            </a:r>
            <a:r>
              <a:rPr sz="1200" dirty="0">
                <a:latin typeface="Times New Roman"/>
                <a:cs typeface="Times New Roman"/>
              </a:rPr>
              <a:t>the </a:t>
            </a:r>
            <a:r>
              <a:rPr sz="1200" spc="-5" dirty="0">
                <a:latin typeface="Times New Roman"/>
                <a:cs typeface="Times New Roman"/>
              </a:rPr>
              <a:t>ISO and has become the </a:t>
            </a:r>
            <a:r>
              <a:rPr sz="1200" dirty="0">
                <a:latin typeface="Times New Roman"/>
                <a:cs typeface="Times New Roman"/>
              </a:rPr>
              <a:t>basis </a:t>
            </a:r>
            <a:r>
              <a:rPr sz="1200" spc="-5" dirty="0">
                <a:latin typeface="Times New Roman"/>
                <a:cs typeface="Times New Roman"/>
              </a:rPr>
              <a:t>for </a:t>
            </a:r>
            <a:r>
              <a:rPr sz="1200" dirty="0">
                <a:latin typeface="Times New Roman"/>
                <a:cs typeface="Times New Roman"/>
              </a:rPr>
              <a:t>all </a:t>
            </a:r>
            <a:r>
              <a:rPr sz="1200" spc="-5" dirty="0">
                <a:latin typeface="Times New Roman"/>
                <a:cs typeface="Times New Roman"/>
              </a:rPr>
              <a:t>bit-  </a:t>
            </a:r>
            <a:r>
              <a:rPr sz="1200" dirty="0">
                <a:latin typeface="Times New Roman"/>
                <a:cs typeface="Times New Roman"/>
              </a:rPr>
              <a:t>oriented protocols in use</a:t>
            </a:r>
            <a:r>
              <a:rPr sz="1200" spc="-125" dirty="0">
                <a:latin typeface="Times New Roman"/>
                <a:cs typeface="Times New Roman"/>
              </a:rPr>
              <a:t> </a:t>
            </a:r>
            <a:r>
              <a:rPr sz="1200" dirty="0">
                <a:latin typeface="Times New Roman"/>
                <a:cs typeface="Times New Roman"/>
              </a:rPr>
              <a:t>today</a:t>
            </a:r>
            <a:endParaRPr sz="1200">
              <a:latin typeface="Times New Roman"/>
              <a:cs typeface="Times New Roman"/>
            </a:endParaRPr>
          </a:p>
          <a:p>
            <a:pPr marL="927100">
              <a:lnSpc>
                <a:spcPts val="1720"/>
              </a:lnSpc>
            </a:pPr>
            <a:r>
              <a:rPr sz="1600" spc="-5" dirty="0">
                <a:latin typeface="Times New Roman"/>
                <a:cs typeface="Times New Roman"/>
              </a:rPr>
              <a:t>•</a:t>
            </a:r>
            <a:r>
              <a:rPr sz="1200" spc="-5" dirty="0">
                <a:latin typeface="Times New Roman"/>
                <a:cs typeface="Times New Roman"/>
              </a:rPr>
              <a:t>In 1975, IBM gave Synchronous Data </a:t>
            </a:r>
            <a:r>
              <a:rPr sz="1200" dirty="0">
                <a:latin typeface="Times New Roman"/>
                <a:cs typeface="Times New Roman"/>
              </a:rPr>
              <a:t>Link </a:t>
            </a:r>
            <a:r>
              <a:rPr sz="1200" spc="-5" dirty="0">
                <a:latin typeface="Times New Roman"/>
                <a:cs typeface="Times New Roman"/>
              </a:rPr>
              <a:t>Control</a:t>
            </a:r>
            <a:r>
              <a:rPr sz="1200" spc="-60" dirty="0">
                <a:latin typeface="Times New Roman"/>
                <a:cs typeface="Times New Roman"/>
              </a:rPr>
              <a:t> </a:t>
            </a:r>
            <a:r>
              <a:rPr sz="1200" spc="-5" dirty="0">
                <a:latin typeface="Times New Roman"/>
                <a:cs typeface="Times New Roman"/>
              </a:rPr>
              <a:t>(SDLC)</a:t>
            </a:r>
            <a:endParaRPr sz="1200">
              <a:latin typeface="Times New Roman"/>
              <a:cs typeface="Times New Roman"/>
            </a:endParaRPr>
          </a:p>
          <a:p>
            <a:pPr marL="927100">
              <a:lnSpc>
                <a:spcPts val="1835"/>
              </a:lnSpc>
            </a:pPr>
            <a:r>
              <a:rPr sz="1600" spc="-5" dirty="0">
                <a:latin typeface="Times New Roman"/>
                <a:cs typeface="Times New Roman"/>
              </a:rPr>
              <a:t>•</a:t>
            </a:r>
            <a:r>
              <a:rPr sz="1200" spc="-5" dirty="0">
                <a:latin typeface="Times New Roman"/>
                <a:cs typeface="Times New Roman"/>
              </a:rPr>
              <a:t>In </a:t>
            </a:r>
            <a:r>
              <a:rPr sz="1200" dirty="0">
                <a:latin typeface="Times New Roman"/>
                <a:cs typeface="Times New Roman"/>
              </a:rPr>
              <a:t>1979, </a:t>
            </a:r>
            <a:r>
              <a:rPr sz="1200" spc="-5" dirty="0">
                <a:latin typeface="Times New Roman"/>
                <a:cs typeface="Times New Roman"/>
              </a:rPr>
              <a:t>ISO </a:t>
            </a:r>
            <a:r>
              <a:rPr sz="1200" dirty="0">
                <a:latin typeface="Times New Roman"/>
                <a:cs typeface="Times New Roman"/>
              </a:rPr>
              <a:t>answered with High Level Data </a:t>
            </a:r>
            <a:r>
              <a:rPr sz="1200" spc="-5" dirty="0">
                <a:latin typeface="Times New Roman"/>
                <a:cs typeface="Times New Roman"/>
              </a:rPr>
              <a:t>Link </a:t>
            </a:r>
            <a:r>
              <a:rPr sz="1200" dirty="0">
                <a:latin typeface="Times New Roman"/>
                <a:cs typeface="Times New Roman"/>
              </a:rPr>
              <a:t>Control</a:t>
            </a:r>
            <a:r>
              <a:rPr sz="1200" spc="-75" dirty="0">
                <a:latin typeface="Times New Roman"/>
                <a:cs typeface="Times New Roman"/>
              </a:rPr>
              <a:t> </a:t>
            </a:r>
            <a:r>
              <a:rPr sz="1200" dirty="0">
                <a:latin typeface="Times New Roman"/>
                <a:cs typeface="Times New Roman"/>
              </a:rPr>
              <a:t>(HDLC)</a:t>
            </a:r>
            <a:endParaRPr sz="1200">
              <a:latin typeface="Times New Roman"/>
              <a:cs typeface="Times New Roman"/>
            </a:endParaRPr>
          </a:p>
          <a:p>
            <a:pPr marL="241300" indent="-228600">
              <a:lnSpc>
                <a:spcPts val="1410"/>
              </a:lnSpc>
              <a:spcBef>
                <a:spcPts val="1235"/>
              </a:spcBef>
              <a:buFont typeface="Courier New"/>
              <a:buChar char="o"/>
              <a:tabLst>
                <a:tab pos="241300" algn="l"/>
              </a:tabLst>
            </a:pPr>
            <a:r>
              <a:rPr sz="1200" dirty="0">
                <a:latin typeface="Times New Roman"/>
                <a:cs typeface="Times New Roman"/>
              </a:rPr>
              <a:t>Since 1981, ITU-T has developed a series of </a:t>
            </a:r>
            <a:r>
              <a:rPr sz="1200" spc="-5" dirty="0">
                <a:latin typeface="Times New Roman"/>
                <a:cs typeface="Times New Roman"/>
              </a:rPr>
              <a:t>protocols </a:t>
            </a:r>
            <a:r>
              <a:rPr sz="1200" dirty="0">
                <a:latin typeface="Times New Roman"/>
                <a:cs typeface="Times New Roman"/>
              </a:rPr>
              <a:t>called Link Access</a:t>
            </a:r>
            <a:r>
              <a:rPr sz="1200" spc="-130" dirty="0">
                <a:latin typeface="Times New Roman"/>
                <a:cs typeface="Times New Roman"/>
              </a:rPr>
              <a:t> </a:t>
            </a:r>
            <a:r>
              <a:rPr sz="1200" dirty="0">
                <a:latin typeface="Times New Roman"/>
                <a:cs typeface="Times New Roman"/>
              </a:rPr>
              <a:t>Protocols</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LAPs: LAPB, LAPD, LAPM, LAPZ etc. all based on</a:t>
            </a:r>
            <a:r>
              <a:rPr sz="1200" spc="-40" dirty="0">
                <a:latin typeface="Times New Roman"/>
                <a:cs typeface="Times New Roman"/>
              </a:rPr>
              <a:t> </a:t>
            </a:r>
            <a:r>
              <a:rPr sz="1200" spc="-10" dirty="0">
                <a:latin typeface="Times New Roman"/>
                <a:cs typeface="Times New Roman"/>
              </a:rPr>
              <a:t>HDLC</a:t>
            </a:r>
            <a:endParaRPr sz="1200">
              <a:latin typeface="Times New Roman"/>
              <a:cs typeface="Times New Roman"/>
            </a:endParaRPr>
          </a:p>
          <a:p>
            <a:pPr>
              <a:lnSpc>
                <a:spcPct val="100000"/>
              </a:lnSpc>
              <a:buFont typeface="Courier New"/>
              <a:buChar char="o"/>
            </a:pPr>
            <a:endParaRPr sz="1300">
              <a:latin typeface="Times New Roman"/>
              <a:cs typeface="Times New Roman"/>
            </a:endParaRPr>
          </a:p>
          <a:p>
            <a:pPr>
              <a:lnSpc>
                <a:spcPct val="100000"/>
              </a:lnSpc>
              <a:spcBef>
                <a:spcPts val="55"/>
              </a:spcBef>
              <a:buFont typeface="Courier New"/>
              <a:buChar char="o"/>
            </a:pPr>
            <a:endParaRPr sz="1000">
              <a:latin typeface="Times New Roman"/>
              <a:cs typeface="Times New Roman"/>
            </a:endParaRPr>
          </a:p>
          <a:p>
            <a:pPr marL="12700">
              <a:lnSpc>
                <a:spcPct val="100000"/>
              </a:lnSpc>
            </a:pPr>
            <a:r>
              <a:rPr sz="1200" spc="-5" dirty="0">
                <a:latin typeface="Times New Roman"/>
                <a:cs typeface="Times New Roman"/>
              </a:rPr>
              <a:t>HDLC </a:t>
            </a:r>
            <a:r>
              <a:rPr sz="1200" dirty="0">
                <a:latin typeface="Times New Roman"/>
                <a:cs typeface="Times New Roman"/>
              </a:rPr>
              <a:t>is basis </a:t>
            </a:r>
            <a:r>
              <a:rPr sz="1200" spc="-5" dirty="0">
                <a:latin typeface="Times New Roman"/>
                <a:cs typeface="Times New Roman"/>
              </a:rPr>
              <a:t>for </a:t>
            </a:r>
            <a:r>
              <a:rPr sz="1200" dirty="0">
                <a:latin typeface="Times New Roman"/>
                <a:cs typeface="Times New Roman"/>
              </a:rPr>
              <a:t>all </a:t>
            </a:r>
            <a:r>
              <a:rPr sz="1200" spc="-5" dirty="0">
                <a:latin typeface="Times New Roman"/>
                <a:cs typeface="Times New Roman"/>
              </a:rPr>
              <a:t>protocols, </a:t>
            </a:r>
            <a:r>
              <a:rPr sz="1200" dirty="0">
                <a:latin typeface="Times New Roman"/>
                <a:cs typeface="Times New Roman"/>
              </a:rPr>
              <a:t>so </a:t>
            </a:r>
            <a:r>
              <a:rPr sz="1200" spc="-5" dirty="0">
                <a:latin typeface="Times New Roman"/>
                <a:cs typeface="Times New Roman"/>
              </a:rPr>
              <a:t>we </a:t>
            </a:r>
            <a:r>
              <a:rPr sz="1200" dirty="0">
                <a:latin typeface="Times New Roman"/>
                <a:cs typeface="Times New Roman"/>
              </a:rPr>
              <a:t>will </a:t>
            </a:r>
            <a:r>
              <a:rPr sz="1200" spc="-5" dirty="0">
                <a:latin typeface="Times New Roman"/>
                <a:cs typeface="Times New Roman"/>
              </a:rPr>
              <a:t>study </a:t>
            </a:r>
            <a:r>
              <a:rPr sz="1200" dirty="0">
                <a:latin typeface="Times New Roman"/>
                <a:cs typeface="Times New Roman"/>
              </a:rPr>
              <a:t>it in</a:t>
            </a:r>
            <a:r>
              <a:rPr sz="1200" spc="10" dirty="0">
                <a:latin typeface="Times New Roman"/>
                <a:cs typeface="Times New Roman"/>
              </a:rPr>
              <a:t> </a:t>
            </a:r>
            <a:r>
              <a:rPr sz="1200" spc="-5" dirty="0">
                <a:latin typeface="Times New Roman"/>
                <a:cs typeface="Times New Roman"/>
              </a:rPr>
              <a:t>detail:</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High Level Data Link Control</a:t>
            </a:r>
            <a:r>
              <a:rPr sz="1200" b="1" spc="-125" dirty="0">
                <a:latin typeface="Times New Roman"/>
                <a:cs typeface="Times New Roman"/>
              </a:rPr>
              <a:t> </a:t>
            </a:r>
            <a:r>
              <a:rPr sz="1200" b="1" dirty="0">
                <a:latin typeface="Times New Roman"/>
                <a:cs typeface="Times New Roman"/>
              </a:rPr>
              <a:t>(HDLC)</a:t>
            </a:r>
            <a:endParaRPr sz="1200">
              <a:latin typeface="Times New Roman"/>
              <a:cs typeface="Times New Roman"/>
            </a:endParaRPr>
          </a:p>
          <a:p>
            <a:pPr marL="241300" indent="-228600">
              <a:lnSpc>
                <a:spcPts val="1365"/>
              </a:lnSpc>
              <a:buFont typeface="Courier New"/>
              <a:buChar char="o"/>
              <a:tabLst>
                <a:tab pos="241300" algn="l"/>
              </a:tabLst>
            </a:pPr>
            <a:r>
              <a:rPr sz="1200" spc="-5" dirty="0">
                <a:latin typeface="Times New Roman"/>
                <a:cs typeface="Times New Roman"/>
              </a:rPr>
              <a:t>Bit-oriented data </a:t>
            </a:r>
            <a:r>
              <a:rPr sz="1200" dirty="0">
                <a:latin typeface="Times New Roman"/>
                <a:cs typeface="Times New Roman"/>
              </a:rPr>
              <a:t>link </a:t>
            </a:r>
            <a:r>
              <a:rPr sz="1200" spc="-5" dirty="0">
                <a:latin typeface="Times New Roman"/>
                <a:cs typeface="Times New Roman"/>
              </a:rPr>
              <a:t>protocol designed</a:t>
            </a:r>
            <a:r>
              <a:rPr sz="1200" spc="-70" dirty="0">
                <a:latin typeface="Times New Roman"/>
                <a:cs typeface="Times New Roman"/>
              </a:rPr>
              <a:t> </a:t>
            </a:r>
            <a:r>
              <a:rPr sz="1200" spc="-5" dirty="0">
                <a:latin typeface="Times New Roman"/>
                <a:cs typeface="Times New Roman"/>
              </a:rPr>
              <a:t>for:</a:t>
            </a:r>
            <a:endParaRPr sz="1200">
              <a:latin typeface="Times New Roman"/>
              <a:cs typeface="Times New Roman"/>
            </a:endParaRPr>
          </a:p>
          <a:p>
            <a:pPr marL="698500" lvl="1" indent="-228600">
              <a:lnSpc>
                <a:spcPts val="1795"/>
              </a:lnSpc>
              <a:buSzPct val="133333"/>
              <a:buChar char="–"/>
              <a:tabLst>
                <a:tab pos="698500" algn="l"/>
              </a:tabLst>
            </a:pPr>
            <a:r>
              <a:rPr sz="1200" dirty="0">
                <a:latin typeface="Times New Roman"/>
                <a:cs typeface="Times New Roman"/>
              </a:rPr>
              <a:t>Full Duplex and Half</a:t>
            </a:r>
            <a:r>
              <a:rPr sz="1200" spc="-120" dirty="0">
                <a:latin typeface="Times New Roman"/>
                <a:cs typeface="Times New Roman"/>
              </a:rPr>
              <a:t> </a:t>
            </a:r>
            <a:r>
              <a:rPr sz="1200" dirty="0">
                <a:latin typeface="Times New Roman"/>
                <a:cs typeface="Times New Roman"/>
              </a:rPr>
              <a:t>Duplex</a:t>
            </a:r>
            <a:endParaRPr sz="1200">
              <a:latin typeface="Times New Roman"/>
              <a:cs typeface="Times New Roman"/>
            </a:endParaRPr>
          </a:p>
          <a:p>
            <a:pPr marL="698500" lvl="1" indent="-228600">
              <a:lnSpc>
                <a:spcPts val="1835"/>
              </a:lnSpc>
              <a:buSzPct val="133333"/>
              <a:buChar char="–"/>
              <a:tabLst>
                <a:tab pos="698500" algn="l"/>
              </a:tabLst>
            </a:pPr>
            <a:r>
              <a:rPr sz="1200" spc="-5" dirty="0">
                <a:latin typeface="Times New Roman"/>
                <a:cs typeface="Times New Roman"/>
              </a:rPr>
              <a:t>Point-to-point And Multipoint</a:t>
            </a:r>
            <a:r>
              <a:rPr sz="1200" spc="-80" dirty="0">
                <a:latin typeface="Times New Roman"/>
                <a:cs typeface="Times New Roman"/>
              </a:rPr>
              <a:t> </a:t>
            </a:r>
            <a:r>
              <a:rPr sz="1200" spc="-5" dirty="0">
                <a:latin typeface="Times New Roman"/>
                <a:cs typeface="Times New Roman"/>
              </a:rPr>
              <a:t>Links</a:t>
            </a:r>
            <a:endParaRPr sz="1200">
              <a:latin typeface="Times New Roman"/>
              <a:cs typeface="Times New Roman"/>
            </a:endParaRPr>
          </a:p>
          <a:p>
            <a:pPr marL="12700">
              <a:lnSpc>
                <a:spcPts val="1405"/>
              </a:lnSpc>
              <a:spcBef>
                <a:spcPts val="1245"/>
              </a:spcBef>
            </a:pPr>
            <a:r>
              <a:rPr sz="1200" b="1" u="heavy" dirty="0">
                <a:latin typeface="Times New Roman"/>
                <a:cs typeface="Times New Roman"/>
              </a:rPr>
              <a:t>Characterization of</a:t>
            </a:r>
            <a:r>
              <a:rPr sz="1200" b="1" u="heavy" spc="-95" dirty="0">
                <a:latin typeface="Times New Roman"/>
                <a:cs typeface="Times New Roman"/>
              </a:rPr>
              <a:t> </a:t>
            </a:r>
            <a:r>
              <a:rPr sz="1200" b="1" u="heavy" spc="-5" dirty="0">
                <a:latin typeface="Times New Roman"/>
                <a:cs typeface="Times New Roman"/>
              </a:rPr>
              <a:t>HDLC</a:t>
            </a:r>
            <a:endParaRPr sz="1200">
              <a:latin typeface="Times New Roman"/>
              <a:cs typeface="Times New Roman"/>
            </a:endParaRPr>
          </a:p>
          <a:p>
            <a:pPr marL="12700">
              <a:lnSpc>
                <a:spcPts val="1370"/>
              </a:lnSpc>
            </a:pPr>
            <a:r>
              <a:rPr sz="1200" spc="-5" dirty="0">
                <a:latin typeface="Times New Roman"/>
                <a:cs typeface="Times New Roman"/>
              </a:rPr>
              <a:t>HDLC </a:t>
            </a:r>
            <a:r>
              <a:rPr sz="1200" dirty="0">
                <a:latin typeface="Times New Roman"/>
                <a:cs typeface="Times New Roman"/>
              </a:rPr>
              <a:t>can </a:t>
            </a:r>
            <a:r>
              <a:rPr sz="1200" spc="-5" dirty="0">
                <a:latin typeface="Times New Roman"/>
                <a:cs typeface="Times New Roman"/>
              </a:rPr>
              <a:t>be characterized</a:t>
            </a:r>
            <a:r>
              <a:rPr sz="1200" spc="-45" dirty="0">
                <a:latin typeface="Times New Roman"/>
                <a:cs typeface="Times New Roman"/>
              </a:rPr>
              <a:t> </a:t>
            </a:r>
            <a:r>
              <a:rPr sz="1200" spc="-5" dirty="0">
                <a:latin typeface="Times New Roman"/>
                <a:cs typeface="Times New Roman"/>
              </a:rPr>
              <a:t>by:</a:t>
            </a:r>
            <a:endParaRPr sz="1200">
              <a:latin typeface="Times New Roman"/>
              <a:cs typeface="Times New Roman"/>
            </a:endParaRPr>
          </a:p>
          <a:p>
            <a:pPr marL="927100">
              <a:lnSpc>
                <a:spcPts val="1590"/>
              </a:lnSpc>
            </a:pPr>
            <a:r>
              <a:rPr sz="1400" spc="-5" dirty="0">
                <a:latin typeface="Times New Roman"/>
                <a:cs typeface="Times New Roman"/>
              </a:rPr>
              <a:t>–</a:t>
            </a:r>
            <a:r>
              <a:rPr sz="1200" spc="-5" dirty="0">
                <a:latin typeface="Times New Roman"/>
                <a:cs typeface="Times New Roman"/>
              </a:rPr>
              <a:t>Station</a:t>
            </a:r>
            <a:r>
              <a:rPr sz="1200" spc="-65" dirty="0">
                <a:latin typeface="Times New Roman"/>
                <a:cs typeface="Times New Roman"/>
              </a:rPr>
              <a:t> </a:t>
            </a:r>
            <a:r>
              <a:rPr sz="1200" dirty="0">
                <a:latin typeface="Times New Roman"/>
                <a:cs typeface="Times New Roman"/>
              </a:rPr>
              <a:t>Types</a:t>
            </a:r>
            <a:endParaRPr sz="1200">
              <a:latin typeface="Times New Roman"/>
              <a:cs typeface="Times New Roman"/>
            </a:endParaRPr>
          </a:p>
          <a:p>
            <a:pPr marL="927100">
              <a:lnSpc>
                <a:spcPts val="1570"/>
              </a:lnSpc>
            </a:pPr>
            <a:r>
              <a:rPr sz="1400" spc="-5" dirty="0">
                <a:latin typeface="Times New Roman"/>
                <a:cs typeface="Times New Roman"/>
              </a:rPr>
              <a:t>–</a:t>
            </a:r>
            <a:r>
              <a:rPr sz="1200" spc="-5" dirty="0">
                <a:latin typeface="Times New Roman"/>
                <a:cs typeface="Times New Roman"/>
              </a:rPr>
              <a:t>Configurations</a:t>
            </a:r>
            <a:endParaRPr sz="1200">
              <a:latin typeface="Times New Roman"/>
              <a:cs typeface="Times New Roman"/>
            </a:endParaRPr>
          </a:p>
          <a:p>
            <a:pPr marL="927100">
              <a:lnSpc>
                <a:spcPts val="1625"/>
              </a:lnSpc>
            </a:pPr>
            <a:r>
              <a:rPr sz="1400" spc="-5" dirty="0">
                <a:latin typeface="Times New Roman"/>
                <a:cs typeface="Times New Roman"/>
              </a:rPr>
              <a:t>–</a:t>
            </a:r>
            <a:r>
              <a:rPr sz="1200" spc="-5" dirty="0">
                <a:latin typeface="Times New Roman"/>
                <a:cs typeface="Times New Roman"/>
              </a:rPr>
              <a:t>Response</a:t>
            </a:r>
            <a:r>
              <a:rPr sz="1200" spc="-80" dirty="0">
                <a:latin typeface="Times New Roman"/>
                <a:cs typeface="Times New Roman"/>
              </a:rPr>
              <a:t> </a:t>
            </a:r>
            <a:r>
              <a:rPr sz="1200" spc="-5" dirty="0">
                <a:latin typeface="Times New Roman"/>
                <a:cs typeface="Times New Roman"/>
              </a:rPr>
              <a:t>Modes</a:t>
            </a:r>
            <a:endParaRPr sz="1200">
              <a:latin typeface="Times New Roman"/>
              <a:cs typeface="Times New Roman"/>
            </a:endParaRPr>
          </a:p>
          <a:p>
            <a:pPr>
              <a:lnSpc>
                <a:spcPct val="100000"/>
              </a:lnSpc>
            </a:pPr>
            <a:endParaRPr sz="1400">
              <a:latin typeface="Times New Roman"/>
              <a:cs typeface="Times New Roman"/>
            </a:endParaRPr>
          </a:p>
          <a:p>
            <a:pPr marL="12700">
              <a:lnSpc>
                <a:spcPts val="1405"/>
              </a:lnSpc>
              <a:spcBef>
                <a:spcPts val="1055"/>
              </a:spcBef>
            </a:pPr>
            <a:r>
              <a:rPr sz="1200" b="1" u="heavy" spc="-5" dirty="0">
                <a:latin typeface="Times New Roman"/>
                <a:cs typeface="Times New Roman"/>
              </a:rPr>
              <a:t>STATION TYPES</a:t>
            </a:r>
            <a:r>
              <a:rPr sz="1200" b="1" u="heavy" spc="-80" dirty="0">
                <a:latin typeface="Times New Roman"/>
                <a:cs typeface="Times New Roman"/>
              </a:rPr>
              <a:t> </a:t>
            </a:r>
            <a:r>
              <a:rPr sz="1200" b="1" u="heavy" spc="-5" dirty="0">
                <a:latin typeface="Times New Roman"/>
                <a:cs typeface="Times New Roman"/>
              </a:rPr>
              <a:t>(1)</a:t>
            </a:r>
            <a:endParaRPr sz="1200">
              <a:latin typeface="Times New Roman"/>
              <a:cs typeface="Times New Roman"/>
            </a:endParaRPr>
          </a:p>
          <a:p>
            <a:pPr marL="12700">
              <a:lnSpc>
                <a:spcPts val="1365"/>
              </a:lnSpc>
            </a:pPr>
            <a:r>
              <a:rPr sz="1200" spc="-5" dirty="0">
                <a:latin typeface="Times New Roman"/>
                <a:cs typeface="Times New Roman"/>
              </a:rPr>
              <a:t>HDLC differentiates b/w </a:t>
            </a:r>
            <a:r>
              <a:rPr sz="1200" dirty="0">
                <a:latin typeface="Times New Roman"/>
                <a:cs typeface="Times New Roman"/>
              </a:rPr>
              <a:t>3 </a:t>
            </a:r>
            <a:r>
              <a:rPr sz="1200" spc="-5" dirty="0">
                <a:latin typeface="Times New Roman"/>
                <a:cs typeface="Times New Roman"/>
              </a:rPr>
              <a:t>types of</a:t>
            </a:r>
            <a:r>
              <a:rPr sz="1200" spc="-65" dirty="0">
                <a:latin typeface="Times New Roman"/>
                <a:cs typeface="Times New Roman"/>
              </a:rPr>
              <a:t> </a:t>
            </a:r>
            <a:r>
              <a:rPr sz="1200" spc="-5" dirty="0">
                <a:latin typeface="Times New Roman"/>
                <a:cs typeface="Times New Roman"/>
              </a:rPr>
              <a:t>stations:</a:t>
            </a:r>
            <a:endParaRPr sz="1200">
              <a:latin typeface="Times New Roman"/>
              <a:cs typeface="Times New Roman"/>
            </a:endParaRPr>
          </a:p>
          <a:p>
            <a:pPr marL="469900">
              <a:lnSpc>
                <a:spcPts val="1880"/>
              </a:lnSpc>
            </a:pPr>
            <a:r>
              <a:rPr sz="1600" dirty="0">
                <a:latin typeface="Times New Roman"/>
                <a:cs typeface="Times New Roman"/>
              </a:rPr>
              <a:t>–  </a:t>
            </a:r>
            <a:r>
              <a:rPr sz="1200" spc="-5" dirty="0">
                <a:latin typeface="Times New Roman"/>
                <a:cs typeface="Times New Roman"/>
              </a:rPr>
              <a:t>Primary</a:t>
            </a:r>
            <a:r>
              <a:rPr sz="1200" spc="120" dirty="0">
                <a:latin typeface="Times New Roman"/>
                <a:cs typeface="Times New Roman"/>
              </a:rPr>
              <a:t> </a:t>
            </a:r>
            <a:r>
              <a:rPr sz="1200" dirty="0">
                <a:latin typeface="Times New Roman"/>
                <a:cs typeface="Times New Roman"/>
              </a:rPr>
              <a:t>Station</a:t>
            </a:r>
            <a:endParaRPr sz="1200">
              <a:latin typeface="Times New Roman"/>
              <a:cs typeface="Times New Roman"/>
            </a:endParaRPr>
          </a:p>
        </p:txBody>
      </p:sp>
      <p:sp>
        <p:nvSpPr>
          <p:cNvPr id="8" name="object 8"/>
          <p:cNvSpPr/>
          <p:nvPr/>
        </p:nvSpPr>
        <p:spPr>
          <a:xfrm>
            <a:off x="1143000" y="2558033"/>
            <a:ext cx="5961888" cy="1654301"/>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210</a:t>
            </a:r>
            <a:endParaRPr sz="1200">
              <a:latin typeface="Times New Roman"/>
              <a:cs typeface="Times New Roman"/>
            </a:endParaRPr>
          </a:p>
        </p:txBody>
      </p:sp>
    </p:spTree>
    <p:extLst>
      <p:ext uri="{BB962C8B-B14F-4D97-AF65-F5344CB8AC3E}">
        <p14:creationId xmlns:p14="http://schemas.microsoft.com/office/powerpoint/2010/main" val="399214864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298" y="899414"/>
            <a:ext cx="5533390" cy="8705215"/>
          </a:xfrm>
          <a:prstGeom prst="rect">
            <a:avLst/>
          </a:prstGeom>
        </p:spPr>
        <p:txBody>
          <a:bodyPr vert="horz" wrap="square" lIns="0" tIns="0" rIns="0" bIns="0" rtlCol="0">
            <a:spAutoFit/>
          </a:bodyPr>
          <a:lstStyle/>
          <a:p>
            <a:pPr marL="698500" indent="-228600">
              <a:lnSpc>
                <a:spcPts val="1835"/>
              </a:lnSpc>
              <a:buSzPct val="133333"/>
              <a:buChar char="–"/>
              <a:tabLst>
                <a:tab pos="698500" algn="l"/>
              </a:tabLst>
            </a:pPr>
            <a:r>
              <a:rPr sz="1200" dirty="0">
                <a:latin typeface="Times New Roman"/>
                <a:cs typeface="Times New Roman"/>
              </a:rPr>
              <a:t>Secondary</a:t>
            </a:r>
            <a:r>
              <a:rPr sz="1200" spc="-80" dirty="0">
                <a:latin typeface="Times New Roman"/>
                <a:cs typeface="Times New Roman"/>
              </a:rPr>
              <a:t> </a:t>
            </a:r>
            <a:r>
              <a:rPr sz="1200" spc="-5" dirty="0">
                <a:latin typeface="Times New Roman"/>
                <a:cs typeface="Times New Roman"/>
              </a:rPr>
              <a:t>Station</a:t>
            </a:r>
            <a:endParaRPr sz="1200">
              <a:latin typeface="Times New Roman"/>
              <a:cs typeface="Times New Roman"/>
            </a:endParaRPr>
          </a:p>
          <a:p>
            <a:pPr marL="698500" indent="-228600">
              <a:lnSpc>
                <a:spcPts val="1835"/>
              </a:lnSpc>
              <a:buSzPct val="133333"/>
              <a:buChar char="–"/>
              <a:tabLst>
                <a:tab pos="698500" algn="l"/>
              </a:tabLst>
            </a:pPr>
            <a:r>
              <a:rPr sz="1200" spc="-5" dirty="0">
                <a:latin typeface="Times New Roman"/>
                <a:cs typeface="Times New Roman"/>
              </a:rPr>
              <a:t>Combined</a:t>
            </a:r>
            <a:r>
              <a:rPr sz="1200" spc="-80" dirty="0">
                <a:latin typeface="Times New Roman"/>
                <a:cs typeface="Times New Roman"/>
              </a:rPr>
              <a:t> </a:t>
            </a:r>
            <a:r>
              <a:rPr sz="1200" dirty="0">
                <a:latin typeface="Times New Roman"/>
                <a:cs typeface="Times New Roman"/>
              </a:rPr>
              <a:t>Station</a:t>
            </a:r>
            <a:endParaRPr sz="1200">
              <a:latin typeface="Times New Roman"/>
              <a:cs typeface="Times New Roman"/>
            </a:endParaRPr>
          </a:p>
          <a:p>
            <a:pPr>
              <a:lnSpc>
                <a:spcPct val="100000"/>
              </a:lnSpc>
              <a:spcBef>
                <a:spcPts val="35"/>
              </a:spcBef>
            </a:pPr>
            <a:endParaRPr sz="2250">
              <a:latin typeface="Times New Roman"/>
              <a:cs typeface="Times New Roman"/>
            </a:endParaRPr>
          </a:p>
          <a:p>
            <a:pPr marL="12700">
              <a:lnSpc>
                <a:spcPct val="100000"/>
              </a:lnSpc>
            </a:pPr>
            <a:r>
              <a:rPr sz="1200" b="1" u="heavy" spc="-5" dirty="0">
                <a:latin typeface="Times New Roman"/>
                <a:cs typeface="Times New Roman"/>
              </a:rPr>
              <a:t>STATION TYPES</a:t>
            </a:r>
            <a:r>
              <a:rPr sz="1200" b="1" u="heavy" spc="-85" dirty="0">
                <a:latin typeface="Times New Roman"/>
                <a:cs typeface="Times New Roman"/>
              </a:rPr>
              <a:t> </a:t>
            </a:r>
            <a:r>
              <a:rPr sz="1200" b="1" u="heavy" spc="-5" dirty="0">
                <a:latin typeface="Times New Roman"/>
                <a:cs typeface="Times New Roman"/>
              </a:rPr>
              <a:t>(2)</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2700">
              <a:lnSpc>
                <a:spcPts val="1405"/>
              </a:lnSpc>
            </a:pPr>
            <a:r>
              <a:rPr sz="1200" b="1" u="heavy" dirty="0">
                <a:latin typeface="Times New Roman"/>
                <a:cs typeface="Times New Roman"/>
              </a:rPr>
              <a:t>Primary</a:t>
            </a:r>
            <a:r>
              <a:rPr sz="1200" b="1" u="heavy" spc="-100" dirty="0">
                <a:latin typeface="Times New Roman"/>
                <a:cs typeface="Times New Roman"/>
              </a:rPr>
              <a:t> </a:t>
            </a:r>
            <a:r>
              <a:rPr sz="1200" b="1" u="heavy" dirty="0">
                <a:latin typeface="Times New Roman"/>
                <a:cs typeface="Times New Roman"/>
              </a:rPr>
              <a:t>Station</a:t>
            </a:r>
            <a:endParaRPr sz="1200">
              <a:latin typeface="Times New Roman"/>
              <a:cs typeface="Times New Roman"/>
            </a:endParaRPr>
          </a:p>
          <a:p>
            <a:pPr marL="241300" marR="8255" indent="-228600">
              <a:lnSpc>
                <a:spcPts val="1380"/>
              </a:lnSpc>
              <a:spcBef>
                <a:spcPts val="60"/>
              </a:spcBef>
              <a:buFont typeface="Courier New"/>
              <a:buChar char="o"/>
              <a:tabLst>
                <a:tab pos="241300" algn="l"/>
              </a:tabLst>
            </a:pPr>
            <a:r>
              <a:rPr sz="1200" spc="-5" dirty="0">
                <a:latin typeface="Times New Roman"/>
                <a:cs typeface="Times New Roman"/>
              </a:rPr>
              <a:t>Primary </a:t>
            </a:r>
            <a:r>
              <a:rPr sz="1200" dirty="0">
                <a:latin typeface="Times New Roman"/>
                <a:cs typeface="Times New Roman"/>
              </a:rPr>
              <a:t>station works in the </a:t>
            </a:r>
            <a:r>
              <a:rPr sz="1200" spc="-5" dirty="0">
                <a:latin typeface="Times New Roman"/>
                <a:cs typeface="Times New Roman"/>
              </a:rPr>
              <a:t>same </a:t>
            </a:r>
            <a:r>
              <a:rPr sz="1200" dirty="0">
                <a:latin typeface="Times New Roman"/>
                <a:cs typeface="Times New Roman"/>
              </a:rPr>
              <a:t>way as </a:t>
            </a:r>
            <a:r>
              <a:rPr sz="1200" spc="-5" dirty="0">
                <a:latin typeface="Times New Roman"/>
                <a:cs typeface="Times New Roman"/>
              </a:rPr>
              <a:t>primary devices </a:t>
            </a:r>
            <a:r>
              <a:rPr sz="1200" dirty="0">
                <a:latin typeface="Times New Roman"/>
                <a:cs typeface="Times New Roman"/>
              </a:rPr>
              <a:t>in </a:t>
            </a:r>
            <a:r>
              <a:rPr sz="1200" spc="-5" dirty="0">
                <a:latin typeface="Times New Roman"/>
                <a:cs typeface="Times New Roman"/>
              </a:rPr>
              <a:t>the discussion of flow  </a:t>
            </a:r>
            <a:r>
              <a:rPr sz="1200" dirty="0">
                <a:latin typeface="Times New Roman"/>
                <a:cs typeface="Times New Roman"/>
              </a:rPr>
              <a:t>control</a:t>
            </a:r>
            <a:endParaRPr sz="1200">
              <a:latin typeface="Times New Roman"/>
              <a:cs typeface="Times New Roman"/>
            </a:endParaRPr>
          </a:p>
          <a:p>
            <a:pPr marL="241300" marR="762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primary </a:t>
            </a:r>
            <a:r>
              <a:rPr sz="1200" dirty="0">
                <a:latin typeface="Times New Roman"/>
                <a:cs typeface="Times New Roman"/>
              </a:rPr>
              <a:t>is a device in point-to-point or multipoint line </a:t>
            </a:r>
            <a:r>
              <a:rPr sz="1200" spc="-5" dirty="0">
                <a:latin typeface="Times New Roman"/>
                <a:cs typeface="Times New Roman"/>
              </a:rPr>
              <a:t>configuration </a:t>
            </a:r>
            <a:r>
              <a:rPr sz="1200" dirty="0">
                <a:latin typeface="Times New Roman"/>
                <a:cs typeface="Times New Roman"/>
              </a:rPr>
              <a:t>that has  </a:t>
            </a:r>
            <a:r>
              <a:rPr sz="1200" spc="-5" dirty="0">
                <a:latin typeface="Times New Roman"/>
                <a:cs typeface="Times New Roman"/>
              </a:rPr>
              <a:t>complete </a:t>
            </a:r>
            <a:r>
              <a:rPr sz="1200" dirty="0">
                <a:latin typeface="Times New Roman"/>
                <a:cs typeface="Times New Roman"/>
              </a:rPr>
              <a:t>control of the</a:t>
            </a:r>
            <a:r>
              <a:rPr sz="1200" spc="-9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a:lnSpc>
                <a:spcPct val="100000"/>
              </a:lnSpc>
              <a:buFont typeface="Courier New"/>
              <a:buChar char="o"/>
            </a:pP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12700">
              <a:lnSpc>
                <a:spcPct val="100000"/>
              </a:lnSpc>
            </a:pPr>
            <a:r>
              <a:rPr sz="1200" b="1" u="heavy" spc="-5" dirty="0">
                <a:latin typeface="Times New Roman"/>
                <a:cs typeface="Times New Roman"/>
              </a:rPr>
              <a:t>STATION TYPES</a:t>
            </a:r>
            <a:r>
              <a:rPr sz="1200" b="1" u="heavy" spc="-85" dirty="0">
                <a:latin typeface="Times New Roman"/>
                <a:cs typeface="Times New Roman"/>
              </a:rPr>
              <a:t> </a:t>
            </a:r>
            <a:r>
              <a:rPr sz="1200" b="1" u="heavy" spc="-5" dirty="0">
                <a:latin typeface="Times New Roman"/>
                <a:cs typeface="Times New Roman"/>
              </a:rPr>
              <a:t>(3)</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2700">
              <a:lnSpc>
                <a:spcPts val="1405"/>
              </a:lnSpc>
            </a:pPr>
            <a:r>
              <a:rPr sz="1200" b="1" u="heavy" dirty="0">
                <a:latin typeface="Times New Roman"/>
                <a:cs typeface="Times New Roman"/>
              </a:rPr>
              <a:t>Secondary</a:t>
            </a:r>
            <a:r>
              <a:rPr sz="1200" b="1" u="heavy" spc="-105" dirty="0">
                <a:latin typeface="Times New Roman"/>
                <a:cs typeface="Times New Roman"/>
              </a:rPr>
              <a:t> </a:t>
            </a:r>
            <a:r>
              <a:rPr sz="1200" b="1" u="heavy" dirty="0">
                <a:latin typeface="Times New Roman"/>
                <a:cs typeface="Times New Roman"/>
              </a:rPr>
              <a:t>Station</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primary </a:t>
            </a:r>
            <a:r>
              <a:rPr sz="1200" dirty="0">
                <a:latin typeface="Times New Roman"/>
                <a:cs typeface="Times New Roman"/>
              </a:rPr>
              <a:t>sends </a:t>
            </a:r>
            <a:r>
              <a:rPr sz="1200" spc="-5" dirty="0">
                <a:latin typeface="Times New Roman"/>
                <a:cs typeface="Times New Roman"/>
              </a:rPr>
              <a:t>commands </a:t>
            </a:r>
            <a:r>
              <a:rPr sz="1200" dirty="0">
                <a:latin typeface="Times New Roman"/>
                <a:cs typeface="Times New Roman"/>
              </a:rPr>
              <a:t>to the secondary</a:t>
            </a:r>
            <a:r>
              <a:rPr sz="1200" spc="-45" dirty="0">
                <a:latin typeface="Times New Roman"/>
                <a:cs typeface="Times New Roman"/>
              </a:rPr>
              <a:t> </a:t>
            </a:r>
            <a:r>
              <a:rPr sz="1200" dirty="0">
                <a:latin typeface="Times New Roman"/>
                <a:cs typeface="Times New Roman"/>
              </a:rPr>
              <a:t>stations</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A primary </a:t>
            </a:r>
            <a:r>
              <a:rPr sz="1200" dirty="0">
                <a:latin typeface="Times New Roman"/>
                <a:cs typeface="Times New Roman"/>
              </a:rPr>
              <a:t>issues </a:t>
            </a:r>
            <a:r>
              <a:rPr sz="1200" spc="-5" dirty="0">
                <a:latin typeface="Times New Roman"/>
                <a:cs typeface="Times New Roman"/>
              </a:rPr>
              <a:t>commands </a:t>
            </a:r>
            <a:r>
              <a:rPr sz="1200" dirty="0">
                <a:latin typeface="Times New Roman"/>
                <a:cs typeface="Times New Roman"/>
              </a:rPr>
              <a:t>and a secondary </a:t>
            </a:r>
            <a:r>
              <a:rPr sz="1200" spc="-5" dirty="0">
                <a:latin typeface="Times New Roman"/>
                <a:cs typeface="Times New Roman"/>
              </a:rPr>
              <a:t>issues</a:t>
            </a:r>
            <a:r>
              <a:rPr sz="1200" spc="-25" dirty="0">
                <a:latin typeface="Times New Roman"/>
                <a:cs typeface="Times New Roman"/>
              </a:rPr>
              <a:t> </a:t>
            </a:r>
            <a:r>
              <a:rPr sz="1200" spc="-5" dirty="0">
                <a:latin typeface="Times New Roman"/>
                <a:cs typeface="Times New Roman"/>
              </a:rPr>
              <a:t>responses</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12700">
              <a:lnSpc>
                <a:spcPct val="100000"/>
              </a:lnSpc>
              <a:spcBef>
                <a:spcPts val="5"/>
              </a:spcBef>
            </a:pPr>
            <a:r>
              <a:rPr sz="1200" b="1" u="heavy" spc="-5" dirty="0">
                <a:latin typeface="Times New Roman"/>
                <a:cs typeface="Times New Roman"/>
              </a:rPr>
              <a:t>STATION TYPES</a:t>
            </a:r>
            <a:r>
              <a:rPr sz="1200" b="1" u="heavy" spc="-85" dirty="0">
                <a:latin typeface="Times New Roman"/>
                <a:cs typeface="Times New Roman"/>
              </a:rPr>
              <a:t> </a:t>
            </a:r>
            <a:r>
              <a:rPr sz="1200" b="1" u="heavy" spc="-5" dirty="0">
                <a:latin typeface="Times New Roman"/>
                <a:cs typeface="Times New Roman"/>
              </a:rPr>
              <a:t>(4)</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2700">
              <a:lnSpc>
                <a:spcPts val="1405"/>
              </a:lnSpc>
            </a:pPr>
            <a:r>
              <a:rPr sz="1200" b="1" u="heavy" dirty="0">
                <a:latin typeface="Times New Roman"/>
                <a:cs typeface="Times New Roman"/>
              </a:rPr>
              <a:t>Combined</a:t>
            </a:r>
            <a:r>
              <a:rPr sz="1200" b="1" u="heavy" spc="-105" dirty="0">
                <a:latin typeface="Times New Roman"/>
                <a:cs typeface="Times New Roman"/>
              </a:rPr>
              <a:t> </a:t>
            </a:r>
            <a:r>
              <a:rPr sz="1200" b="1" u="heavy" dirty="0">
                <a:latin typeface="Times New Roman"/>
                <a:cs typeface="Times New Roman"/>
              </a:rPr>
              <a:t>Station</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A combined station </a:t>
            </a:r>
            <a:r>
              <a:rPr sz="1200" dirty="0">
                <a:latin typeface="Times New Roman"/>
                <a:cs typeface="Times New Roman"/>
              </a:rPr>
              <a:t>can </a:t>
            </a:r>
            <a:r>
              <a:rPr sz="1200" spc="-5" dirty="0">
                <a:latin typeface="Times New Roman"/>
                <a:cs typeface="Times New Roman"/>
              </a:rPr>
              <a:t>both command </a:t>
            </a:r>
            <a:r>
              <a:rPr sz="1200" dirty="0">
                <a:latin typeface="Times New Roman"/>
                <a:cs typeface="Times New Roman"/>
              </a:rPr>
              <a:t>and</a:t>
            </a:r>
            <a:r>
              <a:rPr sz="1200" spc="-70" dirty="0">
                <a:latin typeface="Times New Roman"/>
                <a:cs typeface="Times New Roman"/>
              </a:rPr>
              <a:t> </a:t>
            </a:r>
            <a:r>
              <a:rPr sz="1200" spc="-5" dirty="0">
                <a:latin typeface="Times New Roman"/>
                <a:cs typeface="Times New Roman"/>
              </a:rPr>
              <a:t>respond</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spc="-5" dirty="0">
                <a:latin typeface="Times New Roman"/>
                <a:cs typeface="Times New Roman"/>
              </a:rPr>
              <a:t>A combined </a:t>
            </a:r>
            <a:r>
              <a:rPr sz="1200" dirty="0">
                <a:latin typeface="Times New Roman"/>
                <a:cs typeface="Times New Roman"/>
              </a:rPr>
              <a:t>station is </a:t>
            </a:r>
            <a:r>
              <a:rPr sz="1200" spc="-5" dirty="0">
                <a:latin typeface="Times New Roman"/>
                <a:cs typeface="Times New Roman"/>
              </a:rPr>
              <a:t>one </a:t>
            </a:r>
            <a:r>
              <a:rPr sz="1200" dirty="0">
                <a:latin typeface="Times New Roman"/>
                <a:cs typeface="Times New Roman"/>
              </a:rPr>
              <a:t>of a set </a:t>
            </a:r>
            <a:r>
              <a:rPr sz="1200" spc="-5" dirty="0">
                <a:latin typeface="Times New Roman"/>
                <a:cs typeface="Times New Roman"/>
              </a:rPr>
              <a:t>of connected peer devices programmed </a:t>
            </a:r>
            <a:r>
              <a:rPr sz="1200" dirty="0">
                <a:latin typeface="Times New Roman"/>
                <a:cs typeface="Times New Roman"/>
              </a:rPr>
              <a:t>to </a:t>
            </a:r>
            <a:r>
              <a:rPr sz="1200" spc="-5" dirty="0">
                <a:latin typeface="Times New Roman"/>
                <a:cs typeface="Times New Roman"/>
              </a:rPr>
              <a:t>behave  </a:t>
            </a:r>
            <a:r>
              <a:rPr sz="1200" dirty="0">
                <a:latin typeface="Times New Roman"/>
                <a:cs typeface="Times New Roman"/>
              </a:rPr>
              <a:t>either as a </a:t>
            </a:r>
            <a:r>
              <a:rPr sz="1200" spc="-5" dirty="0">
                <a:latin typeface="Times New Roman"/>
                <a:cs typeface="Times New Roman"/>
              </a:rPr>
              <a:t>primary </a:t>
            </a:r>
            <a:r>
              <a:rPr sz="1200" dirty="0">
                <a:latin typeface="Times New Roman"/>
                <a:cs typeface="Times New Roman"/>
              </a:rPr>
              <a:t>or as a secondary depending on the nature and the direction of the  </a:t>
            </a:r>
            <a:r>
              <a:rPr sz="1200" spc="-5" dirty="0">
                <a:latin typeface="Times New Roman"/>
                <a:cs typeface="Times New Roman"/>
              </a:rPr>
              <a:t>transmission</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469900">
              <a:lnSpc>
                <a:spcPts val="1405"/>
              </a:lnSpc>
            </a:pPr>
            <a:r>
              <a:rPr sz="1200" b="1" dirty="0">
                <a:latin typeface="Times New Roman"/>
                <a:cs typeface="Times New Roman"/>
              </a:rPr>
              <a:t>Configuration</a:t>
            </a:r>
            <a:r>
              <a:rPr sz="1200" b="1" spc="-105" dirty="0">
                <a:latin typeface="Times New Roman"/>
                <a:cs typeface="Times New Roman"/>
              </a:rPr>
              <a:t> </a:t>
            </a:r>
            <a:r>
              <a:rPr sz="1200" b="1" dirty="0">
                <a:latin typeface="Times New Roman"/>
                <a:cs typeface="Times New Roman"/>
              </a:rPr>
              <a:t>(1)</a:t>
            </a:r>
            <a:endParaRPr sz="1200">
              <a:latin typeface="Times New Roman"/>
              <a:cs typeface="Times New Roman"/>
            </a:endParaRPr>
          </a:p>
          <a:p>
            <a:pPr marL="698500" lvl="1" indent="-228600">
              <a:lnSpc>
                <a:spcPts val="1375"/>
              </a:lnSpc>
              <a:buFont typeface="Courier New"/>
              <a:buChar char="o"/>
              <a:tabLst>
                <a:tab pos="698500" algn="l"/>
              </a:tabLst>
            </a:pPr>
            <a:r>
              <a:rPr sz="1200" spc="-5" dirty="0">
                <a:latin typeface="Times New Roman"/>
                <a:cs typeface="Times New Roman"/>
              </a:rPr>
              <a:t>Configuration refers </a:t>
            </a:r>
            <a:r>
              <a:rPr sz="1200" dirty="0">
                <a:latin typeface="Times New Roman"/>
                <a:cs typeface="Times New Roman"/>
              </a:rPr>
              <a:t>to </a:t>
            </a:r>
            <a:r>
              <a:rPr sz="1200" spc="-5" dirty="0">
                <a:latin typeface="Times New Roman"/>
                <a:cs typeface="Times New Roman"/>
              </a:rPr>
              <a:t>the relationship of </a:t>
            </a:r>
            <a:r>
              <a:rPr sz="1200" dirty="0">
                <a:latin typeface="Times New Roman"/>
                <a:cs typeface="Times New Roman"/>
              </a:rPr>
              <a:t>the </a:t>
            </a:r>
            <a:r>
              <a:rPr sz="1200" spc="-5" dirty="0">
                <a:latin typeface="Times New Roman"/>
                <a:cs typeface="Times New Roman"/>
              </a:rPr>
              <a:t>hardware devices on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698500" lvl="1" indent="-228600">
              <a:lnSpc>
                <a:spcPts val="1410"/>
              </a:lnSpc>
              <a:buFont typeface="Courier New"/>
              <a:buChar char="o"/>
              <a:tabLst>
                <a:tab pos="698500" algn="l"/>
              </a:tabLst>
            </a:pPr>
            <a:r>
              <a:rPr sz="1200" spc="-5" dirty="0">
                <a:latin typeface="Times New Roman"/>
                <a:cs typeface="Times New Roman"/>
              </a:rPr>
              <a:t>Primary </a:t>
            </a:r>
            <a:r>
              <a:rPr sz="1200" dirty="0">
                <a:latin typeface="Times New Roman"/>
                <a:cs typeface="Times New Roman"/>
              </a:rPr>
              <a:t>, secondary and </a:t>
            </a:r>
            <a:r>
              <a:rPr sz="1200" spc="-5" dirty="0">
                <a:latin typeface="Times New Roman"/>
                <a:cs typeface="Times New Roman"/>
              </a:rPr>
              <a:t>combined stations can be configured in three</a:t>
            </a:r>
            <a:r>
              <a:rPr sz="1200" spc="15" dirty="0">
                <a:latin typeface="Times New Roman"/>
                <a:cs typeface="Times New Roman"/>
              </a:rPr>
              <a:t> </a:t>
            </a:r>
            <a:r>
              <a:rPr sz="1200" spc="-5" dirty="0">
                <a:latin typeface="Times New Roman"/>
                <a:cs typeface="Times New Roman"/>
              </a:rPr>
              <a:t>ways:</a:t>
            </a:r>
            <a:endParaRPr sz="1200">
              <a:latin typeface="Times New Roman"/>
              <a:cs typeface="Times New Roman"/>
            </a:endParaRPr>
          </a:p>
          <a:p>
            <a:pPr lvl="1">
              <a:lnSpc>
                <a:spcPct val="100000"/>
              </a:lnSpc>
              <a:spcBef>
                <a:spcPts val="55"/>
              </a:spcBef>
              <a:buFont typeface="Courier New"/>
              <a:buChar char="o"/>
            </a:pPr>
            <a:endParaRPr sz="1100">
              <a:latin typeface="Times New Roman"/>
              <a:cs typeface="Times New Roman"/>
            </a:endParaRPr>
          </a:p>
          <a:p>
            <a:pPr marL="927100" lvl="2" indent="-228600">
              <a:lnSpc>
                <a:spcPts val="1410"/>
              </a:lnSpc>
              <a:buFont typeface="Meiryo"/>
              <a:buChar char="➢"/>
              <a:tabLst>
                <a:tab pos="927100" algn="l"/>
              </a:tabLst>
            </a:pPr>
            <a:r>
              <a:rPr sz="1200" spc="-5" dirty="0">
                <a:latin typeface="Times New Roman"/>
                <a:cs typeface="Times New Roman"/>
              </a:rPr>
              <a:t>Unbalanced</a:t>
            </a:r>
            <a:r>
              <a:rPr sz="1200" spc="-105" dirty="0">
                <a:latin typeface="Times New Roman"/>
                <a:cs typeface="Times New Roman"/>
              </a:rPr>
              <a:t> </a:t>
            </a:r>
            <a:r>
              <a:rPr sz="1200" spc="-5" dirty="0">
                <a:latin typeface="Times New Roman"/>
                <a:cs typeface="Times New Roman"/>
              </a:rPr>
              <a:t>Configuration</a:t>
            </a:r>
            <a:endParaRPr sz="1200">
              <a:latin typeface="Times New Roman"/>
              <a:cs typeface="Times New Roman"/>
            </a:endParaRPr>
          </a:p>
          <a:p>
            <a:pPr marL="927100" lvl="2" indent="-228600">
              <a:lnSpc>
                <a:spcPts val="1380"/>
              </a:lnSpc>
              <a:buFont typeface="Meiryo"/>
              <a:buChar char="➢"/>
              <a:tabLst>
                <a:tab pos="927100" algn="l"/>
              </a:tabLst>
            </a:pPr>
            <a:r>
              <a:rPr sz="1200" spc="-5" dirty="0">
                <a:latin typeface="Times New Roman"/>
                <a:cs typeface="Times New Roman"/>
              </a:rPr>
              <a:t>Symmetrical</a:t>
            </a:r>
            <a:r>
              <a:rPr sz="1200" spc="-75" dirty="0">
                <a:latin typeface="Times New Roman"/>
                <a:cs typeface="Times New Roman"/>
              </a:rPr>
              <a:t> </a:t>
            </a:r>
            <a:r>
              <a:rPr sz="1200" spc="-5" dirty="0">
                <a:latin typeface="Times New Roman"/>
                <a:cs typeface="Times New Roman"/>
              </a:rPr>
              <a:t>Configuration</a:t>
            </a:r>
            <a:endParaRPr sz="1200">
              <a:latin typeface="Times New Roman"/>
              <a:cs typeface="Times New Roman"/>
            </a:endParaRPr>
          </a:p>
          <a:p>
            <a:pPr marL="927100" lvl="2" indent="-228600">
              <a:lnSpc>
                <a:spcPts val="1410"/>
              </a:lnSpc>
              <a:buFont typeface="Meiryo"/>
              <a:buChar char="➢"/>
              <a:tabLst>
                <a:tab pos="927100" algn="l"/>
              </a:tabLst>
            </a:pPr>
            <a:r>
              <a:rPr sz="1200" spc="-5" dirty="0">
                <a:latin typeface="Times New Roman"/>
                <a:cs typeface="Times New Roman"/>
              </a:rPr>
              <a:t>Balanced</a:t>
            </a:r>
            <a:r>
              <a:rPr sz="1200" spc="-35" dirty="0">
                <a:latin typeface="Times New Roman"/>
                <a:cs typeface="Times New Roman"/>
              </a:rPr>
              <a:t> </a:t>
            </a:r>
            <a:r>
              <a:rPr sz="1200" spc="-10" dirty="0">
                <a:latin typeface="Times New Roman"/>
                <a:cs typeface="Times New Roman"/>
              </a:rPr>
              <a:t>Configuration</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469900">
              <a:lnSpc>
                <a:spcPts val="1410"/>
              </a:lnSpc>
              <a:spcBef>
                <a:spcPts val="5"/>
              </a:spcBef>
            </a:pPr>
            <a:r>
              <a:rPr sz="1200" b="1" dirty="0">
                <a:latin typeface="Times New Roman"/>
                <a:cs typeface="Times New Roman"/>
              </a:rPr>
              <a:t>Configuration</a:t>
            </a:r>
            <a:r>
              <a:rPr sz="1200" b="1" spc="-105" dirty="0">
                <a:latin typeface="Times New Roman"/>
                <a:cs typeface="Times New Roman"/>
              </a:rPr>
              <a:t> </a:t>
            </a:r>
            <a:r>
              <a:rPr sz="1200" b="1" dirty="0">
                <a:latin typeface="Times New Roman"/>
                <a:cs typeface="Times New Roman"/>
              </a:rPr>
              <a:t>(2)</a:t>
            </a:r>
            <a:endParaRPr sz="1200">
              <a:latin typeface="Times New Roman"/>
              <a:cs typeface="Times New Roman"/>
            </a:endParaRPr>
          </a:p>
          <a:p>
            <a:pPr marL="469900">
              <a:lnSpc>
                <a:spcPts val="1375"/>
              </a:lnSpc>
            </a:pPr>
            <a:r>
              <a:rPr sz="1200" b="1" i="1" u="heavy" dirty="0">
                <a:latin typeface="Times New Roman"/>
                <a:cs typeface="Times New Roman"/>
              </a:rPr>
              <a:t>Unbalanced</a:t>
            </a:r>
            <a:r>
              <a:rPr sz="1200" b="1" i="1" u="heavy" spc="-105" dirty="0">
                <a:latin typeface="Times New Roman"/>
                <a:cs typeface="Times New Roman"/>
              </a:rPr>
              <a:t> </a:t>
            </a:r>
            <a:r>
              <a:rPr sz="1200" b="1" i="1" u="heavy" dirty="0">
                <a:latin typeface="Times New Roman"/>
                <a:cs typeface="Times New Roman"/>
              </a:rPr>
              <a:t>Configuration</a:t>
            </a:r>
            <a:endParaRPr sz="1200">
              <a:latin typeface="Times New Roman"/>
              <a:cs typeface="Times New Roman"/>
            </a:endParaRPr>
          </a:p>
          <a:p>
            <a:pPr marL="698500" lvl="1" indent="-228600">
              <a:lnSpc>
                <a:spcPts val="1375"/>
              </a:lnSpc>
              <a:buFont typeface="Courier New"/>
              <a:buChar char="o"/>
              <a:tabLst>
                <a:tab pos="698500" algn="l"/>
              </a:tabLst>
            </a:pPr>
            <a:r>
              <a:rPr sz="1200" dirty="0">
                <a:latin typeface="Times New Roman"/>
                <a:cs typeface="Times New Roman"/>
              </a:rPr>
              <a:t>Also called </a:t>
            </a:r>
            <a:r>
              <a:rPr sz="1200" spc="-5" dirty="0">
                <a:latin typeface="Times New Roman"/>
                <a:cs typeface="Times New Roman"/>
              </a:rPr>
              <a:t>Master/Slave</a:t>
            </a:r>
            <a:r>
              <a:rPr sz="1200" spc="-75" dirty="0">
                <a:latin typeface="Times New Roman"/>
                <a:cs typeface="Times New Roman"/>
              </a:rPr>
              <a:t> </a:t>
            </a:r>
            <a:r>
              <a:rPr sz="1200" spc="-5" dirty="0">
                <a:latin typeface="Times New Roman"/>
                <a:cs typeface="Times New Roman"/>
              </a:rPr>
              <a:t>Configuration</a:t>
            </a:r>
            <a:endParaRPr sz="1200">
              <a:latin typeface="Times New Roman"/>
              <a:cs typeface="Times New Roman"/>
            </a:endParaRPr>
          </a:p>
          <a:p>
            <a:pPr marL="698500" lvl="1" indent="-228600">
              <a:lnSpc>
                <a:spcPts val="1380"/>
              </a:lnSpc>
              <a:buFont typeface="Courier New"/>
              <a:buChar char="o"/>
              <a:tabLst>
                <a:tab pos="698500" algn="l"/>
              </a:tabLst>
            </a:pPr>
            <a:r>
              <a:rPr sz="1200" dirty="0">
                <a:latin typeface="Times New Roman"/>
                <a:cs typeface="Times New Roman"/>
              </a:rPr>
              <a:t>One device is a </a:t>
            </a:r>
            <a:r>
              <a:rPr sz="1200" spc="-5" dirty="0">
                <a:latin typeface="Times New Roman"/>
                <a:cs typeface="Times New Roman"/>
              </a:rPr>
              <a:t>primary and others are</a:t>
            </a:r>
            <a:r>
              <a:rPr sz="1200" spc="-60" dirty="0">
                <a:latin typeface="Times New Roman"/>
                <a:cs typeface="Times New Roman"/>
              </a:rPr>
              <a:t> </a:t>
            </a:r>
            <a:r>
              <a:rPr sz="1200" spc="-5" dirty="0">
                <a:latin typeface="Times New Roman"/>
                <a:cs typeface="Times New Roman"/>
              </a:rPr>
              <a:t>secondary</a:t>
            </a:r>
            <a:endParaRPr sz="1200">
              <a:latin typeface="Times New Roman"/>
              <a:cs typeface="Times New Roman"/>
            </a:endParaRPr>
          </a:p>
          <a:p>
            <a:pPr marL="698500" marR="8255" lvl="1" indent="-228600">
              <a:lnSpc>
                <a:spcPts val="1380"/>
              </a:lnSpc>
              <a:spcBef>
                <a:spcPts val="65"/>
              </a:spcBef>
              <a:buFont typeface="Courier New"/>
              <a:buChar char="o"/>
              <a:tabLst>
                <a:tab pos="698500" algn="l"/>
              </a:tabLst>
            </a:pPr>
            <a:r>
              <a:rPr sz="1200" dirty="0">
                <a:latin typeface="Times New Roman"/>
                <a:cs typeface="Times New Roman"/>
              </a:rPr>
              <a:t>Unbalanced configuration can be point to </a:t>
            </a:r>
            <a:r>
              <a:rPr sz="1200" spc="-5" dirty="0">
                <a:latin typeface="Times New Roman"/>
                <a:cs typeface="Times New Roman"/>
              </a:rPr>
              <a:t>point </a:t>
            </a:r>
            <a:r>
              <a:rPr sz="1200" dirty="0">
                <a:latin typeface="Times New Roman"/>
                <a:cs typeface="Times New Roman"/>
              </a:rPr>
              <a:t>if </a:t>
            </a:r>
            <a:r>
              <a:rPr sz="1200" spc="-5" dirty="0">
                <a:latin typeface="Times New Roman"/>
                <a:cs typeface="Times New Roman"/>
              </a:rPr>
              <a:t>only </a:t>
            </a:r>
            <a:r>
              <a:rPr sz="1200" dirty="0">
                <a:latin typeface="Times New Roman"/>
                <a:cs typeface="Times New Roman"/>
              </a:rPr>
              <a:t>two </a:t>
            </a:r>
            <a:r>
              <a:rPr sz="1200" spc="-5" dirty="0">
                <a:latin typeface="Times New Roman"/>
                <a:cs typeface="Times New Roman"/>
              </a:rPr>
              <a:t>devices </a:t>
            </a:r>
            <a:r>
              <a:rPr sz="1200" dirty="0">
                <a:latin typeface="Times New Roman"/>
                <a:cs typeface="Times New Roman"/>
              </a:rPr>
              <a:t>are  involved</a:t>
            </a:r>
            <a:endParaRPr sz="1200">
              <a:latin typeface="Times New Roman"/>
              <a:cs typeface="Times New Roman"/>
            </a:endParaRPr>
          </a:p>
          <a:p>
            <a:pPr marL="698500" marR="7620" lvl="1" indent="-228600">
              <a:lnSpc>
                <a:spcPts val="1380"/>
              </a:lnSpc>
              <a:buFont typeface="Courier New"/>
              <a:buChar char="o"/>
              <a:tabLst>
                <a:tab pos="698500" algn="l"/>
              </a:tabLst>
            </a:pPr>
            <a:r>
              <a:rPr sz="1200" dirty="0">
                <a:latin typeface="Times New Roman"/>
                <a:cs typeface="Times New Roman"/>
              </a:rPr>
              <a:t>Most of the </a:t>
            </a:r>
            <a:r>
              <a:rPr sz="1200" spc="-5" dirty="0">
                <a:latin typeface="Times New Roman"/>
                <a:cs typeface="Times New Roman"/>
              </a:rPr>
              <a:t>times </a:t>
            </a:r>
            <a:r>
              <a:rPr sz="1200" dirty="0">
                <a:latin typeface="Times New Roman"/>
                <a:cs typeface="Times New Roman"/>
              </a:rPr>
              <a:t>it is </a:t>
            </a:r>
            <a:r>
              <a:rPr sz="1200" spc="-5" dirty="0">
                <a:latin typeface="Times New Roman"/>
                <a:cs typeface="Times New Roman"/>
              </a:rPr>
              <a:t>multipoint </a:t>
            </a:r>
            <a:r>
              <a:rPr sz="1200" dirty="0">
                <a:latin typeface="Times New Roman"/>
                <a:cs typeface="Times New Roman"/>
              </a:rPr>
              <a:t>with one </a:t>
            </a:r>
            <a:r>
              <a:rPr sz="1200" spc="-5" dirty="0">
                <a:latin typeface="Times New Roman"/>
                <a:cs typeface="Times New Roman"/>
              </a:rPr>
              <a:t>primary </a:t>
            </a:r>
            <a:r>
              <a:rPr sz="1200" dirty="0">
                <a:latin typeface="Times New Roman"/>
                <a:cs typeface="Times New Roman"/>
              </a:rPr>
              <a:t>controlling several  </a:t>
            </a:r>
            <a:r>
              <a:rPr sz="1200" spc="-5" dirty="0">
                <a:latin typeface="Times New Roman"/>
                <a:cs typeface="Times New Roman"/>
              </a:rPr>
              <a:t>secondaries</a:t>
            </a:r>
            <a:endParaRPr sz="1200">
              <a:latin typeface="Times New Roman"/>
              <a:cs typeface="Times New Roman"/>
            </a:endParaRPr>
          </a:p>
          <a:p>
            <a:pPr marL="469900">
              <a:lnSpc>
                <a:spcPts val="1325"/>
              </a:lnSpc>
            </a:pPr>
            <a:r>
              <a:rPr sz="1200" b="1" dirty="0">
                <a:latin typeface="Times New Roman"/>
                <a:cs typeface="Times New Roman"/>
              </a:rPr>
              <a:t>Configuration</a:t>
            </a:r>
            <a:r>
              <a:rPr sz="1200" b="1" spc="-105" dirty="0">
                <a:latin typeface="Times New Roman"/>
                <a:cs typeface="Times New Roman"/>
              </a:rPr>
              <a:t> </a:t>
            </a:r>
            <a:r>
              <a:rPr sz="1200" b="1" dirty="0">
                <a:latin typeface="Times New Roman"/>
                <a:cs typeface="Times New Roman"/>
              </a:rPr>
              <a:t>(3)</a:t>
            </a:r>
            <a:endParaRPr sz="1200">
              <a:latin typeface="Times New Roman"/>
              <a:cs typeface="Times New Roman"/>
            </a:endParaRPr>
          </a:p>
          <a:p>
            <a:pPr marL="698500">
              <a:lnSpc>
                <a:spcPts val="1375"/>
              </a:lnSpc>
            </a:pPr>
            <a:r>
              <a:rPr sz="1200" b="1" i="1" u="heavy" spc="-5" dirty="0">
                <a:latin typeface="Times New Roman"/>
                <a:cs typeface="Times New Roman"/>
              </a:rPr>
              <a:t>Symmetrical</a:t>
            </a:r>
            <a:r>
              <a:rPr sz="1200" b="1" i="1" u="heavy" spc="-65" dirty="0">
                <a:latin typeface="Times New Roman"/>
                <a:cs typeface="Times New Roman"/>
              </a:rPr>
              <a:t> </a:t>
            </a:r>
            <a:r>
              <a:rPr sz="1200" b="1" i="1" u="heavy" dirty="0">
                <a:latin typeface="Times New Roman"/>
                <a:cs typeface="Times New Roman"/>
              </a:rPr>
              <a:t>Configuration</a:t>
            </a:r>
            <a:endParaRPr sz="1200">
              <a:latin typeface="Times New Roman"/>
              <a:cs typeface="Times New Roman"/>
            </a:endParaRPr>
          </a:p>
          <a:p>
            <a:pPr marL="698500" marR="6985" lvl="1" indent="-228600">
              <a:lnSpc>
                <a:spcPts val="1380"/>
              </a:lnSpc>
              <a:spcBef>
                <a:spcPts val="60"/>
              </a:spcBef>
              <a:buFont typeface="Courier New"/>
              <a:buChar char="o"/>
              <a:tabLst>
                <a:tab pos="698500" algn="l"/>
              </a:tabLst>
            </a:pPr>
            <a:r>
              <a:rPr sz="1200" dirty="0">
                <a:latin typeface="Times New Roman"/>
                <a:cs typeface="Times New Roman"/>
              </a:rPr>
              <a:t>Each physical station on a link consists of two logical stations, one a </a:t>
            </a:r>
            <a:r>
              <a:rPr sz="1200" spc="-5" dirty="0">
                <a:latin typeface="Times New Roman"/>
                <a:cs typeface="Times New Roman"/>
              </a:rPr>
              <a:t>primary  </a:t>
            </a:r>
            <a:r>
              <a:rPr sz="1200" dirty="0">
                <a:latin typeface="Times New Roman"/>
                <a:cs typeface="Times New Roman"/>
              </a:rPr>
              <a:t>and the </a:t>
            </a:r>
            <a:r>
              <a:rPr sz="1200" spc="-5" dirty="0">
                <a:latin typeface="Times New Roman"/>
                <a:cs typeface="Times New Roman"/>
              </a:rPr>
              <a:t>other </a:t>
            </a:r>
            <a:r>
              <a:rPr sz="1200" dirty="0">
                <a:latin typeface="Times New Roman"/>
                <a:cs typeface="Times New Roman"/>
              </a:rPr>
              <a:t>a</a:t>
            </a:r>
            <a:r>
              <a:rPr sz="1200" spc="-105" dirty="0">
                <a:latin typeface="Times New Roman"/>
                <a:cs typeface="Times New Roman"/>
              </a:rPr>
              <a:t> </a:t>
            </a:r>
            <a:r>
              <a:rPr sz="1200" spc="-5" dirty="0">
                <a:latin typeface="Times New Roman"/>
                <a:cs typeface="Times New Roman"/>
              </a:rPr>
              <a:t>secondary</a:t>
            </a:r>
            <a:endParaRPr sz="1200">
              <a:latin typeface="Times New Roman"/>
              <a:cs typeface="Times New Roman"/>
            </a:endParaRPr>
          </a:p>
          <a:p>
            <a:pPr marL="698500" marR="7620" lvl="1" indent="-228600">
              <a:lnSpc>
                <a:spcPts val="1380"/>
              </a:lnSpc>
              <a:buFont typeface="Courier New"/>
              <a:buChar char="o"/>
              <a:tabLst>
                <a:tab pos="698500" algn="l"/>
              </a:tabLst>
            </a:pPr>
            <a:r>
              <a:rPr sz="1200" spc="-5" dirty="0">
                <a:latin typeface="Times New Roman"/>
                <a:cs typeface="Times New Roman"/>
              </a:rPr>
              <a:t>Separate lines link the primary </a:t>
            </a:r>
            <a:r>
              <a:rPr sz="1200" dirty="0">
                <a:latin typeface="Times New Roman"/>
                <a:cs typeface="Times New Roman"/>
              </a:rPr>
              <a:t>aspect </a:t>
            </a:r>
            <a:r>
              <a:rPr sz="1200" spc="-5" dirty="0">
                <a:latin typeface="Times New Roman"/>
                <a:cs typeface="Times New Roman"/>
              </a:rPr>
              <a:t>of one physical station </a:t>
            </a:r>
            <a:r>
              <a:rPr sz="1200" dirty="0">
                <a:latin typeface="Times New Roman"/>
                <a:cs typeface="Times New Roman"/>
              </a:rPr>
              <a:t>to the </a:t>
            </a:r>
            <a:r>
              <a:rPr sz="1200" spc="-5" dirty="0">
                <a:latin typeface="Times New Roman"/>
                <a:cs typeface="Times New Roman"/>
              </a:rPr>
              <a:t>secondary  </a:t>
            </a:r>
            <a:r>
              <a:rPr sz="1200" dirty="0">
                <a:latin typeface="Times New Roman"/>
                <a:cs typeface="Times New Roman"/>
              </a:rPr>
              <a:t>aspect </a:t>
            </a:r>
            <a:r>
              <a:rPr sz="1200" spc="-5" dirty="0">
                <a:latin typeface="Times New Roman"/>
                <a:cs typeface="Times New Roman"/>
              </a:rPr>
              <a:t>of another </a:t>
            </a:r>
            <a:r>
              <a:rPr sz="1200" dirty="0">
                <a:latin typeface="Times New Roman"/>
                <a:cs typeface="Times New Roman"/>
              </a:rPr>
              <a:t>physical</a:t>
            </a:r>
            <a:r>
              <a:rPr sz="1200" spc="-65" dirty="0">
                <a:latin typeface="Times New Roman"/>
                <a:cs typeface="Times New Roman"/>
              </a:rPr>
              <a:t> </a:t>
            </a:r>
            <a:r>
              <a:rPr sz="1200" dirty="0">
                <a:latin typeface="Times New Roman"/>
                <a:cs typeface="Times New Roman"/>
              </a:rPr>
              <a:t>station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211</a:t>
            </a:fld>
            <a:endParaRPr dirty="0"/>
          </a:p>
        </p:txBody>
      </p:sp>
    </p:spTree>
    <p:extLst>
      <p:ext uri="{BB962C8B-B14F-4D97-AF65-F5344CB8AC3E}">
        <p14:creationId xmlns:p14="http://schemas.microsoft.com/office/powerpoint/2010/main" val="33271308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5724905"/>
            <a:ext cx="5024120" cy="132270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Modes</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A mode in HDLC is the relationship b/w </a:t>
            </a:r>
            <a:r>
              <a:rPr sz="1200" dirty="0">
                <a:latin typeface="Times New Roman"/>
                <a:cs typeface="Times New Roman"/>
              </a:rPr>
              <a:t>two </a:t>
            </a:r>
            <a:r>
              <a:rPr sz="1200" spc="-5" dirty="0">
                <a:latin typeface="Times New Roman"/>
                <a:cs typeface="Times New Roman"/>
              </a:rPr>
              <a:t>devices </a:t>
            </a:r>
            <a:r>
              <a:rPr sz="1200" dirty="0">
                <a:latin typeface="Times New Roman"/>
                <a:cs typeface="Times New Roman"/>
              </a:rPr>
              <a:t>involved in an</a:t>
            </a:r>
            <a:r>
              <a:rPr sz="1200" spc="-40" dirty="0">
                <a:latin typeface="Times New Roman"/>
                <a:cs typeface="Times New Roman"/>
              </a:rPr>
              <a:t> </a:t>
            </a:r>
            <a:r>
              <a:rPr sz="1200" dirty="0">
                <a:latin typeface="Times New Roman"/>
                <a:cs typeface="Times New Roman"/>
              </a:rPr>
              <a:t>exchange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mode </a:t>
            </a:r>
            <a:r>
              <a:rPr sz="1200" dirty="0">
                <a:latin typeface="Times New Roman"/>
                <a:cs typeface="Times New Roman"/>
              </a:rPr>
              <a:t>describes who controls the</a:t>
            </a:r>
            <a:r>
              <a:rPr sz="1200" spc="-90"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HDLC supports </a:t>
            </a:r>
            <a:r>
              <a:rPr sz="1200" dirty="0">
                <a:latin typeface="Times New Roman"/>
                <a:cs typeface="Times New Roman"/>
              </a:rPr>
              <a:t>3 </a:t>
            </a:r>
            <a:r>
              <a:rPr sz="1200" spc="-5" dirty="0">
                <a:latin typeface="Times New Roman"/>
                <a:cs typeface="Times New Roman"/>
              </a:rPr>
              <a:t>modes of communication b/w</a:t>
            </a:r>
            <a:r>
              <a:rPr sz="1200" spc="-20" dirty="0">
                <a:latin typeface="Times New Roman"/>
                <a:cs typeface="Times New Roman"/>
              </a:rPr>
              <a:t> </a:t>
            </a:r>
            <a:r>
              <a:rPr sz="1200" spc="-5" dirty="0">
                <a:latin typeface="Times New Roman"/>
                <a:cs typeface="Times New Roman"/>
              </a:rPr>
              <a:t>stations:</a:t>
            </a:r>
            <a:endParaRPr sz="1200">
              <a:latin typeface="Times New Roman"/>
              <a:cs typeface="Times New Roman"/>
            </a:endParaRPr>
          </a:p>
          <a:p>
            <a:pPr marL="927100">
              <a:lnSpc>
                <a:spcPts val="1590"/>
              </a:lnSpc>
            </a:pPr>
            <a:r>
              <a:rPr sz="1400" spc="-5" dirty="0">
                <a:latin typeface="Times New Roman"/>
                <a:cs typeface="Times New Roman"/>
              </a:rPr>
              <a:t>–</a:t>
            </a:r>
            <a:r>
              <a:rPr sz="1200" spc="-5" dirty="0">
                <a:latin typeface="Times New Roman"/>
                <a:cs typeface="Times New Roman"/>
              </a:rPr>
              <a:t>Normal Response Mode</a:t>
            </a:r>
            <a:r>
              <a:rPr sz="1200" spc="-65" dirty="0">
                <a:latin typeface="Times New Roman"/>
                <a:cs typeface="Times New Roman"/>
              </a:rPr>
              <a:t> </a:t>
            </a:r>
            <a:r>
              <a:rPr sz="1200" spc="-5" dirty="0">
                <a:latin typeface="Times New Roman"/>
                <a:cs typeface="Times New Roman"/>
              </a:rPr>
              <a:t>(NRM)</a:t>
            </a:r>
            <a:endParaRPr sz="1200">
              <a:latin typeface="Times New Roman"/>
              <a:cs typeface="Times New Roman"/>
            </a:endParaRPr>
          </a:p>
          <a:p>
            <a:pPr marL="927100">
              <a:lnSpc>
                <a:spcPts val="1570"/>
              </a:lnSpc>
            </a:pPr>
            <a:r>
              <a:rPr sz="1400" spc="-5" dirty="0">
                <a:latin typeface="Times New Roman"/>
                <a:cs typeface="Times New Roman"/>
              </a:rPr>
              <a:t>–</a:t>
            </a:r>
            <a:r>
              <a:rPr sz="1200" spc="-5" dirty="0">
                <a:latin typeface="Times New Roman"/>
                <a:cs typeface="Times New Roman"/>
              </a:rPr>
              <a:t>Asynchronous Response Mode</a:t>
            </a:r>
            <a:r>
              <a:rPr sz="1200" spc="-90" dirty="0">
                <a:latin typeface="Times New Roman"/>
                <a:cs typeface="Times New Roman"/>
              </a:rPr>
              <a:t> </a:t>
            </a:r>
            <a:r>
              <a:rPr sz="1200" spc="-5" dirty="0">
                <a:latin typeface="Times New Roman"/>
                <a:cs typeface="Times New Roman"/>
              </a:rPr>
              <a:t>(ARM)</a:t>
            </a:r>
            <a:endParaRPr sz="1200">
              <a:latin typeface="Times New Roman"/>
              <a:cs typeface="Times New Roman"/>
            </a:endParaRPr>
          </a:p>
          <a:p>
            <a:pPr marL="927100">
              <a:lnSpc>
                <a:spcPts val="1625"/>
              </a:lnSpc>
            </a:pPr>
            <a:r>
              <a:rPr sz="1400" spc="-5" dirty="0">
                <a:latin typeface="Times New Roman"/>
                <a:cs typeface="Times New Roman"/>
              </a:rPr>
              <a:t>–</a:t>
            </a:r>
            <a:r>
              <a:rPr sz="1200" spc="-5" dirty="0">
                <a:latin typeface="Times New Roman"/>
                <a:cs typeface="Times New Roman"/>
              </a:rPr>
              <a:t>Asynchronous Balanced Mode</a:t>
            </a:r>
            <a:r>
              <a:rPr sz="1200" spc="-90" dirty="0">
                <a:latin typeface="Times New Roman"/>
                <a:cs typeface="Times New Roman"/>
              </a:rPr>
              <a:t> </a:t>
            </a:r>
            <a:r>
              <a:rPr sz="1200" spc="-5" dirty="0">
                <a:latin typeface="Times New Roman"/>
                <a:cs typeface="Times New Roman"/>
              </a:rPr>
              <a:t>(ABM)</a:t>
            </a:r>
            <a:endParaRPr sz="1200">
              <a:latin typeface="Times New Roman"/>
              <a:cs typeface="Times New Roman"/>
            </a:endParaRPr>
          </a:p>
        </p:txBody>
      </p:sp>
      <p:sp>
        <p:nvSpPr>
          <p:cNvPr id="7" name="object 7"/>
          <p:cNvSpPr txBox="1"/>
          <p:nvPr/>
        </p:nvSpPr>
        <p:spPr>
          <a:xfrm>
            <a:off x="1130300" y="8666226"/>
            <a:ext cx="5532120" cy="89471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Normal </a:t>
            </a:r>
            <a:r>
              <a:rPr sz="1200" b="1" spc="-5" dirty="0">
                <a:latin typeface="Times New Roman"/>
                <a:cs typeface="Times New Roman"/>
              </a:rPr>
              <a:t>Response </a:t>
            </a:r>
            <a:r>
              <a:rPr sz="1200" b="1" dirty="0">
                <a:latin typeface="Times New Roman"/>
                <a:cs typeface="Times New Roman"/>
              </a:rPr>
              <a:t>Mode</a:t>
            </a:r>
            <a:r>
              <a:rPr sz="1200" b="1" spc="-60" dirty="0">
                <a:latin typeface="Times New Roman"/>
                <a:cs typeface="Times New Roman"/>
              </a:rPr>
              <a:t> </a:t>
            </a:r>
            <a:r>
              <a:rPr sz="1200" b="1" dirty="0">
                <a:latin typeface="Times New Roman"/>
                <a:cs typeface="Times New Roman"/>
              </a:rPr>
              <a:t>(NRM)</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Refers </a:t>
            </a:r>
            <a:r>
              <a:rPr sz="1200" dirty="0">
                <a:latin typeface="Times New Roman"/>
                <a:cs typeface="Times New Roman"/>
              </a:rPr>
              <a:t>to the </a:t>
            </a:r>
            <a:r>
              <a:rPr sz="1200" spc="-5" dirty="0">
                <a:latin typeface="Times New Roman"/>
                <a:cs typeface="Times New Roman"/>
              </a:rPr>
              <a:t>standard primary-secondary</a:t>
            </a:r>
            <a:r>
              <a:rPr sz="1200" spc="-35" dirty="0">
                <a:latin typeface="Times New Roman"/>
                <a:cs typeface="Times New Roman"/>
              </a:rPr>
              <a:t> </a:t>
            </a:r>
            <a:r>
              <a:rPr sz="1200" spc="-5" dirty="0">
                <a:latin typeface="Times New Roman"/>
                <a:cs typeface="Times New Roman"/>
              </a:rPr>
              <a:t>relationship</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Secondary </a:t>
            </a:r>
            <a:r>
              <a:rPr sz="1200" spc="-5" dirty="0">
                <a:latin typeface="Times New Roman"/>
                <a:cs typeface="Times New Roman"/>
              </a:rPr>
              <a:t>device must </a:t>
            </a:r>
            <a:r>
              <a:rPr sz="1200" dirty="0">
                <a:latin typeface="Times New Roman"/>
                <a:cs typeface="Times New Roman"/>
              </a:rPr>
              <a:t>have </a:t>
            </a:r>
            <a:r>
              <a:rPr sz="1200" spc="-5" dirty="0">
                <a:latin typeface="Times New Roman"/>
                <a:cs typeface="Times New Roman"/>
              </a:rPr>
              <a:t>permission </a:t>
            </a:r>
            <a:r>
              <a:rPr sz="1200" dirty="0">
                <a:latin typeface="Times New Roman"/>
                <a:cs typeface="Times New Roman"/>
              </a:rPr>
              <a:t>from </a:t>
            </a:r>
            <a:r>
              <a:rPr sz="1200" spc="-5" dirty="0">
                <a:latin typeface="Times New Roman"/>
                <a:cs typeface="Times New Roman"/>
              </a:rPr>
              <a:t>primary </a:t>
            </a:r>
            <a:r>
              <a:rPr sz="1200" dirty="0">
                <a:latin typeface="Times New Roman"/>
                <a:cs typeface="Times New Roman"/>
              </a:rPr>
              <a:t>device before</a:t>
            </a:r>
            <a:r>
              <a:rPr sz="1200" spc="25" dirty="0">
                <a:latin typeface="Times New Roman"/>
                <a:cs typeface="Times New Roman"/>
              </a:rPr>
              <a:t> </a:t>
            </a:r>
            <a:r>
              <a:rPr sz="1200" spc="-5" dirty="0">
                <a:latin typeface="Times New Roman"/>
                <a:cs typeface="Times New Roman"/>
              </a:rPr>
              <a:t>transmitting</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Once </a:t>
            </a:r>
            <a:r>
              <a:rPr sz="1200" spc="-5" dirty="0">
                <a:latin typeface="Times New Roman"/>
                <a:cs typeface="Times New Roman"/>
              </a:rPr>
              <a:t>permission </a:t>
            </a:r>
            <a:r>
              <a:rPr sz="1200" dirty="0">
                <a:latin typeface="Times New Roman"/>
                <a:cs typeface="Times New Roman"/>
              </a:rPr>
              <a:t>has been granted, </a:t>
            </a:r>
            <a:r>
              <a:rPr sz="1200" spc="-5" dirty="0">
                <a:latin typeface="Times New Roman"/>
                <a:cs typeface="Times New Roman"/>
              </a:rPr>
              <a:t>the secondary may </a:t>
            </a:r>
            <a:r>
              <a:rPr sz="1200" dirty="0">
                <a:latin typeface="Times New Roman"/>
                <a:cs typeface="Times New Roman"/>
              </a:rPr>
              <a:t>initiate a response </a:t>
            </a:r>
            <a:r>
              <a:rPr sz="1200" spc="-5" dirty="0">
                <a:latin typeface="Times New Roman"/>
                <a:cs typeface="Times New Roman"/>
              </a:rPr>
              <a:t>transmission  of one or </a:t>
            </a:r>
            <a:r>
              <a:rPr sz="1200" dirty="0">
                <a:latin typeface="Times New Roman"/>
                <a:cs typeface="Times New Roman"/>
              </a:rPr>
              <a:t>more </a:t>
            </a:r>
            <a:r>
              <a:rPr sz="1200" spc="-5" dirty="0">
                <a:latin typeface="Times New Roman"/>
                <a:cs typeface="Times New Roman"/>
              </a:rPr>
              <a:t>frames </a:t>
            </a:r>
            <a:r>
              <a:rPr sz="1200" dirty="0">
                <a:latin typeface="Times New Roman"/>
                <a:cs typeface="Times New Roman"/>
              </a:rPr>
              <a:t>containing</a:t>
            </a:r>
            <a:r>
              <a:rPr sz="1200" spc="-60" dirty="0">
                <a:latin typeface="Times New Roman"/>
                <a:cs typeface="Times New Roman"/>
              </a:rPr>
              <a:t> </a:t>
            </a:r>
            <a:r>
              <a:rPr sz="1200" spc="-5" dirty="0">
                <a:latin typeface="Times New Roman"/>
                <a:cs typeface="Times New Roman"/>
              </a:rPr>
              <a:t>data</a:t>
            </a:r>
            <a:endParaRPr sz="1200">
              <a:latin typeface="Times New Roman"/>
              <a:cs typeface="Times New Roman"/>
            </a:endParaRPr>
          </a:p>
        </p:txBody>
      </p:sp>
      <p:sp>
        <p:nvSpPr>
          <p:cNvPr id="8" name="object 8"/>
          <p:cNvSpPr txBox="1"/>
          <p:nvPr/>
        </p:nvSpPr>
        <p:spPr>
          <a:xfrm>
            <a:off x="1816100" y="903731"/>
            <a:ext cx="4109085" cy="895985"/>
          </a:xfrm>
          <a:prstGeom prst="rect">
            <a:avLst/>
          </a:prstGeom>
        </p:spPr>
        <p:txBody>
          <a:bodyPr vert="horz" wrap="square" lIns="0" tIns="0" rIns="0" bIns="0" rtlCol="0">
            <a:spAutoFit/>
          </a:bodyPr>
          <a:lstStyle/>
          <a:p>
            <a:pPr marL="12700">
              <a:lnSpc>
                <a:spcPts val="1410"/>
              </a:lnSpc>
            </a:pPr>
            <a:r>
              <a:rPr sz="1200" b="1" dirty="0">
                <a:latin typeface="Times New Roman"/>
                <a:cs typeface="Times New Roman"/>
              </a:rPr>
              <a:t>Configuration</a:t>
            </a:r>
            <a:r>
              <a:rPr sz="1200" b="1" spc="-105" dirty="0">
                <a:latin typeface="Times New Roman"/>
                <a:cs typeface="Times New Roman"/>
              </a:rPr>
              <a:t> </a:t>
            </a:r>
            <a:r>
              <a:rPr sz="1200" b="1" dirty="0">
                <a:latin typeface="Times New Roman"/>
                <a:cs typeface="Times New Roman"/>
              </a:rPr>
              <a:t>(4)</a:t>
            </a:r>
            <a:endParaRPr sz="1200">
              <a:latin typeface="Times New Roman"/>
              <a:cs typeface="Times New Roman"/>
            </a:endParaRPr>
          </a:p>
          <a:p>
            <a:pPr marL="12700">
              <a:lnSpc>
                <a:spcPts val="1375"/>
              </a:lnSpc>
            </a:pPr>
            <a:r>
              <a:rPr sz="1200" b="1" i="1" u="heavy" dirty="0">
                <a:latin typeface="Times New Roman"/>
                <a:cs typeface="Times New Roman"/>
              </a:rPr>
              <a:t>Balanced</a:t>
            </a:r>
            <a:r>
              <a:rPr sz="1200" b="1" i="1" u="heavy" spc="-50" dirty="0">
                <a:latin typeface="Times New Roman"/>
                <a:cs typeface="Times New Roman"/>
              </a:rPr>
              <a:t> </a:t>
            </a:r>
            <a:r>
              <a:rPr sz="1200" b="1" i="1" u="heavy" spc="-5" dirty="0">
                <a:latin typeface="Times New Roman"/>
                <a:cs typeface="Times New Roman"/>
              </a:rPr>
              <a:t>Configuration</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Both stations </a:t>
            </a:r>
            <a:r>
              <a:rPr sz="1200" dirty="0">
                <a:latin typeface="Times New Roman"/>
                <a:cs typeface="Times New Roman"/>
              </a:rPr>
              <a:t>in a </a:t>
            </a:r>
            <a:r>
              <a:rPr sz="1200" spc="-5" dirty="0">
                <a:latin typeface="Times New Roman"/>
                <a:cs typeface="Times New Roman"/>
              </a:rPr>
              <a:t>point-to-point topology are of combined</a:t>
            </a:r>
            <a:r>
              <a:rPr sz="1200" spc="-55" dirty="0">
                <a:latin typeface="Times New Roman"/>
                <a:cs typeface="Times New Roman"/>
              </a:rPr>
              <a:t> </a:t>
            </a:r>
            <a:r>
              <a:rPr sz="1200" spc="-5" dirty="0">
                <a:latin typeface="Times New Roman"/>
                <a:cs typeface="Times New Roman"/>
              </a:rPr>
              <a:t>type</a:t>
            </a:r>
            <a:endParaRPr sz="1200">
              <a:latin typeface="Times New Roman"/>
              <a:cs typeface="Times New Roman"/>
            </a:endParaRPr>
          </a:p>
          <a:p>
            <a:pPr marL="241300" indent="-228600">
              <a:lnSpc>
                <a:spcPts val="1385"/>
              </a:lnSpc>
              <a:buFont typeface="Courier New"/>
              <a:buChar char="o"/>
              <a:tabLst>
                <a:tab pos="241300" algn="l"/>
              </a:tabLst>
            </a:pPr>
            <a:r>
              <a:rPr sz="1200" spc="-5" dirty="0">
                <a:latin typeface="Times New Roman"/>
                <a:cs typeface="Times New Roman"/>
              </a:rPr>
              <a:t>HDLC </a:t>
            </a:r>
            <a:r>
              <a:rPr sz="1200" dirty="0">
                <a:latin typeface="Times New Roman"/>
                <a:cs typeface="Times New Roman"/>
              </a:rPr>
              <a:t>does not support balanced</a:t>
            </a:r>
            <a:r>
              <a:rPr sz="1200" spc="-55" dirty="0">
                <a:latin typeface="Times New Roman"/>
                <a:cs typeface="Times New Roman"/>
              </a:rPr>
              <a:t> </a:t>
            </a:r>
            <a:r>
              <a:rPr sz="1200" spc="-5" dirty="0">
                <a:latin typeface="Times New Roman"/>
                <a:cs typeface="Times New Roman"/>
              </a:rPr>
              <a:t>multipoint</a:t>
            </a:r>
            <a:endParaRPr sz="1200">
              <a:latin typeface="Times New Roman"/>
              <a:cs typeface="Times New Roman"/>
            </a:endParaRPr>
          </a:p>
          <a:p>
            <a:pPr marL="1155700">
              <a:lnSpc>
                <a:spcPts val="1415"/>
              </a:lnSpc>
            </a:pPr>
            <a:r>
              <a:rPr sz="1200" b="1" dirty="0">
                <a:latin typeface="Times New Roman"/>
                <a:cs typeface="Times New Roman"/>
              </a:rPr>
              <a:t>Station Types &amp;</a:t>
            </a:r>
            <a:r>
              <a:rPr sz="1200" b="1" spc="-105" dirty="0">
                <a:latin typeface="Times New Roman"/>
                <a:cs typeface="Times New Roman"/>
              </a:rPr>
              <a:t> </a:t>
            </a:r>
            <a:r>
              <a:rPr sz="1200" b="1" dirty="0">
                <a:latin typeface="Times New Roman"/>
                <a:cs typeface="Times New Roman"/>
              </a:rPr>
              <a:t>Configurations</a:t>
            </a:r>
            <a:endParaRPr sz="1200">
              <a:latin typeface="Times New Roman"/>
              <a:cs typeface="Times New Roman"/>
            </a:endParaRPr>
          </a:p>
        </p:txBody>
      </p:sp>
      <p:sp>
        <p:nvSpPr>
          <p:cNvPr id="9" name="object 9"/>
          <p:cNvSpPr/>
          <p:nvPr/>
        </p:nvSpPr>
        <p:spPr>
          <a:xfrm>
            <a:off x="1196339" y="7034021"/>
            <a:ext cx="5399760" cy="1293114"/>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337310" y="1790700"/>
            <a:ext cx="5126278" cy="3773424"/>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212</a:t>
            </a:fld>
            <a:endParaRPr dirty="0"/>
          </a:p>
        </p:txBody>
      </p:sp>
    </p:spTree>
    <p:extLst>
      <p:ext uri="{BB962C8B-B14F-4D97-AF65-F5344CB8AC3E}">
        <p14:creationId xmlns:p14="http://schemas.microsoft.com/office/powerpoint/2010/main" val="9256169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531485" cy="1771014"/>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Asynchronous Response </a:t>
            </a:r>
            <a:r>
              <a:rPr sz="1200" b="1" dirty="0">
                <a:latin typeface="Times New Roman"/>
                <a:cs typeface="Times New Roman"/>
              </a:rPr>
              <a:t>Mode</a:t>
            </a:r>
            <a:r>
              <a:rPr sz="1200" b="1" spc="20" dirty="0">
                <a:latin typeface="Times New Roman"/>
                <a:cs typeface="Times New Roman"/>
              </a:rPr>
              <a:t> </a:t>
            </a:r>
            <a:r>
              <a:rPr sz="1200" b="1" spc="-5" dirty="0">
                <a:latin typeface="Times New Roman"/>
                <a:cs typeface="Times New Roman"/>
              </a:rPr>
              <a:t>(ARM)</a:t>
            </a:r>
            <a:endParaRPr sz="1200">
              <a:latin typeface="Times New Roman"/>
              <a:cs typeface="Times New Roman"/>
            </a:endParaRPr>
          </a:p>
          <a:p>
            <a:pPr marL="241300" marR="5715" indent="-228600">
              <a:lnSpc>
                <a:spcPts val="1380"/>
              </a:lnSpc>
              <a:spcBef>
                <a:spcPts val="60"/>
              </a:spcBef>
              <a:buFont typeface="Courier New"/>
              <a:buChar char="o"/>
              <a:tabLst>
                <a:tab pos="241300" algn="l"/>
              </a:tabLst>
            </a:pPr>
            <a:r>
              <a:rPr sz="1200" spc="-5" dirty="0">
                <a:latin typeface="Times New Roman"/>
                <a:cs typeface="Times New Roman"/>
              </a:rPr>
              <a:t>A </a:t>
            </a:r>
            <a:r>
              <a:rPr sz="1200" dirty="0">
                <a:latin typeface="Times New Roman"/>
                <a:cs typeface="Times New Roman"/>
              </a:rPr>
              <a:t>secondary </a:t>
            </a:r>
            <a:r>
              <a:rPr sz="1200" spc="-5" dirty="0">
                <a:latin typeface="Times New Roman"/>
                <a:cs typeface="Times New Roman"/>
              </a:rPr>
              <a:t>may </a:t>
            </a:r>
            <a:r>
              <a:rPr sz="1200" dirty="0">
                <a:latin typeface="Times New Roman"/>
                <a:cs typeface="Times New Roman"/>
              </a:rPr>
              <a:t>initiate a </a:t>
            </a:r>
            <a:r>
              <a:rPr sz="1200" spc="-5" dirty="0">
                <a:latin typeface="Times New Roman"/>
                <a:cs typeface="Times New Roman"/>
              </a:rPr>
              <a:t>TX </a:t>
            </a:r>
            <a:r>
              <a:rPr sz="1200" dirty="0">
                <a:latin typeface="Times New Roman"/>
                <a:cs typeface="Times New Roman"/>
              </a:rPr>
              <a:t>w/o </a:t>
            </a:r>
            <a:r>
              <a:rPr sz="1200" spc="-5" dirty="0">
                <a:latin typeface="Times New Roman"/>
                <a:cs typeface="Times New Roman"/>
              </a:rPr>
              <a:t>permission </a:t>
            </a:r>
            <a:r>
              <a:rPr sz="1200" dirty="0">
                <a:latin typeface="Times New Roman"/>
                <a:cs typeface="Times New Roman"/>
              </a:rPr>
              <a:t>from the </a:t>
            </a:r>
            <a:r>
              <a:rPr sz="1200" spc="-5" dirty="0">
                <a:latin typeface="Times New Roman"/>
                <a:cs typeface="Times New Roman"/>
              </a:rPr>
              <a:t>primary </a:t>
            </a:r>
            <a:r>
              <a:rPr sz="1200" dirty="0">
                <a:latin typeface="Times New Roman"/>
                <a:cs typeface="Times New Roman"/>
              </a:rPr>
              <a:t>whenever the  channel is</a:t>
            </a:r>
            <a:r>
              <a:rPr sz="1200" spc="-105" dirty="0">
                <a:latin typeface="Times New Roman"/>
                <a:cs typeface="Times New Roman"/>
              </a:rPr>
              <a:t> </a:t>
            </a:r>
            <a:r>
              <a:rPr sz="1200" spc="-5" dirty="0">
                <a:latin typeface="Times New Roman"/>
                <a:cs typeface="Times New Roman"/>
              </a:rPr>
              <a:t>idle</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ARM </a:t>
            </a:r>
            <a:r>
              <a:rPr sz="1200" dirty="0">
                <a:latin typeface="Times New Roman"/>
                <a:cs typeface="Times New Roman"/>
              </a:rPr>
              <a:t>does not alter the </a:t>
            </a:r>
            <a:r>
              <a:rPr sz="1200" spc="-5" dirty="0">
                <a:latin typeface="Times New Roman"/>
                <a:cs typeface="Times New Roman"/>
              </a:rPr>
              <a:t>primary secondary relationship </a:t>
            </a:r>
            <a:r>
              <a:rPr sz="1200" dirty="0">
                <a:latin typeface="Times New Roman"/>
                <a:cs typeface="Times New Roman"/>
              </a:rPr>
              <a:t>in any other</a:t>
            </a:r>
            <a:r>
              <a:rPr sz="1200" spc="-5" dirty="0">
                <a:latin typeface="Times New Roman"/>
                <a:cs typeface="Times New Roman"/>
              </a:rPr>
              <a:t> </a:t>
            </a:r>
            <a:r>
              <a:rPr sz="1200" dirty="0">
                <a:latin typeface="Times New Roman"/>
                <a:cs typeface="Times New Roman"/>
              </a:rPr>
              <a:t>way</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dirty="0">
                <a:latin typeface="Times New Roman"/>
                <a:cs typeface="Times New Roman"/>
              </a:rPr>
              <a:t>All </a:t>
            </a:r>
            <a:r>
              <a:rPr sz="1200" spc="-5" dirty="0">
                <a:latin typeface="Times New Roman"/>
                <a:cs typeface="Times New Roman"/>
              </a:rPr>
              <a:t>transmissions </a:t>
            </a:r>
            <a:r>
              <a:rPr sz="1200" dirty="0">
                <a:latin typeface="Times New Roman"/>
                <a:cs typeface="Times New Roman"/>
              </a:rPr>
              <a:t>from the </a:t>
            </a:r>
            <a:r>
              <a:rPr sz="1200" spc="-5" dirty="0">
                <a:latin typeface="Times New Roman"/>
                <a:cs typeface="Times New Roman"/>
              </a:rPr>
              <a:t>primary </a:t>
            </a:r>
            <a:r>
              <a:rPr sz="1200" dirty="0">
                <a:latin typeface="Times New Roman"/>
                <a:cs typeface="Times New Roman"/>
              </a:rPr>
              <a:t>still go to the secondary and are then relayed to  the other</a:t>
            </a:r>
            <a:r>
              <a:rPr sz="1200" spc="-100"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12700">
              <a:lnSpc>
                <a:spcPts val="1405"/>
              </a:lnSpc>
            </a:pPr>
            <a:r>
              <a:rPr sz="1200" b="1" spc="-5" dirty="0">
                <a:latin typeface="Times New Roman"/>
                <a:cs typeface="Times New Roman"/>
              </a:rPr>
              <a:t>Asynchronous </a:t>
            </a:r>
            <a:r>
              <a:rPr sz="1200" b="1" dirty="0">
                <a:latin typeface="Times New Roman"/>
                <a:cs typeface="Times New Roman"/>
              </a:rPr>
              <a:t>Balanced Mode</a:t>
            </a:r>
            <a:r>
              <a:rPr sz="1200" b="1" spc="-45" dirty="0">
                <a:latin typeface="Times New Roman"/>
                <a:cs typeface="Times New Roman"/>
              </a:rPr>
              <a:t> </a:t>
            </a:r>
            <a:r>
              <a:rPr sz="1200" b="1" dirty="0">
                <a:latin typeface="Times New Roman"/>
                <a:cs typeface="Times New Roman"/>
              </a:rPr>
              <a:t>(ABM)</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All stations are equal and therefore </a:t>
            </a:r>
            <a:r>
              <a:rPr sz="1200" spc="-5" dirty="0">
                <a:latin typeface="Times New Roman"/>
                <a:cs typeface="Times New Roman"/>
              </a:rPr>
              <a:t>only </a:t>
            </a:r>
            <a:r>
              <a:rPr sz="1200" dirty="0">
                <a:latin typeface="Times New Roman"/>
                <a:cs typeface="Times New Roman"/>
              </a:rPr>
              <a:t>combined </a:t>
            </a:r>
            <a:r>
              <a:rPr sz="1200" spc="-5" dirty="0">
                <a:latin typeface="Times New Roman"/>
                <a:cs typeface="Times New Roman"/>
              </a:rPr>
              <a:t>stations </a:t>
            </a:r>
            <a:r>
              <a:rPr sz="1200" dirty="0">
                <a:latin typeface="Times New Roman"/>
                <a:cs typeface="Times New Roman"/>
              </a:rPr>
              <a:t>connected in </a:t>
            </a:r>
            <a:r>
              <a:rPr sz="1200" spc="-5" dirty="0">
                <a:latin typeface="Times New Roman"/>
                <a:cs typeface="Times New Roman"/>
              </a:rPr>
              <a:t>point-to-  point </a:t>
            </a:r>
            <a:r>
              <a:rPr sz="1200" dirty="0">
                <a:latin typeface="Times New Roman"/>
                <a:cs typeface="Times New Roman"/>
              </a:rPr>
              <a:t>are</a:t>
            </a:r>
            <a:r>
              <a:rPr sz="1200" spc="-95" dirty="0">
                <a:latin typeface="Times New Roman"/>
                <a:cs typeface="Times New Roman"/>
              </a:rPr>
              <a:t> </a:t>
            </a:r>
            <a:r>
              <a:rPr sz="1200" spc="-5" dirty="0">
                <a:latin typeface="Times New Roman"/>
                <a:cs typeface="Times New Roman"/>
              </a:rPr>
              <a:t>used</a:t>
            </a:r>
            <a:endParaRPr sz="1200">
              <a:latin typeface="Times New Roman"/>
              <a:cs typeface="Times New Roman"/>
            </a:endParaRPr>
          </a:p>
        </p:txBody>
      </p:sp>
      <p:sp>
        <p:nvSpPr>
          <p:cNvPr id="7" name="object 7"/>
          <p:cNvSpPr txBox="1"/>
          <p:nvPr/>
        </p:nvSpPr>
        <p:spPr>
          <a:xfrm>
            <a:off x="2514483" y="2654807"/>
            <a:ext cx="4146550"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station  may  </a:t>
            </a:r>
            <a:r>
              <a:rPr sz="1200" dirty="0">
                <a:latin typeface="Times New Roman"/>
                <a:cs typeface="Times New Roman"/>
              </a:rPr>
              <a:t>initiate  TX  with  the  other  </a:t>
            </a:r>
            <a:r>
              <a:rPr sz="1200" spc="-5" dirty="0">
                <a:latin typeface="Times New Roman"/>
                <a:cs typeface="Times New Roman"/>
              </a:rPr>
              <a:t>combined  </a:t>
            </a:r>
            <a:r>
              <a:rPr sz="1200" dirty="0">
                <a:latin typeface="Times New Roman"/>
                <a:cs typeface="Times New Roman"/>
              </a:rPr>
              <a:t>station    </a:t>
            </a:r>
            <a:r>
              <a:rPr sz="1200" spc="95" dirty="0">
                <a:latin typeface="Times New Roman"/>
                <a:cs typeface="Times New Roman"/>
              </a:rPr>
              <a:t> </a:t>
            </a:r>
            <a:r>
              <a:rPr sz="1200" dirty="0">
                <a:latin typeface="Times New Roman"/>
                <a:cs typeface="Times New Roman"/>
              </a:rPr>
              <a:t>w/o</a:t>
            </a:r>
            <a:endParaRPr sz="1200">
              <a:latin typeface="Times New Roman"/>
              <a:cs typeface="Times New Roman"/>
            </a:endParaRPr>
          </a:p>
        </p:txBody>
      </p:sp>
      <p:sp>
        <p:nvSpPr>
          <p:cNvPr id="8" name="object 8"/>
          <p:cNvSpPr txBox="1"/>
          <p:nvPr/>
        </p:nvSpPr>
        <p:spPr>
          <a:xfrm>
            <a:off x="1130300" y="2666999"/>
            <a:ext cx="1318895" cy="535305"/>
          </a:xfrm>
          <a:prstGeom prst="rect">
            <a:avLst/>
          </a:prstGeom>
        </p:spPr>
        <p:txBody>
          <a:bodyPr vert="horz" wrap="square" lIns="0" tIns="0" rIns="0" bIns="0" rtlCol="0">
            <a:spAutoFit/>
          </a:bodyPr>
          <a:lstStyle/>
          <a:p>
            <a:pPr marL="241300" marR="5080" indent="-228600">
              <a:lnSpc>
                <a:spcPts val="1380"/>
              </a:lnSpc>
            </a:pPr>
            <a:r>
              <a:rPr sz="1200" spc="-5" dirty="0">
                <a:latin typeface="Courier New"/>
                <a:cs typeface="Courier New"/>
              </a:rPr>
              <a:t>o </a:t>
            </a:r>
            <a:r>
              <a:rPr sz="1200" dirty="0">
                <a:latin typeface="Times New Roman"/>
                <a:cs typeface="Times New Roman"/>
              </a:rPr>
              <a:t>Either </a:t>
            </a:r>
            <a:r>
              <a:rPr sz="1200" spc="-5" dirty="0">
                <a:latin typeface="Times New Roman"/>
                <a:cs typeface="Times New Roman"/>
              </a:rPr>
              <a:t>combined  permission</a:t>
            </a:r>
            <a:endParaRPr sz="1200">
              <a:latin typeface="Times New Roman"/>
              <a:cs typeface="Times New Roman"/>
            </a:endParaRPr>
          </a:p>
          <a:p>
            <a:pPr marL="12700">
              <a:lnSpc>
                <a:spcPts val="1355"/>
              </a:lnSpc>
            </a:pPr>
            <a:r>
              <a:rPr sz="1200" b="1" spc="-5" dirty="0">
                <a:latin typeface="Times New Roman"/>
                <a:cs typeface="Times New Roman"/>
              </a:rPr>
              <a:t>HDLC</a:t>
            </a:r>
            <a:r>
              <a:rPr sz="1200" b="1" spc="-85" dirty="0">
                <a:latin typeface="Times New Roman"/>
                <a:cs typeface="Times New Roman"/>
              </a:rPr>
              <a:t> </a:t>
            </a:r>
            <a:r>
              <a:rPr sz="1200" b="1" dirty="0">
                <a:latin typeface="Times New Roman"/>
                <a:cs typeface="Times New Roman"/>
              </a:rPr>
              <a:t>Frames</a:t>
            </a:r>
            <a:endParaRPr sz="1200">
              <a:latin typeface="Times New Roman"/>
              <a:cs typeface="Times New Roman"/>
            </a:endParaRPr>
          </a:p>
        </p:txBody>
      </p:sp>
      <p:sp>
        <p:nvSpPr>
          <p:cNvPr id="9" name="object 9"/>
          <p:cNvSpPr txBox="1"/>
          <p:nvPr/>
        </p:nvSpPr>
        <p:spPr>
          <a:xfrm>
            <a:off x="1130300" y="6271259"/>
            <a:ext cx="5219700" cy="3464560"/>
          </a:xfrm>
          <a:prstGeom prst="rect">
            <a:avLst/>
          </a:prstGeom>
        </p:spPr>
        <p:txBody>
          <a:bodyPr vert="horz" wrap="square" lIns="0" tIns="0" rIns="0" bIns="0" rtlCol="0">
            <a:spAutoFit/>
          </a:bodyPr>
          <a:lstStyle/>
          <a:p>
            <a:pPr marL="12700">
              <a:lnSpc>
                <a:spcPts val="1400"/>
              </a:lnSpc>
            </a:pPr>
            <a:r>
              <a:rPr sz="1200" spc="-5" dirty="0">
                <a:latin typeface="Times New Roman"/>
                <a:cs typeface="Times New Roman"/>
              </a:rPr>
              <a:t>HDLC </a:t>
            </a:r>
            <a:r>
              <a:rPr sz="1200" dirty="0">
                <a:latin typeface="Times New Roman"/>
                <a:cs typeface="Times New Roman"/>
              </a:rPr>
              <a:t>defines 3 types of</a:t>
            </a:r>
            <a:r>
              <a:rPr sz="1200" spc="-65"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marL="698500" marR="2138680" indent="-228600">
              <a:lnSpc>
                <a:spcPts val="1795"/>
              </a:lnSpc>
              <a:buSzPct val="133333"/>
              <a:buChar char="–"/>
              <a:tabLst>
                <a:tab pos="698500" algn="l"/>
              </a:tabLst>
            </a:pPr>
            <a:r>
              <a:rPr sz="1200" spc="-5" dirty="0">
                <a:latin typeface="Times New Roman"/>
                <a:cs typeface="Times New Roman"/>
              </a:rPr>
              <a:t>Information Frames</a:t>
            </a:r>
            <a:r>
              <a:rPr sz="1200" spc="5" dirty="0">
                <a:latin typeface="Times New Roman"/>
                <a:cs typeface="Times New Roman"/>
              </a:rPr>
              <a:t> </a:t>
            </a:r>
            <a:r>
              <a:rPr sz="1200" spc="-5" dirty="0">
                <a:latin typeface="Times New Roman"/>
                <a:cs typeface="Times New Roman"/>
              </a:rPr>
              <a:t>(I-Frames)</a:t>
            </a:r>
            <a:endParaRPr sz="1200">
              <a:latin typeface="Times New Roman"/>
              <a:cs typeface="Times New Roman"/>
            </a:endParaRPr>
          </a:p>
          <a:p>
            <a:pPr marL="698500" marR="2096135" indent="-228600">
              <a:lnSpc>
                <a:spcPts val="1755"/>
              </a:lnSpc>
              <a:buSzPct val="133333"/>
              <a:buChar char="–"/>
              <a:tabLst>
                <a:tab pos="698500" algn="l"/>
              </a:tabLst>
            </a:pPr>
            <a:r>
              <a:rPr sz="1200" dirty="0">
                <a:latin typeface="Times New Roman"/>
                <a:cs typeface="Times New Roman"/>
              </a:rPr>
              <a:t>Supervisory </a:t>
            </a:r>
            <a:r>
              <a:rPr sz="1200" spc="-5" dirty="0">
                <a:latin typeface="Times New Roman"/>
                <a:cs typeface="Times New Roman"/>
              </a:rPr>
              <a:t>Frames</a:t>
            </a:r>
            <a:r>
              <a:rPr sz="1200" spc="-55" dirty="0">
                <a:latin typeface="Times New Roman"/>
                <a:cs typeface="Times New Roman"/>
              </a:rPr>
              <a:t> </a:t>
            </a:r>
            <a:r>
              <a:rPr sz="1200" spc="-5" dirty="0">
                <a:latin typeface="Times New Roman"/>
                <a:cs typeface="Times New Roman"/>
              </a:rPr>
              <a:t>(S-Frames)</a:t>
            </a:r>
            <a:endParaRPr sz="1200">
              <a:latin typeface="Times New Roman"/>
              <a:cs typeface="Times New Roman"/>
            </a:endParaRPr>
          </a:p>
          <a:p>
            <a:pPr marL="698500" marR="2049780" indent="-228600">
              <a:lnSpc>
                <a:spcPts val="1839"/>
              </a:lnSpc>
              <a:buSzPct val="133333"/>
              <a:buChar char="–"/>
              <a:tabLst>
                <a:tab pos="698500" algn="l"/>
              </a:tabLst>
            </a:pPr>
            <a:r>
              <a:rPr sz="1200" spc="-5" dirty="0">
                <a:latin typeface="Times New Roman"/>
                <a:cs typeface="Times New Roman"/>
              </a:rPr>
              <a:t>Unnumbered</a:t>
            </a:r>
            <a:r>
              <a:rPr sz="1200" spc="-15" dirty="0">
                <a:latin typeface="Times New Roman"/>
                <a:cs typeface="Times New Roman"/>
              </a:rPr>
              <a:t> </a:t>
            </a:r>
            <a:r>
              <a:rPr sz="1200" spc="-5" dirty="0">
                <a:latin typeface="Times New Roman"/>
                <a:cs typeface="Times New Roman"/>
              </a:rPr>
              <a:t>Frames(U-Frames)</a:t>
            </a:r>
            <a:endParaRPr sz="1200">
              <a:latin typeface="Times New Roman"/>
              <a:cs typeface="Times New Roman"/>
            </a:endParaRPr>
          </a:p>
          <a:p>
            <a:pPr>
              <a:lnSpc>
                <a:spcPct val="100000"/>
              </a:lnSpc>
              <a:spcBef>
                <a:spcPts val="25"/>
              </a:spcBef>
            </a:pPr>
            <a:endParaRPr sz="2250">
              <a:latin typeface="Times New Roman"/>
              <a:cs typeface="Times New Roman"/>
            </a:endParaRPr>
          </a:p>
          <a:p>
            <a:pPr marL="12700">
              <a:lnSpc>
                <a:spcPts val="1410"/>
              </a:lnSpc>
            </a:pPr>
            <a:r>
              <a:rPr sz="1200" b="1" u="heavy" dirty="0">
                <a:latin typeface="Times New Roman"/>
                <a:cs typeface="Times New Roman"/>
              </a:rPr>
              <a:t>I-Frames </a:t>
            </a:r>
            <a:r>
              <a:rPr sz="1200" dirty="0">
                <a:latin typeface="Times New Roman"/>
                <a:cs typeface="Times New Roman"/>
              </a:rPr>
              <a:t>are </a:t>
            </a:r>
            <a:r>
              <a:rPr sz="1200" spc="-5" dirty="0">
                <a:latin typeface="Times New Roman"/>
                <a:cs typeface="Times New Roman"/>
              </a:rPr>
              <a:t>used </a:t>
            </a:r>
            <a:r>
              <a:rPr sz="1200" dirty="0">
                <a:latin typeface="Times New Roman"/>
                <a:cs typeface="Times New Roman"/>
              </a:rPr>
              <a:t>to transport </a:t>
            </a:r>
            <a:r>
              <a:rPr sz="1200" spc="-5" dirty="0">
                <a:latin typeface="Times New Roman"/>
                <a:cs typeface="Times New Roman"/>
              </a:rPr>
              <a:t>user data </a:t>
            </a:r>
            <a:r>
              <a:rPr sz="1200" dirty="0">
                <a:latin typeface="Times New Roman"/>
                <a:cs typeface="Times New Roman"/>
              </a:rPr>
              <a:t>and control </a:t>
            </a:r>
            <a:r>
              <a:rPr sz="1200" spc="-5" dirty="0">
                <a:latin typeface="Times New Roman"/>
                <a:cs typeface="Times New Roman"/>
              </a:rPr>
              <a:t>information </a:t>
            </a:r>
            <a:r>
              <a:rPr sz="1200" dirty="0">
                <a:latin typeface="Times New Roman"/>
                <a:cs typeface="Times New Roman"/>
              </a:rPr>
              <a:t>relating to user</a:t>
            </a:r>
            <a:r>
              <a:rPr sz="1200" spc="-9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12700">
              <a:lnSpc>
                <a:spcPts val="1380"/>
              </a:lnSpc>
            </a:pPr>
            <a:r>
              <a:rPr sz="1200" b="1" u="heavy" dirty="0">
                <a:latin typeface="Times New Roman"/>
                <a:cs typeface="Times New Roman"/>
              </a:rPr>
              <a:t>S-Frames </a:t>
            </a:r>
            <a:r>
              <a:rPr sz="1200" dirty="0">
                <a:latin typeface="Times New Roman"/>
                <a:cs typeface="Times New Roman"/>
              </a:rPr>
              <a:t>are </a:t>
            </a:r>
            <a:r>
              <a:rPr sz="1200" spc="-5" dirty="0">
                <a:latin typeface="Times New Roman"/>
                <a:cs typeface="Times New Roman"/>
              </a:rPr>
              <a:t>used only </a:t>
            </a:r>
            <a:r>
              <a:rPr sz="1200" dirty="0">
                <a:latin typeface="Times New Roman"/>
                <a:cs typeface="Times New Roman"/>
              </a:rPr>
              <a:t>to transport control</a:t>
            </a:r>
            <a:r>
              <a:rPr sz="1200" spc="-100"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a:p>
            <a:pPr marL="12700">
              <a:lnSpc>
                <a:spcPts val="1410"/>
              </a:lnSpc>
            </a:pPr>
            <a:r>
              <a:rPr sz="1200" b="1" u="heavy" dirty="0">
                <a:latin typeface="Times New Roman"/>
                <a:cs typeface="Times New Roman"/>
              </a:rPr>
              <a:t>U-Frame </a:t>
            </a:r>
            <a:r>
              <a:rPr sz="1200" dirty="0">
                <a:latin typeface="Times New Roman"/>
                <a:cs typeface="Times New Roman"/>
              </a:rPr>
              <a:t>are reserved for System</a:t>
            </a:r>
            <a:r>
              <a:rPr sz="1200" spc="-75" dirty="0">
                <a:latin typeface="Times New Roman"/>
                <a:cs typeface="Times New Roman"/>
              </a:rPr>
              <a:t> </a:t>
            </a:r>
            <a:r>
              <a:rPr sz="1200" spc="-5" dirty="0">
                <a:latin typeface="Times New Roman"/>
                <a:cs typeface="Times New Roman"/>
              </a:rPr>
              <a:t>Management</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5"/>
              </a:spcBef>
            </a:pPr>
            <a:endParaRPr sz="1100">
              <a:latin typeface="Times New Roman"/>
              <a:cs typeface="Times New Roman"/>
            </a:endParaRPr>
          </a:p>
          <a:p>
            <a:pPr marL="12700">
              <a:lnSpc>
                <a:spcPts val="1405"/>
              </a:lnSpc>
            </a:pPr>
            <a:r>
              <a:rPr sz="1200" spc="-5" dirty="0">
                <a:latin typeface="Times New Roman"/>
                <a:cs typeface="Times New Roman"/>
              </a:rPr>
              <a:t>Each frame </a:t>
            </a:r>
            <a:r>
              <a:rPr sz="1200" dirty="0">
                <a:latin typeface="Times New Roman"/>
                <a:cs typeface="Times New Roman"/>
              </a:rPr>
              <a:t>in </a:t>
            </a:r>
            <a:r>
              <a:rPr sz="1200" spc="-5" dirty="0">
                <a:latin typeface="Times New Roman"/>
                <a:cs typeface="Times New Roman"/>
              </a:rPr>
              <a:t>HDLC may contain up to six</a:t>
            </a:r>
            <a:r>
              <a:rPr sz="1200" spc="-40" dirty="0">
                <a:latin typeface="Times New Roman"/>
                <a:cs typeface="Times New Roman"/>
              </a:rPr>
              <a:t> </a:t>
            </a:r>
            <a:r>
              <a:rPr sz="1200" spc="-5" dirty="0">
                <a:latin typeface="Times New Roman"/>
                <a:cs typeface="Times New Roman"/>
              </a:rPr>
              <a:t>fields</a:t>
            </a:r>
            <a:endParaRPr sz="1200">
              <a:latin typeface="Times New Roman"/>
              <a:cs typeface="Times New Roman"/>
            </a:endParaRPr>
          </a:p>
          <a:p>
            <a:pPr marL="927100">
              <a:lnSpc>
                <a:spcPts val="1590"/>
              </a:lnSpc>
            </a:pPr>
            <a:r>
              <a:rPr sz="1400" spc="-5" dirty="0">
                <a:latin typeface="Times New Roman"/>
                <a:cs typeface="Times New Roman"/>
              </a:rPr>
              <a:t>–</a:t>
            </a:r>
            <a:r>
              <a:rPr sz="1200" spc="-5" dirty="0">
                <a:latin typeface="Times New Roman"/>
                <a:cs typeface="Times New Roman"/>
              </a:rPr>
              <a:t>A beginning Flag</a:t>
            </a:r>
            <a:r>
              <a:rPr sz="1200" spc="-80" dirty="0">
                <a:latin typeface="Times New Roman"/>
                <a:cs typeface="Times New Roman"/>
              </a:rPr>
              <a:t> </a:t>
            </a:r>
            <a:r>
              <a:rPr sz="1200" spc="-5" dirty="0">
                <a:latin typeface="Times New Roman"/>
                <a:cs typeface="Times New Roman"/>
              </a:rPr>
              <a:t>Field</a:t>
            </a:r>
            <a:endParaRPr sz="1200">
              <a:latin typeface="Times New Roman"/>
              <a:cs typeface="Times New Roman"/>
            </a:endParaRPr>
          </a:p>
          <a:p>
            <a:pPr marL="927100">
              <a:lnSpc>
                <a:spcPts val="1565"/>
              </a:lnSpc>
            </a:pPr>
            <a:r>
              <a:rPr sz="1400" spc="-5" dirty="0">
                <a:latin typeface="Times New Roman"/>
                <a:cs typeface="Times New Roman"/>
              </a:rPr>
              <a:t>–</a:t>
            </a:r>
            <a:r>
              <a:rPr sz="1200" spc="-5" dirty="0">
                <a:latin typeface="Times New Roman"/>
                <a:cs typeface="Times New Roman"/>
              </a:rPr>
              <a:t>An </a:t>
            </a:r>
            <a:r>
              <a:rPr sz="1200" dirty="0">
                <a:latin typeface="Times New Roman"/>
                <a:cs typeface="Times New Roman"/>
              </a:rPr>
              <a:t>address</a:t>
            </a:r>
            <a:r>
              <a:rPr sz="1200" spc="-90" dirty="0">
                <a:latin typeface="Times New Roman"/>
                <a:cs typeface="Times New Roman"/>
              </a:rPr>
              <a:t> </a:t>
            </a:r>
            <a:r>
              <a:rPr sz="1200" dirty="0">
                <a:latin typeface="Times New Roman"/>
                <a:cs typeface="Times New Roman"/>
              </a:rPr>
              <a:t>field</a:t>
            </a:r>
            <a:endParaRPr sz="1200">
              <a:latin typeface="Times New Roman"/>
              <a:cs typeface="Times New Roman"/>
            </a:endParaRPr>
          </a:p>
          <a:p>
            <a:pPr marL="927100">
              <a:lnSpc>
                <a:spcPts val="1565"/>
              </a:lnSpc>
            </a:pPr>
            <a:r>
              <a:rPr sz="1400" spc="-5" dirty="0">
                <a:latin typeface="Times New Roman"/>
                <a:cs typeface="Times New Roman"/>
              </a:rPr>
              <a:t>–</a:t>
            </a:r>
            <a:r>
              <a:rPr sz="1200" spc="-5" dirty="0">
                <a:latin typeface="Times New Roman"/>
                <a:cs typeface="Times New Roman"/>
              </a:rPr>
              <a:t>A </a:t>
            </a:r>
            <a:r>
              <a:rPr sz="1200" dirty="0">
                <a:latin typeface="Times New Roman"/>
                <a:cs typeface="Times New Roman"/>
              </a:rPr>
              <a:t>control</a:t>
            </a:r>
            <a:r>
              <a:rPr sz="1200" spc="-100" dirty="0">
                <a:latin typeface="Times New Roman"/>
                <a:cs typeface="Times New Roman"/>
              </a:rPr>
              <a:t> </a:t>
            </a:r>
            <a:r>
              <a:rPr sz="1200" spc="-5" dirty="0">
                <a:latin typeface="Times New Roman"/>
                <a:cs typeface="Times New Roman"/>
              </a:rPr>
              <a:t>field</a:t>
            </a:r>
            <a:endParaRPr sz="1200">
              <a:latin typeface="Times New Roman"/>
              <a:cs typeface="Times New Roman"/>
            </a:endParaRPr>
          </a:p>
          <a:p>
            <a:pPr marL="927100">
              <a:lnSpc>
                <a:spcPts val="1565"/>
              </a:lnSpc>
            </a:pPr>
            <a:r>
              <a:rPr sz="1400" spc="-5" dirty="0">
                <a:latin typeface="Times New Roman"/>
                <a:cs typeface="Times New Roman"/>
              </a:rPr>
              <a:t>–</a:t>
            </a:r>
            <a:r>
              <a:rPr sz="1200" spc="-5" dirty="0">
                <a:latin typeface="Times New Roman"/>
                <a:cs typeface="Times New Roman"/>
              </a:rPr>
              <a:t>An information</a:t>
            </a:r>
            <a:r>
              <a:rPr sz="1200" spc="-35" dirty="0">
                <a:latin typeface="Times New Roman"/>
                <a:cs typeface="Times New Roman"/>
              </a:rPr>
              <a:t> </a:t>
            </a:r>
            <a:r>
              <a:rPr sz="1200" dirty="0">
                <a:latin typeface="Times New Roman"/>
                <a:cs typeface="Times New Roman"/>
              </a:rPr>
              <a:t>Field</a:t>
            </a:r>
            <a:endParaRPr sz="1200">
              <a:latin typeface="Times New Roman"/>
              <a:cs typeface="Times New Roman"/>
            </a:endParaRPr>
          </a:p>
          <a:p>
            <a:pPr marL="927100">
              <a:lnSpc>
                <a:spcPts val="1565"/>
              </a:lnSpc>
            </a:pPr>
            <a:r>
              <a:rPr sz="1400" spc="-5" dirty="0">
                <a:latin typeface="Times New Roman"/>
                <a:cs typeface="Times New Roman"/>
              </a:rPr>
              <a:t>–</a:t>
            </a:r>
            <a:r>
              <a:rPr sz="1200" spc="-5" dirty="0">
                <a:latin typeface="Times New Roman"/>
                <a:cs typeface="Times New Roman"/>
              </a:rPr>
              <a:t>A frame </a:t>
            </a:r>
            <a:r>
              <a:rPr sz="1200" dirty="0">
                <a:latin typeface="Times New Roman"/>
                <a:cs typeface="Times New Roman"/>
              </a:rPr>
              <a:t>check sequence</a:t>
            </a:r>
            <a:r>
              <a:rPr sz="1200" spc="-90" dirty="0">
                <a:latin typeface="Times New Roman"/>
                <a:cs typeface="Times New Roman"/>
              </a:rPr>
              <a:t> </a:t>
            </a:r>
            <a:r>
              <a:rPr sz="1200" dirty="0">
                <a:latin typeface="Times New Roman"/>
                <a:cs typeface="Times New Roman"/>
              </a:rPr>
              <a:t>(FCS)</a:t>
            </a:r>
            <a:endParaRPr sz="1200">
              <a:latin typeface="Times New Roman"/>
              <a:cs typeface="Times New Roman"/>
            </a:endParaRPr>
          </a:p>
          <a:p>
            <a:pPr marL="927100">
              <a:lnSpc>
                <a:spcPts val="1625"/>
              </a:lnSpc>
            </a:pPr>
            <a:r>
              <a:rPr sz="1400" spc="-5" dirty="0">
                <a:latin typeface="Times New Roman"/>
                <a:cs typeface="Times New Roman"/>
              </a:rPr>
              <a:t>–</a:t>
            </a:r>
            <a:r>
              <a:rPr sz="1200" spc="-5" dirty="0">
                <a:latin typeface="Times New Roman"/>
                <a:cs typeface="Times New Roman"/>
              </a:rPr>
              <a:t>An </a:t>
            </a:r>
            <a:r>
              <a:rPr sz="1200" dirty="0">
                <a:latin typeface="Times New Roman"/>
                <a:cs typeface="Times New Roman"/>
              </a:rPr>
              <a:t>ending </a:t>
            </a:r>
            <a:r>
              <a:rPr sz="1200" spc="-5" dirty="0">
                <a:latin typeface="Times New Roman"/>
                <a:cs typeface="Times New Roman"/>
              </a:rPr>
              <a:t>Flag</a:t>
            </a:r>
            <a:r>
              <a:rPr sz="1200" spc="-95" dirty="0">
                <a:latin typeface="Times New Roman"/>
                <a:cs typeface="Times New Roman"/>
              </a:rPr>
              <a:t> </a:t>
            </a:r>
            <a:r>
              <a:rPr sz="1200" spc="-5" dirty="0">
                <a:latin typeface="Times New Roman"/>
                <a:cs typeface="Times New Roman"/>
              </a:rPr>
              <a:t>Field</a:t>
            </a:r>
            <a:endParaRPr sz="1200">
              <a:latin typeface="Times New Roman"/>
              <a:cs typeface="Times New Roman"/>
            </a:endParaRPr>
          </a:p>
        </p:txBody>
      </p:sp>
      <p:sp>
        <p:nvSpPr>
          <p:cNvPr id="10" name="object 10"/>
          <p:cNvSpPr/>
          <p:nvPr/>
        </p:nvSpPr>
        <p:spPr>
          <a:xfrm>
            <a:off x="2215895" y="3543300"/>
            <a:ext cx="3358870" cy="2743200"/>
          </a:xfrm>
          <a:prstGeom prst="rect">
            <a:avLst/>
          </a:prstGeom>
          <a:blipFill>
            <a:blip r:embed="rId2"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213</a:t>
            </a:fld>
            <a:endParaRPr dirty="0"/>
          </a:p>
        </p:txBody>
      </p:sp>
    </p:spTree>
    <p:extLst>
      <p:ext uri="{BB962C8B-B14F-4D97-AF65-F5344CB8AC3E}">
        <p14:creationId xmlns:p14="http://schemas.microsoft.com/office/powerpoint/2010/main" val="33646259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682625"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Flag</a:t>
            </a:r>
            <a:r>
              <a:rPr sz="1200" b="1" spc="-100" dirty="0">
                <a:latin typeface="Times New Roman"/>
                <a:cs typeface="Times New Roman"/>
              </a:rPr>
              <a:t> </a:t>
            </a:r>
            <a:r>
              <a:rPr sz="1200" b="1" dirty="0">
                <a:latin typeface="Times New Roman"/>
                <a:cs typeface="Times New Roman"/>
              </a:rPr>
              <a:t>Field</a:t>
            </a:r>
            <a:endParaRPr sz="1200">
              <a:latin typeface="Times New Roman"/>
              <a:cs typeface="Times New Roman"/>
            </a:endParaRPr>
          </a:p>
        </p:txBody>
      </p:sp>
      <p:sp>
        <p:nvSpPr>
          <p:cNvPr id="7" name="object 7"/>
          <p:cNvSpPr txBox="1"/>
          <p:nvPr/>
        </p:nvSpPr>
        <p:spPr>
          <a:xfrm>
            <a:off x="1130298" y="3479820"/>
            <a:ext cx="5530850" cy="1229995"/>
          </a:xfrm>
          <a:prstGeom prst="rect">
            <a:avLst/>
          </a:prstGeom>
        </p:spPr>
        <p:txBody>
          <a:bodyPr vert="horz" wrap="square" lIns="0" tIns="0" rIns="0" bIns="0" rtlCol="0">
            <a:spAutoFit/>
          </a:bodyPr>
          <a:lstStyle/>
          <a:p>
            <a:pPr marL="12700" marR="5080">
              <a:lnSpc>
                <a:spcPct val="92700"/>
              </a:lnSpc>
            </a:pPr>
            <a:r>
              <a:rPr sz="1600" spc="-5" dirty="0">
                <a:latin typeface="Times New Roman"/>
                <a:cs typeface="Times New Roman"/>
              </a:rPr>
              <a:t>•</a:t>
            </a:r>
            <a:r>
              <a:rPr sz="1200" spc="-5" dirty="0">
                <a:latin typeface="Times New Roman"/>
                <a:cs typeface="Times New Roman"/>
              </a:rPr>
              <a:t>The flag field of an HDLC frame is an 8-bit sequence with </a:t>
            </a:r>
            <a:r>
              <a:rPr sz="1200" dirty="0">
                <a:latin typeface="Times New Roman"/>
                <a:cs typeface="Times New Roman"/>
              </a:rPr>
              <a:t>a </a:t>
            </a:r>
            <a:r>
              <a:rPr sz="1200" spc="-5" dirty="0">
                <a:latin typeface="Times New Roman"/>
                <a:cs typeface="Times New Roman"/>
              </a:rPr>
              <a:t>bit patter 01111110 </a:t>
            </a:r>
            <a:r>
              <a:rPr sz="1200" dirty="0">
                <a:latin typeface="Times New Roman"/>
                <a:cs typeface="Times New Roman"/>
              </a:rPr>
              <a:t>that  </a:t>
            </a:r>
            <a:r>
              <a:rPr sz="1200" spc="-5" dirty="0">
                <a:latin typeface="Times New Roman"/>
                <a:cs typeface="Times New Roman"/>
              </a:rPr>
              <a:t>identifies both the beginning and the ending of the of </a:t>
            </a:r>
            <a:r>
              <a:rPr sz="1200" dirty="0">
                <a:latin typeface="Times New Roman"/>
                <a:cs typeface="Times New Roman"/>
              </a:rPr>
              <a:t>a</a:t>
            </a:r>
            <a:r>
              <a:rPr sz="1200" spc="-4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12700">
              <a:lnSpc>
                <a:spcPts val="1750"/>
              </a:lnSpc>
            </a:pPr>
            <a:r>
              <a:rPr sz="1600" spc="-5" dirty="0">
                <a:latin typeface="Times New Roman"/>
                <a:cs typeface="Times New Roman"/>
              </a:rPr>
              <a:t>•</a:t>
            </a:r>
            <a:r>
              <a:rPr sz="1200" spc="-5" dirty="0">
                <a:latin typeface="Times New Roman"/>
                <a:cs typeface="Times New Roman"/>
              </a:rPr>
              <a:t>It </a:t>
            </a:r>
            <a:r>
              <a:rPr sz="1200" dirty="0">
                <a:latin typeface="Times New Roman"/>
                <a:cs typeface="Times New Roman"/>
              </a:rPr>
              <a:t>serves as a Synchronization </a:t>
            </a:r>
            <a:r>
              <a:rPr sz="1200" spc="-5" dirty="0">
                <a:latin typeface="Times New Roman"/>
                <a:cs typeface="Times New Roman"/>
              </a:rPr>
              <a:t>pattern for </a:t>
            </a:r>
            <a:r>
              <a:rPr sz="1200" dirty="0">
                <a:latin typeface="Times New Roman"/>
                <a:cs typeface="Times New Roman"/>
              </a:rPr>
              <a:t>the</a:t>
            </a:r>
            <a:r>
              <a:rPr sz="1200" spc="-30" dirty="0">
                <a:latin typeface="Times New Roman"/>
                <a:cs typeface="Times New Roman"/>
              </a:rPr>
              <a:t> </a:t>
            </a:r>
            <a:r>
              <a:rPr sz="1200" spc="-5" dirty="0">
                <a:latin typeface="Times New Roman"/>
                <a:cs typeface="Times New Roman"/>
              </a:rPr>
              <a:t>receiver</a:t>
            </a:r>
            <a:endParaRPr sz="1200">
              <a:latin typeface="Times New Roman"/>
              <a:cs typeface="Times New Roman"/>
            </a:endParaRPr>
          </a:p>
          <a:p>
            <a:pPr marL="12700">
              <a:lnSpc>
                <a:spcPts val="1839"/>
              </a:lnSpc>
            </a:pPr>
            <a:r>
              <a:rPr sz="1600" spc="-5" dirty="0">
                <a:latin typeface="Times New Roman"/>
                <a:cs typeface="Times New Roman"/>
              </a:rPr>
              <a:t>•</a:t>
            </a:r>
            <a:r>
              <a:rPr sz="1200" spc="-5" dirty="0">
                <a:latin typeface="Times New Roman"/>
                <a:cs typeface="Times New Roman"/>
              </a:rPr>
              <a:t>Fig. </a:t>
            </a:r>
            <a:r>
              <a:rPr sz="1200" dirty="0">
                <a:latin typeface="Times New Roman"/>
                <a:cs typeface="Times New Roman"/>
              </a:rPr>
              <a:t>shows </a:t>
            </a:r>
            <a:r>
              <a:rPr sz="1200" spc="-5" dirty="0">
                <a:latin typeface="Times New Roman"/>
                <a:cs typeface="Times New Roman"/>
              </a:rPr>
              <a:t>placement </a:t>
            </a:r>
            <a:r>
              <a:rPr sz="1200" dirty="0">
                <a:latin typeface="Times New Roman"/>
                <a:cs typeface="Times New Roman"/>
              </a:rPr>
              <a:t>of 2 flag fields in an</a:t>
            </a:r>
            <a:r>
              <a:rPr sz="1200" spc="-45" dirty="0">
                <a:latin typeface="Times New Roman"/>
                <a:cs typeface="Times New Roman"/>
              </a:rPr>
              <a:t> </a:t>
            </a:r>
            <a:r>
              <a:rPr sz="1200" spc="-5" dirty="0">
                <a:latin typeface="Times New Roman"/>
                <a:cs typeface="Times New Roman"/>
              </a:rPr>
              <a:t>I-Frame</a:t>
            </a:r>
            <a:endParaRPr sz="1200">
              <a:latin typeface="Times New Roman"/>
              <a:cs typeface="Times New Roman"/>
            </a:endParaRPr>
          </a:p>
          <a:p>
            <a:pPr marL="12700">
              <a:lnSpc>
                <a:spcPct val="100000"/>
              </a:lnSpc>
              <a:spcBef>
                <a:spcPts val="1235"/>
              </a:spcBef>
            </a:pPr>
            <a:r>
              <a:rPr sz="1400" b="1" spc="-5" dirty="0">
                <a:latin typeface="Times New Roman"/>
                <a:cs typeface="Times New Roman"/>
              </a:rPr>
              <a:t>HDLC Address</a:t>
            </a:r>
            <a:r>
              <a:rPr sz="1400" b="1" spc="-35" dirty="0">
                <a:latin typeface="Times New Roman"/>
                <a:cs typeface="Times New Roman"/>
              </a:rPr>
              <a:t> </a:t>
            </a:r>
            <a:r>
              <a:rPr sz="1400" b="1" spc="-5" dirty="0">
                <a:latin typeface="Times New Roman"/>
                <a:cs typeface="Times New Roman"/>
              </a:rPr>
              <a:t>Field</a:t>
            </a:r>
            <a:endParaRPr sz="1400">
              <a:latin typeface="Times New Roman"/>
              <a:cs typeface="Times New Roman"/>
            </a:endParaRPr>
          </a:p>
        </p:txBody>
      </p:sp>
      <p:sp>
        <p:nvSpPr>
          <p:cNvPr id="8" name="object 8"/>
          <p:cNvSpPr txBox="1"/>
          <p:nvPr/>
        </p:nvSpPr>
        <p:spPr>
          <a:xfrm>
            <a:off x="1358900" y="7856219"/>
            <a:ext cx="116839" cy="205740"/>
          </a:xfrm>
          <a:prstGeom prst="rect">
            <a:avLst/>
          </a:prstGeom>
        </p:spPr>
        <p:txBody>
          <a:bodyPr vert="horz" wrap="square" lIns="0" tIns="0" rIns="0" bIns="0" rtlCol="0">
            <a:spAutoFit/>
          </a:bodyPr>
          <a:lstStyle/>
          <a:p>
            <a:pPr marL="12700">
              <a:lnSpc>
                <a:spcPct val="100000"/>
              </a:lnSpc>
            </a:pPr>
            <a:r>
              <a:rPr sz="1200" spc="-5" dirty="0">
                <a:latin typeface="Courier New"/>
                <a:cs typeface="Courier New"/>
              </a:rPr>
              <a:t>o</a:t>
            </a:r>
            <a:endParaRPr sz="1200">
              <a:latin typeface="Courier New"/>
              <a:cs typeface="Courier New"/>
            </a:endParaRPr>
          </a:p>
        </p:txBody>
      </p:sp>
      <p:sp>
        <p:nvSpPr>
          <p:cNvPr id="9" name="object 9"/>
          <p:cNvSpPr txBox="1"/>
          <p:nvPr/>
        </p:nvSpPr>
        <p:spPr>
          <a:xfrm>
            <a:off x="1358900" y="8010397"/>
            <a:ext cx="5302885" cy="1758314"/>
          </a:xfrm>
          <a:prstGeom prst="rect">
            <a:avLst/>
          </a:prstGeom>
        </p:spPr>
        <p:txBody>
          <a:bodyPr vert="horz" wrap="square" lIns="0" tIns="0" rIns="0" bIns="0" rtlCol="0">
            <a:spAutoFit/>
          </a:bodyPr>
          <a:lstStyle/>
          <a:p>
            <a:pPr marL="241300" marR="270510">
              <a:lnSpc>
                <a:spcPts val="1370"/>
              </a:lnSpc>
            </a:pPr>
            <a:r>
              <a:rPr sz="1200" spc="-5" dirty="0">
                <a:latin typeface="Times New Roman"/>
                <a:cs typeface="Times New Roman"/>
              </a:rPr>
              <a:t>The second field of HDLC frame </a:t>
            </a:r>
            <a:r>
              <a:rPr sz="1200" dirty="0">
                <a:latin typeface="Times New Roman"/>
                <a:cs typeface="Times New Roman"/>
              </a:rPr>
              <a:t>contains the address of the secondary station  that is either the </a:t>
            </a:r>
            <a:r>
              <a:rPr sz="1200" spc="-5" dirty="0">
                <a:latin typeface="Times New Roman"/>
                <a:cs typeface="Times New Roman"/>
              </a:rPr>
              <a:t>originator </a:t>
            </a:r>
            <a:r>
              <a:rPr sz="1200" dirty="0">
                <a:latin typeface="Times New Roman"/>
                <a:cs typeface="Times New Roman"/>
              </a:rPr>
              <a:t>or the </a:t>
            </a:r>
            <a:r>
              <a:rPr sz="1200" spc="-5" dirty="0">
                <a:latin typeface="Times New Roman"/>
                <a:cs typeface="Times New Roman"/>
              </a:rPr>
              <a:t>destination </a:t>
            </a:r>
            <a:r>
              <a:rPr sz="1200" dirty="0">
                <a:latin typeface="Times New Roman"/>
                <a:cs typeface="Times New Roman"/>
              </a:rPr>
              <a:t>of the</a:t>
            </a:r>
            <a:r>
              <a:rPr sz="1200" spc="-35"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If a </a:t>
            </a:r>
            <a:r>
              <a:rPr sz="1200" spc="-5" dirty="0">
                <a:latin typeface="Times New Roman"/>
                <a:cs typeface="Times New Roman"/>
              </a:rPr>
              <a:t>primary </a:t>
            </a:r>
            <a:r>
              <a:rPr sz="1200" dirty="0">
                <a:latin typeface="Times New Roman"/>
                <a:cs typeface="Times New Roman"/>
              </a:rPr>
              <a:t>station creates </a:t>
            </a:r>
            <a:r>
              <a:rPr sz="1200" spc="-5" dirty="0">
                <a:latin typeface="Times New Roman"/>
                <a:cs typeface="Times New Roman"/>
              </a:rPr>
              <a:t>Frame </a:t>
            </a:r>
            <a:r>
              <a:rPr sz="1200" dirty="0">
                <a:latin typeface="Times New Roman"/>
                <a:cs typeface="Times New Roman"/>
              </a:rPr>
              <a:t>it </a:t>
            </a:r>
            <a:r>
              <a:rPr sz="1200" spc="-5" dirty="0">
                <a:latin typeface="Times New Roman"/>
                <a:cs typeface="Times New Roman"/>
              </a:rPr>
              <a:t>includes </a:t>
            </a:r>
            <a:r>
              <a:rPr sz="1200" dirty="0">
                <a:latin typeface="Times New Roman"/>
                <a:cs typeface="Times New Roman"/>
              </a:rPr>
              <a:t>a ‘To’ address and if a secondary  creates </a:t>
            </a:r>
            <a:r>
              <a:rPr sz="1200" spc="-5" dirty="0">
                <a:latin typeface="Times New Roman"/>
                <a:cs typeface="Times New Roman"/>
              </a:rPr>
              <a:t>the frame, </a:t>
            </a:r>
            <a:r>
              <a:rPr sz="1200" dirty="0">
                <a:latin typeface="Times New Roman"/>
                <a:cs typeface="Times New Roman"/>
              </a:rPr>
              <a:t>it contains a </a:t>
            </a:r>
            <a:r>
              <a:rPr sz="1200" spc="-5" dirty="0">
                <a:latin typeface="Times New Roman"/>
                <a:cs typeface="Times New Roman"/>
              </a:rPr>
              <a:t>‘From’</a:t>
            </a:r>
            <a:r>
              <a:rPr sz="1200" spc="-25" dirty="0">
                <a:latin typeface="Times New Roman"/>
                <a:cs typeface="Times New Roman"/>
              </a:rPr>
              <a:t> </a:t>
            </a:r>
            <a:r>
              <a:rPr sz="1200" spc="-5" dirty="0">
                <a:latin typeface="Times New Roman"/>
                <a:cs typeface="Times New Roman"/>
              </a:rPr>
              <a:t>address</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Can be of one byte or several bytes depending upon the</a:t>
            </a:r>
            <a:r>
              <a:rPr sz="1200" spc="-75"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If the address field is only </a:t>
            </a:r>
            <a:r>
              <a:rPr sz="1200" dirty="0">
                <a:latin typeface="Times New Roman"/>
                <a:cs typeface="Times New Roman"/>
              </a:rPr>
              <a:t>1 </a:t>
            </a:r>
            <a:r>
              <a:rPr sz="1200" spc="-5" dirty="0">
                <a:latin typeface="Times New Roman"/>
                <a:cs typeface="Times New Roman"/>
              </a:rPr>
              <a:t>byte, </a:t>
            </a:r>
            <a:r>
              <a:rPr sz="1200" dirty="0">
                <a:latin typeface="Times New Roman"/>
                <a:cs typeface="Times New Roman"/>
              </a:rPr>
              <a:t>the last </a:t>
            </a:r>
            <a:r>
              <a:rPr sz="1200" spc="-5" dirty="0">
                <a:latin typeface="Times New Roman"/>
                <a:cs typeface="Times New Roman"/>
              </a:rPr>
              <a:t>bit </a:t>
            </a:r>
            <a:r>
              <a:rPr sz="1200" dirty="0">
                <a:latin typeface="Times New Roman"/>
                <a:cs typeface="Times New Roman"/>
              </a:rPr>
              <a:t>is always a</a:t>
            </a:r>
            <a:r>
              <a:rPr sz="1200" spc="-85"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If the address is of several bytes, all bytes but the last </a:t>
            </a:r>
            <a:r>
              <a:rPr sz="1200" dirty="0">
                <a:latin typeface="Times New Roman"/>
                <a:cs typeface="Times New Roman"/>
              </a:rPr>
              <a:t>one will end with 0 , and the  last will end with a</a:t>
            </a:r>
            <a:r>
              <a:rPr sz="1200" spc="-114"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Ending each </a:t>
            </a:r>
            <a:r>
              <a:rPr sz="1200" spc="-5" dirty="0">
                <a:latin typeface="Times New Roman"/>
                <a:cs typeface="Times New Roman"/>
              </a:rPr>
              <a:t>intermediate </a:t>
            </a:r>
            <a:r>
              <a:rPr sz="1200" dirty="0">
                <a:latin typeface="Times New Roman"/>
                <a:cs typeface="Times New Roman"/>
              </a:rPr>
              <a:t>byte with 0 indicates to the </a:t>
            </a:r>
            <a:r>
              <a:rPr sz="1200" spc="-5" dirty="0">
                <a:latin typeface="Times New Roman"/>
                <a:cs typeface="Times New Roman"/>
              </a:rPr>
              <a:t>receiver </a:t>
            </a:r>
            <a:r>
              <a:rPr sz="1200" dirty="0">
                <a:latin typeface="Times New Roman"/>
                <a:cs typeface="Times New Roman"/>
              </a:rPr>
              <a:t>that there are </a:t>
            </a:r>
            <a:r>
              <a:rPr sz="1200" spc="-5" dirty="0">
                <a:latin typeface="Times New Roman"/>
                <a:cs typeface="Times New Roman"/>
              </a:rPr>
              <a:t>more  </a:t>
            </a:r>
            <a:r>
              <a:rPr sz="1200" dirty="0">
                <a:latin typeface="Times New Roman"/>
                <a:cs typeface="Times New Roman"/>
              </a:rPr>
              <a:t>address bytes to</a:t>
            </a:r>
            <a:r>
              <a:rPr sz="1200" spc="-100" dirty="0">
                <a:latin typeface="Times New Roman"/>
                <a:cs typeface="Times New Roman"/>
              </a:rPr>
              <a:t> </a:t>
            </a:r>
            <a:r>
              <a:rPr sz="1200" spc="-5" dirty="0">
                <a:latin typeface="Times New Roman"/>
                <a:cs typeface="Times New Roman"/>
              </a:rPr>
              <a:t>come</a:t>
            </a:r>
            <a:endParaRPr sz="1200">
              <a:latin typeface="Times New Roman"/>
              <a:cs typeface="Times New Roman"/>
            </a:endParaRPr>
          </a:p>
        </p:txBody>
      </p:sp>
      <p:sp>
        <p:nvSpPr>
          <p:cNvPr id="10" name="object 10"/>
          <p:cNvSpPr/>
          <p:nvPr/>
        </p:nvSpPr>
        <p:spPr>
          <a:xfrm>
            <a:off x="1600200" y="4875276"/>
            <a:ext cx="5697918" cy="3134868"/>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1549908" y="1264919"/>
            <a:ext cx="4690872" cy="2212086"/>
          </a:xfrm>
          <a:prstGeom prst="rect">
            <a:avLst/>
          </a:prstGeom>
          <a:blipFill>
            <a:blip r:embed="rId3" cstate="print"/>
            <a:stretch>
              <a:fillRect/>
            </a:stretch>
          </a:blipFill>
        </p:spPr>
        <p:txBody>
          <a:bodyPr wrap="square" lIns="0" tIns="0" rIns="0" bIns="0" rtlCol="0"/>
          <a:lstStyle/>
          <a:p>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214</a:t>
            </a:fld>
            <a:endParaRPr dirty="0"/>
          </a:p>
        </p:txBody>
      </p:sp>
    </p:spTree>
    <p:extLst>
      <p:ext uri="{BB962C8B-B14F-4D97-AF65-F5344CB8AC3E}">
        <p14:creationId xmlns:p14="http://schemas.microsoft.com/office/powerpoint/2010/main" val="28422140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077976"/>
            <a:ext cx="1606550" cy="225425"/>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HDLC Control</a:t>
            </a:r>
            <a:r>
              <a:rPr sz="1400" b="1" spc="-35" dirty="0">
                <a:latin typeface="Times New Roman"/>
                <a:cs typeface="Times New Roman"/>
              </a:rPr>
              <a:t> </a:t>
            </a:r>
            <a:r>
              <a:rPr sz="1400" b="1" spc="-5" dirty="0">
                <a:latin typeface="Times New Roman"/>
                <a:cs typeface="Times New Roman"/>
              </a:rPr>
              <a:t>Field</a:t>
            </a:r>
            <a:endParaRPr sz="1400">
              <a:latin typeface="Times New Roman"/>
              <a:cs typeface="Times New Roman"/>
            </a:endParaRPr>
          </a:p>
        </p:txBody>
      </p:sp>
      <p:sp>
        <p:nvSpPr>
          <p:cNvPr id="7" name="object 7"/>
          <p:cNvSpPr txBox="1"/>
          <p:nvPr/>
        </p:nvSpPr>
        <p:spPr>
          <a:xfrm>
            <a:off x="1130300" y="4149090"/>
            <a:ext cx="5459095" cy="264604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The control field is a one o two byte </a:t>
            </a:r>
            <a:r>
              <a:rPr sz="1200" spc="-5" dirty="0">
                <a:latin typeface="Times New Roman"/>
                <a:cs typeface="Times New Roman"/>
              </a:rPr>
              <a:t>segment of </a:t>
            </a:r>
            <a:r>
              <a:rPr sz="1200" dirty="0">
                <a:latin typeface="Times New Roman"/>
                <a:cs typeface="Times New Roman"/>
              </a:rPr>
              <a:t>the </a:t>
            </a:r>
            <a:r>
              <a:rPr sz="1200" spc="-5" dirty="0">
                <a:latin typeface="Times New Roman"/>
                <a:cs typeface="Times New Roman"/>
              </a:rPr>
              <a:t>frame used for flow</a:t>
            </a:r>
            <a:r>
              <a:rPr sz="1200" spc="-65" dirty="0">
                <a:latin typeface="Times New Roman"/>
                <a:cs typeface="Times New Roman"/>
              </a:rPr>
              <a:t> </a:t>
            </a:r>
            <a:r>
              <a:rPr sz="1200" spc="-5" dirty="0">
                <a:latin typeface="Times New Roman"/>
                <a:cs typeface="Times New Roman"/>
              </a:rPr>
              <a:t>management</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The two byte case is called the </a:t>
            </a:r>
            <a:r>
              <a:rPr sz="1200" spc="-5" dirty="0">
                <a:latin typeface="Times New Roman"/>
                <a:cs typeface="Times New Roman"/>
              </a:rPr>
              <a:t>Extended</a:t>
            </a:r>
            <a:r>
              <a:rPr sz="1200" spc="-120" dirty="0">
                <a:latin typeface="Times New Roman"/>
                <a:cs typeface="Times New Roman"/>
              </a:rPr>
              <a:t> </a:t>
            </a:r>
            <a:r>
              <a:rPr sz="1200" dirty="0">
                <a:latin typeface="Times New Roman"/>
                <a:cs typeface="Times New Roman"/>
              </a:rPr>
              <a:t>Mode</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12700">
              <a:lnSpc>
                <a:spcPts val="1400"/>
              </a:lnSpc>
            </a:pPr>
            <a:r>
              <a:rPr sz="1200" dirty="0">
                <a:latin typeface="Times New Roman"/>
                <a:cs typeface="Times New Roman"/>
              </a:rPr>
              <a:t>Control fields differ depending on the </a:t>
            </a:r>
            <a:r>
              <a:rPr sz="1200" spc="-5" dirty="0">
                <a:latin typeface="Times New Roman"/>
                <a:cs typeface="Times New Roman"/>
              </a:rPr>
              <a:t>frame</a:t>
            </a:r>
            <a:r>
              <a:rPr sz="1200" spc="-90" dirty="0">
                <a:latin typeface="Times New Roman"/>
                <a:cs typeface="Times New Roman"/>
              </a:rPr>
              <a:t> </a:t>
            </a:r>
            <a:r>
              <a:rPr sz="1200" dirty="0">
                <a:latin typeface="Times New Roman"/>
                <a:cs typeface="Times New Roman"/>
              </a:rPr>
              <a:t>type:</a:t>
            </a:r>
            <a:endParaRPr sz="1200">
              <a:latin typeface="Times New Roman"/>
              <a:cs typeface="Times New Roman"/>
            </a:endParaRPr>
          </a:p>
          <a:p>
            <a:pPr marL="698500" lvl="1" indent="-228600">
              <a:lnSpc>
                <a:spcPts val="1795"/>
              </a:lnSpc>
              <a:buSzPct val="133333"/>
              <a:buChar char="–"/>
              <a:tabLst>
                <a:tab pos="698500" algn="l"/>
              </a:tabLst>
            </a:pPr>
            <a:r>
              <a:rPr sz="1200" dirty="0">
                <a:latin typeface="Times New Roman"/>
                <a:cs typeface="Times New Roman"/>
              </a:rPr>
              <a:t>If the </a:t>
            </a:r>
            <a:r>
              <a:rPr sz="1200" spc="-5" dirty="0">
                <a:latin typeface="Times New Roman"/>
                <a:cs typeface="Times New Roman"/>
              </a:rPr>
              <a:t>control </a:t>
            </a:r>
            <a:r>
              <a:rPr sz="1200" dirty="0">
                <a:latin typeface="Times New Roman"/>
                <a:cs typeface="Times New Roman"/>
              </a:rPr>
              <a:t>field is a 0, the </a:t>
            </a:r>
            <a:r>
              <a:rPr sz="1200" spc="-5" dirty="0">
                <a:latin typeface="Times New Roman"/>
                <a:cs typeface="Times New Roman"/>
              </a:rPr>
              <a:t>frame </a:t>
            </a:r>
            <a:r>
              <a:rPr sz="1200" dirty="0">
                <a:latin typeface="Times New Roman"/>
                <a:cs typeface="Times New Roman"/>
              </a:rPr>
              <a:t>is an</a:t>
            </a:r>
            <a:r>
              <a:rPr sz="1200" spc="-40" dirty="0">
                <a:latin typeface="Times New Roman"/>
                <a:cs typeface="Times New Roman"/>
              </a:rPr>
              <a:t> </a:t>
            </a:r>
            <a:r>
              <a:rPr sz="1200" spc="-5" dirty="0">
                <a:latin typeface="Times New Roman"/>
                <a:cs typeface="Times New Roman"/>
              </a:rPr>
              <a:t>I-Frame</a:t>
            </a:r>
            <a:endParaRPr sz="1200">
              <a:latin typeface="Times New Roman"/>
              <a:cs typeface="Times New Roman"/>
            </a:endParaRPr>
          </a:p>
          <a:p>
            <a:pPr marL="698500" lvl="1" indent="-228600">
              <a:lnSpc>
                <a:spcPts val="1750"/>
              </a:lnSpc>
              <a:buSzPct val="133333"/>
              <a:buChar char="–"/>
              <a:tabLst>
                <a:tab pos="698500" algn="l"/>
              </a:tabLst>
            </a:pPr>
            <a:r>
              <a:rPr sz="1200" dirty="0">
                <a:latin typeface="Times New Roman"/>
                <a:cs typeface="Times New Roman"/>
              </a:rPr>
              <a:t>If the first bit is 1 and the second bit is a 0 , it is</a:t>
            </a:r>
            <a:r>
              <a:rPr sz="1200" spc="-170" dirty="0">
                <a:latin typeface="Times New Roman"/>
                <a:cs typeface="Times New Roman"/>
              </a:rPr>
              <a:t> </a:t>
            </a:r>
            <a:r>
              <a:rPr sz="1200" spc="-5" dirty="0">
                <a:latin typeface="Times New Roman"/>
                <a:cs typeface="Times New Roman"/>
              </a:rPr>
              <a:t>S-Frame</a:t>
            </a:r>
            <a:endParaRPr sz="1200">
              <a:latin typeface="Times New Roman"/>
              <a:cs typeface="Times New Roman"/>
            </a:endParaRPr>
          </a:p>
          <a:p>
            <a:pPr marL="698500" lvl="1" indent="-228600">
              <a:lnSpc>
                <a:spcPts val="1835"/>
              </a:lnSpc>
              <a:buSzPct val="133333"/>
              <a:buChar char="–"/>
              <a:tabLst>
                <a:tab pos="698500" algn="l"/>
              </a:tabLst>
            </a:pPr>
            <a:r>
              <a:rPr sz="1200" dirty="0">
                <a:latin typeface="Times New Roman"/>
                <a:cs typeface="Times New Roman"/>
              </a:rPr>
              <a:t>If both first and second bits are 1’s, it is</a:t>
            </a:r>
            <a:r>
              <a:rPr sz="1200" spc="-130" dirty="0">
                <a:latin typeface="Times New Roman"/>
                <a:cs typeface="Times New Roman"/>
              </a:rPr>
              <a:t> </a:t>
            </a:r>
            <a:r>
              <a:rPr sz="1200" spc="-5" dirty="0">
                <a:latin typeface="Times New Roman"/>
                <a:cs typeface="Times New Roman"/>
              </a:rPr>
              <a:t>U-Frame</a:t>
            </a:r>
            <a:endParaRPr sz="1200">
              <a:latin typeface="Times New Roman"/>
              <a:cs typeface="Times New Roman"/>
            </a:endParaRPr>
          </a:p>
          <a:p>
            <a:pPr marL="469900" indent="-228600">
              <a:lnSpc>
                <a:spcPts val="1410"/>
              </a:lnSpc>
              <a:spcBef>
                <a:spcPts val="1235"/>
              </a:spcBef>
              <a:buFont typeface="Courier New"/>
              <a:buChar char="o"/>
              <a:tabLst>
                <a:tab pos="469900" algn="l"/>
              </a:tabLst>
            </a:pPr>
            <a:r>
              <a:rPr sz="1200" b="1" u="heavy" dirty="0">
                <a:latin typeface="Times New Roman"/>
                <a:cs typeface="Times New Roman"/>
              </a:rPr>
              <a:t>P/F bit </a:t>
            </a:r>
            <a:r>
              <a:rPr sz="1200" dirty="0">
                <a:latin typeface="Times New Roman"/>
                <a:cs typeface="Times New Roman"/>
              </a:rPr>
              <a:t>is a single </a:t>
            </a:r>
            <a:r>
              <a:rPr sz="1200" spc="-5" dirty="0">
                <a:latin typeface="Times New Roman"/>
                <a:cs typeface="Times New Roman"/>
              </a:rPr>
              <a:t>bit with dual</a:t>
            </a:r>
            <a:r>
              <a:rPr sz="1200" spc="-105" dirty="0">
                <a:latin typeface="Times New Roman"/>
                <a:cs typeface="Times New Roman"/>
              </a:rPr>
              <a:t> </a:t>
            </a:r>
            <a:r>
              <a:rPr sz="1200" spc="-5" dirty="0">
                <a:latin typeface="Times New Roman"/>
                <a:cs typeface="Times New Roman"/>
              </a:rPr>
              <a:t>purpose</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It has </a:t>
            </a:r>
            <a:r>
              <a:rPr sz="1200" spc="-5" dirty="0">
                <a:latin typeface="Times New Roman"/>
                <a:cs typeface="Times New Roman"/>
              </a:rPr>
              <a:t>meaning </a:t>
            </a:r>
            <a:r>
              <a:rPr sz="1200" dirty="0">
                <a:latin typeface="Times New Roman"/>
                <a:cs typeface="Times New Roman"/>
              </a:rPr>
              <a:t>only when it is ‘1’ </a:t>
            </a:r>
            <a:r>
              <a:rPr sz="1200" spc="-5" dirty="0">
                <a:latin typeface="Times New Roman"/>
                <a:cs typeface="Times New Roman"/>
              </a:rPr>
              <a:t>and </a:t>
            </a:r>
            <a:r>
              <a:rPr sz="1200" dirty="0">
                <a:latin typeface="Times New Roman"/>
                <a:cs typeface="Times New Roman"/>
              </a:rPr>
              <a:t>it can </a:t>
            </a:r>
            <a:r>
              <a:rPr sz="1200" spc="-5" dirty="0">
                <a:latin typeface="Times New Roman"/>
                <a:cs typeface="Times New Roman"/>
              </a:rPr>
              <a:t>mean </a:t>
            </a:r>
            <a:r>
              <a:rPr sz="1200" dirty="0">
                <a:latin typeface="Times New Roman"/>
                <a:cs typeface="Times New Roman"/>
              </a:rPr>
              <a:t>Poll or</a:t>
            </a:r>
            <a:r>
              <a:rPr sz="1200" spc="-70" dirty="0">
                <a:latin typeface="Times New Roman"/>
                <a:cs typeface="Times New Roman"/>
              </a:rPr>
              <a:t> </a:t>
            </a:r>
            <a:r>
              <a:rPr sz="1200" spc="-5" dirty="0">
                <a:latin typeface="Times New Roman"/>
                <a:cs typeface="Times New Roman"/>
              </a:rPr>
              <a:t>Final</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When the </a:t>
            </a:r>
            <a:r>
              <a:rPr sz="1200" spc="-5" dirty="0">
                <a:latin typeface="Times New Roman"/>
                <a:cs typeface="Times New Roman"/>
              </a:rPr>
              <a:t>frame </a:t>
            </a:r>
            <a:r>
              <a:rPr sz="1200" dirty="0">
                <a:latin typeface="Times New Roman"/>
                <a:cs typeface="Times New Roman"/>
              </a:rPr>
              <a:t>is sent by a </a:t>
            </a:r>
            <a:r>
              <a:rPr sz="1200" spc="-5" dirty="0">
                <a:latin typeface="Times New Roman"/>
                <a:cs typeface="Times New Roman"/>
              </a:rPr>
              <a:t>primary </a:t>
            </a:r>
            <a:r>
              <a:rPr sz="1200" dirty="0">
                <a:latin typeface="Times New Roman"/>
                <a:cs typeface="Times New Roman"/>
              </a:rPr>
              <a:t>to secondary, it </a:t>
            </a:r>
            <a:r>
              <a:rPr sz="1200" spc="-5" dirty="0">
                <a:latin typeface="Times New Roman"/>
                <a:cs typeface="Times New Roman"/>
              </a:rPr>
              <a:t>means</a:t>
            </a:r>
            <a:r>
              <a:rPr sz="1200" spc="-20" dirty="0">
                <a:latin typeface="Times New Roman"/>
                <a:cs typeface="Times New Roman"/>
              </a:rPr>
              <a:t> </a:t>
            </a:r>
            <a:r>
              <a:rPr sz="1200" spc="-5" dirty="0">
                <a:latin typeface="Times New Roman"/>
                <a:cs typeface="Times New Roman"/>
              </a:rPr>
              <a:t>POLL</a:t>
            </a:r>
            <a:endParaRPr sz="1200">
              <a:latin typeface="Times New Roman"/>
              <a:cs typeface="Times New Roman"/>
            </a:endParaRPr>
          </a:p>
          <a:p>
            <a:pPr marL="469900" indent="-228600">
              <a:lnSpc>
                <a:spcPts val="1410"/>
              </a:lnSpc>
              <a:buFont typeface="Courier New"/>
              <a:buChar char="o"/>
              <a:tabLst>
                <a:tab pos="469900" algn="l"/>
              </a:tabLst>
            </a:pPr>
            <a:r>
              <a:rPr sz="1200" spc="-5" dirty="0">
                <a:latin typeface="Times New Roman"/>
                <a:cs typeface="Times New Roman"/>
              </a:rPr>
              <a:t>When </a:t>
            </a:r>
            <a:r>
              <a:rPr sz="1200" dirty="0">
                <a:latin typeface="Times New Roman"/>
                <a:cs typeface="Times New Roman"/>
              </a:rPr>
              <a:t>the </a:t>
            </a:r>
            <a:r>
              <a:rPr sz="1200" spc="-5" dirty="0">
                <a:latin typeface="Times New Roman"/>
                <a:cs typeface="Times New Roman"/>
              </a:rPr>
              <a:t>frame </a:t>
            </a:r>
            <a:r>
              <a:rPr sz="1200" dirty="0">
                <a:latin typeface="Times New Roman"/>
                <a:cs typeface="Times New Roman"/>
              </a:rPr>
              <a:t>is sent by a </a:t>
            </a:r>
            <a:r>
              <a:rPr sz="1200" spc="-5" dirty="0">
                <a:latin typeface="Times New Roman"/>
                <a:cs typeface="Times New Roman"/>
              </a:rPr>
              <a:t>secondary </a:t>
            </a:r>
            <a:r>
              <a:rPr sz="1200" dirty="0">
                <a:latin typeface="Times New Roman"/>
                <a:cs typeface="Times New Roman"/>
              </a:rPr>
              <a:t>to a </a:t>
            </a:r>
            <a:r>
              <a:rPr sz="1200" spc="-5" dirty="0">
                <a:latin typeface="Times New Roman"/>
                <a:cs typeface="Times New Roman"/>
              </a:rPr>
              <a:t>primary, </a:t>
            </a:r>
            <a:r>
              <a:rPr sz="1200" dirty="0">
                <a:latin typeface="Times New Roman"/>
                <a:cs typeface="Times New Roman"/>
              </a:rPr>
              <a:t>it is</a:t>
            </a:r>
            <a:r>
              <a:rPr sz="1200" spc="15" dirty="0">
                <a:latin typeface="Times New Roman"/>
                <a:cs typeface="Times New Roman"/>
              </a:rPr>
              <a:t> </a:t>
            </a:r>
            <a:r>
              <a:rPr sz="1200" spc="-5" dirty="0">
                <a:latin typeface="Times New Roman"/>
                <a:cs typeface="Times New Roman"/>
              </a:rPr>
              <a:t>FINAL</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HDLC Control Field</a:t>
            </a:r>
            <a:r>
              <a:rPr sz="1400" b="1" dirty="0">
                <a:latin typeface="Times New Roman"/>
                <a:cs typeface="Times New Roman"/>
              </a:rPr>
              <a:t> </a:t>
            </a:r>
            <a:r>
              <a:rPr sz="1400" b="1" spc="-5" dirty="0">
                <a:latin typeface="Times New Roman"/>
                <a:cs typeface="Times New Roman"/>
              </a:rPr>
              <a:t>–EXTENDED</a:t>
            </a:r>
            <a:endParaRPr sz="1400">
              <a:latin typeface="Times New Roman"/>
              <a:cs typeface="Times New Roman"/>
            </a:endParaRPr>
          </a:p>
        </p:txBody>
      </p:sp>
      <p:sp>
        <p:nvSpPr>
          <p:cNvPr id="8" name="object 8"/>
          <p:cNvSpPr txBox="1"/>
          <p:nvPr/>
        </p:nvSpPr>
        <p:spPr>
          <a:xfrm>
            <a:off x="1130300" y="8584692"/>
            <a:ext cx="5530215" cy="54419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Control field in the </a:t>
            </a:r>
            <a:r>
              <a:rPr sz="1200" spc="-5" dirty="0">
                <a:latin typeface="Times New Roman"/>
                <a:cs typeface="Times New Roman"/>
              </a:rPr>
              <a:t>I-Frame </a:t>
            </a:r>
            <a:r>
              <a:rPr sz="1200" dirty="0">
                <a:latin typeface="Times New Roman"/>
                <a:cs typeface="Times New Roman"/>
              </a:rPr>
              <a:t>and </a:t>
            </a:r>
            <a:r>
              <a:rPr sz="1200" spc="-5" dirty="0">
                <a:latin typeface="Times New Roman"/>
                <a:cs typeface="Times New Roman"/>
              </a:rPr>
              <a:t>S-Frame </a:t>
            </a:r>
            <a:r>
              <a:rPr sz="1200" dirty="0">
                <a:latin typeface="Times New Roman"/>
                <a:cs typeface="Times New Roman"/>
              </a:rPr>
              <a:t>is two bytes long to allow seven bits of  sending and receiving</a:t>
            </a:r>
            <a:r>
              <a:rPr sz="1200" spc="-120" dirty="0">
                <a:latin typeface="Times New Roman"/>
                <a:cs typeface="Times New Roman"/>
              </a:rPr>
              <a:t> </a:t>
            </a:r>
            <a:r>
              <a:rPr sz="1200" dirty="0">
                <a:latin typeface="Times New Roman"/>
                <a:cs typeface="Times New Roman"/>
              </a:rPr>
              <a:t>sequence</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However the </a:t>
            </a:r>
            <a:r>
              <a:rPr sz="1200" spc="-5" dirty="0">
                <a:latin typeface="Times New Roman"/>
                <a:cs typeface="Times New Roman"/>
              </a:rPr>
              <a:t>control field </a:t>
            </a:r>
            <a:r>
              <a:rPr sz="1200" dirty="0">
                <a:latin typeface="Times New Roman"/>
                <a:cs typeface="Times New Roman"/>
              </a:rPr>
              <a:t>in the </a:t>
            </a:r>
            <a:r>
              <a:rPr sz="1200" spc="-5" dirty="0">
                <a:latin typeface="Times New Roman"/>
                <a:cs typeface="Times New Roman"/>
              </a:rPr>
              <a:t>U-Frame </a:t>
            </a:r>
            <a:r>
              <a:rPr sz="1200" dirty="0">
                <a:latin typeface="Times New Roman"/>
                <a:cs typeface="Times New Roman"/>
              </a:rPr>
              <a:t>is still one</a:t>
            </a:r>
            <a:r>
              <a:rPr sz="1200" spc="-30" dirty="0">
                <a:latin typeface="Times New Roman"/>
                <a:cs typeface="Times New Roman"/>
              </a:rPr>
              <a:t> </a:t>
            </a:r>
            <a:r>
              <a:rPr sz="1200" dirty="0">
                <a:latin typeface="Times New Roman"/>
                <a:cs typeface="Times New Roman"/>
              </a:rPr>
              <a:t>byte</a:t>
            </a:r>
            <a:endParaRPr sz="1200">
              <a:latin typeface="Times New Roman"/>
              <a:cs typeface="Times New Roman"/>
            </a:endParaRPr>
          </a:p>
        </p:txBody>
      </p:sp>
      <p:sp>
        <p:nvSpPr>
          <p:cNvPr id="9" name="object 9"/>
          <p:cNvSpPr/>
          <p:nvPr/>
        </p:nvSpPr>
        <p:spPr>
          <a:xfrm>
            <a:off x="1577339" y="6786371"/>
            <a:ext cx="4641672" cy="1799082"/>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143000" y="1293875"/>
            <a:ext cx="5665546" cy="2514600"/>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215</a:t>
            </a:fld>
            <a:endParaRPr dirty="0"/>
          </a:p>
        </p:txBody>
      </p:sp>
    </p:spTree>
    <p:extLst>
      <p:ext uri="{BB962C8B-B14F-4D97-AF65-F5344CB8AC3E}">
        <p14:creationId xmlns:p14="http://schemas.microsoft.com/office/powerpoint/2010/main" val="363510678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083813"/>
            <a:ext cx="5531485" cy="1420495"/>
          </a:xfrm>
          <a:prstGeom prst="rect">
            <a:avLst/>
          </a:prstGeom>
        </p:spPr>
        <p:txBody>
          <a:bodyPr vert="horz" wrap="square" lIns="0" tIns="0" rIns="0" bIns="0" rtlCol="0">
            <a:spAutoFit/>
          </a:bodyPr>
          <a:lstStyle/>
          <a:p>
            <a:pPr marL="241300" marR="6350" indent="-228600">
              <a:lnSpc>
                <a:spcPts val="1380"/>
              </a:lnSpc>
              <a:buFont typeface="Courier New"/>
              <a:buChar char="o"/>
              <a:tabLst>
                <a:tab pos="241300" algn="l"/>
              </a:tabLst>
            </a:pPr>
            <a:r>
              <a:rPr sz="1200" spc="-5" dirty="0">
                <a:latin typeface="Times New Roman"/>
                <a:cs typeface="Times New Roman"/>
              </a:rPr>
              <a:t>Information </a:t>
            </a:r>
            <a:r>
              <a:rPr sz="1200" dirty="0">
                <a:latin typeface="Times New Roman"/>
                <a:cs typeface="Times New Roman"/>
              </a:rPr>
              <a:t>field contains the user’s data in an </a:t>
            </a:r>
            <a:r>
              <a:rPr sz="1200" spc="-5" dirty="0">
                <a:latin typeface="Times New Roman"/>
                <a:cs typeface="Times New Roman"/>
              </a:rPr>
              <a:t>I-Frame </a:t>
            </a:r>
            <a:r>
              <a:rPr sz="1200" dirty="0">
                <a:latin typeface="Times New Roman"/>
                <a:cs typeface="Times New Roman"/>
              </a:rPr>
              <a:t>and Network </a:t>
            </a:r>
            <a:r>
              <a:rPr sz="1200" spc="-5" dirty="0">
                <a:latin typeface="Times New Roman"/>
                <a:cs typeface="Times New Roman"/>
              </a:rPr>
              <a:t>Management  information </a:t>
            </a:r>
            <a:r>
              <a:rPr sz="1200" dirty="0">
                <a:latin typeface="Times New Roman"/>
                <a:cs typeface="Times New Roman"/>
              </a:rPr>
              <a:t>in a</a:t>
            </a:r>
            <a:r>
              <a:rPr sz="1200" spc="-50" dirty="0">
                <a:latin typeface="Times New Roman"/>
                <a:cs typeface="Times New Roman"/>
              </a:rPr>
              <a:t> </a:t>
            </a:r>
            <a:r>
              <a:rPr sz="1200" dirty="0">
                <a:latin typeface="Times New Roman"/>
                <a:cs typeface="Times New Roman"/>
              </a:rPr>
              <a:t>U-Frame</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An S-Frame has no information</a:t>
            </a:r>
            <a:r>
              <a:rPr sz="1200" spc="-35" dirty="0">
                <a:latin typeface="Times New Roman"/>
                <a:cs typeface="Times New Roman"/>
              </a:rPr>
              <a:t> </a:t>
            </a:r>
            <a:r>
              <a:rPr sz="1200" spc="-5" dirty="0">
                <a:latin typeface="Times New Roman"/>
                <a:cs typeface="Times New Roman"/>
              </a:rPr>
              <a:t>field</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Its </a:t>
            </a:r>
            <a:r>
              <a:rPr sz="1200" dirty="0">
                <a:latin typeface="Times New Roman"/>
                <a:cs typeface="Times New Roman"/>
              </a:rPr>
              <a:t>length can </a:t>
            </a:r>
            <a:r>
              <a:rPr sz="1200" spc="-5" dirty="0">
                <a:latin typeface="Times New Roman"/>
                <a:cs typeface="Times New Roman"/>
              </a:rPr>
              <a:t>vary from one network </a:t>
            </a:r>
            <a:r>
              <a:rPr sz="1200" dirty="0">
                <a:latin typeface="Times New Roman"/>
                <a:cs typeface="Times New Roman"/>
              </a:rPr>
              <a:t>to another but </a:t>
            </a:r>
            <a:r>
              <a:rPr sz="1200" spc="-5" dirty="0">
                <a:latin typeface="Times New Roman"/>
                <a:cs typeface="Times New Roman"/>
              </a:rPr>
              <a:t>remains </a:t>
            </a:r>
            <a:r>
              <a:rPr sz="1200" dirty="0">
                <a:latin typeface="Times New Roman"/>
                <a:cs typeface="Times New Roman"/>
              </a:rPr>
              <a:t>fixed within each  network</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It is possible to send Control </a:t>
            </a:r>
            <a:r>
              <a:rPr sz="1200" spc="-5" dirty="0">
                <a:latin typeface="Times New Roman"/>
                <a:cs typeface="Times New Roman"/>
              </a:rPr>
              <a:t>information </a:t>
            </a:r>
            <a:r>
              <a:rPr sz="1200" dirty="0">
                <a:latin typeface="Times New Roman"/>
                <a:cs typeface="Times New Roman"/>
              </a:rPr>
              <a:t>in the </a:t>
            </a:r>
            <a:r>
              <a:rPr sz="1200" spc="-5" dirty="0">
                <a:latin typeface="Times New Roman"/>
                <a:cs typeface="Times New Roman"/>
              </a:rPr>
              <a:t>information field </a:t>
            </a:r>
            <a:r>
              <a:rPr sz="1200" dirty="0">
                <a:latin typeface="Times New Roman"/>
                <a:cs typeface="Times New Roman"/>
              </a:rPr>
              <a:t>of the </a:t>
            </a:r>
            <a:r>
              <a:rPr sz="1200" spc="-5" dirty="0">
                <a:latin typeface="Times New Roman"/>
                <a:cs typeface="Times New Roman"/>
              </a:rPr>
              <a:t>I-Frame </a:t>
            </a:r>
            <a:r>
              <a:rPr sz="1200" dirty="0">
                <a:latin typeface="Times New Roman"/>
                <a:cs typeface="Times New Roman"/>
              </a:rPr>
              <a:t>along  with</a:t>
            </a:r>
            <a:r>
              <a:rPr sz="1200" spc="-10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This </a:t>
            </a:r>
            <a:r>
              <a:rPr sz="1200" spc="-5" dirty="0">
                <a:latin typeface="Times New Roman"/>
                <a:cs typeface="Times New Roman"/>
              </a:rPr>
              <a:t>process </a:t>
            </a:r>
            <a:r>
              <a:rPr sz="1200" dirty="0">
                <a:latin typeface="Times New Roman"/>
                <a:cs typeface="Times New Roman"/>
              </a:rPr>
              <a:t>is </a:t>
            </a:r>
            <a:r>
              <a:rPr sz="1200" spc="-5" dirty="0">
                <a:latin typeface="Times New Roman"/>
                <a:cs typeface="Times New Roman"/>
              </a:rPr>
              <a:t>called</a:t>
            </a:r>
            <a:r>
              <a:rPr sz="1200" spc="-55" dirty="0">
                <a:latin typeface="Times New Roman"/>
                <a:cs typeface="Times New Roman"/>
              </a:rPr>
              <a:t> </a:t>
            </a:r>
            <a:r>
              <a:rPr sz="1200" b="1" u="heavy" dirty="0">
                <a:latin typeface="Times New Roman"/>
                <a:cs typeface="Times New Roman"/>
              </a:rPr>
              <a:t>Piggybacking</a:t>
            </a:r>
            <a:endParaRPr sz="1200">
              <a:latin typeface="Times New Roman"/>
              <a:cs typeface="Times New Roman"/>
            </a:endParaRPr>
          </a:p>
        </p:txBody>
      </p:sp>
      <p:sp>
        <p:nvSpPr>
          <p:cNvPr id="7" name="object 7"/>
          <p:cNvSpPr txBox="1"/>
          <p:nvPr/>
        </p:nvSpPr>
        <p:spPr>
          <a:xfrm>
            <a:off x="1130300" y="6179820"/>
            <a:ext cx="2752090" cy="556260"/>
          </a:xfrm>
          <a:prstGeom prst="rect">
            <a:avLst/>
          </a:prstGeom>
        </p:spPr>
        <p:txBody>
          <a:bodyPr vert="horz" wrap="square" lIns="0" tIns="0" rIns="0" bIns="0" rtlCol="0">
            <a:spAutoFit/>
          </a:bodyPr>
          <a:lstStyle/>
          <a:p>
            <a:pPr marL="12700">
              <a:lnSpc>
                <a:spcPts val="1410"/>
              </a:lnSpc>
            </a:pPr>
            <a:r>
              <a:rPr sz="1200" spc="-5" dirty="0">
                <a:latin typeface="Courier New"/>
                <a:cs typeface="Courier New"/>
              </a:rPr>
              <a:t>o </a:t>
            </a:r>
            <a:r>
              <a:rPr sz="1200" dirty="0">
                <a:latin typeface="Times New Roman"/>
                <a:cs typeface="Times New Roman"/>
              </a:rPr>
              <a:t>The </a:t>
            </a:r>
            <a:r>
              <a:rPr sz="1200" spc="-5" dirty="0">
                <a:latin typeface="Times New Roman"/>
                <a:cs typeface="Times New Roman"/>
              </a:rPr>
              <a:t>FCS </a:t>
            </a:r>
            <a:r>
              <a:rPr sz="1200" dirty="0">
                <a:latin typeface="Times New Roman"/>
                <a:cs typeface="Times New Roman"/>
              </a:rPr>
              <a:t>is </a:t>
            </a:r>
            <a:r>
              <a:rPr sz="1200" spc="-5" dirty="0">
                <a:latin typeface="Times New Roman"/>
                <a:cs typeface="Times New Roman"/>
              </a:rPr>
              <a:t>HDLC’s </a:t>
            </a:r>
            <a:r>
              <a:rPr sz="1200" dirty="0">
                <a:latin typeface="Times New Roman"/>
                <a:cs typeface="Times New Roman"/>
              </a:rPr>
              <a:t>error detection</a:t>
            </a:r>
            <a:r>
              <a:rPr sz="1200" spc="290" dirty="0">
                <a:latin typeface="Times New Roman"/>
                <a:cs typeface="Times New Roman"/>
              </a:rPr>
              <a:t> </a:t>
            </a:r>
            <a:r>
              <a:rPr sz="1200" dirty="0">
                <a:latin typeface="Times New Roman"/>
                <a:cs typeface="Times New Roman"/>
              </a:rPr>
              <a:t>field</a:t>
            </a:r>
            <a:endParaRPr sz="1200">
              <a:latin typeface="Times New Roman"/>
              <a:cs typeface="Times New Roman"/>
            </a:endParaRPr>
          </a:p>
          <a:p>
            <a:pPr marL="12700" marR="2640965">
              <a:lnSpc>
                <a:spcPts val="1380"/>
              </a:lnSpc>
              <a:spcBef>
                <a:spcPts val="65"/>
              </a:spcBef>
            </a:pPr>
            <a:r>
              <a:rPr sz="1200" spc="-5" dirty="0">
                <a:latin typeface="Courier New"/>
                <a:cs typeface="Courier New"/>
              </a:rPr>
              <a:t>o  o</a:t>
            </a:r>
            <a:endParaRPr sz="1200">
              <a:latin typeface="Courier New"/>
              <a:cs typeface="Courier New"/>
            </a:endParaRPr>
          </a:p>
        </p:txBody>
      </p:sp>
      <p:sp>
        <p:nvSpPr>
          <p:cNvPr id="8" name="object 8"/>
          <p:cNvSpPr txBox="1"/>
          <p:nvPr/>
        </p:nvSpPr>
        <p:spPr>
          <a:xfrm>
            <a:off x="1358900" y="6530340"/>
            <a:ext cx="2378075"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It can contain </a:t>
            </a:r>
            <a:r>
              <a:rPr sz="1200" dirty="0">
                <a:latin typeface="Times New Roman"/>
                <a:cs typeface="Times New Roman"/>
              </a:rPr>
              <a:t>a </a:t>
            </a:r>
            <a:r>
              <a:rPr sz="1200" spc="-5" dirty="0">
                <a:latin typeface="Times New Roman"/>
                <a:cs typeface="Times New Roman"/>
              </a:rPr>
              <a:t>two- or four byte</a:t>
            </a:r>
            <a:r>
              <a:rPr sz="1200" spc="-75" dirty="0">
                <a:latin typeface="Times New Roman"/>
                <a:cs typeface="Times New Roman"/>
              </a:rPr>
              <a:t> </a:t>
            </a:r>
            <a:r>
              <a:rPr sz="1200" spc="-5" dirty="0">
                <a:latin typeface="Times New Roman"/>
                <a:cs typeface="Times New Roman"/>
              </a:rPr>
              <a:t>CRC</a:t>
            </a:r>
            <a:endParaRPr sz="1200">
              <a:latin typeface="Times New Roman"/>
              <a:cs typeface="Times New Roman"/>
            </a:endParaRPr>
          </a:p>
        </p:txBody>
      </p:sp>
      <p:sp>
        <p:nvSpPr>
          <p:cNvPr id="9" name="object 9"/>
          <p:cNvSpPr/>
          <p:nvPr/>
        </p:nvSpPr>
        <p:spPr>
          <a:xfrm>
            <a:off x="2271522" y="6893052"/>
            <a:ext cx="3246958" cy="22082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135761" y="4485894"/>
            <a:ext cx="4631436" cy="1704593"/>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143000" y="914400"/>
            <a:ext cx="4690872" cy="2168652"/>
          </a:xfrm>
          <a:prstGeom prst="rect">
            <a:avLst/>
          </a:prstGeom>
          <a:blipFill>
            <a:blip r:embed="rId4" cstate="print"/>
            <a:stretch>
              <a:fillRect/>
            </a:stretch>
          </a:blipFill>
        </p:spPr>
        <p:txBody>
          <a:bodyPr wrap="square" lIns="0" tIns="0" rIns="0" bIns="0" rtlCol="0"/>
          <a:lstStyle/>
          <a:p>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216</a:t>
            </a:fld>
            <a:endParaRPr dirty="0"/>
          </a:p>
        </p:txBody>
      </p:sp>
    </p:spTree>
    <p:extLst>
      <p:ext uri="{BB962C8B-B14F-4D97-AF65-F5344CB8AC3E}">
        <p14:creationId xmlns:p14="http://schemas.microsoft.com/office/powerpoint/2010/main" val="87177932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811523"/>
            <a:ext cx="4894580" cy="395414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Link </a:t>
            </a:r>
            <a:r>
              <a:rPr sz="1200" b="1" spc="-5" dirty="0">
                <a:latin typeface="Times New Roman"/>
                <a:cs typeface="Times New Roman"/>
              </a:rPr>
              <a:t>Access</a:t>
            </a:r>
            <a:r>
              <a:rPr sz="1200" b="1" spc="-80" dirty="0">
                <a:latin typeface="Times New Roman"/>
                <a:cs typeface="Times New Roman"/>
              </a:rPr>
              <a:t> </a:t>
            </a:r>
            <a:r>
              <a:rPr sz="1200" b="1" dirty="0">
                <a:latin typeface="Times New Roman"/>
                <a:cs typeface="Times New Roman"/>
              </a:rPr>
              <a:t>Procedures</a:t>
            </a:r>
            <a:endParaRPr sz="1200">
              <a:latin typeface="Times New Roman"/>
              <a:cs typeface="Times New Roman"/>
            </a:endParaRPr>
          </a:p>
          <a:p>
            <a:pPr marL="241300" indent="-228600">
              <a:lnSpc>
                <a:spcPts val="1370"/>
              </a:lnSpc>
              <a:buFont typeface="Meiryo"/>
              <a:buChar char="➢"/>
              <a:tabLst>
                <a:tab pos="241300" algn="l"/>
              </a:tabLst>
            </a:pPr>
            <a:r>
              <a:rPr sz="1200" spc="-5" dirty="0">
                <a:latin typeface="Times New Roman"/>
                <a:cs typeface="Times New Roman"/>
              </a:rPr>
              <a:t>LAPB</a:t>
            </a:r>
            <a:endParaRPr sz="1200">
              <a:latin typeface="Times New Roman"/>
              <a:cs typeface="Times New Roman"/>
            </a:endParaRPr>
          </a:p>
          <a:p>
            <a:pPr marL="469900">
              <a:lnSpc>
                <a:spcPts val="1764"/>
              </a:lnSpc>
            </a:pPr>
            <a:r>
              <a:rPr sz="1500" dirty="0">
                <a:latin typeface="Arial"/>
                <a:cs typeface="Arial"/>
              </a:rPr>
              <a:t>–</a:t>
            </a:r>
            <a:r>
              <a:rPr sz="1200" dirty="0">
                <a:latin typeface="Times New Roman"/>
                <a:cs typeface="Times New Roman"/>
              </a:rPr>
              <a:t>Link </a:t>
            </a:r>
            <a:r>
              <a:rPr sz="1200" spc="-5" dirty="0">
                <a:latin typeface="Times New Roman"/>
                <a:cs typeface="Times New Roman"/>
              </a:rPr>
              <a:t>access </a:t>
            </a:r>
            <a:r>
              <a:rPr sz="1200" dirty="0">
                <a:latin typeface="Times New Roman"/>
                <a:cs typeface="Times New Roman"/>
              </a:rPr>
              <a:t>procedure,</a:t>
            </a:r>
            <a:r>
              <a:rPr sz="1200" spc="-60" dirty="0">
                <a:latin typeface="Times New Roman"/>
                <a:cs typeface="Times New Roman"/>
              </a:rPr>
              <a:t> </a:t>
            </a:r>
            <a:r>
              <a:rPr sz="1200" spc="-5" dirty="0">
                <a:latin typeface="Times New Roman"/>
                <a:cs typeface="Times New Roman"/>
              </a:rPr>
              <a:t>balanced</a:t>
            </a:r>
            <a:endParaRPr sz="1200">
              <a:latin typeface="Times New Roman"/>
              <a:cs typeface="Times New Roman"/>
            </a:endParaRPr>
          </a:p>
          <a:p>
            <a:pPr marL="241300" indent="-228600">
              <a:lnSpc>
                <a:spcPts val="1405"/>
              </a:lnSpc>
              <a:spcBef>
                <a:spcPts val="1250"/>
              </a:spcBef>
              <a:buFont typeface="Meiryo"/>
              <a:buChar char="➢"/>
              <a:tabLst>
                <a:tab pos="241300" algn="l"/>
              </a:tabLst>
            </a:pPr>
            <a:r>
              <a:rPr sz="1200" spc="-10" dirty="0">
                <a:latin typeface="Times New Roman"/>
                <a:cs typeface="Times New Roman"/>
              </a:rPr>
              <a:t>LAPD</a:t>
            </a:r>
            <a:endParaRPr sz="1200">
              <a:latin typeface="Times New Roman"/>
              <a:cs typeface="Times New Roman"/>
            </a:endParaRPr>
          </a:p>
          <a:p>
            <a:pPr marL="469900">
              <a:lnSpc>
                <a:spcPts val="1764"/>
              </a:lnSpc>
            </a:pPr>
            <a:r>
              <a:rPr sz="1500" dirty="0">
                <a:latin typeface="Arial"/>
                <a:cs typeface="Arial"/>
              </a:rPr>
              <a:t>–</a:t>
            </a:r>
            <a:r>
              <a:rPr sz="1200" dirty="0">
                <a:latin typeface="Times New Roman"/>
                <a:cs typeface="Times New Roman"/>
              </a:rPr>
              <a:t>Link </a:t>
            </a:r>
            <a:r>
              <a:rPr sz="1200" spc="-5" dirty="0">
                <a:latin typeface="Times New Roman"/>
                <a:cs typeface="Times New Roman"/>
              </a:rPr>
              <a:t>access procedure for D-</a:t>
            </a:r>
            <a:r>
              <a:rPr sz="1200" spc="-75" dirty="0">
                <a:latin typeface="Times New Roman"/>
                <a:cs typeface="Times New Roman"/>
              </a:rPr>
              <a:t> </a:t>
            </a:r>
            <a:r>
              <a:rPr sz="1200" dirty="0">
                <a:latin typeface="Times New Roman"/>
                <a:cs typeface="Times New Roman"/>
              </a:rPr>
              <a:t>channel</a:t>
            </a:r>
            <a:endParaRPr sz="1200">
              <a:latin typeface="Times New Roman"/>
              <a:cs typeface="Times New Roman"/>
            </a:endParaRPr>
          </a:p>
          <a:p>
            <a:pPr marL="241300" indent="-228600">
              <a:lnSpc>
                <a:spcPts val="1405"/>
              </a:lnSpc>
              <a:spcBef>
                <a:spcPts val="1260"/>
              </a:spcBef>
              <a:buFont typeface="Meiryo"/>
              <a:buChar char="➢"/>
              <a:tabLst>
                <a:tab pos="241300" algn="l"/>
              </a:tabLst>
            </a:pPr>
            <a:r>
              <a:rPr sz="1200" spc="-10" dirty="0">
                <a:latin typeface="Times New Roman"/>
                <a:cs typeface="Times New Roman"/>
              </a:rPr>
              <a:t>LAPM</a:t>
            </a:r>
            <a:endParaRPr sz="1200">
              <a:latin typeface="Times New Roman"/>
              <a:cs typeface="Times New Roman"/>
            </a:endParaRPr>
          </a:p>
          <a:p>
            <a:pPr marL="469900">
              <a:lnSpc>
                <a:spcPts val="1764"/>
              </a:lnSpc>
            </a:pPr>
            <a:r>
              <a:rPr sz="1500" dirty="0">
                <a:latin typeface="Arial"/>
                <a:cs typeface="Arial"/>
              </a:rPr>
              <a:t>–</a:t>
            </a:r>
            <a:r>
              <a:rPr sz="1200" dirty="0">
                <a:latin typeface="Times New Roman"/>
                <a:cs typeface="Times New Roman"/>
              </a:rPr>
              <a:t>Link </a:t>
            </a:r>
            <a:r>
              <a:rPr sz="1200" spc="-5" dirty="0">
                <a:latin typeface="Times New Roman"/>
                <a:cs typeface="Times New Roman"/>
              </a:rPr>
              <a:t>access </a:t>
            </a:r>
            <a:r>
              <a:rPr sz="1200" dirty="0">
                <a:latin typeface="Times New Roman"/>
                <a:cs typeface="Times New Roman"/>
              </a:rPr>
              <a:t>procedure for</a:t>
            </a:r>
            <a:r>
              <a:rPr sz="1200" spc="-8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marL="12700">
              <a:lnSpc>
                <a:spcPts val="1355"/>
              </a:lnSpc>
              <a:spcBef>
                <a:spcPts val="1270"/>
              </a:spcBef>
            </a:pPr>
            <a:r>
              <a:rPr sz="1200" b="1" dirty="0">
                <a:latin typeface="Times New Roman"/>
                <a:cs typeface="Times New Roman"/>
              </a:rPr>
              <a:t>Summary</a:t>
            </a:r>
            <a:endParaRPr sz="1200">
              <a:latin typeface="Times New Roman"/>
              <a:cs typeface="Times New Roman"/>
            </a:endParaRPr>
          </a:p>
          <a:p>
            <a:pPr marL="12700">
              <a:lnSpc>
                <a:spcPts val="1975"/>
              </a:lnSpc>
            </a:pPr>
            <a:r>
              <a:rPr sz="1800" spc="-10" dirty="0">
                <a:latin typeface="Meiryo"/>
                <a:cs typeface="Meiryo"/>
              </a:rPr>
              <a:t>*</a:t>
            </a:r>
            <a:r>
              <a:rPr sz="1200" spc="-10" dirty="0">
                <a:latin typeface="Times New Roman"/>
                <a:cs typeface="Times New Roman"/>
              </a:rPr>
              <a:t>Synchronous</a:t>
            </a:r>
            <a:r>
              <a:rPr sz="1200" spc="-70" dirty="0">
                <a:latin typeface="Times New Roman"/>
                <a:cs typeface="Times New Roman"/>
              </a:rPr>
              <a:t> </a:t>
            </a:r>
            <a:r>
              <a:rPr sz="1200" dirty="0">
                <a:latin typeface="Times New Roman"/>
                <a:cs typeface="Times New Roman"/>
              </a:rPr>
              <a:t>Protocols</a:t>
            </a:r>
            <a:endParaRPr sz="1200">
              <a:latin typeface="Times New Roman"/>
              <a:cs typeface="Times New Roman"/>
            </a:endParaRPr>
          </a:p>
          <a:p>
            <a:pPr marL="469900">
              <a:lnSpc>
                <a:spcPts val="1839"/>
              </a:lnSpc>
            </a:pPr>
            <a:r>
              <a:rPr sz="1700" spc="-5" dirty="0">
                <a:latin typeface="Arial"/>
                <a:cs typeface="Arial"/>
              </a:rPr>
              <a:t>–</a:t>
            </a:r>
            <a:r>
              <a:rPr sz="1200" spc="-5" dirty="0">
                <a:latin typeface="Times New Roman"/>
                <a:cs typeface="Times New Roman"/>
              </a:rPr>
              <a:t>Bit-Oriented</a:t>
            </a:r>
            <a:r>
              <a:rPr sz="1200" spc="-40" dirty="0">
                <a:latin typeface="Times New Roman"/>
                <a:cs typeface="Times New Roman"/>
              </a:rPr>
              <a:t> </a:t>
            </a:r>
            <a:r>
              <a:rPr sz="1200" dirty="0">
                <a:latin typeface="Times New Roman"/>
                <a:cs typeface="Times New Roman"/>
              </a:rPr>
              <a:t>Protocols</a:t>
            </a:r>
            <a:endParaRPr sz="1200">
              <a:latin typeface="Times New Roman"/>
              <a:cs typeface="Times New Roman"/>
            </a:endParaRPr>
          </a:p>
          <a:p>
            <a:pPr marL="12700">
              <a:lnSpc>
                <a:spcPts val="1920"/>
              </a:lnSpc>
            </a:pPr>
            <a:r>
              <a:rPr sz="1800" spc="-5" dirty="0">
                <a:latin typeface="Arial"/>
                <a:cs typeface="Arial"/>
              </a:rPr>
              <a:t>•</a:t>
            </a:r>
            <a:r>
              <a:rPr sz="1200" spc="-5" dirty="0">
                <a:latin typeface="Times New Roman"/>
                <a:cs typeface="Times New Roman"/>
              </a:rPr>
              <a:t>HDLC</a:t>
            </a:r>
            <a:endParaRPr sz="1200">
              <a:latin typeface="Times New Roman"/>
              <a:cs typeface="Times New Roman"/>
            </a:endParaRPr>
          </a:p>
          <a:p>
            <a:pPr marL="12700">
              <a:lnSpc>
                <a:spcPts val="2014"/>
              </a:lnSpc>
            </a:pPr>
            <a:r>
              <a:rPr sz="1800" spc="-20" dirty="0">
                <a:latin typeface="Meiryo"/>
                <a:cs typeface="Meiryo"/>
              </a:rPr>
              <a:t>*</a:t>
            </a:r>
            <a:r>
              <a:rPr sz="1200" spc="-20" dirty="0">
                <a:latin typeface="Times New Roman"/>
                <a:cs typeface="Times New Roman"/>
              </a:rPr>
              <a:t>Link </a:t>
            </a:r>
            <a:r>
              <a:rPr sz="1200" dirty="0">
                <a:latin typeface="Times New Roman"/>
                <a:cs typeface="Times New Roman"/>
              </a:rPr>
              <a:t>Access Protocols</a:t>
            </a:r>
            <a:r>
              <a:rPr sz="1200" spc="-60" dirty="0">
                <a:latin typeface="Times New Roman"/>
                <a:cs typeface="Times New Roman"/>
              </a:rPr>
              <a:t> </a:t>
            </a:r>
            <a:r>
              <a:rPr sz="1200" spc="-5" dirty="0">
                <a:latin typeface="Times New Roman"/>
                <a:cs typeface="Times New Roman"/>
              </a:rPr>
              <a:t>(LAPs)</a:t>
            </a:r>
            <a:endParaRPr sz="1200">
              <a:latin typeface="Times New Roman"/>
              <a:cs typeface="Times New Roman"/>
            </a:endParaRPr>
          </a:p>
          <a:p>
            <a:pPr>
              <a:lnSpc>
                <a:spcPct val="100000"/>
              </a:lnSpc>
            </a:pPr>
            <a:endParaRPr sz="2250">
              <a:latin typeface="Times New Roman"/>
              <a:cs typeface="Times New Roman"/>
            </a:endParaRPr>
          </a:p>
          <a:p>
            <a:pPr marL="12700">
              <a:lnSpc>
                <a:spcPts val="135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12700">
              <a:lnSpc>
                <a:spcPts val="1985"/>
              </a:lnSpc>
            </a:pPr>
            <a:r>
              <a:rPr sz="1800" spc="-15" dirty="0">
                <a:latin typeface="Meiryo"/>
                <a:cs typeface="Meiryo"/>
              </a:rPr>
              <a:t>*</a:t>
            </a:r>
            <a:r>
              <a:rPr sz="1200" spc="-15" dirty="0">
                <a:latin typeface="Times New Roman"/>
                <a:cs typeface="Times New Roman"/>
              </a:rPr>
              <a:t>Section11.4,</a:t>
            </a:r>
            <a:r>
              <a:rPr sz="1200" spc="-45" dirty="0">
                <a:latin typeface="Times New Roman"/>
                <a:cs typeface="Times New Roman"/>
              </a:rPr>
              <a:t> </a:t>
            </a:r>
            <a:r>
              <a:rPr sz="1200" spc="-5" dirty="0">
                <a:latin typeface="Times New Roman"/>
                <a:cs typeface="Times New Roman"/>
              </a:rPr>
              <a:t>11.5</a:t>
            </a:r>
            <a:endParaRPr sz="1200">
              <a:latin typeface="Times New Roman"/>
              <a:cs typeface="Times New Roman"/>
            </a:endParaRPr>
          </a:p>
          <a:p>
            <a:pPr marL="88265">
              <a:lnSpc>
                <a:spcPts val="1350"/>
              </a:lnSpc>
            </a:pP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 Behrouz A.</a:t>
            </a:r>
            <a:r>
              <a:rPr sz="1200" spc="-80"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7" name="object 7"/>
          <p:cNvSpPr/>
          <p:nvPr/>
        </p:nvSpPr>
        <p:spPr>
          <a:xfrm>
            <a:off x="2307335" y="914400"/>
            <a:ext cx="3178860" cy="2379726"/>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217</a:t>
            </a:fld>
            <a:endParaRPr dirty="0"/>
          </a:p>
        </p:txBody>
      </p:sp>
    </p:spTree>
    <p:extLst>
      <p:ext uri="{BB962C8B-B14F-4D97-AF65-F5344CB8AC3E}">
        <p14:creationId xmlns:p14="http://schemas.microsoft.com/office/powerpoint/2010/main" val="1587886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3736340" cy="74930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#42</a:t>
            </a:r>
            <a:endParaRPr sz="2000">
              <a:latin typeface="Arial Black"/>
              <a:cs typeface="Arial Black"/>
            </a:endParaRPr>
          </a:p>
          <a:p>
            <a:pPr marL="12700">
              <a:lnSpc>
                <a:spcPct val="100000"/>
              </a:lnSpc>
              <a:spcBef>
                <a:spcPts val="1485"/>
              </a:spcBef>
            </a:pPr>
            <a:r>
              <a:rPr sz="1600" b="1" u="heavy" dirty="0">
                <a:latin typeface="Times New Roman"/>
                <a:cs typeface="Times New Roman"/>
              </a:rPr>
              <a:t>Local Area</a:t>
            </a:r>
            <a:r>
              <a:rPr sz="1600" b="1" u="heavy" spc="-95" dirty="0">
                <a:latin typeface="Times New Roman"/>
                <a:cs typeface="Times New Roman"/>
              </a:rPr>
              <a:t> </a:t>
            </a:r>
            <a:r>
              <a:rPr sz="1600" b="1" u="heavy" dirty="0">
                <a:latin typeface="Times New Roman"/>
                <a:cs typeface="Times New Roman"/>
              </a:rPr>
              <a:t>Network</a:t>
            </a:r>
            <a:endParaRPr sz="1600">
              <a:latin typeface="Times New Roman"/>
              <a:cs typeface="Times New Roman"/>
            </a:endParaRPr>
          </a:p>
        </p:txBody>
      </p:sp>
      <p:sp>
        <p:nvSpPr>
          <p:cNvPr id="7" name="object 7"/>
          <p:cNvSpPr txBox="1"/>
          <p:nvPr/>
        </p:nvSpPr>
        <p:spPr>
          <a:xfrm>
            <a:off x="1130300" y="1914906"/>
            <a:ext cx="5532755" cy="3406775"/>
          </a:xfrm>
          <a:prstGeom prst="rect">
            <a:avLst/>
          </a:prstGeom>
        </p:spPr>
        <p:txBody>
          <a:bodyPr vert="horz" wrap="square" lIns="0" tIns="0" rIns="0" bIns="0" rtlCol="0">
            <a:spAutoFit/>
          </a:bodyPr>
          <a:lstStyle/>
          <a:p>
            <a:pPr marL="12700" marR="5715" algn="just">
              <a:lnSpc>
                <a:spcPts val="1380"/>
              </a:lnSpc>
            </a:pPr>
            <a:r>
              <a:rPr sz="1200" spc="-5" dirty="0">
                <a:latin typeface="Times New Roman"/>
                <a:cs typeface="Times New Roman"/>
              </a:rPr>
              <a:t>A </a:t>
            </a:r>
            <a:r>
              <a:rPr sz="1200" dirty="0">
                <a:latin typeface="Times New Roman"/>
                <a:cs typeface="Times New Roman"/>
              </a:rPr>
              <a:t>local area network is a </a:t>
            </a:r>
            <a:r>
              <a:rPr sz="1200" spc="-5" dirty="0">
                <a:latin typeface="Times New Roman"/>
                <a:cs typeface="Times New Roman"/>
              </a:rPr>
              <a:t>data communication system </a:t>
            </a:r>
            <a:r>
              <a:rPr sz="1200" dirty="0">
                <a:latin typeface="Times New Roman"/>
                <a:cs typeface="Times New Roman"/>
              </a:rPr>
              <a:t>that </a:t>
            </a:r>
            <a:r>
              <a:rPr sz="1200" spc="-5" dirty="0">
                <a:latin typeface="Times New Roman"/>
                <a:cs typeface="Times New Roman"/>
              </a:rPr>
              <a:t>allows </a:t>
            </a:r>
            <a:r>
              <a:rPr sz="1200" dirty="0">
                <a:latin typeface="Times New Roman"/>
                <a:cs typeface="Times New Roman"/>
              </a:rPr>
              <a:t>a </a:t>
            </a:r>
            <a:r>
              <a:rPr sz="1200" spc="-5" dirty="0">
                <a:latin typeface="Times New Roman"/>
                <a:cs typeface="Times New Roman"/>
              </a:rPr>
              <a:t>number of  independent </a:t>
            </a:r>
            <a:r>
              <a:rPr sz="1200" dirty="0">
                <a:latin typeface="Times New Roman"/>
                <a:cs typeface="Times New Roman"/>
              </a:rPr>
              <a:t>devices to communicate directly </a:t>
            </a:r>
            <a:r>
              <a:rPr sz="1200" spc="-5" dirty="0">
                <a:latin typeface="Times New Roman"/>
                <a:cs typeface="Times New Roman"/>
              </a:rPr>
              <a:t>with </a:t>
            </a:r>
            <a:r>
              <a:rPr sz="1200" dirty="0">
                <a:latin typeface="Times New Roman"/>
                <a:cs typeface="Times New Roman"/>
              </a:rPr>
              <a:t>each </a:t>
            </a:r>
            <a:r>
              <a:rPr sz="1200" spc="-5" dirty="0">
                <a:latin typeface="Times New Roman"/>
                <a:cs typeface="Times New Roman"/>
              </a:rPr>
              <a:t>other </a:t>
            </a:r>
            <a:r>
              <a:rPr sz="1200" dirty="0">
                <a:latin typeface="Times New Roman"/>
                <a:cs typeface="Times New Roman"/>
              </a:rPr>
              <a:t>in a </a:t>
            </a:r>
            <a:r>
              <a:rPr sz="1200" spc="-5" dirty="0">
                <a:latin typeface="Times New Roman"/>
                <a:cs typeface="Times New Roman"/>
              </a:rPr>
              <a:t>limited geographical  </a:t>
            </a:r>
            <a:r>
              <a:rPr sz="1200" dirty="0">
                <a:latin typeface="Times New Roman"/>
                <a:cs typeface="Times New Roman"/>
              </a:rPr>
              <a:t>area</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gn="just">
              <a:lnSpc>
                <a:spcPts val="1645"/>
              </a:lnSpc>
            </a:pPr>
            <a:r>
              <a:rPr sz="1400" b="1" spc="-5" dirty="0">
                <a:latin typeface="Times New Roman"/>
                <a:cs typeface="Times New Roman"/>
              </a:rPr>
              <a:t>Architectures for</a:t>
            </a:r>
            <a:r>
              <a:rPr sz="1400" b="1" spc="-15" dirty="0">
                <a:latin typeface="Times New Roman"/>
                <a:cs typeface="Times New Roman"/>
              </a:rPr>
              <a:t> </a:t>
            </a:r>
            <a:r>
              <a:rPr sz="1400" b="1" spc="-5" dirty="0">
                <a:latin typeface="Times New Roman"/>
                <a:cs typeface="Times New Roman"/>
              </a:rPr>
              <a:t>LANS</a:t>
            </a:r>
            <a:endParaRPr sz="1400">
              <a:latin typeface="Times New Roman"/>
              <a:cs typeface="Times New Roman"/>
            </a:endParaRPr>
          </a:p>
          <a:p>
            <a:pPr marL="12700" algn="just">
              <a:lnSpc>
                <a:spcPts val="1405"/>
              </a:lnSpc>
            </a:pPr>
            <a:r>
              <a:rPr sz="1200" spc="-5" dirty="0">
                <a:latin typeface="Times New Roman"/>
                <a:cs typeface="Times New Roman"/>
              </a:rPr>
              <a:t>Dominated </a:t>
            </a:r>
            <a:r>
              <a:rPr sz="1200" dirty="0">
                <a:latin typeface="Times New Roman"/>
                <a:cs typeface="Times New Roman"/>
              </a:rPr>
              <a:t>by 4</a:t>
            </a:r>
            <a:r>
              <a:rPr sz="1200" spc="-65" dirty="0">
                <a:latin typeface="Times New Roman"/>
                <a:cs typeface="Times New Roman"/>
              </a:rPr>
              <a:t> </a:t>
            </a:r>
            <a:r>
              <a:rPr sz="1200" dirty="0">
                <a:latin typeface="Times New Roman"/>
                <a:cs typeface="Times New Roman"/>
              </a:rPr>
              <a:t>architectures: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241300" indent="-228600" algn="just">
              <a:lnSpc>
                <a:spcPts val="1405"/>
              </a:lnSpc>
              <a:buFont typeface="Courier New"/>
              <a:buChar char="o"/>
              <a:tabLst>
                <a:tab pos="241300" algn="l"/>
              </a:tabLst>
            </a:pPr>
            <a:r>
              <a:rPr sz="1200" dirty="0">
                <a:latin typeface="Times New Roman"/>
                <a:cs typeface="Times New Roman"/>
              </a:rPr>
              <a:t>Ethernet, Token </a:t>
            </a:r>
            <a:r>
              <a:rPr sz="1200" spc="-5" dirty="0">
                <a:latin typeface="Times New Roman"/>
                <a:cs typeface="Times New Roman"/>
              </a:rPr>
              <a:t>Bus, </a:t>
            </a:r>
            <a:r>
              <a:rPr sz="1200" dirty="0">
                <a:latin typeface="Times New Roman"/>
                <a:cs typeface="Times New Roman"/>
              </a:rPr>
              <a:t>Token </a:t>
            </a:r>
            <a:r>
              <a:rPr sz="1200" spc="-5" dirty="0">
                <a:latin typeface="Times New Roman"/>
                <a:cs typeface="Times New Roman"/>
              </a:rPr>
              <a:t>Ring </a:t>
            </a:r>
            <a:r>
              <a:rPr sz="1200" spc="425" dirty="0">
                <a:latin typeface="Meiryo"/>
                <a:cs typeface="Meiryo"/>
              </a:rPr>
              <a:t>€</a:t>
            </a:r>
            <a:r>
              <a:rPr sz="1200" spc="-215" dirty="0">
                <a:latin typeface="Meiryo"/>
                <a:cs typeface="Meiryo"/>
              </a:rPr>
              <a:t> </a:t>
            </a:r>
            <a:r>
              <a:rPr sz="1200" spc="-5" dirty="0">
                <a:latin typeface="Times New Roman"/>
                <a:cs typeface="Times New Roman"/>
              </a:rPr>
              <a:t>Standards of IEEE </a:t>
            </a:r>
            <a:r>
              <a:rPr sz="1200" dirty="0">
                <a:latin typeface="Times New Roman"/>
                <a:cs typeface="Times New Roman"/>
              </a:rPr>
              <a:t>and a part of its Project 802</a:t>
            </a:r>
            <a:endParaRPr sz="1200">
              <a:latin typeface="Times New Roman"/>
              <a:cs typeface="Times New Roman"/>
            </a:endParaRPr>
          </a:p>
          <a:p>
            <a:pPr marL="241300" indent="-228600" algn="just">
              <a:lnSpc>
                <a:spcPts val="1405"/>
              </a:lnSpc>
              <a:buFont typeface="Courier New"/>
              <a:buChar char="o"/>
              <a:tabLst>
                <a:tab pos="241300" algn="l"/>
              </a:tabLst>
            </a:pPr>
            <a:r>
              <a:rPr sz="1200" dirty="0">
                <a:latin typeface="Times New Roman"/>
                <a:cs typeface="Times New Roman"/>
              </a:rPr>
              <a:t>Fiber Distributed Data Interface </a:t>
            </a:r>
            <a:r>
              <a:rPr sz="1200" spc="-5" dirty="0">
                <a:latin typeface="Times New Roman"/>
                <a:cs typeface="Times New Roman"/>
              </a:rPr>
              <a:t>(FDDI) </a:t>
            </a:r>
            <a:r>
              <a:rPr sz="1200" spc="425" dirty="0">
                <a:latin typeface="Meiryo"/>
                <a:cs typeface="Meiryo"/>
              </a:rPr>
              <a:t>€</a:t>
            </a:r>
            <a:r>
              <a:rPr sz="1200" spc="-175" dirty="0">
                <a:latin typeface="Meiryo"/>
                <a:cs typeface="Meiryo"/>
              </a:rPr>
              <a:t> </a:t>
            </a:r>
            <a:r>
              <a:rPr sz="1200" spc="-5" dirty="0">
                <a:latin typeface="Times New Roman"/>
                <a:cs typeface="Times New Roman"/>
              </a:rPr>
              <a:t>ANSI </a:t>
            </a:r>
            <a:r>
              <a:rPr sz="1200" dirty="0">
                <a:latin typeface="Times New Roman"/>
                <a:cs typeface="Times New Roman"/>
              </a:rPr>
              <a:t>Standard</a:t>
            </a:r>
            <a:endParaRPr sz="1200">
              <a:latin typeface="Times New Roman"/>
              <a:cs typeface="Times New Roman"/>
            </a:endParaRPr>
          </a:p>
          <a:p>
            <a:pPr>
              <a:lnSpc>
                <a:spcPct val="100000"/>
              </a:lnSpc>
              <a:buFont typeface="Courier New"/>
              <a:buChar char="o"/>
            </a:pPr>
            <a:endParaRPr sz="1150">
              <a:latin typeface="Times New Roman"/>
              <a:cs typeface="Times New Roman"/>
            </a:endParaRPr>
          </a:p>
          <a:p>
            <a:pPr marL="12700" algn="just">
              <a:lnSpc>
                <a:spcPts val="1645"/>
              </a:lnSpc>
            </a:pPr>
            <a:r>
              <a:rPr sz="1400" b="1" spc="-5" dirty="0">
                <a:latin typeface="Times New Roman"/>
                <a:cs typeface="Times New Roman"/>
              </a:rPr>
              <a:t>LAN compared </a:t>
            </a:r>
            <a:r>
              <a:rPr sz="1400" b="1" dirty="0">
                <a:latin typeface="Times New Roman"/>
                <a:cs typeface="Times New Roman"/>
              </a:rPr>
              <a:t>with</a:t>
            </a:r>
            <a:r>
              <a:rPr sz="1400" b="1" spc="-35" dirty="0">
                <a:latin typeface="Times New Roman"/>
                <a:cs typeface="Times New Roman"/>
              </a:rPr>
              <a:t> </a:t>
            </a:r>
            <a:r>
              <a:rPr sz="1400" b="1" spc="-5" dirty="0">
                <a:latin typeface="Times New Roman"/>
                <a:cs typeface="Times New Roman"/>
              </a:rPr>
              <a:t>OSI</a:t>
            </a:r>
            <a:endParaRPr sz="1400">
              <a:latin typeface="Times New Roman"/>
              <a:cs typeface="Times New Roman"/>
            </a:endParaRPr>
          </a:p>
          <a:p>
            <a:pPr marL="241300" marR="5080" indent="-228600" algn="just">
              <a:lnSpc>
                <a:spcPts val="1380"/>
              </a:lnSpc>
              <a:spcBef>
                <a:spcPts val="60"/>
              </a:spcBef>
              <a:buFont typeface="Courier New"/>
              <a:buChar char="o"/>
              <a:tabLst>
                <a:tab pos="241300" algn="l"/>
              </a:tabLst>
            </a:pPr>
            <a:r>
              <a:rPr sz="1200" dirty="0">
                <a:latin typeface="Times New Roman"/>
                <a:cs typeface="Times New Roman"/>
              </a:rPr>
              <a:t>In 1985, the </a:t>
            </a:r>
            <a:r>
              <a:rPr sz="1200" spc="-5" dirty="0">
                <a:latin typeface="Times New Roman"/>
                <a:cs typeface="Times New Roman"/>
              </a:rPr>
              <a:t>computer </a:t>
            </a:r>
            <a:r>
              <a:rPr sz="1200" dirty="0">
                <a:latin typeface="Times New Roman"/>
                <a:cs typeface="Times New Roman"/>
              </a:rPr>
              <a:t>society of </a:t>
            </a:r>
            <a:r>
              <a:rPr sz="1200" spc="-5" dirty="0">
                <a:latin typeface="Times New Roman"/>
                <a:cs typeface="Times New Roman"/>
              </a:rPr>
              <a:t>IEEE started </a:t>
            </a:r>
            <a:r>
              <a:rPr sz="1200" dirty="0">
                <a:latin typeface="Times New Roman"/>
                <a:cs typeface="Times New Roman"/>
              </a:rPr>
              <a:t>a </a:t>
            </a:r>
            <a:r>
              <a:rPr sz="1200" spc="-5" dirty="0">
                <a:latin typeface="Times New Roman"/>
                <a:cs typeface="Times New Roman"/>
              </a:rPr>
              <a:t>project called PROJECT 802 to set  </a:t>
            </a:r>
            <a:r>
              <a:rPr sz="1200" dirty="0">
                <a:latin typeface="Times New Roman"/>
                <a:cs typeface="Times New Roman"/>
              </a:rPr>
              <a:t>standards to enable </a:t>
            </a:r>
            <a:r>
              <a:rPr sz="1200" spc="-5" dirty="0">
                <a:latin typeface="Times New Roman"/>
                <a:cs typeface="Times New Roman"/>
              </a:rPr>
              <a:t>intercommunication </a:t>
            </a:r>
            <a:r>
              <a:rPr sz="1200" dirty="0">
                <a:latin typeface="Times New Roman"/>
                <a:cs typeface="Times New Roman"/>
              </a:rPr>
              <a:t>b/w </a:t>
            </a:r>
            <a:r>
              <a:rPr sz="1200" spc="-5" dirty="0">
                <a:latin typeface="Times New Roman"/>
                <a:cs typeface="Times New Roman"/>
              </a:rPr>
              <a:t>equipment </a:t>
            </a:r>
            <a:r>
              <a:rPr sz="1200" dirty="0">
                <a:latin typeface="Times New Roman"/>
                <a:cs typeface="Times New Roman"/>
              </a:rPr>
              <a:t>from a variety of  </a:t>
            </a:r>
            <a:r>
              <a:rPr sz="1200" spc="-5" dirty="0">
                <a:latin typeface="Times New Roman"/>
                <a:cs typeface="Times New Roman"/>
              </a:rPr>
              <a:t>manufacturers</a:t>
            </a:r>
            <a:endParaRPr sz="1200">
              <a:latin typeface="Times New Roman"/>
              <a:cs typeface="Times New Roman"/>
            </a:endParaRPr>
          </a:p>
          <a:p>
            <a:pPr marL="241300" indent="-228600" algn="just">
              <a:lnSpc>
                <a:spcPts val="1315"/>
              </a:lnSpc>
              <a:buFont typeface="Courier New"/>
              <a:buChar char="o"/>
              <a:tabLst>
                <a:tab pos="241300" algn="l"/>
              </a:tabLst>
            </a:pPr>
            <a:r>
              <a:rPr sz="1200" dirty="0">
                <a:latin typeface="Times New Roman"/>
                <a:cs typeface="Times New Roman"/>
              </a:rPr>
              <a:t>This project does not seek to </a:t>
            </a:r>
            <a:r>
              <a:rPr sz="1200" spc="-5" dirty="0">
                <a:latin typeface="Times New Roman"/>
                <a:cs typeface="Times New Roman"/>
              </a:rPr>
              <a:t>replace </a:t>
            </a:r>
            <a:r>
              <a:rPr sz="1200" dirty="0">
                <a:latin typeface="Times New Roman"/>
                <a:cs typeface="Times New Roman"/>
              </a:rPr>
              <a:t>any part of the </a:t>
            </a:r>
            <a:r>
              <a:rPr sz="1200" spc="-5" dirty="0">
                <a:latin typeface="Times New Roman"/>
                <a:cs typeface="Times New Roman"/>
              </a:rPr>
              <a:t>OSI</a:t>
            </a:r>
            <a:r>
              <a:rPr sz="1200" spc="-114" dirty="0">
                <a:latin typeface="Times New Roman"/>
                <a:cs typeface="Times New Roman"/>
              </a:rPr>
              <a:t> </a:t>
            </a:r>
            <a:r>
              <a:rPr sz="1200" dirty="0">
                <a:latin typeface="Times New Roman"/>
                <a:cs typeface="Times New Roman"/>
              </a:rPr>
              <a:t>Model</a:t>
            </a:r>
            <a:endParaRPr sz="1200">
              <a:latin typeface="Times New Roman"/>
              <a:cs typeface="Times New Roman"/>
            </a:endParaRPr>
          </a:p>
          <a:p>
            <a:pPr marL="240665" marR="6985" indent="-227965" algn="just">
              <a:lnSpc>
                <a:spcPts val="1380"/>
              </a:lnSpc>
              <a:spcBef>
                <a:spcPts val="65"/>
              </a:spcBef>
              <a:buFont typeface="Courier New"/>
              <a:buChar char="o"/>
              <a:tabLst>
                <a:tab pos="241300" algn="l"/>
              </a:tabLst>
            </a:pPr>
            <a:r>
              <a:rPr sz="1200" dirty="0">
                <a:latin typeface="Times New Roman"/>
                <a:cs typeface="Times New Roman"/>
              </a:rPr>
              <a:t>Instead it is a way of </a:t>
            </a:r>
            <a:r>
              <a:rPr sz="1200" spc="-5" dirty="0">
                <a:latin typeface="Times New Roman"/>
                <a:cs typeface="Times New Roman"/>
              </a:rPr>
              <a:t>specifying functions of physical layer </a:t>
            </a:r>
            <a:r>
              <a:rPr sz="1200" dirty="0">
                <a:latin typeface="Times New Roman"/>
                <a:cs typeface="Times New Roman"/>
              </a:rPr>
              <a:t>, </a:t>
            </a:r>
            <a:r>
              <a:rPr sz="1200" spc="-5" dirty="0">
                <a:latin typeface="Times New Roman"/>
                <a:cs typeface="Times New Roman"/>
              </a:rPr>
              <a:t>the data link layer and up  </a:t>
            </a:r>
            <a:r>
              <a:rPr sz="1200" dirty="0">
                <a:latin typeface="Times New Roman"/>
                <a:cs typeface="Times New Roman"/>
              </a:rPr>
              <a:t>to </a:t>
            </a:r>
            <a:r>
              <a:rPr sz="1200" spc="-5" dirty="0">
                <a:latin typeface="Times New Roman"/>
                <a:cs typeface="Times New Roman"/>
              </a:rPr>
              <a:t>some </a:t>
            </a:r>
            <a:r>
              <a:rPr sz="1200" dirty="0">
                <a:latin typeface="Times New Roman"/>
                <a:cs typeface="Times New Roman"/>
              </a:rPr>
              <a:t>extent the network layer to allow for </a:t>
            </a:r>
            <a:r>
              <a:rPr sz="1200" spc="-5" dirty="0">
                <a:latin typeface="Times New Roman"/>
                <a:cs typeface="Times New Roman"/>
              </a:rPr>
              <a:t>interconnectivity </a:t>
            </a:r>
            <a:r>
              <a:rPr sz="1200" dirty="0">
                <a:latin typeface="Times New Roman"/>
                <a:cs typeface="Times New Roman"/>
              </a:rPr>
              <a:t>of </a:t>
            </a:r>
            <a:r>
              <a:rPr sz="1200" spc="-5" dirty="0">
                <a:latin typeface="Times New Roman"/>
                <a:cs typeface="Times New Roman"/>
              </a:rPr>
              <a:t>major LAN  </a:t>
            </a:r>
            <a:r>
              <a:rPr sz="1200" dirty="0">
                <a:latin typeface="Times New Roman"/>
                <a:cs typeface="Times New Roman"/>
              </a:rPr>
              <a:t>protocols</a:t>
            </a:r>
            <a:endParaRPr sz="1200">
              <a:latin typeface="Times New Roman"/>
              <a:cs typeface="Times New Roman"/>
            </a:endParaRPr>
          </a:p>
          <a:p>
            <a:pPr marL="241300" indent="-228600" algn="just">
              <a:lnSpc>
                <a:spcPts val="134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relationship of IEEE project 802 </a:t>
            </a:r>
            <a:r>
              <a:rPr sz="1200" dirty="0">
                <a:latin typeface="Times New Roman"/>
                <a:cs typeface="Times New Roman"/>
              </a:rPr>
              <a:t>to the </a:t>
            </a:r>
            <a:r>
              <a:rPr sz="1200" spc="-5" dirty="0">
                <a:latin typeface="Times New Roman"/>
                <a:cs typeface="Times New Roman"/>
              </a:rPr>
              <a:t>OSI </a:t>
            </a:r>
            <a:r>
              <a:rPr sz="1200" dirty="0">
                <a:latin typeface="Times New Roman"/>
                <a:cs typeface="Times New Roman"/>
              </a:rPr>
              <a:t>Model is </a:t>
            </a:r>
            <a:r>
              <a:rPr sz="1200" spc="-5" dirty="0">
                <a:latin typeface="Times New Roman"/>
                <a:cs typeface="Times New Roman"/>
              </a:rPr>
              <a:t>shown </a:t>
            </a:r>
            <a:r>
              <a:rPr sz="1200" dirty="0">
                <a:latin typeface="Times New Roman"/>
                <a:cs typeface="Times New Roman"/>
              </a:rPr>
              <a:t>in the</a:t>
            </a:r>
            <a:r>
              <a:rPr sz="1200" spc="-50" dirty="0">
                <a:latin typeface="Times New Roman"/>
                <a:cs typeface="Times New Roman"/>
              </a:rPr>
              <a:t> </a:t>
            </a:r>
            <a:r>
              <a:rPr sz="1200" dirty="0">
                <a:latin typeface="Times New Roman"/>
                <a:cs typeface="Times New Roman"/>
              </a:rPr>
              <a:t>figure:</a:t>
            </a:r>
            <a:endParaRPr sz="1200">
              <a:latin typeface="Times New Roman"/>
              <a:cs typeface="Times New Roman"/>
            </a:endParaRPr>
          </a:p>
        </p:txBody>
      </p:sp>
      <p:sp>
        <p:nvSpPr>
          <p:cNvPr id="8" name="object 8"/>
          <p:cNvSpPr txBox="1"/>
          <p:nvPr/>
        </p:nvSpPr>
        <p:spPr>
          <a:xfrm>
            <a:off x="1278889" y="7831328"/>
            <a:ext cx="97155" cy="255904"/>
          </a:xfrm>
          <a:prstGeom prst="rect">
            <a:avLst/>
          </a:prstGeom>
        </p:spPr>
        <p:txBody>
          <a:bodyPr vert="horz" wrap="square" lIns="0" tIns="0" rIns="0" bIns="0" rtlCol="0">
            <a:spAutoFit/>
          </a:bodyPr>
          <a:lstStyle/>
          <a:p>
            <a:pPr marL="12700">
              <a:lnSpc>
                <a:spcPct val="100000"/>
              </a:lnSpc>
            </a:pPr>
            <a:r>
              <a:rPr sz="1600" dirty="0">
                <a:latin typeface="Times New Roman"/>
                <a:cs typeface="Times New Roman"/>
              </a:rPr>
              <a:t>•</a:t>
            </a:r>
            <a:endParaRPr sz="1600">
              <a:latin typeface="Times New Roman"/>
              <a:cs typeface="Times New Roman"/>
            </a:endParaRPr>
          </a:p>
        </p:txBody>
      </p:sp>
      <p:sp>
        <p:nvSpPr>
          <p:cNvPr id="9" name="object 9"/>
          <p:cNvSpPr/>
          <p:nvPr/>
        </p:nvSpPr>
        <p:spPr>
          <a:xfrm>
            <a:off x="1362455" y="8058531"/>
            <a:ext cx="4552950" cy="0"/>
          </a:xfrm>
          <a:custGeom>
            <a:avLst/>
            <a:gdLst/>
            <a:ahLst/>
            <a:cxnLst/>
            <a:rect l="l" t="t" r="r" b="b"/>
            <a:pathLst>
              <a:path w="4552950">
                <a:moveTo>
                  <a:pt x="0" y="0"/>
                </a:moveTo>
                <a:lnTo>
                  <a:pt x="4552950" y="0"/>
                </a:lnTo>
              </a:path>
            </a:pathLst>
          </a:custGeom>
          <a:ln w="14477">
            <a:solidFill>
              <a:srgbClr val="000000"/>
            </a:solidFill>
          </a:ln>
        </p:spPr>
        <p:txBody>
          <a:bodyPr wrap="square" lIns="0" tIns="0" rIns="0" bIns="0" rtlCol="0"/>
          <a:lstStyle/>
          <a:p>
            <a:endParaRPr/>
          </a:p>
        </p:txBody>
      </p:sp>
      <p:sp>
        <p:nvSpPr>
          <p:cNvPr id="10" name="object 10"/>
          <p:cNvSpPr txBox="1"/>
          <p:nvPr/>
        </p:nvSpPr>
        <p:spPr>
          <a:xfrm>
            <a:off x="5902705" y="7882128"/>
            <a:ext cx="609600" cy="194945"/>
          </a:xfrm>
          <a:prstGeom prst="rect">
            <a:avLst/>
          </a:prstGeom>
        </p:spPr>
        <p:txBody>
          <a:bodyPr vert="horz" wrap="square" lIns="0" tIns="0" rIns="0" bIns="0" rtlCol="0">
            <a:spAutoFit/>
          </a:bodyPr>
          <a:lstStyle/>
          <a:p>
            <a:pPr marL="12700">
              <a:lnSpc>
                <a:spcPct val="100000"/>
              </a:lnSpc>
            </a:pPr>
            <a:r>
              <a:rPr sz="1200" b="1" i="1" spc="-10" dirty="0">
                <a:latin typeface="Times New Roman"/>
                <a:cs typeface="Times New Roman"/>
              </a:rPr>
              <a:t>FIGU</a:t>
            </a:r>
            <a:r>
              <a:rPr sz="1200" b="1" i="1" spc="-5" dirty="0">
                <a:latin typeface="Times New Roman"/>
                <a:cs typeface="Times New Roman"/>
              </a:rPr>
              <a:t>R</a:t>
            </a:r>
            <a:r>
              <a:rPr sz="1200" b="1" i="1" dirty="0">
                <a:latin typeface="Times New Roman"/>
                <a:cs typeface="Times New Roman"/>
              </a:rPr>
              <a:t>E</a:t>
            </a:r>
            <a:endParaRPr sz="1200">
              <a:latin typeface="Times New Roman"/>
              <a:cs typeface="Times New Roman"/>
            </a:endParaRPr>
          </a:p>
        </p:txBody>
      </p:sp>
      <p:sp>
        <p:nvSpPr>
          <p:cNvPr id="11" name="object 11"/>
          <p:cNvSpPr/>
          <p:nvPr/>
        </p:nvSpPr>
        <p:spPr>
          <a:xfrm>
            <a:off x="5915405" y="8058531"/>
            <a:ext cx="584200" cy="0"/>
          </a:xfrm>
          <a:custGeom>
            <a:avLst/>
            <a:gdLst/>
            <a:ahLst/>
            <a:cxnLst/>
            <a:rect l="l" t="t" r="r" b="b"/>
            <a:pathLst>
              <a:path w="584200">
                <a:moveTo>
                  <a:pt x="0" y="0"/>
                </a:moveTo>
                <a:lnTo>
                  <a:pt x="583691" y="0"/>
                </a:lnTo>
              </a:path>
            </a:pathLst>
          </a:custGeom>
          <a:ln w="14477">
            <a:solidFill>
              <a:srgbClr val="000000"/>
            </a:solidFill>
          </a:ln>
        </p:spPr>
        <p:txBody>
          <a:bodyPr wrap="square" lIns="0" tIns="0" rIns="0" bIns="0" rtlCol="0"/>
          <a:lstStyle/>
          <a:p>
            <a:endParaRPr/>
          </a:p>
        </p:txBody>
      </p:sp>
      <p:sp>
        <p:nvSpPr>
          <p:cNvPr id="12" name="object 12"/>
          <p:cNvSpPr txBox="1"/>
          <p:nvPr/>
        </p:nvSpPr>
        <p:spPr>
          <a:xfrm>
            <a:off x="1130298" y="8230361"/>
            <a:ext cx="5530850" cy="1432560"/>
          </a:xfrm>
          <a:prstGeom prst="rect">
            <a:avLst/>
          </a:prstGeom>
        </p:spPr>
        <p:txBody>
          <a:bodyPr vert="horz" wrap="square" lIns="0" tIns="0" rIns="0" bIns="0" rtlCol="0">
            <a:spAutoFit/>
          </a:bodyPr>
          <a:lstStyle/>
          <a:p>
            <a:pPr marL="241300" indent="-228600">
              <a:lnSpc>
                <a:spcPts val="1415"/>
              </a:lnSpc>
              <a:buFont typeface="Courier New"/>
              <a:buChar char="o"/>
              <a:tabLst>
                <a:tab pos="241300" algn="l"/>
              </a:tabLst>
            </a:pPr>
            <a:r>
              <a:rPr sz="1200" spc="-5" dirty="0">
                <a:latin typeface="Times New Roman"/>
                <a:cs typeface="Times New Roman"/>
              </a:rPr>
              <a:t>IEEE has divided the data link </a:t>
            </a:r>
            <a:r>
              <a:rPr sz="1200" dirty="0">
                <a:latin typeface="Times New Roman"/>
                <a:cs typeface="Times New Roman"/>
              </a:rPr>
              <a:t>layer into two</a:t>
            </a:r>
            <a:r>
              <a:rPr sz="1200" spc="-70" dirty="0">
                <a:latin typeface="Times New Roman"/>
                <a:cs typeface="Times New Roman"/>
              </a:rPr>
              <a:t> </a:t>
            </a:r>
            <a:r>
              <a:rPr sz="1200" dirty="0">
                <a:latin typeface="Times New Roman"/>
                <a:cs typeface="Times New Roman"/>
              </a:rPr>
              <a:t>sub-layers:</a:t>
            </a:r>
            <a:endParaRPr sz="1200">
              <a:latin typeface="Times New Roman"/>
              <a:cs typeface="Times New Roman"/>
            </a:endParaRPr>
          </a:p>
          <a:p>
            <a:pPr marL="469900" marR="2982595">
              <a:lnSpc>
                <a:spcPts val="1380"/>
              </a:lnSpc>
              <a:spcBef>
                <a:spcPts val="70"/>
              </a:spcBef>
            </a:pPr>
            <a:r>
              <a:rPr sz="1200" b="1" spc="-5" dirty="0">
                <a:latin typeface="Times New Roman"/>
                <a:cs typeface="Times New Roman"/>
              </a:rPr>
              <a:t>Logical Link Control (LLC)  </a:t>
            </a:r>
            <a:r>
              <a:rPr sz="1200" b="1" dirty="0">
                <a:latin typeface="Times New Roman"/>
                <a:cs typeface="Times New Roman"/>
              </a:rPr>
              <a:t>Medium Access </a:t>
            </a:r>
            <a:r>
              <a:rPr sz="1200" b="1" spc="-5" dirty="0">
                <a:latin typeface="Times New Roman"/>
                <a:cs typeface="Times New Roman"/>
              </a:rPr>
              <a:t>Control</a:t>
            </a:r>
            <a:r>
              <a:rPr sz="1200" b="1" spc="-80" dirty="0">
                <a:latin typeface="Times New Roman"/>
                <a:cs typeface="Times New Roman"/>
              </a:rPr>
              <a:t> </a:t>
            </a:r>
            <a:r>
              <a:rPr sz="1200" b="1" dirty="0">
                <a:latin typeface="Times New Roman"/>
                <a:cs typeface="Times New Roman"/>
              </a:rPr>
              <a:t>(MAC)</a:t>
            </a:r>
            <a:endParaRPr sz="1200">
              <a:latin typeface="Times New Roman"/>
              <a:cs typeface="Times New Roman"/>
            </a:endParaRPr>
          </a:p>
          <a:p>
            <a:pPr>
              <a:lnSpc>
                <a:spcPct val="100000"/>
              </a:lnSpc>
              <a:spcBef>
                <a:spcPts val="5"/>
              </a:spcBef>
            </a:pPr>
            <a:endParaRPr sz="11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LLC is non-architecture specific i.e. it is the </a:t>
            </a:r>
            <a:r>
              <a:rPr sz="1200" spc="-5" dirty="0">
                <a:latin typeface="Times New Roman"/>
                <a:cs typeface="Times New Roman"/>
              </a:rPr>
              <a:t>same </a:t>
            </a:r>
            <a:r>
              <a:rPr sz="1200" dirty="0">
                <a:latin typeface="Times New Roman"/>
                <a:cs typeface="Times New Roman"/>
              </a:rPr>
              <a:t>for all </a:t>
            </a:r>
            <a:r>
              <a:rPr sz="1200" spc="-5" dirty="0">
                <a:latin typeface="Times New Roman"/>
                <a:cs typeface="Times New Roman"/>
              </a:rPr>
              <a:t>IEEE-defined</a:t>
            </a:r>
            <a:r>
              <a:rPr sz="1200" spc="-45" dirty="0">
                <a:latin typeface="Times New Roman"/>
                <a:cs typeface="Times New Roman"/>
              </a:rPr>
              <a:t> </a:t>
            </a:r>
            <a:r>
              <a:rPr sz="1200" spc="-5" dirty="0">
                <a:latin typeface="Times New Roman"/>
                <a:cs typeface="Times New Roman"/>
              </a:rPr>
              <a:t>LANs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MAC </a:t>
            </a:r>
            <a:r>
              <a:rPr sz="1200" dirty="0">
                <a:latin typeface="Times New Roman"/>
                <a:cs typeface="Times New Roman"/>
              </a:rPr>
              <a:t>sub layer on the other hand contains a </a:t>
            </a:r>
            <a:r>
              <a:rPr sz="1200" spc="-5" dirty="0">
                <a:latin typeface="Times New Roman"/>
                <a:cs typeface="Times New Roman"/>
              </a:rPr>
              <a:t>number </a:t>
            </a:r>
            <a:r>
              <a:rPr sz="1200" dirty="0">
                <a:latin typeface="Times New Roman"/>
                <a:cs typeface="Times New Roman"/>
              </a:rPr>
              <a:t>of distinct </a:t>
            </a:r>
            <a:r>
              <a:rPr sz="1200" spc="-5" dirty="0">
                <a:latin typeface="Times New Roman"/>
                <a:cs typeface="Times New Roman"/>
              </a:rPr>
              <a:t>modules; </a:t>
            </a:r>
            <a:r>
              <a:rPr sz="1200" dirty="0">
                <a:latin typeface="Times New Roman"/>
                <a:cs typeface="Times New Roman"/>
              </a:rPr>
              <a:t>each  </a:t>
            </a:r>
            <a:r>
              <a:rPr sz="1200" spc="-5" dirty="0">
                <a:latin typeface="Times New Roman"/>
                <a:cs typeface="Times New Roman"/>
              </a:rPr>
              <a:t>carries proprietary info specific to the LAN product being</a:t>
            </a:r>
            <a:r>
              <a:rPr sz="1200" spc="-50" dirty="0">
                <a:latin typeface="Times New Roman"/>
                <a:cs typeface="Times New Roman"/>
              </a:rPr>
              <a:t> </a:t>
            </a:r>
            <a:r>
              <a:rPr sz="1200" spc="-5" dirty="0">
                <a:latin typeface="Times New Roman"/>
                <a:cs typeface="Times New Roman"/>
              </a:rPr>
              <a:t>used</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LAN compared with OSI</a:t>
            </a:r>
            <a:r>
              <a:rPr sz="1200" spc="-50" dirty="0">
                <a:latin typeface="Times New Roman"/>
                <a:cs typeface="Times New Roman"/>
              </a:rPr>
              <a:t> </a:t>
            </a:r>
            <a:r>
              <a:rPr sz="1200" spc="-5" dirty="0">
                <a:latin typeface="Times New Roman"/>
                <a:cs typeface="Times New Roman"/>
              </a:rPr>
              <a:t>-Figure</a:t>
            </a:r>
            <a:endParaRPr sz="1200">
              <a:latin typeface="Times New Roman"/>
              <a:cs typeface="Times New Roman"/>
            </a:endParaRPr>
          </a:p>
        </p:txBody>
      </p:sp>
      <p:sp>
        <p:nvSpPr>
          <p:cNvPr id="13" name="object 13"/>
          <p:cNvSpPr/>
          <p:nvPr/>
        </p:nvSpPr>
        <p:spPr>
          <a:xfrm>
            <a:off x="1361694" y="5478779"/>
            <a:ext cx="4553711" cy="2556510"/>
          </a:xfrm>
          <a:prstGeom prst="rect">
            <a:avLst/>
          </a:prstGeom>
          <a:blipFill>
            <a:blip r:embed="rId2" cstate="print"/>
            <a:stretch>
              <a:fillRect/>
            </a:stretch>
          </a:blipFill>
        </p:spPr>
        <p:txBody>
          <a:bodyPr wrap="square" lIns="0" tIns="0" rIns="0" bIns="0" rtlCol="0"/>
          <a:lstStyle/>
          <a:p>
            <a:endParaRPr/>
          </a:p>
        </p:txBody>
      </p:sp>
      <p:sp>
        <p:nvSpPr>
          <p:cNvPr id="14" name="object 14"/>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5" name="object 15"/>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218</a:t>
            </a:fld>
            <a:endParaRPr dirty="0"/>
          </a:p>
        </p:txBody>
      </p:sp>
    </p:spTree>
    <p:extLst>
      <p:ext uri="{BB962C8B-B14F-4D97-AF65-F5344CB8AC3E}">
        <p14:creationId xmlns:p14="http://schemas.microsoft.com/office/powerpoint/2010/main" val="35747770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0850" cy="225869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marR="5080" indent="-228600" algn="just">
              <a:lnSpc>
                <a:spcPts val="1380"/>
              </a:lnSpc>
              <a:spcBef>
                <a:spcPts val="875"/>
              </a:spcBef>
              <a:buFont typeface="Courier New"/>
              <a:buChar char="o"/>
              <a:tabLst>
                <a:tab pos="241300" algn="l"/>
              </a:tabLst>
            </a:pPr>
            <a:r>
              <a:rPr sz="1200" dirty="0">
                <a:latin typeface="Times New Roman"/>
                <a:cs typeface="Times New Roman"/>
              </a:rPr>
              <a:t>In addition to the </a:t>
            </a:r>
            <a:r>
              <a:rPr sz="1200" spc="-5" dirty="0">
                <a:latin typeface="Times New Roman"/>
                <a:cs typeface="Times New Roman"/>
              </a:rPr>
              <a:t>two </a:t>
            </a:r>
            <a:r>
              <a:rPr sz="1200" dirty="0">
                <a:latin typeface="Times New Roman"/>
                <a:cs typeface="Times New Roman"/>
              </a:rPr>
              <a:t>sub-layers , </a:t>
            </a:r>
            <a:r>
              <a:rPr sz="1200" spc="-5" dirty="0">
                <a:latin typeface="Times New Roman"/>
                <a:cs typeface="Times New Roman"/>
              </a:rPr>
              <a:t>Project 802 </a:t>
            </a:r>
            <a:r>
              <a:rPr sz="1200" dirty="0">
                <a:latin typeface="Times New Roman"/>
                <a:cs typeface="Times New Roman"/>
              </a:rPr>
              <a:t>contain a </a:t>
            </a:r>
            <a:r>
              <a:rPr sz="1200" spc="-5" dirty="0">
                <a:latin typeface="Times New Roman"/>
                <a:cs typeface="Times New Roman"/>
              </a:rPr>
              <a:t>section governing  internetworking</a:t>
            </a:r>
            <a:endParaRPr sz="1200">
              <a:latin typeface="Times New Roman"/>
              <a:cs typeface="Times New Roman"/>
            </a:endParaRPr>
          </a:p>
          <a:p>
            <a:pPr marL="241300" marR="6350" indent="-228600" algn="just">
              <a:lnSpc>
                <a:spcPts val="1380"/>
              </a:lnSpc>
              <a:buFont typeface="Courier New"/>
              <a:buChar char="o"/>
              <a:tabLst>
                <a:tab pos="241300" algn="l"/>
              </a:tabLst>
            </a:pPr>
            <a:r>
              <a:rPr sz="1200" dirty="0">
                <a:latin typeface="Times New Roman"/>
                <a:cs typeface="Times New Roman"/>
              </a:rPr>
              <a:t>This </a:t>
            </a:r>
            <a:r>
              <a:rPr sz="1200" spc="-5" dirty="0">
                <a:latin typeface="Times New Roman"/>
                <a:cs typeface="Times New Roman"/>
              </a:rPr>
              <a:t>section </a:t>
            </a:r>
            <a:r>
              <a:rPr sz="1200" dirty="0">
                <a:latin typeface="Times New Roman"/>
                <a:cs typeface="Times New Roman"/>
              </a:rPr>
              <a:t>assures the </a:t>
            </a:r>
            <a:r>
              <a:rPr sz="1200" spc="-5" dirty="0">
                <a:latin typeface="Times New Roman"/>
                <a:cs typeface="Times New Roman"/>
              </a:rPr>
              <a:t>compatibility </a:t>
            </a:r>
            <a:r>
              <a:rPr sz="1200" dirty="0">
                <a:latin typeface="Times New Roman"/>
                <a:cs typeface="Times New Roman"/>
              </a:rPr>
              <a:t>of </a:t>
            </a:r>
            <a:r>
              <a:rPr sz="1200" spc="-5" dirty="0">
                <a:latin typeface="Times New Roman"/>
                <a:cs typeface="Times New Roman"/>
              </a:rPr>
              <a:t>different LANs and MANs across protocols  </a:t>
            </a:r>
            <a:r>
              <a:rPr sz="1200" dirty="0">
                <a:latin typeface="Times New Roman"/>
                <a:cs typeface="Times New Roman"/>
              </a:rPr>
              <a:t>and allows </a:t>
            </a:r>
            <a:r>
              <a:rPr sz="1200" spc="-5" dirty="0">
                <a:latin typeface="Times New Roman"/>
                <a:cs typeface="Times New Roman"/>
              </a:rPr>
              <a:t>data </a:t>
            </a:r>
            <a:r>
              <a:rPr sz="1200" dirty="0">
                <a:latin typeface="Times New Roman"/>
                <a:cs typeface="Times New Roman"/>
              </a:rPr>
              <a:t>to </a:t>
            </a:r>
            <a:r>
              <a:rPr sz="1200" spc="-5" dirty="0">
                <a:latin typeface="Times New Roman"/>
                <a:cs typeface="Times New Roman"/>
              </a:rPr>
              <a:t>be </a:t>
            </a:r>
            <a:r>
              <a:rPr sz="1200" dirty="0">
                <a:latin typeface="Times New Roman"/>
                <a:cs typeface="Times New Roman"/>
              </a:rPr>
              <a:t>exchanged across </a:t>
            </a:r>
            <a:r>
              <a:rPr sz="1200" spc="-5" dirty="0">
                <a:latin typeface="Times New Roman"/>
                <a:cs typeface="Times New Roman"/>
              </a:rPr>
              <a:t>otherwise incompatible</a:t>
            </a:r>
            <a:r>
              <a:rPr sz="1200" spc="-60" dirty="0">
                <a:latin typeface="Times New Roman"/>
                <a:cs typeface="Times New Roman"/>
              </a:rPr>
              <a:t> </a:t>
            </a:r>
            <a:r>
              <a:rPr sz="1200" spc="-5" dirty="0">
                <a:latin typeface="Times New Roman"/>
                <a:cs typeface="Times New Roman"/>
              </a:rPr>
              <a:t>networks</a:t>
            </a:r>
            <a:endParaRPr sz="1200">
              <a:latin typeface="Times New Roman"/>
              <a:cs typeface="Times New Roman"/>
            </a:endParaRPr>
          </a:p>
          <a:p>
            <a:pPr>
              <a:lnSpc>
                <a:spcPct val="100000"/>
              </a:lnSpc>
              <a:spcBef>
                <a:spcPts val="20"/>
              </a:spcBef>
              <a:buFont typeface="Courier New"/>
              <a:buChar char="o"/>
            </a:pPr>
            <a:endParaRPr sz="1100">
              <a:latin typeface="Times New Roman"/>
              <a:cs typeface="Times New Roman"/>
            </a:endParaRPr>
          </a:p>
          <a:p>
            <a:pPr marL="12700">
              <a:lnSpc>
                <a:spcPts val="1639"/>
              </a:lnSpc>
            </a:pPr>
            <a:r>
              <a:rPr sz="1400" b="1" spc="-5" dirty="0">
                <a:latin typeface="Times New Roman"/>
                <a:cs typeface="Times New Roman"/>
              </a:rPr>
              <a:t>PROJECT</a:t>
            </a:r>
            <a:r>
              <a:rPr sz="1400" b="1" spc="-70" dirty="0">
                <a:latin typeface="Times New Roman"/>
                <a:cs typeface="Times New Roman"/>
              </a:rPr>
              <a:t> </a:t>
            </a:r>
            <a:r>
              <a:rPr sz="1400" b="1" spc="-5" dirty="0">
                <a:latin typeface="Times New Roman"/>
                <a:cs typeface="Times New Roman"/>
              </a:rPr>
              <a:t>802</a:t>
            </a:r>
            <a:endParaRPr sz="1400">
              <a:latin typeface="Times New Roman"/>
              <a:cs typeface="Times New Roman"/>
            </a:endParaRPr>
          </a:p>
          <a:p>
            <a:pPr marL="241300" indent="-228600">
              <a:lnSpc>
                <a:spcPts val="1370"/>
              </a:lnSpc>
              <a:buFont typeface="Courier New"/>
              <a:buChar char="o"/>
              <a:tabLst>
                <a:tab pos="241300" algn="l"/>
              </a:tabLst>
            </a:pPr>
            <a:r>
              <a:rPr sz="1200" spc="-5" dirty="0">
                <a:latin typeface="Times New Roman"/>
                <a:cs typeface="Times New Roman"/>
              </a:rPr>
              <a:t>Strength of Project 802 </a:t>
            </a:r>
            <a:r>
              <a:rPr sz="1200" dirty="0">
                <a:latin typeface="Times New Roman"/>
                <a:cs typeface="Times New Roman"/>
              </a:rPr>
              <a:t>is</a:t>
            </a:r>
            <a:r>
              <a:rPr sz="1200" spc="-85" dirty="0">
                <a:latin typeface="Times New Roman"/>
                <a:cs typeface="Times New Roman"/>
              </a:rPr>
              <a:t> </a:t>
            </a:r>
            <a:r>
              <a:rPr sz="1200" spc="-5" dirty="0">
                <a:latin typeface="Times New Roman"/>
                <a:cs typeface="Times New Roman"/>
              </a:rPr>
              <a:t>Modularity</a:t>
            </a:r>
            <a:endParaRPr sz="1200">
              <a:latin typeface="Times New Roman"/>
              <a:cs typeface="Times New Roman"/>
            </a:endParaRPr>
          </a:p>
          <a:p>
            <a:pPr marL="241300" marR="5080" indent="-228600" algn="just">
              <a:lnSpc>
                <a:spcPts val="1380"/>
              </a:lnSpc>
              <a:spcBef>
                <a:spcPts val="65"/>
              </a:spcBef>
              <a:buFont typeface="Courier New"/>
              <a:buChar char="o"/>
              <a:tabLst>
                <a:tab pos="241300" algn="l"/>
              </a:tabLst>
            </a:pPr>
            <a:r>
              <a:rPr sz="1200" spc="-5" dirty="0">
                <a:latin typeface="Times New Roman"/>
                <a:cs typeface="Times New Roman"/>
              </a:rPr>
              <a:t>By subdividing the functions necessary for </a:t>
            </a:r>
            <a:r>
              <a:rPr sz="1200" spc="-10" dirty="0">
                <a:latin typeface="Times New Roman"/>
                <a:cs typeface="Times New Roman"/>
              </a:rPr>
              <a:t>LAN </a:t>
            </a:r>
            <a:r>
              <a:rPr sz="1200" spc="-5" dirty="0">
                <a:latin typeface="Times New Roman"/>
                <a:cs typeface="Times New Roman"/>
              </a:rPr>
              <a:t>management, the designers were  </a:t>
            </a:r>
            <a:r>
              <a:rPr sz="1200" dirty="0">
                <a:latin typeface="Times New Roman"/>
                <a:cs typeface="Times New Roman"/>
              </a:rPr>
              <a:t>able to standardize those that can be </a:t>
            </a:r>
            <a:r>
              <a:rPr sz="1200" spc="-5" dirty="0">
                <a:latin typeface="Times New Roman"/>
                <a:cs typeface="Times New Roman"/>
              </a:rPr>
              <a:t>generalized </a:t>
            </a:r>
            <a:r>
              <a:rPr sz="1200" dirty="0">
                <a:latin typeface="Times New Roman"/>
                <a:cs typeface="Times New Roman"/>
              </a:rPr>
              <a:t>and </a:t>
            </a:r>
            <a:r>
              <a:rPr sz="1200" spc="-5" dirty="0">
                <a:latin typeface="Times New Roman"/>
                <a:cs typeface="Times New Roman"/>
              </a:rPr>
              <a:t>isolate </a:t>
            </a:r>
            <a:r>
              <a:rPr sz="1200" dirty="0">
                <a:latin typeface="Times New Roman"/>
                <a:cs typeface="Times New Roman"/>
              </a:rPr>
              <a:t>those </a:t>
            </a:r>
            <a:r>
              <a:rPr sz="1200" spc="-5" dirty="0">
                <a:latin typeface="Times New Roman"/>
                <a:cs typeface="Times New Roman"/>
              </a:rPr>
              <a:t>that must remain  </a:t>
            </a:r>
            <a:r>
              <a:rPr sz="1200" dirty="0">
                <a:latin typeface="Times New Roman"/>
                <a:cs typeface="Times New Roman"/>
              </a:rPr>
              <a:t>specific</a:t>
            </a:r>
            <a:endParaRPr sz="1200">
              <a:latin typeface="Times New Roman"/>
              <a:cs typeface="Times New Roman"/>
            </a:endParaRPr>
          </a:p>
        </p:txBody>
      </p:sp>
      <p:sp>
        <p:nvSpPr>
          <p:cNvPr id="5" name="object 5"/>
          <p:cNvSpPr txBox="1"/>
          <p:nvPr/>
        </p:nvSpPr>
        <p:spPr>
          <a:xfrm>
            <a:off x="1130300" y="5552185"/>
            <a:ext cx="5532120" cy="3924300"/>
          </a:xfrm>
          <a:prstGeom prst="rect">
            <a:avLst/>
          </a:prstGeom>
        </p:spPr>
        <p:txBody>
          <a:bodyPr vert="horz" wrap="square" lIns="0" tIns="0" rIns="0" bIns="0" rtlCol="0">
            <a:spAutoFit/>
          </a:bodyPr>
          <a:lstStyle/>
          <a:p>
            <a:pPr marL="383540">
              <a:lnSpc>
                <a:spcPct val="100000"/>
              </a:lnSpc>
            </a:pPr>
            <a:r>
              <a:rPr sz="1600" dirty="0">
                <a:latin typeface="Times New Roman"/>
                <a:cs typeface="Times New Roman"/>
              </a:rPr>
              <a:t>•</a:t>
            </a:r>
            <a:endParaRPr sz="1600">
              <a:latin typeface="Times New Roman"/>
              <a:cs typeface="Times New Roman"/>
            </a:endParaRPr>
          </a:p>
          <a:p>
            <a:pPr marL="12700">
              <a:lnSpc>
                <a:spcPts val="1405"/>
              </a:lnSpc>
              <a:spcBef>
                <a:spcPts val="1235"/>
              </a:spcBef>
            </a:pPr>
            <a:r>
              <a:rPr sz="1200" spc="-200" dirty="0">
                <a:latin typeface="Meiryo"/>
                <a:cs typeface="Meiryo"/>
              </a:rPr>
              <a:t>➢    </a:t>
            </a:r>
            <a:r>
              <a:rPr sz="1200" b="1" i="1" u="heavy" spc="-5" dirty="0">
                <a:latin typeface="Times New Roman"/>
                <a:cs typeface="Times New Roman"/>
              </a:rPr>
              <a:t>IEEE</a:t>
            </a:r>
            <a:r>
              <a:rPr sz="1200" b="1" i="1" u="heavy" spc="-70" dirty="0">
                <a:latin typeface="Times New Roman"/>
                <a:cs typeface="Times New Roman"/>
              </a:rPr>
              <a:t> </a:t>
            </a:r>
            <a:r>
              <a:rPr sz="1200" b="1" i="1" u="heavy" spc="-5" dirty="0">
                <a:latin typeface="Times New Roman"/>
                <a:cs typeface="Times New Roman"/>
              </a:rPr>
              <a:t>802.11</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Is the section of Project 802 devoted to internetworking issues in LANs and</a:t>
            </a:r>
            <a:r>
              <a:rPr sz="1200" spc="-15" dirty="0">
                <a:latin typeface="Times New Roman"/>
                <a:cs typeface="Times New Roman"/>
              </a:rPr>
              <a:t> </a:t>
            </a:r>
            <a:r>
              <a:rPr sz="1200" spc="-10" dirty="0">
                <a:latin typeface="Times New Roman"/>
                <a:cs typeface="Times New Roman"/>
              </a:rPr>
              <a:t>MANs</a:t>
            </a:r>
            <a:endParaRPr sz="1200">
              <a:latin typeface="Times New Roman"/>
              <a:cs typeface="Times New Roman"/>
            </a:endParaRPr>
          </a:p>
          <a:p>
            <a:pPr marL="241300" marR="7620" indent="-228600" algn="just">
              <a:lnSpc>
                <a:spcPts val="1380"/>
              </a:lnSpc>
              <a:spcBef>
                <a:spcPts val="65"/>
              </a:spcBef>
              <a:buFont typeface="Courier New"/>
              <a:buChar char="o"/>
              <a:tabLst>
                <a:tab pos="241300" algn="l"/>
              </a:tabLst>
            </a:pPr>
            <a:r>
              <a:rPr sz="1200" spc="-5" dirty="0">
                <a:latin typeface="Times New Roman"/>
                <a:cs typeface="Times New Roman"/>
              </a:rPr>
              <a:t>Although not yet </a:t>
            </a:r>
            <a:r>
              <a:rPr sz="1200" dirty="0">
                <a:latin typeface="Times New Roman"/>
                <a:cs typeface="Times New Roman"/>
              </a:rPr>
              <a:t>complete, it </a:t>
            </a:r>
            <a:r>
              <a:rPr sz="1200" spc="-5" dirty="0">
                <a:latin typeface="Times New Roman"/>
                <a:cs typeface="Times New Roman"/>
              </a:rPr>
              <a:t>seek </a:t>
            </a:r>
            <a:r>
              <a:rPr sz="1200" dirty="0">
                <a:latin typeface="Times New Roman"/>
                <a:cs typeface="Times New Roman"/>
              </a:rPr>
              <a:t>to </a:t>
            </a:r>
            <a:r>
              <a:rPr sz="1200" spc="-5" dirty="0">
                <a:latin typeface="Times New Roman"/>
                <a:cs typeface="Times New Roman"/>
              </a:rPr>
              <a:t>resolve </a:t>
            </a:r>
            <a:r>
              <a:rPr sz="1200" dirty="0">
                <a:latin typeface="Times New Roman"/>
                <a:cs typeface="Times New Roman"/>
              </a:rPr>
              <a:t>the </a:t>
            </a:r>
            <a:r>
              <a:rPr sz="1200" spc="-5" dirty="0">
                <a:latin typeface="Times New Roman"/>
                <a:cs typeface="Times New Roman"/>
              </a:rPr>
              <a:t>incompatibilities b/w network  architectures w/o requiring modifications </a:t>
            </a:r>
            <a:r>
              <a:rPr sz="1200" dirty="0">
                <a:latin typeface="Times New Roman"/>
                <a:cs typeface="Times New Roman"/>
              </a:rPr>
              <a:t>in existing </a:t>
            </a:r>
            <a:r>
              <a:rPr sz="1200" spc="-5" dirty="0">
                <a:latin typeface="Times New Roman"/>
                <a:cs typeface="Times New Roman"/>
              </a:rPr>
              <a:t>addressing, access, </a:t>
            </a:r>
            <a:r>
              <a:rPr sz="1200" dirty="0">
                <a:latin typeface="Times New Roman"/>
                <a:cs typeface="Times New Roman"/>
              </a:rPr>
              <a:t>and </a:t>
            </a:r>
            <a:r>
              <a:rPr sz="1200" spc="-5" dirty="0">
                <a:latin typeface="Times New Roman"/>
                <a:cs typeface="Times New Roman"/>
              </a:rPr>
              <a:t>error  </a:t>
            </a:r>
            <a:r>
              <a:rPr sz="1200" dirty="0">
                <a:latin typeface="Times New Roman"/>
                <a:cs typeface="Times New Roman"/>
              </a:rPr>
              <a:t>recovery</a:t>
            </a:r>
            <a:r>
              <a:rPr sz="1200" spc="-70" dirty="0">
                <a:latin typeface="Times New Roman"/>
                <a:cs typeface="Times New Roman"/>
              </a:rPr>
              <a:t> </a:t>
            </a:r>
            <a:r>
              <a:rPr sz="1200" spc="-5" dirty="0">
                <a:latin typeface="Times New Roman"/>
                <a:cs typeface="Times New Roman"/>
              </a:rPr>
              <a:t>mechanisms</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698500" lvl="1" indent="-228600">
              <a:lnSpc>
                <a:spcPts val="1405"/>
              </a:lnSpc>
              <a:buFont typeface="Meiryo"/>
              <a:buChar char="➢"/>
              <a:tabLst>
                <a:tab pos="698500" algn="l"/>
              </a:tabLst>
            </a:pPr>
            <a:r>
              <a:rPr sz="1200" b="1" i="1" u="heavy" spc="-5" dirty="0">
                <a:latin typeface="Times New Roman"/>
                <a:cs typeface="Times New Roman"/>
              </a:rPr>
              <a:t>LLC</a:t>
            </a:r>
            <a:endParaRPr sz="1200">
              <a:latin typeface="Times New Roman"/>
              <a:cs typeface="Times New Roman"/>
            </a:endParaRPr>
          </a:p>
          <a:p>
            <a:pPr marL="12700" marR="8255">
              <a:lnSpc>
                <a:spcPts val="1380"/>
              </a:lnSpc>
              <a:spcBef>
                <a:spcPts val="60"/>
              </a:spcBef>
            </a:pPr>
            <a:r>
              <a:rPr sz="1200" spc="-5" dirty="0">
                <a:latin typeface="Times New Roman"/>
                <a:cs typeface="Times New Roman"/>
              </a:rPr>
              <a:t>In general, IEEE project 802 model takes the structure of an HDLC frame and divides  </a:t>
            </a:r>
            <a:r>
              <a:rPr sz="1200" dirty="0">
                <a:latin typeface="Times New Roman"/>
                <a:cs typeface="Times New Roman"/>
              </a:rPr>
              <a:t>into two </a:t>
            </a:r>
            <a:r>
              <a:rPr sz="1200" spc="-5" dirty="0">
                <a:latin typeface="Times New Roman"/>
                <a:cs typeface="Times New Roman"/>
              </a:rPr>
              <a:t>sets </a:t>
            </a:r>
            <a:r>
              <a:rPr sz="1200" dirty="0">
                <a:latin typeface="Times New Roman"/>
                <a:cs typeface="Times New Roman"/>
              </a:rPr>
              <a:t>of</a:t>
            </a:r>
            <a:r>
              <a:rPr sz="1200" spc="-55" dirty="0">
                <a:latin typeface="Times New Roman"/>
                <a:cs typeface="Times New Roman"/>
              </a:rPr>
              <a:t> </a:t>
            </a:r>
            <a:r>
              <a:rPr sz="1200" spc="-5" dirty="0">
                <a:latin typeface="Times New Roman"/>
                <a:cs typeface="Times New Roman"/>
              </a:rPr>
              <a:t>functions:</a:t>
            </a:r>
            <a:endParaRPr sz="1200">
              <a:latin typeface="Times New Roman"/>
              <a:cs typeface="Times New Roman"/>
            </a:endParaRPr>
          </a:p>
          <a:p>
            <a:pPr marL="698500" marR="5080" indent="-228600">
              <a:lnSpc>
                <a:spcPts val="1380"/>
              </a:lnSpc>
              <a:buFont typeface="Meiryo"/>
              <a:buChar char="▪"/>
              <a:tabLst>
                <a:tab pos="697865" algn="l"/>
                <a:tab pos="698500" algn="l"/>
              </a:tabLst>
            </a:pPr>
            <a:r>
              <a:rPr sz="1200" dirty="0">
                <a:latin typeface="Times New Roman"/>
                <a:cs typeface="Times New Roman"/>
              </a:rPr>
              <a:t>One set contains the </a:t>
            </a:r>
            <a:r>
              <a:rPr sz="1200" spc="-5" dirty="0">
                <a:latin typeface="Times New Roman"/>
                <a:cs typeface="Times New Roman"/>
              </a:rPr>
              <a:t>end-user portions of the frame: </a:t>
            </a:r>
            <a:r>
              <a:rPr sz="1200" dirty="0">
                <a:latin typeface="Times New Roman"/>
                <a:cs typeface="Times New Roman"/>
              </a:rPr>
              <a:t>The logical </a:t>
            </a:r>
            <a:r>
              <a:rPr sz="1200" spc="-5" dirty="0">
                <a:latin typeface="Times New Roman"/>
                <a:cs typeface="Times New Roman"/>
              </a:rPr>
              <a:t>address,  </a:t>
            </a:r>
            <a:r>
              <a:rPr sz="1200" dirty="0">
                <a:latin typeface="Times New Roman"/>
                <a:cs typeface="Times New Roman"/>
              </a:rPr>
              <a:t>control </a:t>
            </a:r>
            <a:r>
              <a:rPr sz="1200" spc="-5" dirty="0">
                <a:latin typeface="Times New Roman"/>
                <a:cs typeface="Times New Roman"/>
              </a:rPr>
              <a:t>information </a:t>
            </a:r>
            <a:r>
              <a:rPr sz="1200" dirty="0">
                <a:latin typeface="Times New Roman"/>
                <a:cs typeface="Times New Roman"/>
              </a:rPr>
              <a:t>and</a:t>
            </a:r>
            <a:r>
              <a:rPr sz="1200" spc="-6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698500" indent="-228600">
              <a:lnSpc>
                <a:spcPts val="1315"/>
              </a:lnSpc>
              <a:buFont typeface="Meiryo"/>
              <a:buChar char="▪"/>
              <a:tabLst>
                <a:tab pos="697865" algn="l"/>
                <a:tab pos="698500" algn="l"/>
              </a:tabLst>
            </a:pPr>
            <a:r>
              <a:rPr sz="1200" dirty="0">
                <a:latin typeface="Times New Roman"/>
                <a:cs typeface="Times New Roman"/>
              </a:rPr>
              <a:t>These functions are handled </a:t>
            </a:r>
            <a:r>
              <a:rPr sz="1200" spc="-5" dirty="0">
                <a:latin typeface="Times New Roman"/>
                <a:cs typeface="Times New Roman"/>
              </a:rPr>
              <a:t>by IEEE 802.2 LLC</a:t>
            </a:r>
            <a:r>
              <a:rPr sz="1200" spc="-85" dirty="0">
                <a:latin typeface="Times New Roman"/>
                <a:cs typeface="Times New Roman"/>
              </a:rPr>
              <a:t> </a:t>
            </a:r>
            <a:r>
              <a:rPr sz="1200" spc="-5" dirty="0">
                <a:latin typeface="Times New Roman"/>
                <a:cs typeface="Times New Roman"/>
              </a:rPr>
              <a:t>protocol</a:t>
            </a:r>
            <a:endParaRPr sz="1200">
              <a:latin typeface="Times New Roman"/>
              <a:cs typeface="Times New Roman"/>
            </a:endParaRPr>
          </a:p>
          <a:p>
            <a:pPr marL="698500" indent="-228600">
              <a:lnSpc>
                <a:spcPts val="1410"/>
              </a:lnSpc>
              <a:buFont typeface="Meiryo"/>
              <a:buChar char="▪"/>
              <a:tabLst>
                <a:tab pos="697865" algn="l"/>
                <a:tab pos="698500" algn="l"/>
              </a:tabLst>
            </a:pPr>
            <a:r>
              <a:rPr sz="1200" dirty="0">
                <a:latin typeface="Times New Roman"/>
                <a:cs typeface="Times New Roman"/>
              </a:rPr>
              <a:t>LLC is upper of data link layer </a:t>
            </a:r>
            <a:r>
              <a:rPr sz="1200" spc="-5" dirty="0">
                <a:latin typeface="Times New Roman"/>
                <a:cs typeface="Times New Roman"/>
              </a:rPr>
              <a:t>and is common to all LAN</a:t>
            </a:r>
            <a:r>
              <a:rPr sz="1200" spc="-114" dirty="0">
                <a:latin typeface="Times New Roman"/>
                <a:cs typeface="Times New Roman"/>
              </a:rPr>
              <a:t> </a:t>
            </a:r>
            <a:r>
              <a:rPr sz="1200" spc="-5" dirty="0">
                <a:latin typeface="Times New Roman"/>
                <a:cs typeface="Times New Roman"/>
              </a:rPr>
              <a:t>protocols</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150">
              <a:latin typeface="Times New Roman"/>
              <a:cs typeface="Times New Roman"/>
            </a:endParaRPr>
          </a:p>
          <a:p>
            <a:pPr marL="698500" indent="-228600">
              <a:lnSpc>
                <a:spcPts val="1405"/>
              </a:lnSpc>
              <a:spcBef>
                <a:spcPts val="5"/>
              </a:spcBef>
              <a:buFont typeface="Meiryo"/>
              <a:buChar char="➢"/>
              <a:tabLst>
                <a:tab pos="698500" algn="l"/>
              </a:tabLst>
            </a:pPr>
            <a:r>
              <a:rPr sz="1200" b="1" i="1" u="heavy" spc="-5" dirty="0">
                <a:latin typeface="Times New Roman"/>
                <a:cs typeface="Times New Roman"/>
              </a:rPr>
              <a:t>MAC</a:t>
            </a:r>
            <a:endParaRPr sz="1200">
              <a:latin typeface="Times New Roman"/>
              <a:cs typeface="Times New Roman"/>
            </a:endParaRPr>
          </a:p>
          <a:p>
            <a:pPr marL="469900" marR="6985" indent="-228600">
              <a:lnSpc>
                <a:spcPts val="1380"/>
              </a:lnSpc>
              <a:spcBef>
                <a:spcPts val="60"/>
              </a:spcBef>
              <a:buFont typeface="Courier New"/>
              <a:buChar char="o"/>
              <a:tabLst>
                <a:tab pos="469900" algn="l"/>
              </a:tabLst>
            </a:pPr>
            <a:r>
              <a:rPr sz="1200" dirty="0">
                <a:latin typeface="Times New Roman"/>
                <a:cs typeface="Times New Roman"/>
              </a:rPr>
              <a:t>The </a:t>
            </a:r>
            <a:r>
              <a:rPr sz="1200" spc="-5" dirty="0">
                <a:latin typeface="Times New Roman"/>
                <a:cs typeface="Times New Roman"/>
              </a:rPr>
              <a:t>second set of functions, </a:t>
            </a:r>
            <a:r>
              <a:rPr sz="1200" dirty="0">
                <a:latin typeface="Times New Roman"/>
                <a:cs typeface="Times New Roman"/>
              </a:rPr>
              <a:t>the </a:t>
            </a:r>
            <a:r>
              <a:rPr sz="1200" spc="-5" dirty="0">
                <a:latin typeface="Times New Roman"/>
                <a:cs typeface="Times New Roman"/>
              </a:rPr>
              <a:t>MAC sub-layer </a:t>
            </a:r>
            <a:r>
              <a:rPr sz="1200" dirty="0">
                <a:latin typeface="Times New Roman"/>
                <a:cs typeface="Times New Roman"/>
              </a:rPr>
              <a:t>, resolves </a:t>
            </a:r>
            <a:r>
              <a:rPr sz="1200" spc="-5" dirty="0">
                <a:latin typeface="Times New Roman"/>
                <a:cs typeface="Times New Roman"/>
              </a:rPr>
              <a:t>the </a:t>
            </a:r>
            <a:r>
              <a:rPr sz="1200" dirty="0">
                <a:latin typeface="Times New Roman"/>
                <a:cs typeface="Times New Roman"/>
              </a:rPr>
              <a:t>contention for the  shared</a:t>
            </a:r>
            <a:r>
              <a:rPr sz="1200" spc="-85" dirty="0">
                <a:latin typeface="Times New Roman"/>
                <a:cs typeface="Times New Roman"/>
              </a:rPr>
              <a:t> </a:t>
            </a:r>
            <a:r>
              <a:rPr sz="1200" spc="-5" dirty="0">
                <a:latin typeface="Times New Roman"/>
                <a:cs typeface="Times New Roman"/>
              </a:rPr>
              <a:t>media</a:t>
            </a:r>
            <a:endParaRPr sz="1200">
              <a:latin typeface="Times New Roman"/>
              <a:cs typeface="Times New Roman"/>
            </a:endParaRPr>
          </a:p>
          <a:p>
            <a:pPr marL="469900" marR="5080" indent="-228600">
              <a:lnSpc>
                <a:spcPts val="1380"/>
              </a:lnSpc>
              <a:buFont typeface="Courier New"/>
              <a:buChar char="o"/>
              <a:tabLst>
                <a:tab pos="469900" algn="l"/>
              </a:tabLst>
            </a:pPr>
            <a:r>
              <a:rPr sz="1200" dirty="0">
                <a:latin typeface="Times New Roman"/>
                <a:cs typeface="Times New Roman"/>
              </a:rPr>
              <a:t>It contains Synchronization Flag, Flow and Error control </a:t>
            </a:r>
            <a:r>
              <a:rPr sz="1200" spc="-5" dirty="0">
                <a:latin typeface="Times New Roman"/>
                <a:cs typeface="Times New Roman"/>
              </a:rPr>
              <a:t>specifications as </a:t>
            </a:r>
            <a:r>
              <a:rPr sz="1200" dirty="0">
                <a:latin typeface="Times New Roman"/>
                <a:cs typeface="Times New Roman"/>
              </a:rPr>
              <a:t>well as  the </a:t>
            </a:r>
            <a:r>
              <a:rPr sz="1200" spc="-5" dirty="0">
                <a:latin typeface="Times New Roman"/>
                <a:cs typeface="Times New Roman"/>
              </a:rPr>
              <a:t>physical </a:t>
            </a:r>
            <a:r>
              <a:rPr sz="1200" dirty="0">
                <a:latin typeface="Times New Roman"/>
                <a:cs typeface="Times New Roman"/>
              </a:rPr>
              <a:t>address </a:t>
            </a:r>
            <a:r>
              <a:rPr sz="1200" spc="-5" dirty="0">
                <a:latin typeface="Times New Roman"/>
                <a:cs typeface="Times New Roman"/>
              </a:rPr>
              <a:t>of next station </a:t>
            </a:r>
            <a:r>
              <a:rPr sz="1200" dirty="0">
                <a:latin typeface="Times New Roman"/>
                <a:cs typeface="Times New Roman"/>
              </a:rPr>
              <a:t>to receive &amp; route a</a:t>
            </a:r>
            <a:r>
              <a:rPr sz="1200" spc="-95" dirty="0">
                <a:latin typeface="Times New Roman"/>
                <a:cs typeface="Times New Roman"/>
              </a:rPr>
              <a:t> </a:t>
            </a:r>
            <a:r>
              <a:rPr sz="1200" dirty="0">
                <a:latin typeface="Times New Roman"/>
                <a:cs typeface="Times New Roman"/>
              </a:rPr>
              <a:t>packet</a:t>
            </a:r>
            <a:endParaRPr sz="1200">
              <a:latin typeface="Times New Roman"/>
              <a:cs typeface="Times New Roman"/>
            </a:endParaRPr>
          </a:p>
        </p:txBody>
      </p:sp>
      <p:sp>
        <p:nvSpPr>
          <p:cNvPr id="6" name="object 6"/>
          <p:cNvSpPr/>
          <p:nvPr/>
        </p:nvSpPr>
        <p:spPr>
          <a:xfrm>
            <a:off x="1577721" y="2871216"/>
            <a:ext cx="4706112" cy="2915411"/>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219</a:t>
            </a:fld>
            <a:endParaRPr dirty="0"/>
          </a:p>
        </p:txBody>
      </p:sp>
    </p:spTree>
    <p:extLst>
      <p:ext uri="{BB962C8B-B14F-4D97-AF65-F5344CB8AC3E}">
        <p14:creationId xmlns:p14="http://schemas.microsoft.com/office/powerpoint/2010/main" val="1078918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3007867" y="940054"/>
            <a:ext cx="1774189" cy="322580"/>
          </a:xfrm>
          <a:prstGeom prst="rect">
            <a:avLst/>
          </a:prstGeom>
        </p:spPr>
        <p:txBody>
          <a:bodyPr vert="horz" wrap="square" lIns="0" tIns="0" rIns="0" bIns="0" rtlCol="0">
            <a:spAutoFit/>
          </a:bodyPr>
          <a:lstStyle/>
          <a:p>
            <a:pPr marL="1270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#4</a:t>
            </a:r>
            <a:endParaRPr sz="2000">
              <a:latin typeface="Arial Black"/>
              <a:cs typeface="Arial Black"/>
            </a:endParaRPr>
          </a:p>
        </p:txBody>
      </p:sp>
      <p:sp>
        <p:nvSpPr>
          <p:cNvPr id="7" name="object 7"/>
          <p:cNvSpPr txBox="1"/>
          <p:nvPr/>
        </p:nvSpPr>
        <p:spPr>
          <a:xfrm>
            <a:off x="1130300" y="1492250"/>
            <a:ext cx="5531485" cy="2564130"/>
          </a:xfrm>
          <a:prstGeom prst="rect">
            <a:avLst/>
          </a:prstGeom>
        </p:spPr>
        <p:txBody>
          <a:bodyPr vert="horz" wrap="square" lIns="0" tIns="0" rIns="0" bIns="0" rtlCol="0">
            <a:spAutoFit/>
          </a:bodyPr>
          <a:lstStyle/>
          <a:p>
            <a:pPr marL="12700">
              <a:lnSpc>
                <a:spcPct val="100000"/>
              </a:lnSpc>
            </a:pPr>
            <a:r>
              <a:rPr sz="1600" b="1" u="heavy" spc="-5" dirty="0">
                <a:latin typeface="Times New Roman"/>
                <a:cs typeface="Times New Roman"/>
              </a:rPr>
              <a:t>Standards</a:t>
            </a:r>
            <a:endParaRPr sz="1600">
              <a:latin typeface="Times New Roman"/>
              <a:cs typeface="Times New Roman"/>
            </a:endParaRPr>
          </a:p>
          <a:p>
            <a:pPr marL="12700" marR="5715">
              <a:lnSpc>
                <a:spcPts val="1380"/>
              </a:lnSpc>
              <a:spcBef>
                <a:spcPts val="1420"/>
              </a:spcBef>
            </a:pPr>
            <a:r>
              <a:rPr sz="1200" b="1" spc="-5" dirty="0">
                <a:latin typeface="Times New Roman"/>
                <a:cs typeface="Times New Roman"/>
              </a:rPr>
              <a:t>“A </a:t>
            </a:r>
            <a:r>
              <a:rPr sz="1200" b="1" dirty="0">
                <a:latin typeface="Times New Roman"/>
                <a:cs typeface="Times New Roman"/>
              </a:rPr>
              <a:t>standard provides a model for development </a:t>
            </a:r>
            <a:r>
              <a:rPr sz="1200" b="1" spc="-5" dirty="0">
                <a:latin typeface="Times New Roman"/>
                <a:cs typeface="Times New Roman"/>
              </a:rPr>
              <a:t>that makes </a:t>
            </a:r>
            <a:r>
              <a:rPr sz="1200" b="1" dirty="0">
                <a:latin typeface="Times New Roman"/>
                <a:cs typeface="Times New Roman"/>
              </a:rPr>
              <a:t>it </a:t>
            </a:r>
            <a:r>
              <a:rPr sz="1200" b="1" spc="-5" dirty="0">
                <a:latin typeface="Times New Roman"/>
                <a:cs typeface="Times New Roman"/>
              </a:rPr>
              <a:t>possible for </a:t>
            </a:r>
            <a:r>
              <a:rPr sz="1200" b="1" dirty="0">
                <a:latin typeface="Times New Roman"/>
                <a:cs typeface="Times New Roman"/>
              </a:rPr>
              <a:t>a </a:t>
            </a:r>
            <a:r>
              <a:rPr sz="1200" b="1" spc="-5" dirty="0">
                <a:latin typeface="Times New Roman"/>
                <a:cs typeface="Times New Roman"/>
              </a:rPr>
              <a:t>product  </a:t>
            </a:r>
            <a:r>
              <a:rPr sz="1200" b="1" dirty="0">
                <a:latin typeface="Times New Roman"/>
                <a:cs typeface="Times New Roman"/>
              </a:rPr>
              <a:t>to </a:t>
            </a:r>
            <a:r>
              <a:rPr sz="1200" b="1" spc="-5" dirty="0">
                <a:latin typeface="Times New Roman"/>
                <a:cs typeface="Times New Roman"/>
              </a:rPr>
              <a:t>work </a:t>
            </a:r>
            <a:r>
              <a:rPr sz="1200" b="1" dirty="0">
                <a:latin typeface="Times New Roman"/>
                <a:cs typeface="Times New Roman"/>
              </a:rPr>
              <a:t>regardless of the individual</a:t>
            </a:r>
            <a:r>
              <a:rPr sz="1200" b="1" spc="-60" dirty="0">
                <a:latin typeface="Times New Roman"/>
                <a:cs typeface="Times New Roman"/>
              </a:rPr>
              <a:t> </a:t>
            </a:r>
            <a:r>
              <a:rPr sz="1200" b="1" spc="-5" dirty="0">
                <a:latin typeface="Times New Roman"/>
                <a:cs typeface="Times New Roman"/>
              </a:rPr>
              <a:t>manufacturer|”</a:t>
            </a:r>
            <a:endParaRPr sz="1200">
              <a:latin typeface="Times New Roman"/>
              <a:cs typeface="Times New Roman"/>
            </a:endParaRPr>
          </a:p>
          <a:p>
            <a:pPr>
              <a:lnSpc>
                <a:spcPct val="100000"/>
              </a:lnSpc>
              <a:spcBef>
                <a:spcPts val="45"/>
              </a:spcBef>
            </a:pPr>
            <a:endParaRPr sz="1150">
              <a:latin typeface="Times New Roman"/>
              <a:cs typeface="Times New Roman"/>
            </a:endParaRPr>
          </a:p>
          <a:p>
            <a:pPr marL="698500" marR="5715" indent="-228600">
              <a:lnSpc>
                <a:spcPts val="1380"/>
              </a:lnSpc>
              <a:buFont typeface="Meiryo"/>
              <a:buChar char="➢"/>
              <a:tabLst>
                <a:tab pos="698500" algn="l"/>
              </a:tabLst>
            </a:pPr>
            <a:r>
              <a:rPr sz="1200" spc="-5" dirty="0">
                <a:latin typeface="Times New Roman"/>
                <a:cs typeface="Times New Roman"/>
              </a:rPr>
              <a:t>A </a:t>
            </a:r>
            <a:r>
              <a:rPr sz="1200" dirty="0">
                <a:latin typeface="Times New Roman"/>
                <a:cs typeface="Times New Roman"/>
              </a:rPr>
              <a:t>great deal of coordination and cooperation is required by the devices to  communicate</a:t>
            </a:r>
            <a:endParaRPr sz="1200">
              <a:latin typeface="Times New Roman"/>
              <a:cs typeface="Times New Roman"/>
            </a:endParaRPr>
          </a:p>
          <a:p>
            <a:pPr marL="698500" marR="5080" indent="-228600">
              <a:lnSpc>
                <a:spcPts val="1380"/>
              </a:lnSpc>
              <a:buFont typeface="Meiryo"/>
              <a:buChar char="➢"/>
              <a:tabLst>
                <a:tab pos="698500" algn="l"/>
              </a:tabLst>
            </a:pPr>
            <a:r>
              <a:rPr sz="1200" spc="-5" dirty="0">
                <a:latin typeface="Times New Roman"/>
                <a:cs typeface="Times New Roman"/>
              </a:rPr>
              <a:t>A </a:t>
            </a:r>
            <a:r>
              <a:rPr sz="1200" dirty="0">
                <a:latin typeface="Times New Roman"/>
                <a:cs typeface="Times New Roman"/>
              </a:rPr>
              <a:t>device </a:t>
            </a:r>
            <a:r>
              <a:rPr sz="1200" spc="-5" dirty="0">
                <a:latin typeface="Times New Roman"/>
                <a:cs typeface="Times New Roman"/>
              </a:rPr>
              <a:t>prepared </a:t>
            </a:r>
            <a:r>
              <a:rPr sz="1200" dirty="0">
                <a:latin typeface="Times New Roman"/>
                <a:cs typeface="Times New Roman"/>
              </a:rPr>
              <a:t>by a specific </a:t>
            </a:r>
            <a:r>
              <a:rPr sz="1200" spc="-5" dirty="0">
                <a:latin typeface="Times New Roman"/>
                <a:cs typeface="Times New Roman"/>
              </a:rPr>
              <a:t>manufacturer may </a:t>
            </a:r>
            <a:r>
              <a:rPr sz="1200" dirty="0">
                <a:latin typeface="Times New Roman"/>
                <a:cs typeface="Times New Roman"/>
              </a:rPr>
              <a:t>not be </a:t>
            </a:r>
            <a:r>
              <a:rPr sz="1200" spc="-5" dirty="0">
                <a:latin typeface="Times New Roman"/>
                <a:cs typeface="Times New Roman"/>
              </a:rPr>
              <a:t>compatible </a:t>
            </a:r>
            <a:r>
              <a:rPr sz="1200" dirty="0">
                <a:latin typeface="Times New Roman"/>
                <a:cs typeface="Times New Roman"/>
              </a:rPr>
              <a:t>with the  devices prepared by other</a:t>
            </a:r>
            <a:r>
              <a:rPr sz="1200" spc="-45" dirty="0">
                <a:latin typeface="Times New Roman"/>
                <a:cs typeface="Times New Roman"/>
              </a:rPr>
              <a:t> </a:t>
            </a:r>
            <a:r>
              <a:rPr sz="1200" spc="-5" dirty="0">
                <a:latin typeface="Times New Roman"/>
                <a:cs typeface="Times New Roman"/>
              </a:rPr>
              <a:t>manufacturers</a:t>
            </a:r>
            <a:endParaRPr sz="1200">
              <a:latin typeface="Times New Roman"/>
              <a:cs typeface="Times New Roman"/>
            </a:endParaRPr>
          </a:p>
          <a:p>
            <a:pPr marL="698500" indent="-228600">
              <a:lnSpc>
                <a:spcPts val="1345"/>
              </a:lnSpc>
              <a:buFont typeface="Meiryo"/>
              <a:buChar char="➢"/>
              <a:tabLst>
                <a:tab pos="698500" algn="l"/>
              </a:tabLst>
            </a:pPr>
            <a:r>
              <a:rPr sz="1200" dirty="0">
                <a:latin typeface="Times New Roman"/>
                <a:cs typeface="Times New Roman"/>
              </a:rPr>
              <a:t>Unavailability of standards creates </a:t>
            </a:r>
            <a:r>
              <a:rPr sz="1200" spc="-5" dirty="0">
                <a:latin typeface="Times New Roman"/>
                <a:cs typeface="Times New Roman"/>
              </a:rPr>
              <a:t>problems </a:t>
            </a:r>
            <a:r>
              <a:rPr sz="1200" dirty="0">
                <a:latin typeface="Times New Roman"/>
                <a:cs typeface="Times New Roman"/>
              </a:rPr>
              <a:t>and puts a halt to product</a:t>
            </a:r>
            <a:r>
              <a:rPr sz="1200" spc="-80" dirty="0">
                <a:latin typeface="Times New Roman"/>
                <a:cs typeface="Times New Roman"/>
              </a:rPr>
              <a:t> </a:t>
            </a:r>
            <a:r>
              <a:rPr sz="1200" dirty="0">
                <a:latin typeface="Times New Roman"/>
                <a:cs typeface="Times New Roman"/>
              </a:rPr>
              <a:t>growth</a:t>
            </a:r>
            <a:endParaRPr sz="1200">
              <a:latin typeface="Times New Roman"/>
              <a:cs typeface="Times New Roman"/>
            </a:endParaRPr>
          </a:p>
          <a:p>
            <a:pPr>
              <a:lnSpc>
                <a:spcPct val="100000"/>
              </a:lnSpc>
              <a:spcBef>
                <a:spcPts val="55"/>
              </a:spcBef>
              <a:buFont typeface="Meiryo"/>
              <a:buChar char="➢"/>
            </a:pPr>
            <a:endParaRPr sz="1100">
              <a:latin typeface="Times New Roman"/>
              <a:cs typeface="Times New Roman"/>
            </a:endParaRPr>
          </a:p>
          <a:p>
            <a:pPr marL="927100" lvl="1" indent="-228600">
              <a:lnSpc>
                <a:spcPct val="100000"/>
              </a:lnSpc>
              <a:buFont typeface="Meiryo"/>
              <a:buChar char="✓"/>
              <a:tabLst>
                <a:tab pos="927100" algn="l"/>
              </a:tabLst>
            </a:pPr>
            <a:r>
              <a:rPr sz="1200" spc="-5" dirty="0">
                <a:latin typeface="Times New Roman"/>
                <a:cs typeface="Times New Roman"/>
              </a:rPr>
              <a:t>An example </a:t>
            </a:r>
            <a:r>
              <a:rPr sz="1200" dirty="0">
                <a:latin typeface="Times New Roman"/>
                <a:cs typeface="Times New Roman"/>
              </a:rPr>
              <a:t>of non-standardized products is </a:t>
            </a:r>
            <a:r>
              <a:rPr sz="1200" spc="-5" dirty="0">
                <a:latin typeface="Times New Roman"/>
                <a:cs typeface="Times New Roman"/>
              </a:rPr>
              <a:t>AUTOMOBILES</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Why Standards are</a:t>
            </a:r>
            <a:r>
              <a:rPr sz="1400" b="1" spc="5" dirty="0">
                <a:latin typeface="Times New Roman"/>
                <a:cs typeface="Times New Roman"/>
              </a:rPr>
              <a:t> </a:t>
            </a:r>
            <a:r>
              <a:rPr sz="1400" b="1" spc="-5" dirty="0">
                <a:latin typeface="Times New Roman"/>
                <a:cs typeface="Times New Roman"/>
              </a:rPr>
              <a:t>Essential?</a:t>
            </a:r>
            <a:endParaRPr sz="1400">
              <a:latin typeface="Times New Roman"/>
              <a:cs typeface="Times New Roman"/>
            </a:endParaRPr>
          </a:p>
        </p:txBody>
      </p:sp>
      <p:sp>
        <p:nvSpPr>
          <p:cNvPr id="8" name="object 8"/>
          <p:cNvSpPr txBox="1"/>
          <p:nvPr/>
        </p:nvSpPr>
        <p:spPr>
          <a:xfrm>
            <a:off x="1130300" y="4239767"/>
            <a:ext cx="4493895" cy="545465"/>
          </a:xfrm>
          <a:prstGeom prst="rect">
            <a:avLst/>
          </a:prstGeom>
        </p:spPr>
        <p:txBody>
          <a:bodyPr vert="horz" wrap="square" lIns="0" tIns="0" rIns="0" bIns="0" rtlCol="0">
            <a:spAutoFit/>
          </a:bodyPr>
          <a:lstStyle/>
          <a:p>
            <a:pPr marL="12700">
              <a:lnSpc>
                <a:spcPts val="1410"/>
              </a:lnSpc>
            </a:pPr>
            <a:r>
              <a:rPr sz="1200" dirty="0">
                <a:latin typeface="Times New Roman"/>
                <a:cs typeface="Times New Roman"/>
              </a:rPr>
              <a:t>Standards are therefore essential</a:t>
            </a:r>
            <a:r>
              <a:rPr sz="1200" spc="-125" dirty="0">
                <a:latin typeface="Times New Roman"/>
                <a:cs typeface="Times New Roman"/>
              </a:rPr>
              <a:t> </a:t>
            </a:r>
            <a:r>
              <a:rPr sz="1200" dirty="0">
                <a:latin typeface="Times New Roman"/>
                <a:cs typeface="Times New Roman"/>
              </a:rPr>
              <a:t>in:</a:t>
            </a:r>
            <a:endParaRPr sz="1200">
              <a:latin typeface="Times New Roman"/>
              <a:cs typeface="Times New Roman"/>
            </a:endParaRPr>
          </a:p>
          <a:p>
            <a:pPr marL="469900" marR="5080" indent="-228600">
              <a:lnSpc>
                <a:spcPts val="1380"/>
              </a:lnSpc>
              <a:spcBef>
                <a:spcPts val="65"/>
              </a:spcBef>
            </a:pPr>
            <a:r>
              <a:rPr sz="1200" spc="-5" dirty="0">
                <a:latin typeface="Courier New"/>
                <a:cs typeface="Courier New"/>
              </a:rPr>
              <a:t>o </a:t>
            </a:r>
            <a:r>
              <a:rPr sz="1200" dirty="0">
                <a:latin typeface="Times New Roman"/>
                <a:cs typeface="Times New Roman"/>
              </a:rPr>
              <a:t>Creating </a:t>
            </a:r>
            <a:r>
              <a:rPr sz="1200" spc="-5" dirty="0">
                <a:latin typeface="Times New Roman"/>
                <a:cs typeface="Times New Roman"/>
              </a:rPr>
              <a:t>and </a:t>
            </a:r>
            <a:r>
              <a:rPr sz="1200" dirty="0">
                <a:latin typeface="Times New Roman"/>
                <a:cs typeface="Times New Roman"/>
              </a:rPr>
              <a:t>Maintaining an Open </a:t>
            </a:r>
            <a:r>
              <a:rPr sz="1200" spc="-5" dirty="0">
                <a:latin typeface="Times New Roman"/>
                <a:cs typeface="Times New Roman"/>
              </a:rPr>
              <a:t>and </a:t>
            </a:r>
            <a:r>
              <a:rPr sz="1200" dirty="0">
                <a:latin typeface="Times New Roman"/>
                <a:cs typeface="Times New Roman"/>
              </a:rPr>
              <a:t>competitive </a:t>
            </a:r>
            <a:r>
              <a:rPr sz="1200" spc="-5" dirty="0">
                <a:latin typeface="Times New Roman"/>
                <a:cs typeface="Times New Roman"/>
              </a:rPr>
              <a:t>Market  </a:t>
            </a:r>
            <a:r>
              <a:rPr sz="1200" dirty="0">
                <a:latin typeface="Times New Roman"/>
                <a:cs typeface="Times New Roman"/>
              </a:rPr>
              <a:t>Manufacturers</a:t>
            </a:r>
            <a:endParaRPr sz="1200">
              <a:latin typeface="Times New Roman"/>
              <a:cs typeface="Times New Roman"/>
            </a:endParaRPr>
          </a:p>
        </p:txBody>
      </p:sp>
      <p:sp>
        <p:nvSpPr>
          <p:cNvPr id="9" name="object 9"/>
          <p:cNvSpPr txBox="1"/>
          <p:nvPr/>
        </p:nvSpPr>
        <p:spPr>
          <a:xfrm>
            <a:off x="1358900" y="4765547"/>
            <a:ext cx="4188460" cy="205740"/>
          </a:xfrm>
          <a:prstGeom prst="rect">
            <a:avLst/>
          </a:prstGeom>
        </p:spPr>
        <p:txBody>
          <a:bodyPr vert="horz" wrap="square" lIns="0" tIns="0" rIns="0" bIns="0" rtlCol="0">
            <a:spAutoFit/>
          </a:bodyPr>
          <a:lstStyle/>
          <a:p>
            <a:pPr marL="12700">
              <a:lnSpc>
                <a:spcPct val="100000"/>
              </a:lnSpc>
              <a:tabLst>
                <a:tab pos="1221740" algn="l"/>
                <a:tab pos="1907539" algn="l"/>
                <a:tab pos="2287905" algn="l"/>
                <a:tab pos="3227070" algn="l"/>
              </a:tabLst>
            </a:pPr>
            <a:r>
              <a:rPr sz="1200" spc="-5" dirty="0">
                <a:latin typeface="Courier New"/>
                <a:cs typeface="Courier New"/>
              </a:rPr>
              <a:t>o</a:t>
            </a:r>
            <a:r>
              <a:rPr sz="1200" spc="380" dirty="0">
                <a:latin typeface="Courier New"/>
                <a:cs typeface="Courier New"/>
              </a:rPr>
              <a:t> </a:t>
            </a:r>
            <a:r>
              <a:rPr sz="1200" spc="-5" dirty="0">
                <a:latin typeface="Times New Roman"/>
                <a:cs typeface="Times New Roman"/>
              </a:rPr>
              <a:t>Guaranteeing	</a:t>
            </a:r>
            <a:r>
              <a:rPr sz="1200" dirty="0">
                <a:latin typeface="Times New Roman"/>
                <a:cs typeface="Times New Roman"/>
              </a:rPr>
              <a:t>National	and	</a:t>
            </a:r>
            <a:r>
              <a:rPr sz="1200" spc="-5" dirty="0">
                <a:latin typeface="Times New Roman"/>
                <a:cs typeface="Times New Roman"/>
              </a:rPr>
              <a:t>International	Interoperability</a:t>
            </a:r>
            <a:endParaRPr sz="1200">
              <a:latin typeface="Times New Roman"/>
              <a:cs typeface="Times New Roman"/>
            </a:endParaRPr>
          </a:p>
        </p:txBody>
      </p:sp>
      <p:sp>
        <p:nvSpPr>
          <p:cNvPr id="10" name="object 10"/>
          <p:cNvSpPr txBox="1"/>
          <p:nvPr/>
        </p:nvSpPr>
        <p:spPr>
          <a:xfrm>
            <a:off x="5681719" y="4287012"/>
            <a:ext cx="979805" cy="673735"/>
          </a:xfrm>
          <a:prstGeom prst="rect">
            <a:avLst/>
          </a:prstGeom>
        </p:spPr>
        <p:txBody>
          <a:bodyPr vert="horz" wrap="square" lIns="0" tIns="0" rIns="0" bIns="0" rtlCol="0">
            <a:spAutoFit/>
          </a:bodyPr>
          <a:lstStyle/>
          <a:p>
            <a:pPr marL="12700" marR="5080" indent="11430">
              <a:lnSpc>
                <a:spcPts val="2760"/>
              </a:lnSpc>
              <a:tabLst>
                <a:tab pos="299085" algn="l"/>
                <a:tab pos="746760" algn="l"/>
              </a:tabLst>
            </a:pPr>
            <a:r>
              <a:rPr sz="1200" dirty="0">
                <a:latin typeface="Times New Roman"/>
                <a:cs typeface="Times New Roman"/>
              </a:rPr>
              <a:t>for </a:t>
            </a:r>
            <a:r>
              <a:rPr sz="1200" spc="-5" dirty="0">
                <a:latin typeface="Times New Roman"/>
                <a:cs typeface="Times New Roman"/>
              </a:rPr>
              <a:t>Equipment  </a:t>
            </a:r>
            <a:r>
              <a:rPr sz="1200" dirty="0">
                <a:latin typeface="Times New Roman"/>
                <a:cs typeface="Times New Roman"/>
              </a:rPr>
              <a:t>of	Data	a</a:t>
            </a:r>
            <a:r>
              <a:rPr sz="1200" spc="-10" dirty="0">
                <a:latin typeface="Times New Roman"/>
                <a:cs typeface="Times New Roman"/>
              </a:rPr>
              <a:t>n</a:t>
            </a:r>
            <a:r>
              <a:rPr sz="1200" dirty="0">
                <a:latin typeface="Times New Roman"/>
                <a:cs typeface="Times New Roman"/>
              </a:rPr>
              <a:t>d</a:t>
            </a:r>
            <a:endParaRPr sz="1200">
              <a:latin typeface="Times New Roman"/>
              <a:cs typeface="Times New Roman"/>
            </a:endParaRPr>
          </a:p>
        </p:txBody>
      </p:sp>
      <p:sp>
        <p:nvSpPr>
          <p:cNvPr id="11" name="object 11"/>
          <p:cNvSpPr txBox="1"/>
          <p:nvPr/>
        </p:nvSpPr>
        <p:spPr>
          <a:xfrm>
            <a:off x="1587500" y="4940795"/>
            <a:ext cx="3133090" cy="54546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Telecommunications </a:t>
            </a:r>
            <a:r>
              <a:rPr sz="1200" dirty="0">
                <a:latin typeface="Times New Roman"/>
                <a:cs typeface="Times New Roman"/>
              </a:rPr>
              <a:t>Technology and</a:t>
            </a:r>
            <a:r>
              <a:rPr sz="1200" spc="15" dirty="0">
                <a:latin typeface="Times New Roman"/>
                <a:cs typeface="Times New Roman"/>
              </a:rPr>
              <a:t> </a:t>
            </a:r>
            <a:r>
              <a:rPr sz="1200" spc="-5" dirty="0">
                <a:latin typeface="Times New Roman"/>
                <a:cs typeface="Times New Roman"/>
              </a:rPr>
              <a:t>Equipment</a:t>
            </a:r>
            <a:endParaRPr sz="1200">
              <a:latin typeface="Times New Roman"/>
              <a:cs typeface="Times New Roman"/>
            </a:endParaRPr>
          </a:p>
          <a:p>
            <a:pPr>
              <a:lnSpc>
                <a:spcPct val="100000"/>
              </a:lnSpc>
              <a:spcBef>
                <a:spcPts val="55"/>
              </a:spcBef>
            </a:pPr>
            <a:endParaRPr sz="1100">
              <a:latin typeface="Times New Roman"/>
              <a:cs typeface="Times New Roman"/>
            </a:endParaRPr>
          </a:p>
          <a:p>
            <a:pPr marL="469900">
              <a:lnSpc>
                <a:spcPct val="100000"/>
              </a:lnSpc>
            </a:pPr>
            <a:r>
              <a:rPr sz="1200" dirty="0">
                <a:latin typeface="Times New Roman"/>
                <a:cs typeface="Times New Roman"/>
              </a:rPr>
              <a:t>Let us understand this using an</a:t>
            </a:r>
            <a:r>
              <a:rPr sz="1200" spc="-75" dirty="0">
                <a:latin typeface="Times New Roman"/>
                <a:cs typeface="Times New Roman"/>
              </a:rPr>
              <a:t> </a:t>
            </a:r>
            <a:r>
              <a:rPr sz="1200" spc="-5" dirty="0">
                <a:latin typeface="Times New Roman"/>
                <a:cs typeface="Times New Roman"/>
              </a:rPr>
              <a:t>EXAMPLE</a:t>
            </a:r>
            <a:endParaRPr sz="1200">
              <a:latin typeface="Times New Roman"/>
              <a:cs typeface="Times New Roman"/>
            </a:endParaRPr>
          </a:p>
        </p:txBody>
      </p:sp>
      <p:sp>
        <p:nvSpPr>
          <p:cNvPr id="12" name="object 12"/>
          <p:cNvSpPr txBox="1"/>
          <p:nvPr/>
        </p:nvSpPr>
        <p:spPr>
          <a:xfrm>
            <a:off x="1130300" y="8744711"/>
            <a:ext cx="5277485" cy="573405"/>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NOTE</a:t>
            </a:r>
            <a:endParaRPr sz="1200">
              <a:latin typeface="Times New Roman"/>
              <a:cs typeface="Times New Roman"/>
            </a:endParaRPr>
          </a:p>
          <a:p>
            <a:pPr marL="469900" indent="-228600">
              <a:lnSpc>
                <a:spcPts val="1405"/>
              </a:lnSpc>
              <a:buChar char="•"/>
              <a:tabLst>
                <a:tab pos="469265" algn="l"/>
                <a:tab pos="469900" algn="l"/>
              </a:tabLst>
            </a:pPr>
            <a:r>
              <a:rPr sz="1200" spc="-5" dirty="0">
                <a:latin typeface="Times New Roman"/>
                <a:cs typeface="Times New Roman"/>
              </a:rPr>
              <a:t>K </a:t>
            </a:r>
            <a:r>
              <a:rPr sz="1200" dirty="0">
                <a:latin typeface="Times New Roman"/>
                <a:cs typeface="Times New Roman"/>
              </a:rPr>
              <a:t>sources and L </a:t>
            </a:r>
            <a:r>
              <a:rPr sz="1200" spc="-5" dirty="0">
                <a:latin typeface="Times New Roman"/>
                <a:cs typeface="Times New Roman"/>
              </a:rPr>
              <a:t>receivers leads </a:t>
            </a:r>
            <a:r>
              <a:rPr sz="1200" dirty="0">
                <a:latin typeface="Times New Roman"/>
                <a:cs typeface="Times New Roman"/>
              </a:rPr>
              <a:t>to </a:t>
            </a:r>
            <a:r>
              <a:rPr sz="1200" spc="-5" dirty="0">
                <a:latin typeface="Times New Roman"/>
                <a:cs typeface="Times New Roman"/>
              </a:rPr>
              <a:t>K*L </a:t>
            </a:r>
            <a:r>
              <a:rPr sz="1200" dirty="0">
                <a:latin typeface="Times New Roman"/>
                <a:cs typeface="Times New Roman"/>
              </a:rPr>
              <a:t>protocols and 2*K*L</a:t>
            </a:r>
            <a:r>
              <a:rPr sz="1200" spc="20" dirty="0">
                <a:latin typeface="Times New Roman"/>
                <a:cs typeface="Times New Roman"/>
              </a:rPr>
              <a:t> </a:t>
            </a:r>
            <a:r>
              <a:rPr sz="1200" spc="-5" dirty="0">
                <a:latin typeface="Times New Roman"/>
                <a:cs typeface="Times New Roman"/>
              </a:rPr>
              <a:t>implementations</a:t>
            </a:r>
            <a:endParaRPr sz="1200">
              <a:latin typeface="Times New Roman"/>
              <a:cs typeface="Times New Roman"/>
            </a:endParaRPr>
          </a:p>
          <a:p>
            <a:pPr marL="469900" indent="-228600">
              <a:lnSpc>
                <a:spcPct val="100000"/>
              </a:lnSpc>
              <a:spcBef>
                <a:spcPts val="130"/>
              </a:spcBef>
              <a:buSzPct val="116666"/>
              <a:buChar char="•"/>
              <a:tabLst>
                <a:tab pos="469265" algn="l"/>
                <a:tab pos="469900" algn="l"/>
              </a:tabLst>
            </a:pPr>
            <a:r>
              <a:rPr sz="1200" spc="-5" dirty="0">
                <a:latin typeface="Times New Roman"/>
                <a:cs typeface="Times New Roman"/>
              </a:rPr>
              <a:t>If common protocol used, K </a:t>
            </a:r>
            <a:r>
              <a:rPr sz="1200" dirty="0">
                <a:latin typeface="Times New Roman"/>
                <a:cs typeface="Times New Roman"/>
              </a:rPr>
              <a:t>+ L </a:t>
            </a:r>
            <a:r>
              <a:rPr sz="1200" spc="-5" dirty="0">
                <a:latin typeface="Times New Roman"/>
                <a:cs typeface="Times New Roman"/>
              </a:rPr>
              <a:t>implementations</a:t>
            </a:r>
            <a:r>
              <a:rPr sz="1200" dirty="0">
                <a:latin typeface="Times New Roman"/>
                <a:cs typeface="Times New Roman"/>
              </a:rPr>
              <a:t> needed</a:t>
            </a:r>
            <a:endParaRPr sz="1200">
              <a:latin typeface="Times New Roman"/>
              <a:cs typeface="Times New Roman"/>
            </a:endParaRPr>
          </a:p>
        </p:txBody>
      </p:sp>
      <p:sp>
        <p:nvSpPr>
          <p:cNvPr id="13" name="object 13"/>
          <p:cNvSpPr/>
          <p:nvPr/>
        </p:nvSpPr>
        <p:spPr>
          <a:xfrm>
            <a:off x="1203959" y="5858255"/>
            <a:ext cx="5382006" cy="2894838"/>
          </a:xfrm>
          <a:prstGeom prst="rect">
            <a:avLst/>
          </a:prstGeom>
          <a:blipFill>
            <a:blip r:embed="rId2" cstate="print"/>
            <a:stretch>
              <a:fillRect/>
            </a:stretch>
          </a:blipFill>
        </p:spPr>
        <p:txBody>
          <a:bodyPr wrap="square" lIns="0" tIns="0" rIns="0" bIns="0" rtlCol="0"/>
          <a:lstStyle/>
          <a:p>
            <a:endParaRPr/>
          </a:p>
        </p:txBody>
      </p:sp>
      <p:sp>
        <p:nvSpPr>
          <p:cNvPr id="14" name="object 14"/>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5" name="object 15"/>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22</a:t>
            </a:fld>
            <a:endParaRPr dirty="0"/>
          </a:p>
        </p:txBody>
      </p:sp>
    </p:spTree>
    <p:extLst>
      <p:ext uri="{BB962C8B-B14F-4D97-AF65-F5344CB8AC3E}">
        <p14:creationId xmlns:p14="http://schemas.microsoft.com/office/powerpoint/2010/main" val="143963591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0850" cy="250126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469900" marR="5080" indent="-228600">
              <a:lnSpc>
                <a:spcPts val="1380"/>
              </a:lnSpc>
              <a:spcBef>
                <a:spcPts val="875"/>
              </a:spcBef>
              <a:buFont typeface="Courier New"/>
              <a:buChar char="o"/>
              <a:tabLst>
                <a:tab pos="469900" algn="l"/>
              </a:tabLst>
            </a:pPr>
            <a:r>
              <a:rPr sz="1200" spc="-5" dirty="0">
                <a:latin typeface="Times New Roman"/>
                <a:cs typeface="Times New Roman"/>
              </a:rPr>
              <a:t>MAC protocols </a:t>
            </a:r>
            <a:r>
              <a:rPr sz="1200" dirty="0">
                <a:latin typeface="Times New Roman"/>
                <a:cs typeface="Times New Roman"/>
              </a:rPr>
              <a:t>are </a:t>
            </a:r>
            <a:r>
              <a:rPr sz="1200" spc="-5" dirty="0">
                <a:latin typeface="Times New Roman"/>
                <a:cs typeface="Times New Roman"/>
              </a:rPr>
              <a:t>specific </a:t>
            </a:r>
            <a:r>
              <a:rPr sz="1200" dirty="0">
                <a:latin typeface="Times New Roman"/>
                <a:cs typeface="Times New Roman"/>
              </a:rPr>
              <a:t>to </a:t>
            </a:r>
            <a:r>
              <a:rPr sz="1200" spc="-5" dirty="0">
                <a:latin typeface="Times New Roman"/>
                <a:cs typeface="Times New Roman"/>
              </a:rPr>
              <a:t>LAN using </a:t>
            </a:r>
            <a:r>
              <a:rPr sz="1200" dirty="0">
                <a:latin typeface="Times New Roman"/>
                <a:cs typeface="Times New Roman"/>
              </a:rPr>
              <a:t>them </a:t>
            </a:r>
            <a:r>
              <a:rPr sz="1200" spc="-5" dirty="0">
                <a:latin typeface="Times New Roman"/>
                <a:cs typeface="Times New Roman"/>
              </a:rPr>
              <a:t>(Ethernet, </a:t>
            </a:r>
            <a:r>
              <a:rPr sz="1200" dirty="0">
                <a:latin typeface="Times New Roman"/>
                <a:cs typeface="Times New Roman"/>
              </a:rPr>
              <a:t>Token </a:t>
            </a:r>
            <a:r>
              <a:rPr sz="1200" spc="-5" dirty="0">
                <a:latin typeface="Times New Roman"/>
                <a:cs typeface="Times New Roman"/>
              </a:rPr>
              <a:t>Ring, </a:t>
            </a:r>
            <a:r>
              <a:rPr sz="1200" dirty="0">
                <a:latin typeface="Times New Roman"/>
                <a:cs typeface="Times New Roman"/>
              </a:rPr>
              <a:t>Token  Bus</a:t>
            </a:r>
            <a:r>
              <a:rPr sz="1200" spc="-105" dirty="0">
                <a:latin typeface="Times New Roman"/>
                <a:cs typeface="Times New Roman"/>
              </a:rPr>
              <a:t> </a:t>
            </a:r>
            <a:r>
              <a:rPr sz="1200" dirty="0">
                <a:latin typeface="Times New Roman"/>
                <a:cs typeface="Times New Roman"/>
              </a:rPr>
              <a:t>etc)</a:t>
            </a:r>
            <a:endParaRPr sz="1200">
              <a:latin typeface="Times New Roman"/>
              <a:cs typeface="Times New Roman"/>
            </a:endParaRPr>
          </a:p>
          <a:p>
            <a:pPr marL="469900" indent="-228600">
              <a:lnSpc>
                <a:spcPts val="1315"/>
              </a:lnSpc>
              <a:buFont typeface="Courier New"/>
              <a:buChar char="o"/>
              <a:tabLst>
                <a:tab pos="469900" algn="l"/>
              </a:tabLst>
            </a:pPr>
            <a:r>
              <a:rPr sz="1200" spc="-5" dirty="0">
                <a:latin typeface="Times New Roman"/>
                <a:cs typeface="Times New Roman"/>
              </a:rPr>
              <a:t>Protocol Data Unit</a:t>
            </a:r>
            <a:r>
              <a:rPr sz="1200" spc="-55" dirty="0">
                <a:latin typeface="Times New Roman"/>
                <a:cs typeface="Times New Roman"/>
              </a:rPr>
              <a:t> </a:t>
            </a:r>
            <a:r>
              <a:rPr sz="1200" spc="-10" dirty="0">
                <a:latin typeface="Times New Roman"/>
                <a:cs typeface="Times New Roman"/>
              </a:rPr>
              <a:t>(PDU)</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The data unit in </a:t>
            </a:r>
            <a:r>
              <a:rPr sz="1200" spc="-5" dirty="0">
                <a:latin typeface="Times New Roman"/>
                <a:cs typeface="Times New Roman"/>
              </a:rPr>
              <a:t>the </a:t>
            </a:r>
            <a:r>
              <a:rPr sz="1200" dirty="0">
                <a:latin typeface="Times New Roman"/>
                <a:cs typeface="Times New Roman"/>
              </a:rPr>
              <a:t>LLC level is </a:t>
            </a:r>
            <a:r>
              <a:rPr sz="1200" spc="-5" dirty="0">
                <a:latin typeface="Times New Roman"/>
                <a:cs typeface="Times New Roman"/>
              </a:rPr>
              <a:t>called </a:t>
            </a:r>
            <a:r>
              <a:rPr sz="1200" dirty="0">
                <a:latin typeface="Times New Roman"/>
                <a:cs typeface="Times New Roman"/>
              </a:rPr>
              <a:t>the </a:t>
            </a:r>
            <a:r>
              <a:rPr sz="1200" spc="-5" dirty="0">
                <a:latin typeface="Times New Roman"/>
                <a:cs typeface="Times New Roman"/>
              </a:rPr>
              <a:t>Protocol </a:t>
            </a:r>
            <a:r>
              <a:rPr sz="1200" dirty="0">
                <a:latin typeface="Times New Roman"/>
                <a:cs typeface="Times New Roman"/>
              </a:rPr>
              <a:t>Data </a:t>
            </a:r>
            <a:r>
              <a:rPr sz="1200" spc="-5" dirty="0">
                <a:latin typeface="Times New Roman"/>
                <a:cs typeface="Times New Roman"/>
              </a:rPr>
              <a:t>unit (PDU)</a:t>
            </a:r>
            <a:endParaRPr sz="1200">
              <a:latin typeface="Times New Roman"/>
              <a:cs typeface="Times New Roman"/>
            </a:endParaRPr>
          </a:p>
          <a:p>
            <a:pPr marL="469900" indent="-228600">
              <a:lnSpc>
                <a:spcPts val="1375"/>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PDU </a:t>
            </a:r>
            <a:r>
              <a:rPr sz="1200" dirty="0">
                <a:latin typeface="Times New Roman"/>
                <a:cs typeface="Times New Roman"/>
              </a:rPr>
              <a:t>contains 4 </a:t>
            </a:r>
            <a:r>
              <a:rPr sz="1200" spc="-5" dirty="0">
                <a:latin typeface="Times New Roman"/>
                <a:cs typeface="Times New Roman"/>
              </a:rPr>
              <a:t>fields familiar from</a:t>
            </a:r>
            <a:r>
              <a:rPr sz="1200" spc="-30" dirty="0">
                <a:latin typeface="Times New Roman"/>
                <a:cs typeface="Times New Roman"/>
              </a:rPr>
              <a:t> </a:t>
            </a:r>
            <a:r>
              <a:rPr sz="1200" dirty="0">
                <a:latin typeface="Times New Roman"/>
                <a:cs typeface="Times New Roman"/>
              </a:rPr>
              <a:t>HDLC:</a:t>
            </a:r>
            <a:endParaRPr sz="1200">
              <a:latin typeface="Times New Roman"/>
              <a:cs typeface="Times New Roman"/>
            </a:endParaRPr>
          </a:p>
          <a:p>
            <a:pPr marL="927100">
              <a:lnSpc>
                <a:spcPts val="1590"/>
              </a:lnSpc>
            </a:pPr>
            <a:r>
              <a:rPr sz="1400" spc="-5" dirty="0">
                <a:latin typeface="Times New Roman"/>
                <a:cs typeface="Times New Roman"/>
              </a:rPr>
              <a:t>–</a:t>
            </a:r>
            <a:r>
              <a:rPr sz="1200" spc="-5" dirty="0">
                <a:latin typeface="Times New Roman"/>
                <a:cs typeface="Times New Roman"/>
              </a:rPr>
              <a:t>A destination service access point</a:t>
            </a:r>
            <a:r>
              <a:rPr sz="1200" spc="55" dirty="0">
                <a:latin typeface="Times New Roman"/>
                <a:cs typeface="Times New Roman"/>
              </a:rPr>
              <a:t> </a:t>
            </a:r>
            <a:r>
              <a:rPr sz="1200" spc="-5" dirty="0">
                <a:latin typeface="Times New Roman"/>
                <a:cs typeface="Times New Roman"/>
              </a:rPr>
              <a:t>(DSAP)</a:t>
            </a:r>
            <a:endParaRPr sz="1200">
              <a:latin typeface="Times New Roman"/>
              <a:cs typeface="Times New Roman"/>
            </a:endParaRPr>
          </a:p>
          <a:p>
            <a:pPr marL="927100">
              <a:lnSpc>
                <a:spcPts val="1565"/>
              </a:lnSpc>
            </a:pPr>
            <a:r>
              <a:rPr sz="1400" spc="-5" dirty="0">
                <a:latin typeface="Times New Roman"/>
                <a:cs typeface="Times New Roman"/>
              </a:rPr>
              <a:t>–</a:t>
            </a:r>
            <a:r>
              <a:rPr sz="1200" spc="-5" dirty="0">
                <a:latin typeface="Times New Roman"/>
                <a:cs typeface="Times New Roman"/>
              </a:rPr>
              <a:t>A </a:t>
            </a:r>
            <a:r>
              <a:rPr sz="1200" dirty="0">
                <a:latin typeface="Times New Roman"/>
                <a:cs typeface="Times New Roman"/>
              </a:rPr>
              <a:t>source service access point</a:t>
            </a:r>
            <a:r>
              <a:rPr sz="1200" spc="-85" dirty="0">
                <a:latin typeface="Times New Roman"/>
                <a:cs typeface="Times New Roman"/>
              </a:rPr>
              <a:t> </a:t>
            </a:r>
            <a:r>
              <a:rPr sz="1200" spc="-5" dirty="0">
                <a:latin typeface="Times New Roman"/>
                <a:cs typeface="Times New Roman"/>
              </a:rPr>
              <a:t>(SSAP)</a:t>
            </a:r>
            <a:endParaRPr sz="1200">
              <a:latin typeface="Times New Roman"/>
              <a:cs typeface="Times New Roman"/>
            </a:endParaRPr>
          </a:p>
          <a:p>
            <a:pPr marL="927100">
              <a:lnSpc>
                <a:spcPts val="1565"/>
              </a:lnSpc>
            </a:pPr>
            <a:r>
              <a:rPr sz="1400" spc="-5" dirty="0">
                <a:latin typeface="Times New Roman"/>
                <a:cs typeface="Times New Roman"/>
              </a:rPr>
              <a:t>–</a:t>
            </a:r>
            <a:r>
              <a:rPr sz="1200" spc="-5" dirty="0">
                <a:latin typeface="Times New Roman"/>
                <a:cs typeface="Times New Roman"/>
              </a:rPr>
              <a:t>A </a:t>
            </a:r>
            <a:r>
              <a:rPr sz="1200" dirty="0">
                <a:latin typeface="Times New Roman"/>
                <a:cs typeface="Times New Roman"/>
              </a:rPr>
              <a:t>control</a:t>
            </a:r>
            <a:r>
              <a:rPr sz="1200" spc="-100" dirty="0">
                <a:latin typeface="Times New Roman"/>
                <a:cs typeface="Times New Roman"/>
              </a:rPr>
              <a:t> </a:t>
            </a:r>
            <a:r>
              <a:rPr sz="1200" spc="-5" dirty="0">
                <a:latin typeface="Times New Roman"/>
                <a:cs typeface="Times New Roman"/>
              </a:rPr>
              <a:t>field</a:t>
            </a:r>
            <a:endParaRPr sz="1200">
              <a:latin typeface="Times New Roman"/>
              <a:cs typeface="Times New Roman"/>
            </a:endParaRPr>
          </a:p>
          <a:p>
            <a:pPr marL="927100">
              <a:lnSpc>
                <a:spcPts val="1625"/>
              </a:lnSpc>
            </a:pPr>
            <a:r>
              <a:rPr sz="1400" spc="-5" dirty="0">
                <a:latin typeface="Times New Roman"/>
                <a:cs typeface="Times New Roman"/>
              </a:rPr>
              <a:t>–</a:t>
            </a:r>
            <a:r>
              <a:rPr sz="1200" spc="-5" dirty="0">
                <a:latin typeface="Times New Roman"/>
                <a:cs typeface="Times New Roman"/>
              </a:rPr>
              <a:t>An Information</a:t>
            </a:r>
            <a:r>
              <a:rPr sz="1200" spc="-40" dirty="0">
                <a:latin typeface="Times New Roman"/>
                <a:cs typeface="Times New Roman"/>
              </a:rPr>
              <a:t> </a:t>
            </a:r>
            <a:r>
              <a:rPr sz="1200" dirty="0">
                <a:latin typeface="Times New Roman"/>
                <a:cs typeface="Times New Roman"/>
              </a:rPr>
              <a:t>field</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nSpc>
                <a:spcPct val="100000"/>
              </a:lnSpc>
            </a:pPr>
            <a:r>
              <a:rPr sz="1200" b="1" dirty="0">
                <a:latin typeface="Times New Roman"/>
                <a:cs typeface="Times New Roman"/>
              </a:rPr>
              <a:t>Protocol Data Unit</a:t>
            </a:r>
            <a:r>
              <a:rPr sz="1200" b="1" spc="-110" dirty="0">
                <a:latin typeface="Times New Roman"/>
                <a:cs typeface="Times New Roman"/>
              </a:rPr>
              <a:t> </a:t>
            </a:r>
            <a:r>
              <a:rPr sz="1200" b="1" dirty="0">
                <a:latin typeface="Times New Roman"/>
                <a:cs typeface="Times New Roman"/>
              </a:rPr>
              <a:t>(PDU)</a:t>
            </a:r>
            <a:endParaRPr sz="1200">
              <a:latin typeface="Times New Roman"/>
              <a:cs typeface="Times New Roman"/>
            </a:endParaRPr>
          </a:p>
        </p:txBody>
      </p:sp>
      <p:sp>
        <p:nvSpPr>
          <p:cNvPr id="5" name="object 5"/>
          <p:cNvSpPr txBox="1"/>
          <p:nvPr/>
        </p:nvSpPr>
        <p:spPr>
          <a:xfrm>
            <a:off x="1130298" y="5806440"/>
            <a:ext cx="5532120" cy="2701925"/>
          </a:xfrm>
          <a:prstGeom prst="rect">
            <a:avLst/>
          </a:prstGeom>
        </p:spPr>
        <p:txBody>
          <a:bodyPr vert="horz" wrap="square" lIns="0" tIns="0" rIns="0" bIns="0" rtlCol="0">
            <a:spAutoFit/>
          </a:bodyPr>
          <a:lstStyle/>
          <a:p>
            <a:pPr marL="12700">
              <a:lnSpc>
                <a:spcPts val="1405"/>
              </a:lnSpc>
            </a:pPr>
            <a:r>
              <a:rPr sz="1200" b="1" u="heavy" dirty="0">
                <a:latin typeface="Times New Roman"/>
                <a:cs typeface="Times New Roman"/>
              </a:rPr>
              <a:t> </a:t>
            </a:r>
            <a:r>
              <a:rPr sz="1200" b="1" u="heavy" spc="-5" dirty="0">
                <a:latin typeface="Times New Roman"/>
                <a:cs typeface="Times New Roman"/>
              </a:rPr>
              <a:t>DSAP and</a:t>
            </a:r>
            <a:r>
              <a:rPr sz="1200" b="1" u="heavy" spc="-70" dirty="0">
                <a:latin typeface="Times New Roman"/>
                <a:cs typeface="Times New Roman"/>
              </a:rPr>
              <a:t> </a:t>
            </a:r>
            <a:r>
              <a:rPr sz="1200" b="1" u="heavy" spc="-10" dirty="0">
                <a:latin typeface="Times New Roman"/>
                <a:cs typeface="Times New Roman"/>
              </a:rPr>
              <a:t>SSAP</a:t>
            </a:r>
            <a:endParaRPr sz="1200">
              <a:latin typeface="Times New Roman"/>
              <a:cs typeface="Times New Roman"/>
            </a:endParaRPr>
          </a:p>
          <a:p>
            <a:pPr marL="241300" marR="8255" indent="-228600">
              <a:lnSpc>
                <a:spcPts val="1380"/>
              </a:lnSpc>
              <a:spcBef>
                <a:spcPts val="60"/>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DSAP </a:t>
            </a:r>
            <a:r>
              <a:rPr sz="1200" dirty="0">
                <a:latin typeface="Times New Roman"/>
                <a:cs typeface="Times New Roman"/>
              </a:rPr>
              <a:t>and </a:t>
            </a:r>
            <a:r>
              <a:rPr sz="1200" spc="-5" dirty="0">
                <a:latin typeface="Times New Roman"/>
                <a:cs typeface="Times New Roman"/>
              </a:rPr>
              <a:t>SSAP </a:t>
            </a:r>
            <a:r>
              <a:rPr sz="1200" dirty="0">
                <a:latin typeface="Times New Roman"/>
                <a:cs typeface="Times New Roman"/>
              </a:rPr>
              <a:t>are </a:t>
            </a:r>
            <a:r>
              <a:rPr sz="1200" spc="-5" dirty="0">
                <a:latin typeface="Times New Roman"/>
                <a:cs typeface="Times New Roman"/>
              </a:rPr>
              <a:t>addresses used by LLC </a:t>
            </a:r>
            <a:r>
              <a:rPr sz="1200" dirty="0">
                <a:latin typeface="Times New Roman"/>
                <a:cs typeface="Times New Roman"/>
              </a:rPr>
              <a:t>to </a:t>
            </a:r>
            <a:r>
              <a:rPr sz="1200" spc="-5" dirty="0">
                <a:latin typeface="Times New Roman"/>
                <a:cs typeface="Times New Roman"/>
              </a:rPr>
              <a:t>identify </a:t>
            </a:r>
            <a:r>
              <a:rPr sz="1200" dirty="0">
                <a:latin typeface="Times New Roman"/>
                <a:cs typeface="Times New Roman"/>
              </a:rPr>
              <a:t>the </a:t>
            </a:r>
            <a:r>
              <a:rPr sz="1200" spc="-5" dirty="0">
                <a:latin typeface="Times New Roman"/>
                <a:cs typeface="Times New Roman"/>
              </a:rPr>
              <a:t>protocol stacks on the  </a:t>
            </a:r>
            <a:r>
              <a:rPr sz="1200" dirty="0">
                <a:latin typeface="Times New Roman"/>
                <a:cs typeface="Times New Roman"/>
              </a:rPr>
              <a:t>receiving </a:t>
            </a:r>
            <a:r>
              <a:rPr sz="1200" spc="-5" dirty="0">
                <a:latin typeface="Times New Roman"/>
                <a:cs typeface="Times New Roman"/>
              </a:rPr>
              <a:t>and </a:t>
            </a:r>
            <a:r>
              <a:rPr sz="1200" dirty="0">
                <a:latin typeface="Times New Roman"/>
                <a:cs typeface="Times New Roman"/>
              </a:rPr>
              <a:t>sending machines that </a:t>
            </a:r>
            <a:r>
              <a:rPr sz="1200" spc="-5" dirty="0">
                <a:latin typeface="Times New Roman"/>
                <a:cs typeface="Times New Roman"/>
              </a:rPr>
              <a:t>are generating and using</a:t>
            </a:r>
            <a:r>
              <a:rPr sz="1200" spc="-100" dirty="0">
                <a:latin typeface="Times New Roman"/>
                <a:cs typeface="Times New Roman"/>
              </a:rPr>
              <a:t> </a:t>
            </a:r>
            <a:r>
              <a:rPr sz="1200" spc="-5" dirty="0">
                <a:latin typeface="Times New Roman"/>
                <a:cs typeface="Times New Roman"/>
              </a:rPr>
              <a:t>data</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first </a:t>
            </a:r>
            <a:r>
              <a:rPr sz="1200" dirty="0">
                <a:latin typeface="Times New Roman"/>
                <a:cs typeface="Times New Roman"/>
              </a:rPr>
              <a:t>bit of the </a:t>
            </a:r>
            <a:r>
              <a:rPr sz="1200" spc="-5" dirty="0">
                <a:latin typeface="Times New Roman"/>
                <a:cs typeface="Times New Roman"/>
              </a:rPr>
              <a:t>DSAP indicates </a:t>
            </a:r>
            <a:r>
              <a:rPr sz="1200" dirty="0">
                <a:latin typeface="Times New Roman"/>
                <a:cs typeface="Times New Roman"/>
              </a:rPr>
              <a:t>whether the </a:t>
            </a:r>
            <a:r>
              <a:rPr sz="1200" spc="-5" dirty="0">
                <a:latin typeface="Times New Roman"/>
                <a:cs typeface="Times New Roman"/>
              </a:rPr>
              <a:t>frame </a:t>
            </a:r>
            <a:r>
              <a:rPr sz="1200" dirty="0">
                <a:latin typeface="Times New Roman"/>
                <a:cs typeface="Times New Roman"/>
              </a:rPr>
              <a:t>is intended for an individual or  a</a:t>
            </a:r>
            <a:r>
              <a:rPr sz="1200" spc="-100" dirty="0">
                <a:latin typeface="Times New Roman"/>
                <a:cs typeface="Times New Roman"/>
              </a:rPr>
              <a:t> </a:t>
            </a:r>
            <a:r>
              <a:rPr sz="1200" dirty="0">
                <a:latin typeface="Times New Roman"/>
                <a:cs typeface="Times New Roman"/>
              </a:rPr>
              <a:t>group</a:t>
            </a:r>
            <a:endParaRPr sz="1200">
              <a:latin typeface="Times New Roman"/>
              <a:cs typeface="Times New Roman"/>
            </a:endParaRPr>
          </a:p>
          <a:p>
            <a:pPr marL="241300" marR="5715" indent="-228600">
              <a:lnSpc>
                <a:spcPts val="1380"/>
              </a:lnSpc>
              <a:buFont typeface="Courier New"/>
              <a:buChar char="o"/>
              <a:tabLst>
                <a:tab pos="241300" algn="l"/>
              </a:tabLst>
            </a:pPr>
            <a:r>
              <a:rPr sz="1200" dirty="0">
                <a:latin typeface="Times New Roman"/>
                <a:cs typeface="Times New Roman"/>
              </a:rPr>
              <a:t>The first bit of </a:t>
            </a:r>
            <a:r>
              <a:rPr sz="1200" spc="-5" dirty="0">
                <a:latin typeface="Times New Roman"/>
                <a:cs typeface="Times New Roman"/>
              </a:rPr>
              <a:t>SSAP </a:t>
            </a:r>
            <a:r>
              <a:rPr sz="1200" dirty="0">
                <a:latin typeface="Times New Roman"/>
                <a:cs typeface="Times New Roman"/>
              </a:rPr>
              <a:t>indicates </a:t>
            </a:r>
            <a:r>
              <a:rPr sz="1200" spc="-5" dirty="0">
                <a:latin typeface="Times New Roman"/>
                <a:cs typeface="Times New Roman"/>
              </a:rPr>
              <a:t>whether </a:t>
            </a:r>
            <a:r>
              <a:rPr sz="1200" dirty="0">
                <a:latin typeface="Times New Roman"/>
                <a:cs typeface="Times New Roman"/>
              </a:rPr>
              <a:t>the communication is a </a:t>
            </a:r>
            <a:r>
              <a:rPr sz="1200" spc="-5" dirty="0">
                <a:latin typeface="Times New Roman"/>
                <a:cs typeface="Times New Roman"/>
              </a:rPr>
              <a:t>command </a:t>
            </a:r>
            <a:r>
              <a:rPr sz="1200" dirty="0">
                <a:latin typeface="Times New Roman"/>
                <a:cs typeface="Times New Roman"/>
              </a:rPr>
              <a:t>or a  </a:t>
            </a:r>
            <a:r>
              <a:rPr sz="1200" spc="-5" dirty="0">
                <a:latin typeface="Times New Roman"/>
                <a:cs typeface="Times New Roman"/>
              </a:rPr>
              <a:t>response</a:t>
            </a:r>
            <a:r>
              <a:rPr sz="1200" spc="-85" dirty="0">
                <a:latin typeface="Times New Roman"/>
                <a:cs typeface="Times New Roman"/>
              </a:rPr>
              <a:t> </a:t>
            </a:r>
            <a:r>
              <a:rPr sz="1200" spc="-10" dirty="0">
                <a:latin typeface="Times New Roman"/>
                <a:cs typeface="Times New Roman"/>
              </a:rPr>
              <a:t>PDU</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12700">
              <a:lnSpc>
                <a:spcPts val="1405"/>
              </a:lnSpc>
            </a:pPr>
            <a:r>
              <a:rPr sz="1200" b="1" u="heavy" spc="-5" dirty="0">
                <a:latin typeface="Times New Roman"/>
                <a:cs typeface="Times New Roman"/>
              </a:rPr>
              <a:t>CONTROL</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control field </a:t>
            </a:r>
            <a:r>
              <a:rPr sz="1200" dirty="0">
                <a:latin typeface="Times New Roman"/>
                <a:cs typeface="Times New Roman"/>
              </a:rPr>
              <a:t>of </a:t>
            </a:r>
            <a:r>
              <a:rPr sz="1200" spc="-5" dirty="0">
                <a:latin typeface="Times New Roman"/>
                <a:cs typeface="Times New Roman"/>
              </a:rPr>
              <a:t>PDU </a:t>
            </a:r>
            <a:r>
              <a:rPr sz="1200" dirty="0">
                <a:latin typeface="Times New Roman"/>
                <a:cs typeface="Times New Roman"/>
              </a:rPr>
              <a:t>is </a:t>
            </a:r>
            <a:r>
              <a:rPr sz="1200" spc="-5" dirty="0">
                <a:latin typeface="Times New Roman"/>
                <a:cs typeface="Times New Roman"/>
              </a:rPr>
              <a:t>identical </a:t>
            </a:r>
            <a:r>
              <a:rPr sz="1200" dirty="0">
                <a:latin typeface="Times New Roman"/>
                <a:cs typeface="Times New Roman"/>
              </a:rPr>
              <a:t>to </a:t>
            </a:r>
            <a:r>
              <a:rPr sz="1200" spc="-5" dirty="0">
                <a:latin typeface="Times New Roman"/>
                <a:cs typeface="Times New Roman"/>
              </a:rPr>
              <a:t>the control field </a:t>
            </a:r>
            <a:r>
              <a:rPr sz="1200" dirty="0">
                <a:latin typeface="Times New Roman"/>
                <a:cs typeface="Times New Roman"/>
              </a:rPr>
              <a:t>in</a:t>
            </a:r>
            <a:r>
              <a:rPr sz="1200" spc="85" dirty="0">
                <a:latin typeface="Times New Roman"/>
                <a:cs typeface="Times New Roman"/>
              </a:rPr>
              <a:t> </a:t>
            </a:r>
            <a:r>
              <a:rPr sz="1200" spc="-5" dirty="0">
                <a:latin typeface="Times New Roman"/>
                <a:cs typeface="Times New Roman"/>
              </a:rPr>
              <a:t>HDLC.</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As </a:t>
            </a:r>
            <a:r>
              <a:rPr sz="1200" dirty="0">
                <a:latin typeface="Times New Roman"/>
                <a:cs typeface="Times New Roman"/>
              </a:rPr>
              <a:t>in HDLC, </a:t>
            </a:r>
            <a:r>
              <a:rPr sz="1200" spc="-5" dirty="0">
                <a:latin typeface="Times New Roman"/>
                <a:cs typeface="Times New Roman"/>
              </a:rPr>
              <a:t>PDU frames </a:t>
            </a:r>
            <a:r>
              <a:rPr sz="1200" dirty="0">
                <a:latin typeface="Times New Roman"/>
                <a:cs typeface="Times New Roman"/>
              </a:rPr>
              <a:t>can be </a:t>
            </a:r>
            <a:r>
              <a:rPr sz="1200" spc="-5" dirty="0">
                <a:latin typeface="Times New Roman"/>
                <a:cs typeface="Times New Roman"/>
              </a:rPr>
              <a:t>I-frames, S-frames, </a:t>
            </a:r>
            <a:r>
              <a:rPr sz="1200" dirty="0">
                <a:latin typeface="Times New Roman"/>
                <a:cs typeface="Times New Roman"/>
              </a:rPr>
              <a:t>or </a:t>
            </a:r>
            <a:r>
              <a:rPr sz="1200" spc="-5" dirty="0">
                <a:latin typeface="Times New Roman"/>
                <a:cs typeface="Times New Roman"/>
              </a:rPr>
              <a:t>U-Frames </a:t>
            </a:r>
            <a:r>
              <a:rPr sz="1200" dirty="0">
                <a:latin typeface="Times New Roman"/>
                <a:cs typeface="Times New Roman"/>
              </a:rPr>
              <a:t>and carry all of the  codes and the </a:t>
            </a:r>
            <a:r>
              <a:rPr sz="1200" spc="-5" dirty="0">
                <a:latin typeface="Times New Roman"/>
                <a:cs typeface="Times New Roman"/>
              </a:rPr>
              <a:t>information </a:t>
            </a:r>
            <a:r>
              <a:rPr sz="1200" dirty="0">
                <a:latin typeface="Times New Roman"/>
                <a:cs typeface="Times New Roman"/>
              </a:rPr>
              <a:t>that </a:t>
            </a:r>
            <a:r>
              <a:rPr sz="1200" spc="-5" dirty="0">
                <a:latin typeface="Times New Roman"/>
                <a:cs typeface="Times New Roman"/>
              </a:rPr>
              <a:t>the corresponding HDLC frame</a:t>
            </a:r>
            <a:r>
              <a:rPr sz="1200" spc="-40" dirty="0">
                <a:latin typeface="Times New Roman"/>
                <a:cs typeface="Times New Roman"/>
              </a:rPr>
              <a:t> </a:t>
            </a:r>
            <a:r>
              <a:rPr sz="1200" spc="-5" dirty="0">
                <a:latin typeface="Times New Roman"/>
                <a:cs typeface="Times New Roman"/>
              </a:rPr>
              <a:t>carry</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nSpc>
                <a:spcPts val="1625"/>
              </a:lnSpc>
            </a:pPr>
            <a:r>
              <a:rPr sz="1400" spc="-5" dirty="0">
                <a:latin typeface="Times New Roman"/>
                <a:cs typeface="Times New Roman"/>
              </a:rPr>
              <a:t>•</a:t>
            </a:r>
            <a:r>
              <a:rPr sz="1200" b="1" spc="-5" dirty="0">
                <a:latin typeface="Times New Roman"/>
                <a:cs typeface="Times New Roman"/>
              </a:rPr>
              <a:t>The PDU  has no flag fields, no CRC, and no station</a:t>
            </a:r>
            <a:r>
              <a:rPr sz="1200" b="1" spc="65" dirty="0">
                <a:latin typeface="Times New Roman"/>
                <a:cs typeface="Times New Roman"/>
              </a:rPr>
              <a:t> </a:t>
            </a:r>
            <a:r>
              <a:rPr sz="1200" b="1" spc="-10" dirty="0">
                <a:latin typeface="Times New Roman"/>
                <a:cs typeface="Times New Roman"/>
              </a:rPr>
              <a:t>address</a:t>
            </a:r>
            <a:endParaRPr sz="1200">
              <a:latin typeface="Times New Roman"/>
              <a:cs typeface="Times New Roman"/>
            </a:endParaRPr>
          </a:p>
          <a:p>
            <a:pPr marL="12700">
              <a:lnSpc>
                <a:spcPts val="1625"/>
              </a:lnSpc>
            </a:pPr>
            <a:r>
              <a:rPr sz="1400" spc="-5" dirty="0">
                <a:latin typeface="Times New Roman"/>
                <a:cs typeface="Times New Roman"/>
              </a:rPr>
              <a:t>•</a:t>
            </a:r>
            <a:r>
              <a:rPr sz="1200" b="1" spc="-5" dirty="0">
                <a:latin typeface="Times New Roman"/>
                <a:cs typeface="Times New Roman"/>
              </a:rPr>
              <a:t>These </a:t>
            </a:r>
            <a:r>
              <a:rPr sz="1200" b="1" dirty="0">
                <a:latin typeface="Times New Roman"/>
                <a:cs typeface="Times New Roman"/>
              </a:rPr>
              <a:t>fields are </a:t>
            </a:r>
            <a:r>
              <a:rPr sz="1200" b="1" spc="-5" dirty="0">
                <a:latin typeface="Times New Roman"/>
                <a:cs typeface="Times New Roman"/>
              </a:rPr>
              <a:t>added </a:t>
            </a:r>
            <a:r>
              <a:rPr sz="1200" b="1" dirty="0">
                <a:latin typeface="Times New Roman"/>
                <a:cs typeface="Times New Roman"/>
              </a:rPr>
              <a:t>in the </a:t>
            </a:r>
            <a:r>
              <a:rPr sz="1200" b="1" spc="-5" dirty="0">
                <a:latin typeface="Times New Roman"/>
                <a:cs typeface="Times New Roman"/>
              </a:rPr>
              <a:t>lower </a:t>
            </a:r>
            <a:r>
              <a:rPr sz="1200" b="1" dirty="0">
                <a:latin typeface="Times New Roman"/>
                <a:cs typeface="Times New Roman"/>
              </a:rPr>
              <a:t>sub-layer </a:t>
            </a:r>
            <a:r>
              <a:rPr sz="1200" b="1" spc="-5" dirty="0">
                <a:latin typeface="Times New Roman"/>
                <a:cs typeface="Times New Roman"/>
              </a:rPr>
              <a:t>i.e. MAC</a:t>
            </a:r>
            <a:r>
              <a:rPr sz="1200" b="1" spc="10" dirty="0">
                <a:latin typeface="Times New Roman"/>
                <a:cs typeface="Times New Roman"/>
              </a:rPr>
              <a:t> </a:t>
            </a:r>
            <a:r>
              <a:rPr sz="1200" b="1" dirty="0">
                <a:latin typeface="Times New Roman"/>
                <a:cs typeface="Times New Roman"/>
              </a:rPr>
              <a:t>Layer</a:t>
            </a:r>
            <a:endParaRPr sz="1200">
              <a:latin typeface="Times New Roman"/>
              <a:cs typeface="Times New Roman"/>
            </a:endParaRPr>
          </a:p>
        </p:txBody>
      </p:sp>
      <p:sp>
        <p:nvSpPr>
          <p:cNvPr id="6" name="object 6"/>
          <p:cNvSpPr/>
          <p:nvPr/>
        </p:nvSpPr>
        <p:spPr>
          <a:xfrm>
            <a:off x="1517141" y="2936748"/>
            <a:ext cx="4754880" cy="2703576"/>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220</a:t>
            </a:r>
            <a:endParaRPr sz="1200">
              <a:latin typeface="Times New Roman"/>
              <a:cs typeface="Times New Roman"/>
            </a:endParaRPr>
          </a:p>
        </p:txBody>
      </p:sp>
    </p:spTree>
    <p:extLst>
      <p:ext uri="{BB962C8B-B14F-4D97-AF65-F5344CB8AC3E}">
        <p14:creationId xmlns:p14="http://schemas.microsoft.com/office/powerpoint/2010/main" val="12108851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908806"/>
            <a:ext cx="5531485" cy="1276985"/>
          </a:xfrm>
          <a:prstGeom prst="rect">
            <a:avLst/>
          </a:prstGeom>
        </p:spPr>
        <p:txBody>
          <a:bodyPr vert="horz" wrap="square" lIns="0" tIns="0" rIns="0" bIns="0" rtlCol="0">
            <a:spAutoFit/>
          </a:bodyPr>
          <a:lstStyle/>
          <a:p>
            <a:pPr marL="12700">
              <a:lnSpc>
                <a:spcPts val="1639"/>
              </a:lnSpc>
            </a:pPr>
            <a:r>
              <a:rPr sz="1400" b="1" spc="-10" dirty="0">
                <a:latin typeface="Times New Roman"/>
                <a:cs typeface="Times New Roman"/>
              </a:rPr>
              <a:t>ETHERNET</a:t>
            </a:r>
            <a:endParaRPr sz="1400">
              <a:latin typeface="Times New Roman"/>
              <a:cs typeface="Times New Roman"/>
            </a:endParaRPr>
          </a:p>
          <a:p>
            <a:pPr marL="12700" marR="5080">
              <a:lnSpc>
                <a:spcPts val="1380"/>
              </a:lnSpc>
              <a:spcBef>
                <a:spcPts val="55"/>
              </a:spcBef>
            </a:pPr>
            <a:r>
              <a:rPr sz="1200" spc="-5" dirty="0">
                <a:latin typeface="Times New Roman"/>
                <a:cs typeface="Times New Roman"/>
              </a:rPr>
              <a:t>IEEE 802.3 supports </a:t>
            </a:r>
            <a:r>
              <a:rPr sz="1200" dirty="0">
                <a:latin typeface="Times New Roman"/>
                <a:cs typeface="Times New Roman"/>
              </a:rPr>
              <a:t>a </a:t>
            </a:r>
            <a:r>
              <a:rPr sz="1200" spc="-5" dirty="0">
                <a:latin typeface="Times New Roman"/>
                <a:cs typeface="Times New Roman"/>
              </a:rPr>
              <a:t>LAN standard originally </a:t>
            </a:r>
            <a:r>
              <a:rPr sz="1200" dirty="0">
                <a:latin typeface="Times New Roman"/>
                <a:cs typeface="Times New Roman"/>
              </a:rPr>
              <a:t>developed by Xerox and later extended  </a:t>
            </a:r>
            <a:r>
              <a:rPr sz="1200" spc="-5" dirty="0">
                <a:latin typeface="Times New Roman"/>
                <a:cs typeface="Times New Roman"/>
              </a:rPr>
              <a:t>by </a:t>
            </a:r>
            <a:r>
              <a:rPr sz="1200" dirty="0">
                <a:latin typeface="Times New Roman"/>
                <a:cs typeface="Times New Roman"/>
              </a:rPr>
              <a:t>a </a:t>
            </a:r>
            <a:r>
              <a:rPr sz="1200" spc="-5" dirty="0">
                <a:latin typeface="Times New Roman"/>
                <a:cs typeface="Times New Roman"/>
              </a:rPr>
              <a:t>joint venture b/w Digital Equipment Corporation, </a:t>
            </a:r>
            <a:r>
              <a:rPr sz="1200" dirty="0">
                <a:latin typeface="Times New Roman"/>
                <a:cs typeface="Times New Roman"/>
              </a:rPr>
              <a:t>Intel Corporation and</a:t>
            </a:r>
            <a:r>
              <a:rPr sz="1200" spc="-35" dirty="0">
                <a:latin typeface="Times New Roman"/>
                <a:cs typeface="Times New Roman"/>
              </a:rPr>
              <a:t> </a:t>
            </a:r>
            <a:r>
              <a:rPr sz="1200" dirty="0">
                <a:latin typeface="Times New Roman"/>
                <a:cs typeface="Times New Roman"/>
              </a:rPr>
              <a:t>Xerox</a:t>
            </a:r>
            <a:endParaRPr sz="1200">
              <a:latin typeface="Times New Roman"/>
              <a:cs typeface="Times New Roman"/>
            </a:endParaRPr>
          </a:p>
          <a:p>
            <a:pPr marL="12700">
              <a:lnSpc>
                <a:spcPts val="1345"/>
              </a:lnSpc>
            </a:pPr>
            <a:r>
              <a:rPr sz="1200" spc="-5" dirty="0">
                <a:latin typeface="Times New Roman"/>
                <a:cs typeface="Times New Roman"/>
              </a:rPr>
              <a:t>This is called</a:t>
            </a:r>
            <a:r>
              <a:rPr sz="1200" spc="-90" dirty="0">
                <a:latin typeface="Times New Roman"/>
                <a:cs typeface="Times New Roman"/>
              </a:rPr>
              <a:t> </a:t>
            </a:r>
            <a:r>
              <a:rPr sz="1200" spc="-5" dirty="0">
                <a:latin typeface="Times New Roman"/>
                <a:cs typeface="Times New Roman"/>
              </a:rPr>
              <a:t>ETHERNET</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150">
              <a:latin typeface="Times New Roman"/>
              <a:cs typeface="Times New Roman"/>
            </a:endParaRPr>
          </a:p>
          <a:p>
            <a:pPr algn="ctr">
              <a:lnSpc>
                <a:spcPct val="100000"/>
              </a:lnSpc>
              <a:spcBef>
                <a:spcPts val="5"/>
              </a:spcBef>
            </a:pPr>
            <a:r>
              <a:rPr sz="1200" b="1" dirty="0">
                <a:latin typeface="Times New Roman"/>
                <a:cs typeface="Times New Roman"/>
              </a:rPr>
              <a:t>Categories of</a:t>
            </a:r>
            <a:r>
              <a:rPr sz="1200" b="1" spc="-114" dirty="0">
                <a:latin typeface="Times New Roman"/>
                <a:cs typeface="Times New Roman"/>
              </a:rPr>
              <a:t> </a:t>
            </a:r>
            <a:r>
              <a:rPr sz="1200" b="1" dirty="0">
                <a:latin typeface="Times New Roman"/>
                <a:cs typeface="Times New Roman"/>
              </a:rPr>
              <a:t>802.3-Figure</a:t>
            </a:r>
            <a:endParaRPr sz="1200">
              <a:latin typeface="Times New Roman"/>
              <a:cs typeface="Times New Roman"/>
            </a:endParaRPr>
          </a:p>
        </p:txBody>
      </p:sp>
      <p:sp>
        <p:nvSpPr>
          <p:cNvPr id="7" name="object 7"/>
          <p:cNvSpPr txBox="1"/>
          <p:nvPr/>
        </p:nvSpPr>
        <p:spPr>
          <a:xfrm>
            <a:off x="1322324" y="7422133"/>
            <a:ext cx="97155" cy="255904"/>
          </a:xfrm>
          <a:prstGeom prst="rect">
            <a:avLst/>
          </a:prstGeom>
        </p:spPr>
        <p:txBody>
          <a:bodyPr vert="horz" wrap="square" lIns="0" tIns="0" rIns="0" bIns="0" rtlCol="0">
            <a:spAutoFit/>
          </a:bodyPr>
          <a:lstStyle/>
          <a:p>
            <a:pPr marL="12700">
              <a:lnSpc>
                <a:spcPct val="100000"/>
              </a:lnSpc>
            </a:pPr>
            <a:r>
              <a:rPr sz="1600" dirty="0">
                <a:latin typeface="Times New Roman"/>
                <a:cs typeface="Times New Roman"/>
              </a:rPr>
              <a:t>•</a:t>
            </a:r>
            <a:endParaRPr sz="1600">
              <a:latin typeface="Times New Roman"/>
              <a:cs typeface="Times New Roman"/>
            </a:endParaRPr>
          </a:p>
        </p:txBody>
      </p:sp>
      <p:sp>
        <p:nvSpPr>
          <p:cNvPr id="8" name="object 8"/>
          <p:cNvSpPr txBox="1"/>
          <p:nvPr/>
        </p:nvSpPr>
        <p:spPr>
          <a:xfrm>
            <a:off x="1130300" y="8552433"/>
            <a:ext cx="4276090" cy="1148715"/>
          </a:xfrm>
          <a:prstGeom prst="rect">
            <a:avLst/>
          </a:prstGeom>
        </p:spPr>
        <p:txBody>
          <a:bodyPr vert="horz" wrap="square" lIns="0" tIns="0" rIns="0" bIns="0" rtlCol="0">
            <a:spAutoFit/>
          </a:bodyPr>
          <a:lstStyle/>
          <a:p>
            <a:pPr marR="1627505" algn="ctr">
              <a:lnSpc>
                <a:spcPts val="1639"/>
              </a:lnSpc>
            </a:pPr>
            <a:r>
              <a:rPr sz="1400" b="1" spc="-5" dirty="0">
                <a:latin typeface="Times New Roman"/>
                <a:cs typeface="Times New Roman"/>
              </a:rPr>
              <a:t>IEEE 802.3 defines </a:t>
            </a:r>
            <a:r>
              <a:rPr sz="1400" b="1" spc="-10" dirty="0">
                <a:latin typeface="Times New Roman"/>
                <a:cs typeface="Times New Roman"/>
              </a:rPr>
              <a:t>two</a:t>
            </a:r>
            <a:r>
              <a:rPr sz="1400" b="1" spc="20" dirty="0">
                <a:latin typeface="Times New Roman"/>
                <a:cs typeface="Times New Roman"/>
              </a:rPr>
              <a:t> </a:t>
            </a:r>
            <a:r>
              <a:rPr sz="1400" b="1" spc="-5" dirty="0">
                <a:latin typeface="Times New Roman"/>
                <a:cs typeface="Times New Roman"/>
              </a:rPr>
              <a:t>categories</a:t>
            </a:r>
            <a:r>
              <a:rPr sz="1200" spc="-5" dirty="0">
                <a:latin typeface="Times New Roman"/>
                <a:cs typeface="Times New Roman"/>
              </a:rPr>
              <a:t>:</a:t>
            </a:r>
            <a:endParaRPr sz="1200">
              <a:latin typeface="Times New Roman"/>
              <a:cs typeface="Times New Roman"/>
            </a:endParaRPr>
          </a:p>
          <a:p>
            <a:pPr marL="927100">
              <a:lnSpc>
                <a:spcPts val="1580"/>
              </a:lnSpc>
            </a:pPr>
            <a:r>
              <a:rPr sz="1400" spc="-5" dirty="0">
                <a:latin typeface="Times New Roman"/>
                <a:cs typeface="Times New Roman"/>
              </a:rPr>
              <a:t>–</a:t>
            </a:r>
            <a:r>
              <a:rPr sz="1200" spc="-5" dirty="0">
                <a:latin typeface="Times New Roman"/>
                <a:cs typeface="Times New Roman"/>
              </a:rPr>
              <a:t>BASEBAND</a:t>
            </a:r>
            <a:endParaRPr sz="1200">
              <a:latin typeface="Times New Roman"/>
              <a:cs typeface="Times New Roman"/>
            </a:endParaRPr>
          </a:p>
          <a:p>
            <a:pPr marL="927100">
              <a:lnSpc>
                <a:spcPts val="1625"/>
              </a:lnSpc>
            </a:pPr>
            <a:r>
              <a:rPr sz="1400" spc="-5" dirty="0">
                <a:latin typeface="Times New Roman"/>
                <a:cs typeface="Times New Roman"/>
              </a:rPr>
              <a:t>–</a:t>
            </a:r>
            <a:r>
              <a:rPr sz="1200" spc="-5" dirty="0">
                <a:latin typeface="Times New Roman"/>
                <a:cs typeface="Times New Roman"/>
              </a:rPr>
              <a:t>BROADBAND</a:t>
            </a:r>
            <a:endParaRPr sz="1200">
              <a:latin typeface="Times New Roman"/>
              <a:cs typeface="Times New Roman"/>
            </a:endParaRPr>
          </a:p>
          <a:p>
            <a:pPr>
              <a:lnSpc>
                <a:spcPct val="100000"/>
              </a:lnSpc>
            </a:pPr>
            <a:endParaRPr sz="1200">
              <a:latin typeface="Times New Roman"/>
              <a:cs typeface="Times New Roman"/>
            </a:endParaRPr>
          </a:p>
          <a:p>
            <a:pPr marL="1384300" marR="5080">
              <a:lnSpc>
                <a:spcPts val="1380"/>
              </a:lnSpc>
            </a:pPr>
            <a:r>
              <a:rPr sz="1200" b="1" dirty="0">
                <a:latin typeface="Times New Roman"/>
                <a:cs typeface="Times New Roman"/>
              </a:rPr>
              <a:t>The </a:t>
            </a:r>
            <a:r>
              <a:rPr sz="1200" b="1" spc="-5" dirty="0">
                <a:latin typeface="Times New Roman"/>
                <a:cs typeface="Times New Roman"/>
              </a:rPr>
              <a:t>word </a:t>
            </a:r>
            <a:r>
              <a:rPr sz="1200" b="1" dirty="0">
                <a:latin typeface="Times New Roman"/>
                <a:cs typeface="Times New Roman"/>
              </a:rPr>
              <a:t>“base” specifies a digital signal  The </a:t>
            </a:r>
            <a:r>
              <a:rPr sz="1200" b="1" spc="-5" dirty="0">
                <a:latin typeface="Times New Roman"/>
                <a:cs typeface="Times New Roman"/>
              </a:rPr>
              <a:t>word </a:t>
            </a:r>
            <a:r>
              <a:rPr sz="1200" b="1" dirty="0">
                <a:latin typeface="Times New Roman"/>
                <a:cs typeface="Times New Roman"/>
              </a:rPr>
              <a:t>“broad” specifies an analog</a:t>
            </a:r>
            <a:r>
              <a:rPr sz="1200" b="1" spc="-90" dirty="0">
                <a:latin typeface="Times New Roman"/>
                <a:cs typeface="Times New Roman"/>
              </a:rPr>
              <a:t> </a:t>
            </a:r>
            <a:r>
              <a:rPr sz="1200" b="1" dirty="0">
                <a:latin typeface="Times New Roman"/>
                <a:cs typeface="Times New Roman"/>
              </a:rPr>
              <a:t>signal</a:t>
            </a:r>
            <a:endParaRPr sz="1200">
              <a:latin typeface="Times New Roman"/>
              <a:cs typeface="Times New Roman"/>
            </a:endParaRPr>
          </a:p>
        </p:txBody>
      </p:sp>
      <p:sp>
        <p:nvSpPr>
          <p:cNvPr id="9" name="object 9"/>
          <p:cNvSpPr/>
          <p:nvPr/>
        </p:nvSpPr>
        <p:spPr>
          <a:xfrm>
            <a:off x="1398650" y="5176265"/>
            <a:ext cx="5063490" cy="248031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487424" y="914400"/>
            <a:ext cx="4818888" cy="2802635"/>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221</a:t>
            </a:fld>
            <a:endParaRPr dirty="0"/>
          </a:p>
        </p:txBody>
      </p:sp>
    </p:spTree>
    <p:extLst>
      <p:ext uri="{BB962C8B-B14F-4D97-AF65-F5344CB8AC3E}">
        <p14:creationId xmlns:p14="http://schemas.microsoft.com/office/powerpoint/2010/main" val="427106907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298" y="1077468"/>
            <a:ext cx="5532120" cy="8527415"/>
          </a:xfrm>
          <a:prstGeom prst="rect">
            <a:avLst/>
          </a:prstGeom>
        </p:spPr>
        <p:txBody>
          <a:bodyPr vert="horz" wrap="square" lIns="0" tIns="0" rIns="0" bIns="0" rtlCol="0">
            <a:spAutoFit/>
          </a:bodyPr>
          <a:lstStyle/>
          <a:p>
            <a:pPr marL="12700">
              <a:lnSpc>
                <a:spcPts val="1405"/>
              </a:lnSpc>
            </a:pPr>
            <a:r>
              <a:rPr sz="1200" spc="-5" dirty="0">
                <a:latin typeface="Times New Roman"/>
                <a:cs typeface="Times New Roman"/>
              </a:rPr>
              <a:t>IEEE divides </a:t>
            </a:r>
            <a:r>
              <a:rPr sz="1200" dirty="0">
                <a:latin typeface="Times New Roman"/>
                <a:cs typeface="Times New Roman"/>
              </a:rPr>
              <a:t>the </a:t>
            </a:r>
            <a:r>
              <a:rPr sz="1200" spc="-5" dirty="0">
                <a:latin typeface="Times New Roman"/>
                <a:cs typeface="Times New Roman"/>
              </a:rPr>
              <a:t>base band category </a:t>
            </a:r>
            <a:r>
              <a:rPr sz="1200" dirty="0">
                <a:latin typeface="Times New Roman"/>
                <a:cs typeface="Times New Roman"/>
              </a:rPr>
              <a:t>into 5</a:t>
            </a:r>
            <a:r>
              <a:rPr sz="1200" spc="-55" dirty="0">
                <a:latin typeface="Times New Roman"/>
                <a:cs typeface="Times New Roman"/>
              </a:rPr>
              <a:t> </a:t>
            </a:r>
            <a:r>
              <a:rPr sz="1200" spc="-5" dirty="0">
                <a:latin typeface="Times New Roman"/>
                <a:cs typeface="Times New Roman"/>
              </a:rPr>
              <a:t>standards:</a:t>
            </a:r>
            <a:endParaRPr sz="1200">
              <a:latin typeface="Times New Roman"/>
              <a:cs typeface="Times New Roman"/>
            </a:endParaRPr>
          </a:p>
          <a:p>
            <a:pPr marL="12700">
              <a:lnSpc>
                <a:spcPts val="1645"/>
              </a:lnSpc>
            </a:pPr>
            <a:r>
              <a:rPr sz="1400" spc="-5" dirty="0">
                <a:latin typeface="Times New Roman"/>
                <a:cs typeface="Times New Roman"/>
              </a:rPr>
              <a:t>–</a:t>
            </a:r>
            <a:r>
              <a:rPr sz="1200" spc="-5" dirty="0">
                <a:latin typeface="Times New Roman"/>
                <a:cs typeface="Times New Roman"/>
              </a:rPr>
              <a:t>10 Base </a:t>
            </a:r>
            <a:r>
              <a:rPr sz="1200" dirty="0">
                <a:latin typeface="Times New Roman"/>
                <a:cs typeface="Times New Roman"/>
              </a:rPr>
              <a:t>5 , </a:t>
            </a:r>
            <a:r>
              <a:rPr sz="1200" spc="-5" dirty="0">
                <a:latin typeface="Times New Roman"/>
                <a:cs typeface="Times New Roman"/>
              </a:rPr>
              <a:t>10 Base 2, 10 Base-T, </a:t>
            </a:r>
            <a:r>
              <a:rPr sz="1200" dirty="0">
                <a:latin typeface="Times New Roman"/>
                <a:cs typeface="Times New Roman"/>
              </a:rPr>
              <a:t>1 </a:t>
            </a:r>
            <a:r>
              <a:rPr sz="1200" spc="-5" dirty="0">
                <a:latin typeface="Times New Roman"/>
                <a:cs typeface="Times New Roman"/>
              </a:rPr>
              <a:t>Base 5, 100</a:t>
            </a:r>
            <a:r>
              <a:rPr sz="1200" spc="-50" dirty="0">
                <a:latin typeface="Times New Roman"/>
                <a:cs typeface="Times New Roman"/>
              </a:rPr>
              <a:t> </a:t>
            </a:r>
            <a:r>
              <a:rPr sz="1200" spc="-5" dirty="0">
                <a:latin typeface="Times New Roman"/>
                <a:cs typeface="Times New Roman"/>
              </a:rPr>
              <a:t>Base-T</a:t>
            </a:r>
            <a:endParaRPr sz="1200">
              <a:latin typeface="Times New Roman"/>
              <a:cs typeface="Times New Roman"/>
            </a:endParaRPr>
          </a:p>
          <a:p>
            <a:pPr>
              <a:lnSpc>
                <a:spcPct val="100000"/>
              </a:lnSpc>
              <a:spcBef>
                <a:spcPts val="5"/>
              </a:spcBef>
            </a:pPr>
            <a:endParaRPr sz="1100">
              <a:latin typeface="Times New Roman"/>
              <a:cs typeface="Times New Roman"/>
            </a:endParaRPr>
          </a:p>
          <a:p>
            <a:pPr marL="241300" indent="-228600">
              <a:lnSpc>
                <a:spcPts val="1410"/>
              </a:lnSpc>
              <a:spcBef>
                <a:spcPts val="5"/>
              </a:spcBef>
              <a:buFont typeface="Courier New"/>
              <a:buChar char="o"/>
              <a:tabLst>
                <a:tab pos="241300" algn="l"/>
              </a:tabLst>
            </a:pPr>
            <a:r>
              <a:rPr sz="1200" dirty="0">
                <a:latin typeface="Times New Roman"/>
                <a:cs typeface="Times New Roman"/>
              </a:rPr>
              <a:t>The first number (10, 1, or 100) </a:t>
            </a:r>
            <a:r>
              <a:rPr sz="1200" spc="-5" dirty="0">
                <a:latin typeface="Times New Roman"/>
                <a:cs typeface="Times New Roman"/>
              </a:rPr>
              <a:t>indicates the data rate in</a:t>
            </a:r>
            <a:r>
              <a:rPr sz="1200" spc="-85" dirty="0">
                <a:latin typeface="Times New Roman"/>
                <a:cs typeface="Times New Roman"/>
              </a:rPr>
              <a:t> </a:t>
            </a:r>
            <a:r>
              <a:rPr sz="1200" spc="-5" dirty="0">
                <a:latin typeface="Times New Roman"/>
                <a:cs typeface="Times New Roman"/>
              </a:rPr>
              <a:t>Mbps.</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last number </a:t>
            </a:r>
            <a:r>
              <a:rPr sz="1200" dirty="0">
                <a:latin typeface="Times New Roman"/>
                <a:cs typeface="Times New Roman"/>
              </a:rPr>
              <a:t>or </a:t>
            </a:r>
            <a:r>
              <a:rPr sz="1200" spc="-5" dirty="0">
                <a:latin typeface="Times New Roman"/>
                <a:cs typeface="Times New Roman"/>
              </a:rPr>
              <a:t>letter (5, 2, 1, or T) indicates </a:t>
            </a:r>
            <a:r>
              <a:rPr sz="1200" dirty="0">
                <a:latin typeface="Times New Roman"/>
                <a:cs typeface="Times New Roman"/>
              </a:rPr>
              <a:t>the </a:t>
            </a:r>
            <a:r>
              <a:rPr sz="1200" spc="-5" dirty="0">
                <a:latin typeface="Times New Roman"/>
                <a:cs typeface="Times New Roman"/>
              </a:rPr>
              <a:t>maximum </a:t>
            </a:r>
            <a:r>
              <a:rPr sz="1200" dirty="0">
                <a:latin typeface="Times New Roman"/>
                <a:cs typeface="Times New Roman"/>
              </a:rPr>
              <a:t>cable length or </a:t>
            </a:r>
            <a:r>
              <a:rPr sz="1200" spc="-5" dirty="0">
                <a:latin typeface="Times New Roman"/>
                <a:cs typeface="Times New Roman"/>
              </a:rPr>
              <a:t>the  </a:t>
            </a:r>
            <a:r>
              <a:rPr sz="1200" dirty="0">
                <a:latin typeface="Times New Roman"/>
                <a:cs typeface="Times New Roman"/>
              </a:rPr>
              <a:t>type </a:t>
            </a:r>
            <a:r>
              <a:rPr sz="1200" spc="-5" dirty="0">
                <a:latin typeface="Times New Roman"/>
                <a:cs typeface="Times New Roman"/>
              </a:rPr>
              <a:t>of</a:t>
            </a:r>
            <a:r>
              <a:rPr sz="1200" spc="-105" dirty="0">
                <a:latin typeface="Times New Roman"/>
                <a:cs typeface="Times New Roman"/>
              </a:rPr>
              <a:t> </a:t>
            </a:r>
            <a:r>
              <a:rPr sz="1200" dirty="0">
                <a:latin typeface="Times New Roman"/>
                <a:cs typeface="Times New Roman"/>
              </a:rPr>
              <a:t>cable</a:t>
            </a:r>
            <a:endParaRPr sz="1200">
              <a:latin typeface="Times New Roman"/>
              <a:cs typeface="Times New Roman"/>
            </a:endParaRPr>
          </a:p>
          <a:p>
            <a:pPr marL="241300" indent="-228600">
              <a:lnSpc>
                <a:spcPts val="1310"/>
              </a:lnSpc>
              <a:buFont typeface="Courier New"/>
              <a:buChar char="o"/>
              <a:tabLst>
                <a:tab pos="241300" algn="l"/>
              </a:tabLst>
            </a:pPr>
            <a:r>
              <a:rPr sz="1200" spc="-5" dirty="0">
                <a:latin typeface="Times New Roman"/>
                <a:cs typeface="Times New Roman"/>
              </a:rPr>
              <a:t>IEEE defines only one specification </a:t>
            </a:r>
            <a:r>
              <a:rPr sz="1200" dirty="0">
                <a:latin typeface="Times New Roman"/>
                <a:cs typeface="Times New Roman"/>
              </a:rPr>
              <a:t>for the broadband</a:t>
            </a:r>
            <a:r>
              <a:rPr sz="1200" spc="-60" dirty="0">
                <a:latin typeface="Times New Roman"/>
                <a:cs typeface="Times New Roman"/>
              </a:rPr>
              <a:t> </a:t>
            </a:r>
            <a:r>
              <a:rPr sz="1200" dirty="0">
                <a:latin typeface="Times New Roman"/>
                <a:cs typeface="Times New Roman"/>
              </a:rPr>
              <a:t>category:</a:t>
            </a:r>
            <a:endParaRPr sz="1200">
              <a:latin typeface="Times New Roman"/>
              <a:cs typeface="Times New Roman"/>
            </a:endParaRPr>
          </a:p>
          <a:p>
            <a:pPr marL="469900">
              <a:lnSpc>
                <a:spcPts val="1595"/>
              </a:lnSpc>
            </a:pPr>
            <a:r>
              <a:rPr sz="1400" spc="-5" dirty="0">
                <a:latin typeface="Times New Roman"/>
                <a:cs typeface="Times New Roman"/>
              </a:rPr>
              <a:t>–</a:t>
            </a:r>
            <a:r>
              <a:rPr sz="1200" spc="-5" dirty="0">
                <a:latin typeface="Times New Roman"/>
                <a:cs typeface="Times New Roman"/>
              </a:rPr>
              <a:t>10 Broad</a:t>
            </a:r>
            <a:r>
              <a:rPr sz="1200" spc="-95" dirty="0">
                <a:latin typeface="Times New Roman"/>
                <a:cs typeface="Times New Roman"/>
              </a:rPr>
              <a:t> </a:t>
            </a:r>
            <a:r>
              <a:rPr sz="1200" spc="-5" dirty="0">
                <a:latin typeface="Times New Roman"/>
                <a:cs typeface="Times New Roman"/>
              </a:rPr>
              <a:t>36</a:t>
            </a:r>
            <a:endParaRPr sz="1200">
              <a:latin typeface="Times New Roman"/>
              <a:cs typeface="Times New Roman"/>
            </a:endParaRPr>
          </a:p>
          <a:p>
            <a:pPr marL="241300" indent="-228600">
              <a:lnSpc>
                <a:spcPts val="1355"/>
              </a:lnSpc>
              <a:buFont typeface="Courier New"/>
              <a:buChar char="o"/>
              <a:tabLst>
                <a:tab pos="241300" algn="l"/>
              </a:tabLst>
            </a:pPr>
            <a:r>
              <a:rPr sz="1200" dirty="0">
                <a:latin typeface="Times New Roman"/>
                <a:cs typeface="Times New Roman"/>
              </a:rPr>
              <a:t>Again the first </a:t>
            </a:r>
            <a:r>
              <a:rPr sz="1200" spc="-5" dirty="0">
                <a:latin typeface="Times New Roman"/>
                <a:cs typeface="Times New Roman"/>
              </a:rPr>
              <a:t>number </a:t>
            </a:r>
            <a:r>
              <a:rPr sz="1200" dirty="0">
                <a:latin typeface="Times New Roman"/>
                <a:cs typeface="Times New Roman"/>
              </a:rPr>
              <a:t>(10) indicates the data</a:t>
            </a:r>
            <a:r>
              <a:rPr sz="1200" spc="-114" dirty="0">
                <a:latin typeface="Times New Roman"/>
                <a:cs typeface="Times New Roman"/>
              </a:rPr>
              <a:t> </a:t>
            </a:r>
            <a:r>
              <a:rPr sz="1200" dirty="0">
                <a:latin typeface="Times New Roman"/>
                <a:cs typeface="Times New Roman"/>
              </a:rPr>
              <a:t>rate.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The last </a:t>
            </a:r>
            <a:r>
              <a:rPr sz="1200" spc="-5" dirty="0">
                <a:latin typeface="Times New Roman"/>
                <a:cs typeface="Times New Roman"/>
              </a:rPr>
              <a:t>number defines </a:t>
            </a:r>
            <a:r>
              <a:rPr sz="1200" dirty="0">
                <a:latin typeface="Times New Roman"/>
                <a:cs typeface="Times New Roman"/>
              </a:rPr>
              <a:t>the </a:t>
            </a:r>
            <a:r>
              <a:rPr sz="1200" spc="-5" dirty="0">
                <a:latin typeface="Times New Roman"/>
                <a:cs typeface="Times New Roman"/>
              </a:rPr>
              <a:t>maximum </a:t>
            </a:r>
            <a:r>
              <a:rPr sz="1200" dirty="0">
                <a:latin typeface="Times New Roman"/>
                <a:cs typeface="Times New Roman"/>
              </a:rPr>
              <a:t>cable</a:t>
            </a:r>
            <a:r>
              <a:rPr sz="1200" spc="-20" dirty="0">
                <a:latin typeface="Times New Roman"/>
                <a:cs typeface="Times New Roman"/>
              </a:rPr>
              <a:t> </a:t>
            </a:r>
            <a:r>
              <a:rPr sz="1200" spc="-5" dirty="0">
                <a:latin typeface="Times New Roman"/>
                <a:cs typeface="Times New Roman"/>
              </a:rPr>
              <a:t>length</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Max. cable length restriction can be changed </a:t>
            </a:r>
            <a:r>
              <a:rPr sz="1200" spc="-5" dirty="0">
                <a:latin typeface="Times New Roman"/>
                <a:cs typeface="Times New Roman"/>
              </a:rPr>
              <a:t>using networking devices </a:t>
            </a:r>
            <a:r>
              <a:rPr sz="1200" dirty="0">
                <a:latin typeface="Times New Roman"/>
                <a:cs typeface="Times New Roman"/>
              </a:rPr>
              <a:t>i.e. </a:t>
            </a:r>
            <a:r>
              <a:rPr sz="1200" spc="-5" dirty="0">
                <a:latin typeface="Times New Roman"/>
                <a:cs typeface="Times New Roman"/>
              </a:rPr>
              <a:t>Repeaters  </a:t>
            </a:r>
            <a:r>
              <a:rPr sz="1200" dirty="0">
                <a:latin typeface="Times New Roman"/>
                <a:cs typeface="Times New Roman"/>
              </a:rPr>
              <a:t>or</a:t>
            </a:r>
            <a:r>
              <a:rPr sz="1200" spc="-100" dirty="0">
                <a:latin typeface="Times New Roman"/>
                <a:cs typeface="Times New Roman"/>
              </a:rPr>
              <a:t> </a:t>
            </a:r>
            <a:r>
              <a:rPr sz="1200" dirty="0">
                <a:latin typeface="Times New Roman"/>
                <a:cs typeface="Times New Roman"/>
              </a:rPr>
              <a:t>Bridges</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nSpc>
                <a:spcPct val="100000"/>
              </a:lnSpc>
            </a:pPr>
            <a:r>
              <a:rPr sz="1400" b="1" spc="-5" dirty="0">
                <a:latin typeface="Times New Roman"/>
                <a:cs typeface="Times New Roman"/>
              </a:rPr>
              <a:t>Access Method:</a:t>
            </a:r>
            <a:r>
              <a:rPr sz="1400" b="1" spc="-30" dirty="0">
                <a:latin typeface="Times New Roman"/>
                <a:cs typeface="Times New Roman"/>
              </a:rPr>
              <a:t> </a:t>
            </a:r>
            <a:r>
              <a:rPr sz="1400" b="1" spc="-5" dirty="0">
                <a:latin typeface="Times New Roman"/>
                <a:cs typeface="Times New Roman"/>
              </a:rPr>
              <a:t>CSMA/CD</a:t>
            </a:r>
            <a:endParaRPr sz="1400">
              <a:latin typeface="Times New Roman"/>
              <a:cs typeface="Times New Roman"/>
            </a:endParaRPr>
          </a:p>
          <a:p>
            <a:pPr marL="241300" indent="-228600">
              <a:lnSpc>
                <a:spcPct val="100000"/>
              </a:lnSpc>
              <a:spcBef>
                <a:spcPts val="15"/>
              </a:spcBef>
              <a:buFont typeface="Symbol"/>
              <a:buChar char=""/>
              <a:tabLst>
                <a:tab pos="240665" algn="l"/>
                <a:tab pos="241300" algn="l"/>
              </a:tabLst>
            </a:pPr>
            <a:r>
              <a:rPr sz="1200" b="1" dirty="0">
                <a:latin typeface="Times New Roman"/>
                <a:cs typeface="Times New Roman"/>
              </a:rPr>
              <a:t>Multiple </a:t>
            </a:r>
            <a:r>
              <a:rPr sz="1200" b="1" spc="-5" dirty="0">
                <a:latin typeface="Times New Roman"/>
                <a:cs typeface="Times New Roman"/>
              </a:rPr>
              <a:t>Access: </a:t>
            </a:r>
            <a:r>
              <a:rPr sz="1200" spc="-5" dirty="0">
                <a:latin typeface="Times New Roman"/>
                <a:cs typeface="Times New Roman"/>
              </a:rPr>
              <a:t>Multiple users access </a:t>
            </a:r>
            <a:r>
              <a:rPr sz="1200" dirty="0">
                <a:latin typeface="Times New Roman"/>
                <a:cs typeface="Times New Roman"/>
              </a:rPr>
              <a:t>to a </a:t>
            </a:r>
            <a:r>
              <a:rPr sz="1200" spc="-5" dirty="0">
                <a:latin typeface="Times New Roman"/>
                <a:cs typeface="Times New Roman"/>
              </a:rPr>
              <a:t>single</a:t>
            </a:r>
            <a:r>
              <a:rPr sz="1200" spc="25"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241300" indent="-228600">
              <a:lnSpc>
                <a:spcPct val="100000"/>
              </a:lnSpc>
              <a:spcBef>
                <a:spcPts val="30"/>
              </a:spcBef>
              <a:buFont typeface="Symbol"/>
              <a:buChar char=""/>
              <a:tabLst>
                <a:tab pos="240665" algn="l"/>
                <a:tab pos="241300" algn="l"/>
              </a:tabLst>
            </a:pPr>
            <a:r>
              <a:rPr sz="1200" b="1" dirty="0">
                <a:latin typeface="Times New Roman"/>
                <a:cs typeface="Times New Roman"/>
              </a:rPr>
              <a:t>Carrier </a:t>
            </a:r>
            <a:r>
              <a:rPr sz="1200" b="1" spc="-5" dirty="0">
                <a:latin typeface="Times New Roman"/>
                <a:cs typeface="Times New Roman"/>
              </a:rPr>
              <a:t>Sense: </a:t>
            </a:r>
            <a:r>
              <a:rPr sz="1200" spc="-5" dirty="0">
                <a:latin typeface="Times New Roman"/>
                <a:cs typeface="Times New Roman"/>
              </a:rPr>
              <a:t>A device </a:t>
            </a:r>
            <a:r>
              <a:rPr sz="1200" dirty="0">
                <a:latin typeface="Times New Roman"/>
                <a:cs typeface="Times New Roman"/>
              </a:rPr>
              <a:t>listens to </a:t>
            </a:r>
            <a:r>
              <a:rPr sz="1200" spc="-5" dirty="0">
                <a:latin typeface="Times New Roman"/>
                <a:cs typeface="Times New Roman"/>
              </a:rPr>
              <a:t>the </a:t>
            </a:r>
            <a:r>
              <a:rPr sz="1200" dirty="0">
                <a:latin typeface="Times New Roman"/>
                <a:cs typeface="Times New Roman"/>
              </a:rPr>
              <a:t>line </a:t>
            </a:r>
            <a:r>
              <a:rPr sz="1200" spc="-5" dirty="0">
                <a:latin typeface="Times New Roman"/>
                <a:cs typeface="Times New Roman"/>
              </a:rPr>
              <a:t>before </a:t>
            </a:r>
            <a:r>
              <a:rPr sz="1200" dirty="0">
                <a:latin typeface="Times New Roman"/>
                <a:cs typeface="Times New Roman"/>
              </a:rPr>
              <a:t>it</a:t>
            </a:r>
            <a:r>
              <a:rPr sz="1200" spc="-10" dirty="0">
                <a:latin typeface="Times New Roman"/>
                <a:cs typeface="Times New Roman"/>
              </a:rPr>
              <a:t> </a:t>
            </a:r>
            <a:r>
              <a:rPr sz="1200" spc="-5" dirty="0">
                <a:latin typeface="Times New Roman"/>
                <a:cs typeface="Times New Roman"/>
              </a:rPr>
              <a:t>transmits</a:t>
            </a:r>
            <a:endParaRPr sz="1200">
              <a:latin typeface="Times New Roman"/>
              <a:cs typeface="Times New Roman"/>
            </a:endParaRPr>
          </a:p>
          <a:p>
            <a:pPr marL="241300" indent="-228600">
              <a:lnSpc>
                <a:spcPct val="100000"/>
              </a:lnSpc>
              <a:spcBef>
                <a:spcPts val="25"/>
              </a:spcBef>
              <a:buFont typeface="Symbol"/>
              <a:buChar char=""/>
              <a:tabLst>
                <a:tab pos="240665" algn="l"/>
                <a:tab pos="241300" algn="l"/>
              </a:tabLst>
            </a:pPr>
            <a:r>
              <a:rPr sz="1200" b="1" dirty="0">
                <a:latin typeface="Times New Roman"/>
                <a:cs typeface="Times New Roman"/>
              </a:rPr>
              <a:t>Collision </a:t>
            </a:r>
            <a:r>
              <a:rPr sz="1200" b="1" spc="-5" dirty="0">
                <a:latin typeface="Times New Roman"/>
                <a:cs typeface="Times New Roman"/>
              </a:rPr>
              <a:t>Detection: </a:t>
            </a:r>
            <a:r>
              <a:rPr sz="1200" spc="-5" dirty="0">
                <a:latin typeface="Times New Roman"/>
                <a:cs typeface="Times New Roman"/>
              </a:rPr>
              <a:t>Extremely </a:t>
            </a:r>
            <a:r>
              <a:rPr sz="1200" dirty="0">
                <a:latin typeface="Times New Roman"/>
                <a:cs typeface="Times New Roman"/>
              </a:rPr>
              <a:t>high voltage indicates a</a:t>
            </a:r>
            <a:r>
              <a:rPr sz="1200" spc="5" dirty="0">
                <a:latin typeface="Times New Roman"/>
                <a:cs typeface="Times New Roman"/>
              </a:rPr>
              <a:t> </a:t>
            </a:r>
            <a:r>
              <a:rPr sz="1200" spc="-5" dirty="0">
                <a:latin typeface="Times New Roman"/>
                <a:cs typeface="Times New Roman"/>
              </a:rPr>
              <a:t>collision</a:t>
            </a:r>
            <a:endParaRPr sz="1200">
              <a:latin typeface="Times New Roman"/>
              <a:cs typeface="Times New Roman"/>
            </a:endParaRPr>
          </a:p>
          <a:p>
            <a:pPr>
              <a:lnSpc>
                <a:spcPct val="100000"/>
              </a:lnSpc>
              <a:spcBef>
                <a:spcPts val="50"/>
              </a:spcBef>
              <a:buFont typeface="Symbol"/>
              <a:buChar char=""/>
            </a:pPr>
            <a:endParaRPr sz="1100">
              <a:latin typeface="Times New Roman"/>
              <a:cs typeface="Times New Roman"/>
            </a:endParaRPr>
          </a:p>
          <a:p>
            <a:pPr marL="12700">
              <a:lnSpc>
                <a:spcPct val="100000"/>
              </a:lnSpc>
            </a:pPr>
            <a:r>
              <a:rPr sz="1400" b="1" spc="-5" dirty="0">
                <a:latin typeface="Times New Roman"/>
                <a:cs typeface="Times New Roman"/>
              </a:rPr>
              <a:t>Need for a Access</a:t>
            </a:r>
            <a:r>
              <a:rPr sz="1400" b="1" spc="-10" dirty="0">
                <a:latin typeface="Times New Roman"/>
                <a:cs typeface="Times New Roman"/>
              </a:rPr>
              <a:t> </a:t>
            </a:r>
            <a:r>
              <a:rPr sz="1400" b="1" spc="-5" dirty="0">
                <a:latin typeface="Times New Roman"/>
                <a:cs typeface="Times New Roman"/>
              </a:rPr>
              <a:t>Method</a:t>
            </a:r>
            <a:endParaRPr sz="1400">
              <a:latin typeface="Times New Roman"/>
              <a:cs typeface="Times New Roman"/>
            </a:endParaRPr>
          </a:p>
          <a:p>
            <a:pPr marL="241300" marR="5715" indent="-228600">
              <a:lnSpc>
                <a:spcPts val="1370"/>
              </a:lnSpc>
              <a:spcBef>
                <a:spcPts val="125"/>
              </a:spcBef>
              <a:buFont typeface="Symbol"/>
              <a:buChar char=""/>
              <a:tabLst>
                <a:tab pos="240665" algn="l"/>
                <a:tab pos="241300" algn="l"/>
              </a:tabLst>
            </a:pPr>
            <a:r>
              <a:rPr sz="1200" spc="-5" dirty="0">
                <a:latin typeface="Times New Roman"/>
                <a:cs typeface="Times New Roman"/>
              </a:rPr>
              <a:t>Whenever multiple users </a:t>
            </a:r>
            <a:r>
              <a:rPr sz="1200" dirty="0">
                <a:latin typeface="Times New Roman"/>
                <a:cs typeface="Times New Roman"/>
              </a:rPr>
              <a:t>have </a:t>
            </a:r>
            <a:r>
              <a:rPr sz="1200" spc="-5" dirty="0">
                <a:latin typeface="Times New Roman"/>
                <a:cs typeface="Times New Roman"/>
              </a:rPr>
              <a:t>unregulated access </a:t>
            </a:r>
            <a:r>
              <a:rPr sz="1200" dirty="0">
                <a:latin typeface="Times New Roman"/>
                <a:cs typeface="Times New Roman"/>
              </a:rPr>
              <a:t>to a single line, </a:t>
            </a:r>
            <a:r>
              <a:rPr sz="1200" spc="-5" dirty="0">
                <a:latin typeface="Times New Roman"/>
                <a:cs typeface="Times New Roman"/>
              </a:rPr>
              <a:t>there </a:t>
            </a:r>
            <a:r>
              <a:rPr sz="1200" dirty="0">
                <a:latin typeface="Times New Roman"/>
                <a:cs typeface="Times New Roman"/>
              </a:rPr>
              <a:t>is a danger of  </a:t>
            </a:r>
            <a:r>
              <a:rPr sz="1200" spc="-5" dirty="0">
                <a:latin typeface="Times New Roman"/>
                <a:cs typeface="Times New Roman"/>
              </a:rPr>
              <a:t>signals overlapping </a:t>
            </a:r>
            <a:r>
              <a:rPr sz="1200" dirty="0">
                <a:latin typeface="Times New Roman"/>
                <a:cs typeface="Times New Roman"/>
              </a:rPr>
              <a:t>and </a:t>
            </a:r>
            <a:r>
              <a:rPr sz="1200" spc="-5" dirty="0">
                <a:latin typeface="Times New Roman"/>
                <a:cs typeface="Times New Roman"/>
              </a:rPr>
              <a:t>destroying </a:t>
            </a:r>
            <a:r>
              <a:rPr sz="1200" dirty="0">
                <a:latin typeface="Times New Roman"/>
                <a:cs typeface="Times New Roman"/>
              </a:rPr>
              <a:t>each</a:t>
            </a:r>
            <a:r>
              <a:rPr sz="1200" spc="-85" dirty="0">
                <a:latin typeface="Times New Roman"/>
                <a:cs typeface="Times New Roman"/>
              </a:rPr>
              <a:t> </a:t>
            </a:r>
            <a:r>
              <a:rPr sz="1200" spc="-5" dirty="0">
                <a:latin typeface="Times New Roman"/>
                <a:cs typeface="Times New Roman"/>
              </a:rPr>
              <a:t>other</a:t>
            </a:r>
            <a:endParaRPr sz="1200">
              <a:latin typeface="Times New Roman"/>
              <a:cs typeface="Times New Roman"/>
            </a:endParaRPr>
          </a:p>
          <a:p>
            <a:pPr marL="241300" indent="-228600">
              <a:lnSpc>
                <a:spcPts val="1435"/>
              </a:lnSpc>
              <a:buFont typeface="Symbol"/>
              <a:buChar char=""/>
              <a:tabLst>
                <a:tab pos="240665" algn="l"/>
                <a:tab pos="241300" algn="l"/>
              </a:tabLst>
            </a:pPr>
            <a:r>
              <a:rPr sz="1200" dirty="0">
                <a:latin typeface="Times New Roman"/>
                <a:cs typeface="Times New Roman"/>
              </a:rPr>
              <a:t>Such </a:t>
            </a:r>
            <a:r>
              <a:rPr sz="1200" spc="-5" dirty="0">
                <a:latin typeface="Times New Roman"/>
                <a:cs typeface="Times New Roman"/>
              </a:rPr>
              <a:t>overlaps </a:t>
            </a:r>
            <a:r>
              <a:rPr sz="1200" dirty="0">
                <a:latin typeface="Times New Roman"/>
                <a:cs typeface="Times New Roman"/>
              </a:rPr>
              <a:t>which </a:t>
            </a:r>
            <a:r>
              <a:rPr sz="1200" spc="-5" dirty="0">
                <a:latin typeface="Times New Roman"/>
                <a:cs typeface="Times New Roman"/>
              </a:rPr>
              <a:t>turn </a:t>
            </a:r>
            <a:r>
              <a:rPr sz="1200" dirty="0">
                <a:latin typeface="Times New Roman"/>
                <a:cs typeface="Times New Roman"/>
              </a:rPr>
              <a:t>signals to Noise are </a:t>
            </a:r>
            <a:r>
              <a:rPr sz="1200" spc="-5" dirty="0">
                <a:latin typeface="Times New Roman"/>
                <a:cs typeface="Times New Roman"/>
              </a:rPr>
              <a:t>called</a:t>
            </a:r>
            <a:r>
              <a:rPr sz="1200" spc="-20" dirty="0">
                <a:latin typeface="Times New Roman"/>
                <a:cs typeface="Times New Roman"/>
              </a:rPr>
              <a:t> </a:t>
            </a:r>
            <a:r>
              <a:rPr sz="1200" b="1" spc="-10" dirty="0">
                <a:latin typeface="Times New Roman"/>
                <a:cs typeface="Times New Roman"/>
              </a:rPr>
              <a:t>COLLISIONS</a:t>
            </a:r>
            <a:endParaRPr sz="1200">
              <a:latin typeface="Times New Roman"/>
              <a:cs typeface="Times New Roman"/>
            </a:endParaRPr>
          </a:p>
          <a:p>
            <a:pPr marL="241300" indent="-228600">
              <a:lnSpc>
                <a:spcPct val="100000"/>
              </a:lnSpc>
              <a:spcBef>
                <a:spcPts val="25"/>
              </a:spcBef>
              <a:buFont typeface="Symbol"/>
              <a:buChar char=""/>
              <a:tabLst>
                <a:tab pos="240665" algn="l"/>
                <a:tab pos="241300" algn="l"/>
              </a:tabLst>
            </a:pPr>
            <a:r>
              <a:rPr sz="1200" spc="-5" dirty="0">
                <a:latin typeface="Times New Roman"/>
                <a:cs typeface="Times New Roman"/>
              </a:rPr>
              <a:t>As traffic increases </a:t>
            </a:r>
            <a:r>
              <a:rPr sz="1200" dirty="0">
                <a:latin typeface="Times New Roman"/>
                <a:cs typeface="Times New Roman"/>
              </a:rPr>
              <a:t>on </a:t>
            </a:r>
            <a:r>
              <a:rPr sz="1200" spc="-5" dirty="0">
                <a:latin typeface="Times New Roman"/>
                <a:cs typeface="Times New Roman"/>
              </a:rPr>
              <a:t>multiple-access </a:t>
            </a:r>
            <a:r>
              <a:rPr sz="1200" dirty="0">
                <a:latin typeface="Times New Roman"/>
                <a:cs typeface="Times New Roman"/>
              </a:rPr>
              <a:t>link, so do</a:t>
            </a:r>
            <a:r>
              <a:rPr sz="1200" spc="-10" dirty="0">
                <a:latin typeface="Times New Roman"/>
                <a:cs typeface="Times New Roman"/>
              </a:rPr>
              <a:t> </a:t>
            </a:r>
            <a:r>
              <a:rPr sz="1200" dirty="0">
                <a:latin typeface="Times New Roman"/>
                <a:cs typeface="Times New Roman"/>
              </a:rPr>
              <a:t>collisions</a:t>
            </a:r>
            <a:endParaRPr sz="1200">
              <a:latin typeface="Times New Roman"/>
              <a:cs typeface="Times New Roman"/>
            </a:endParaRPr>
          </a:p>
          <a:p>
            <a:pPr marL="241300" marR="6985" indent="-228600">
              <a:lnSpc>
                <a:spcPts val="1370"/>
              </a:lnSpc>
              <a:spcBef>
                <a:spcPts val="135"/>
              </a:spcBef>
              <a:buFont typeface="Symbol"/>
              <a:buChar char=""/>
              <a:tabLst>
                <a:tab pos="240665" algn="l"/>
                <a:tab pos="241300" algn="l"/>
              </a:tabLst>
            </a:pPr>
            <a:r>
              <a:rPr sz="1200" spc="-5" dirty="0">
                <a:latin typeface="Times New Roman"/>
                <a:cs typeface="Times New Roman"/>
              </a:rPr>
              <a:t>A LAN </a:t>
            </a:r>
            <a:r>
              <a:rPr sz="1200" dirty="0">
                <a:latin typeface="Times New Roman"/>
                <a:cs typeface="Times New Roman"/>
              </a:rPr>
              <a:t>therefore </a:t>
            </a:r>
            <a:r>
              <a:rPr sz="1200" spc="-5" dirty="0">
                <a:latin typeface="Times New Roman"/>
                <a:cs typeface="Times New Roman"/>
              </a:rPr>
              <a:t>needs </a:t>
            </a:r>
            <a:r>
              <a:rPr sz="1200" dirty="0">
                <a:latin typeface="Times New Roman"/>
                <a:cs typeface="Times New Roman"/>
              </a:rPr>
              <a:t>a </a:t>
            </a:r>
            <a:r>
              <a:rPr sz="1200" spc="-5" dirty="0">
                <a:latin typeface="Times New Roman"/>
                <a:cs typeface="Times New Roman"/>
              </a:rPr>
              <a:t>mechanism </a:t>
            </a:r>
            <a:r>
              <a:rPr sz="1200" dirty="0">
                <a:latin typeface="Times New Roman"/>
                <a:cs typeface="Times New Roman"/>
              </a:rPr>
              <a:t>to coordinate traffic, </a:t>
            </a:r>
            <a:r>
              <a:rPr sz="1200" spc="-5" dirty="0">
                <a:latin typeface="Times New Roman"/>
                <a:cs typeface="Times New Roman"/>
              </a:rPr>
              <a:t>minimize </a:t>
            </a:r>
            <a:r>
              <a:rPr sz="1200" dirty="0">
                <a:latin typeface="Times New Roman"/>
                <a:cs typeface="Times New Roman"/>
              </a:rPr>
              <a:t>the </a:t>
            </a:r>
            <a:r>
              <a:rPr sz="1200" spc="-5" dirty="0">
                <a:latin typeface="Times New Roman"/>
                <a:cs typeface="Times New Roman"/>
              </a:rPr>
              <a:t>number </a:t>
            </a:r>
            <a:r>
              <a:rPr sz="1200" dirty="0">
                <a:latin typeface="Times New Roman"/>
                <a:cs typeface="Times New Roman"/>
              </a:rPr>
              <a:t>of  collisions and </a:t>
            </a:r>
            <a:r>
              <a:rPr sz="1200" spc="-5" dirty="0">
                <a:latin typeface="Times New Roman"/>
                <a:cs typeface="Times New Roman"/>
              </a:rPr>
              <a:t>maximizes </a:t>
            </a:r>
            <a:r>
              <a:rPr sz="1200" dirty="0">
                <a:latin typeface="Times New Roman"/>
                <a:cs typeface="Times New Roman"/>
              </a:rPr>
              <a:t>the </a:t>
            </a:r>
            <a:r>
              <a:rPr sz="1200" spc="-5" dirty="0">
                <a:latin typeface="Times New Roman"/>
                <a:cs typeface="Times New Roman"/>
              </a:rPr>
              <a:t>number of frames </a:t>
            </a:r>
            <a:r>
              <a:rPr sz="1200" dirty="0">
                <a:latin typeface="Times New Roman"/>
                <a:cs typeface="Times New Roman"/>
              </a:rPr>
              <a:t>that are delivered</a:t>
            </a:r>
            <a:r>
              <a:rPr sz="1200" spc="-70" dirty="0">
                <a:latin typeface="Times New Roman"/>
                <a:cs typeface="Times New Roman"/>
              </a:rPr>
              <a:t> </a:t>
            </a:r>
            <a:r>
              <a:rPr sz="1200" dirty="0">
                <a:latin typeface="Times New Roman"/>
                <a:cs typeface="Times New Roman"/>
              </a:rPr>
              <a:t>successfully</a:t>
            </a:r>
            <a:endParaRPr sz="1200">
              <a:latin typeface="Times New Roman"/>
              <a:cs typeface="Times New Roman"/>
            </a:endParaRPr>
          </a:p>
          <a:p>
            <a:pPr marL="241300" marR="6350" indent="-228600">
              <a:lnSpc>
                <a:spcPts val="1390"/>
              </a:lnSpc>
              <a:spcBef>
                <a:spcPts val="80"/>
              </a:spcBef>
              <a:buFont typeface="Symbol"/>
              <a:buChar char=""/>
              <a:tabLst>
                <a:tab pos="240665" algn="l"/>
                <a:tab pos="241300" algn="l"/>
              </a:tabLst>
            </a:pPr>
            <a:r>
              <a:rPr sz="1200" dirty="0">
                <a:latin typeface="Times New Roman"/>
                <a:cs typeface="Times New Roman"/>
              </a:rPr>
              <a:t>The access </a:t>
            </a:r>
            <a:r>
              <a:rPr sz="1200" spc="-5" dirty="0">
                <a:latin typeface="Times New Roman"/>
                <a:cs typeface="Times New Roman"/>
              </a:rPr>
              <a:t>mechanism </a:t>
            </a:r>
            <a:r>
              <a:rPr sz="1200" dirty="0">
                <a:latin typeface="Times New Roman"/>
                <a:cs typeface="Times New Roman"/>
              </a:rPr>
              <a:t>used in </a:t>
            </a:r>
            <a:r>
              <a:rPr sz="1200" spc="-5" dirty="0">
                <a:latin typeface="Times New Roman"/>
                <a:cs typeface="Times New Roman"/>
              </a:rPr>
              <a:t>Ethernet </a:t>
            </a:r>
            <a:r>
              <a:rPr sz="1200" dirty="0">
                <a:latin typeface="Times New Roman"/>
                <a:cs typeface="Times New Roman"/>
              </a:rPr>
              <a:t>is called </a:t>
            </a:r>
            <a:r>
              <a:rPr sz="1200" b="1" dirty="0">
                <a:latin typeface="Times New Roman"/>
                <a:cs typeface="Times New Roman"/>
              </a:rPr>
              <a:t>Carrier </a:t>
            </a:r>
            <a:r>
              <a:rPr sz="1200" b="1" spc="-5" dirty="0">
                <a:latin typeface="Times New Roman"/>
                <a:cs typeface="Times New Roman"/>
              </a:rPr>
              <a:t>Sense </a:t>
            </a:r>
            <a:r>
              <a:rPr sz="1200" b="1" dirty="0">
                <a:latin typeface="Times New Roman"/>
                <a:cs typeface="Times New Roman"/>
              </a:rPr>
              <a:t>Multiple Access  </a:t>
            </a:r>
            <a:r>
              <a:rPr sz="1200" b="1" spc="-5" dirty="0">
                <a:latin typeface="Times New Roman"/>
                <a:cs typeface="Times New Roman"/>
              </a:rPr>
              <a:t>with </a:t>
            </a:r>
            <a:r>
              <a:rPr sz="1200" b="1" dirty="0">
                <a:latin typeface="Times New Roman"/>
                <a:cs typeface="Times New Roman"/>
              </a:rPr>
              <a:t>Collision </a:t>
            </a:r>
            <a:r>
              <a:rPr sz="1200" b="1" spc="-5" dirty="0">
                <a:latin typeface="Times New Roman"/>
                <a:cs typeface="Times New Roman"/>
              </a:rPr>
              <a:t>Detection</a:t>
            </a:r>
            <a:r>
              <a:rPr sz="1200" b="1" spc="-10" dirty="0">
                <a:latin typeface="Times New Roman"/>
                <a:cs typeface="Times New Roman"/>
              </a:rPr>
              <a:t> </a:t>
            </a:r>
            <a:r>
              <a:rPr sz="1200" b="1" spc="-5" dirty="0">
                <a:latin typeface="Times New Roman"/>
                <a:cs typeface="Times New Roman"/>
              </a:rPr>
              <a:t>(CSMA/CD)</a:t>
            </a:r>
            <a:endParaRPr sz="1200">
              <a:latin typeface="Times New Roman"/>
              <a:cs typeface="Times New Roman"/>
            </a:endParaRPr>
          </a:p>
          <a:p>
            <a:pPr marL="12700">
              <a:lnSpc>
                <a:spcPts val="1805"/>
              </a:lnSpc>
            </a:pPr>
            <a:r>
              <a:rPr sz="1600" spc="105" dirty="0">
                <a:latin typeface="Arial"/>
                <a:cs typeface="Arial"/>
              </a:rPr>
              <a:t>•</a:t>
            </a:r>
            <a:r>
              <a:rPr sz="1200" b="1" spc="105" dirty="0">
                <a:latin typeface="Times New Roman"/>
                <a:cs typeface="Times New Roman"/>
              </a:rPr>
              <a:t>MA</a:t>
            </a:r>
            <a:r>
              <a:rPr sz="1200" spc="105" dirty="0">
                <a:latin typeface="Meiryo"/>
                <a:cs typeface="Meiryo"/>
              </a:rPr>
              <a:t>€</a:t>
            </a:r>
            <a:r>
              <a:rPr sz="1200" spc="-125" dirty="0">
                <a:latin typeface="Meiryo"/>
                <a:cs typeface="Meiryo"/>
              </a:rPr>
              <a:t> </a:t>
            </a:r>
            <a:r>
              <a:rPr sz="1200" b="1" spc="-5" dirty="0">
                <a:latin typeface="Times New Roman"/>
                <a:cs typeface="Times New Roman"/>
              </a:rPr>
              <a:t>CSMA</a:t>
            </a:r>
            <a:r>
              <a:rPr sz="1200" b="1" spc="-25" dirty="0">
                <a:latin typeface="Times New Roman"/>
                <a:cs typeface="Times New Roman"/>
              </a:rPr>
              <a:t> </a:t>
            </a:r>
            <a:r>
              <a:rPr sz="1200" spc="425" dirty="0">
                <a:latin typeface="Meiryo"/>
                <a:cs typeface="Meiryo"/>
              </a:rPr>
              <a:t>€</a:t>
            </a:r>
            <a:r>
              <a:rPr sz="1200" spc="-125" dirty="0">
                <a:latin typeface="Meiryo"/>
                <a:cs typeface="Meiryo"/>
              </a:rPr>
              <a:t> </a:t>
            </a:r>
            <a:r>
              <a:rPr sz="1200" b="1" spc="-10" dirty="0">
                <a:latin typeface="Times New Roman"/>
                <a:cs typeface="Times New Roman"/>
              </a:rPr>
              <a:t>CSMA/CD</a:t>
            </a:r>
            <a:endParaRPr sz="1200">
              <a:latin typeface="Times New Roman"/>
              <a:cs typeface="Times New Roman"/>
            </a:endParaRPr>
          </a:p>
          <a:p>
            <a:pPr marL="469900" lvl="1" indent="-228600">
              <a:lnSpc>
                <a:spcPts val="1639"/>
              </a:lnSpc>
              <a:spcBef>
                <a:spcPts val="1230"/>
              </a:spcBef>
              <a:buFont typeface="Meiryo"/>
              <a:buChar char="❖"/>
              <a:tabLst>
                <a:tab pos="469900" algn="l"/>
              </a:tabLst>
            </a:pPr>
            <a:r>
              <a:rPr sz="1400" b="1" spc="-5" dirty="0">
                <a:latin typeface="Times New Roman"/>
                <a:cs typeface="Times New Roman"/>
              </a:rPr>
              <a:t>CSMA/CD</a:t>
            </a:r>
            <a:endParaRPr sz="1400">
              <a:latin typeface="Times New Roman"/>
              <a:cs typeface="Times New Roman"/>
            </a:endParaRPr>
          </a:p>
          <a:p>
            <a:pPr marL="241300" marR="6985" indent="-228600">
              <a:lnSpc>
                <a:spcPts val="1380"/>
              </a:lnSpc>
              <a:spcBef>
                <a:spcPts val="55"/>
              </a:spcBef>
              <a:buFont typeface="Courier New"/>
              <a:buChar char="o"/>
              <a:tabLst>
                <a:tab pos="241300" algn="l"/>
              </a:tabLst>
            </a:pPr>
            <a:r>
              <a:rPr sz="1200" dirty="0">
                <a:latin typeface="Times New Roman"/>
                <a:cs typeface="Times New Roman"/>
              </a:rPr>
              <a:t>The original design </a:t>
            </a:r>
            <a:r>
              <a:rPr sz="1200" spc="-5" dirty="0">
                <a:latin typeface="Times New Roman"/>
                <a:cs typeface="Times New Roman"/>
              </a:rPr>
              <a:t>was </a:t>
            </a:r>
            <a:r>
              <a:rPr sz="1200" dirty="0">
                <a:latin typeface="Times New Roman"/>
                <a:cs typeface="Times New Roman"/>
              </a:rPr>
              <a:t>a </a:t>
            </a:r>
            <a:r>
              <a:rPr sz="1200" b="1" u="heavy" dirty="0">
                <a:latin typeface="Times New Roman"/>
                <a:cs typeface="Times New Roman"/>
              </a:rPr>
              <a:t>multiple access </a:t>
            </a:r>
            <a:r>
              <a:rPr sz="1200" spc="-5" dirty="0">
                <a:latin typeface="Times New Roman"/>
                <a:cs typeface="Times New Roman"/>
              </a:rPr>
              <a:t>method </a:t>
            </a:r>
            <a:r>
              <a:rPr sz="1200" dirty="0">
                <a:latin typeface="Times New Roman"/>
                <a:cs typeface="Times New Roman"/>
              </a:rPr>
              <a:t>in </a:t>
            </a:r>
            <a:r>
              <a:rPr sz="1200" spc="-5" dirty="0">
                <a:latin typeface="Times New Roman"/>
                <a:cs typeface="Times New Roman"/>
              </a:rPr>
              <a:t>which </a:t>
            </a:r>
            <a:r>
              <a:rPr sz="1200" dirty="0">
                <a:latin typeface="Times New Roman"/>
                <a:cs typeface="Times New Roman"/>
              </a:rPr>
              <a:t>every </a:t>
            </a:r>
            <a:r>
              <a:rPr sz="1200" spc="-5" dirty="0">
                <a:latin typeface="Times New Roman"/>
                <a:cs typeface="Times New Roman"/>
              </a:rPr>
              <a:t>workstation had  </a:t>
            </a:r>
            <a:r>
              <a:rPr sz="1200" dirty="0">
                <a:latin typeface="Times New Roman"/>
                <a:cs typeface="Times New Roman"/>
              </a:rPr>
              <a:t>equal access to the</a:t>
            </a:r>
            <a:r>
              <a:rPr sz="1200" spc="-130"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In </a:t>
            </a:r>
            <a:r>
              <a:rPr sz="1200" spc="-5" dirty="0">
                <a:latin typeface="Times New Roman"/>
                <a:cs typeface="Times New Roman"/>
              </a:rPr>
              <a:t>multiple access, there was </a:t>
            </a:r>
            <a:r>
              <a:rPr sz="1200" dirty="0">
                <a:latin typeface="Times New Roman"/>
                <a:cs typeface="Times New Roman"/>
              </a:rPr>
              <a:t>no provision for traffic</a:t>
            </a:r>
            <a:r>
              <a:rPr sz="1200" spc="20" dirty="0">
                <a:latin typeface="Times New Roman"/>
                <a:cs typeface="Times New Roman"/>
              </a:rPr>
              <a:t> </a:t>
            </a:r>
            <a:r>
              <a:rPr sz="1200" spc="-5" dirty="0">
                <a:latin typeface="Times New Roman"/>
                <a:cs typeface="Times New Roman"/>
              </a:rPr>
              <a:t>coordination</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Access to </a:t>
            </a:r>
            <a:r>
              <a:rPr sz="1200" spc="-5" dirty="0">
                <a:latin typeface="Times New Roman"/>
                <a:cs typeface="Times New Roman"/>
              </a:rPr>
              <a:t>the </a:t>
            </a:r>
            <a:r>
              <a:rPr sz="1200" dirty="0">
                <a:latin typeface="Times New Roman"/>
                <a:cs typeface="Times New Roman"/>
              </a:rPr>
              <a:t>line </a:t>
            </a:r>
            <a:r>
              <a:rPr sz="1200" spc="-5" dirty="0">
                <a:latin typeface="Times New Roman"/>
                <a:cs typeface="Times New Roman"/>
              </a:rPr>
              <a:t>was open </a:t>
            </a:r>
            <a:r>
              <a:rPr sz="1200" dirty="0">
                <a:latin typeface="Times New Roman"/>
                <a:cs typeface="Times New Roman"/>
              </a:rPr>
              <a:t>to any </a:t>
            </a:r>
            <a:r>
              <a:rPr sz="1200" spc="-5" dirty="0">
                <a:latin typeface="Times New Roman"/>
                <a:cs typeface="Times New Roman"/>
              </a:rPr>
              <a:t>node </a:t>
            </a:r>
            <a:r>
              <a:rPr sz="1200" dirty="0">
                <a:latin typeface="Times New Roman"/>
                <a:cs typeface="Times New Roman"/>
              </a:rPr>
              <a:t>at any</a:t>
            </a:r>
            <a:r>
              <a:rPr sz="1200" spc="-5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Any device wishing to </a:t>
            </a:r>
            <a:r>
              <a:rPr sz="1200" spc="-5" dirty="0">
                <a:latin typeface="Times New Roman"/>
                <a:cs typeface="Times New Roman"/>
              </a:rPr>
              <a:t>transmit sent its data and then relied on ACKs to know if it had  </a:t>
            </a:r>
            <a:r>
              <a:rPr sz="1200" dirty="0">
                <a:latin typeface="Times New Roman"/>
                <a:cs typeface="Times New Roman"/>
              </a:rPr>
              <a:t>reached its</a:t>
            </a:r>
            <a:r>
              <a:rPr sz="1200" spc="-80" dirty="0">
                <a:latin typeface="Times New Roman"/>
                <a:cs typeface="Times New Roman"/>
              </a:rPr>
              <a:t> </a:t>
            </a:r>
            <a:r>
              <a:rPr sz="1200" spc="-5" dirty="0">
                <a:latin typeface="Times New Roman"/>
                <a:cs typeface="Times New Roman"/>
              </a:rPr>
              <a:t>destination</a:t>
            </a:r>
            <a:endParaRPr sz="1200">
              <a:latin typeface="Times New Roman"/>
              <a:cs typeface="Times New Roman"/>
            </a:endParaRPr>
          </a:p>
          <a:p>
            <a:pPr>
              <a:lnSpc>
                <a:spcPct val="100000"/>
              </a:lnSpc>
              <a:buFont typeface="Courier New"/>
              <a:buChar char="o"/>
            </a:pP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In a </a:t>
            </a:r>
            <a:r>
              <a:rPr sz="1200" b="1" u="heavy" spc="-5" dirty="0">
                <a:latin typeface="Times New Roman"/>
                <a:cs typeface="Times New Roman"/>
              </a:rPr>
              <a:t>CSMA </a:t>
            </a:r>
            <a:r>
              <a:rPr sz="1200" spc="-5" dirty="0">
                <a:latin typeface="Times New Roman"/>
                <a:cs typeface="Times New Roman"/>
              </a:rPr>
              <a:t>system, </a:t>
            </a:r>
            <a:r>
              <a:rPr sz="1200" dirty="0">
                <a:latin typeface="Times New Roman"/>
                <a:cs typeface="Times New Roman"/>
              </a:rPr>
              <a:t>any device wishing to transmit </a:t>
            </a:r>
            <a:r>
              <a:rPr sz="1200" spc="-5" dirty="0">
                <a:latin typeface="Times New Roman"/>
                <a:cs typeface="Times New Roman"/>
              </a:rPr>
              <a:t>must first </a:t>
            </a:r>
            <a:r>
              <a:rPr sz="1200" dirty="0">
                <a:latin typeface="Times New Roman"/>
                <a:cs typeface="Times New Roman"/>
              </a:rPr>
              <a:t>listen </a:t>
            </a:r>
            <a:r>
              <a:rPr sz="1200" spc="-5" dirty="0">
                <a:latin typeface="Times New Roman"/>
                <a:cs typeface="Times New Roman"/>
              </a:rPr>
              <a:t>for </a:t>
            </a:r>
            <a:r>
              <a:rPr sz="1200" dirty="0">
                <a:latin typeface="Times New Roman"/>
                <a:cs typeface="Times New Roman"/>
              </a:rPr>
              <a:t>existing </a:t>
            </a:r>
            <a:r>
              <a:rPr sz="1200" spc="-5" dirty="0">
                <a:latin typeface="Times New Roman"/>
                <a:cs typeface="Times New Roman"/>
              </a:rPr>
              <a:t>traffic  </a:t>
            </a:r>
            <a:r>
              <a:rPr sz="1200" dirty="0">
                <a:latin typeface="Times New Roman"/>
                <a:cs typeface="Times New Roman"/>
              </a:rPr>
              <a:t>on the</a:t>
            </a:r>
            <a:r>
              <a:rPr sz="1200" spc="-100"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device </a:t>
            </a:r>
            <a:r>
              <a:rPr sz="1200" spc="-5" dirty="0">
                <a:latin typeface="Times New Roman"/>
                <a:cs typeface="Times New Roman"/>
              </a:rPr>
              <a:t>must </a:t>
            </a:r>
            <a:r>
              <a:rPr sz="1200" dirty="0">
                <a:latin typeface="Times New Roman"/>
                <a:cs typeface="Times New Roman"/>
              </a:rPr>
              <a:t>listen by checking for</a:t>
            </a:r>
            <a:r>
              <a:rPr sz="1200" spc="-110" dirty="0">
                <a:latin typeface="Times New Roman"/>
                <a:cs typeface="Times New Roman"/>
              </a:rPr>
              <a:t> </a:t>
            </a:r>
            <a:r>
              <a:rPr sz="1200" dirty="0">
                <a:latin typeface="Times New Roman"/>
                <a:cs typeface="Times New Roman"/>
              </a:rPr>
              <a:t>voltage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If no voltage is detected, the line is </a:t>
            </a:r>
            <a:r>
              <a:rPr sz="1200" spc="-5" dirty="0">
                <a:latin typeface="Times New Roman"/>
                <a:cs typeface="Times New Roman"/>
              </a:rPr>
              <a:t>considered </a:t>
            </a:r>
            <a:r>
              <a:rPr sz="1200" dirty="0">
                <a:latin typeface="Times New Roman"/>
                <a:cs typeface="Times New Roman"/>
              </a:rPr>
              <a:t>idle and the </a:t>
            </a:r>
            <a:r>
              <a:rPr sz="1200" spc="-10" dirty="0">
                <a:latin typeface="Times New Roman"/>
                <a:cs typeface="Times New Roman"/>
              </a:rPr>
              <a:t>TX  </a:t>
            </a:r>
            <a:r>
              <a:rPr sz="1200" dirty="0">
                <a:latin typeface="Times New Roman"/>
                <a:cs typeface="Times New Roman"/>
              </a:rPr>
              <a:t>is</a:t>
            </a:r>
            <a:r>
              <a:rPr sz="1200" spc="-55" dirty="0">
                <a:latin typeface="Times New Roman"/>
                <a:cs typeface="Times New Roman"/>
              </a:rPr>
              <a:t> </a:t>
            </a:r>
            <a:r>
              <a:rPr sz="1200" spc="-5" dirty="0">
                <a:latin typeface="Times New Roman"/>
                <a:cs typeface="Times New Roman"/>
              </a:rPr>
              <a:t>initiated</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CSMA </a:t>
            </a:r>
            <a:r>
              <a:rPr sz="1200" dirty="0">
                <a:latin typeface="Times New Roman"/>
                <a:cs typeface="Times New Roman"/>
              </a:rPr>
              <a:t>cuts down on the </a:t>
            </a:r>
            <a:r>
              <a:rPr sz="1200" spc="-5" dirty="0">
                <a:latin typeface="Times New Roman"/>
                <a:cs typeface="Times New Roman"/>
              </a:rPr>
              <a:t>number </a:t>
            </a:r>
            <a:r>
              <a:rPr sz="1200" dirty="0">
                <a:latin typeface="Times New Roman"/>
                <a:cs typeface="Times New Roman"/>
              </a:rPr>
              <a:t>of </a:t>
            </a:r>
            <a:r>
              <a:rPr sz="1200" spc="-5" dirty="0">
                <a:latin typeface="Times New Roman"/>
                <a:cs typeface="Times New Roman"/>
              </a:rPr>
              <a:t>collisions but </a:t>
            </a:r>
            <a:r>
              <a:rPr sz="1200" dirty="0">
                <a:latin typeface="Times New Roman"/>
                <a:cs typeface="Times New Roman"/>
              </a:rPr>
              <a:t>does not </a:t>
            </a:r>
            <a:r>
              <a:rPr sz="1200" spc="-5" dirty="0">
                <a:latin typeface="Times New Roman"/>
                <a:cs typeface="Times New Roman"/>
              </a:rPr>
              <a:t>eliminate</a:t>
            </a:r>
            <a:r>
              <a:rPr sz="1200" spc="20" dirty="0">
                <a:latin typeface="Times New Roman"/>
                <a:cs typeface="Times New Roman"/>
              </a:rPr>
              <a:t> </a:t>
            </a:r>
            <a:r>
              <a:rPr sz="1200" dirty="0">
                <a:latin typeface="Times New Roman"/>
                <a:cs typeface="Times New Roman"/>
              </a:rPr>
              <a:t>them</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If a system </a:t>
            </a:r>
            <a:r>
              <a:rPr sz="1200" spc="-5" dirty="0">
                <a:latin typeface="Times New Roman"/>
                <a:cs typeface="Times New Roman"/>
              </a:rPr>
              <a:t>transmits </a:t>
            </a:r>
            <a:r>
              <a:rPr sz="1200" dirty="0">
                <a:latin typeface="Times New Roman"/>
                <a:cs typeface="Times New Roman"/>
              </a:rPr>
              <a:t>after </a:t>
            </a:r>
            <a:r>
              <a:rPr sz="1200" spc="-5" dirty="0">
                <a:latin typeface="Times New Roman"/>
                <a:cs typeface="Times New Roman"/>
              </a:rPr>
              <a:t>checking </a:t>
            </a:r>
            <a:r>
              <a:rPr sz="1200" dirty="0">
                <a:latin typeface="Times New Roman"/>
                <a:cs typeface="Times New Roman"/>
              </a:rPr>
              <a:t>the line and another system </a:t>
            </a:r>
            <a:r>
              <a:rPr sz="1200" spc="-5" dirty="0">
                <a:latin typeface="Times New Roman"/>
                <a:cs typeface="Times New Roman"/>
              </a:rPr>
              <a:t>transmits </a:t>
            </a:r>
            <a:r>
              <a:rPr sz="1200" dirty="0">
                <a:latin typeface="Times New Roman"/>
                <a:cs typeface="Times New Roman"/>
              </a:rPr>
              <a:t>during this  </a:t>
            </a:r>
            <a:r>
              <a:rPr sz="1200" spc="-5" dirty="0">
                <a:latin typeface="Times New Roman"/>
                <a:cs typeface="Times New Roman"/>
              </a:rPr>
              <a:t>small interval, collisions </a:t>
            </a:r>
            <a:r>
              <a:rPr sz="1200" dirty="0">
                <a:latin typeface="Times New Roman"/>
                <a:cs typeface="Times New Roman"/>
              </a:rPr>
              <a:t>can still </a:t>
            </a:r>
            <a:r>
              <a:rPr sz="1200" spc="-5" dirty="0">
                <a:latin typeface="Times New Roman"/>
                <a:cs typeface="Times New Roman"/>
              </a:rPr>
              <a:t>occur</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final step </a:t>
            </a:r>
            <a:r>
              <a:rPr sz="1200" dirty="0">
                <a:latin typeface="Times New Roman"/>
                <a:cs typeface="Times New Roman"/>
              </a:rPr>
              <a:t>is the </a:t>
            </a:r>
            <a:r>
              <a:rPr sz="1200" spc="-5" dirty="0">
                <a:latin typeface="Times New Roman"/>
                <a:cs typeface="Times New Roman"/>
              </a:rPr>
              <a:t>addition of Collision Detection</a:t>
            </a:r>
            <a:r>
              <a:rPr sz="1200" spc="-30" dirty="0">
                <a:latin typeface="Times New Roman"/>
                <a:cs typeface="Times New Roman"/>
              </a:rPr>
              <a:t> </a:t>
            </a:r>
            <a:r>
              <a:rPr sz="1200" spc="-5" dirty="0">
                <a:latin typeface="Times New Roman"/>
                <a:cs typeface="Times New Roman"/>
              </a:rPr>
              <a:t>(CD)</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In CSMA/CD, the </a:t>
            </a:r>
            <a:r>
              <a:rPr sz="1200" spc="-5" dirty="0">
                <a:latin typeface="Times New Roman"/>
                <a:cs typeface="Times New Roman"/>
              </a:rPr>
              <a:t>station </a:t>
            </a:r>
            <a:r>
              <a:rPr sz="1200" dirty="0">
                <a:latin typeface="Times New Roman"/>
                <a:cs typeface="Times New Roman"/>
              </a:rPr>
              <a:t>wishing to </a:t>
            </a:r>
            <a:r>
              <a:rPr sz="1200" spc="-5" dirty="0">
                <a:latin typeface="Times New Roman"/>
                <a:cs typeface="Times New Roman"/>
              </a:rPr>
              <a:t>transmit first listens </a:t>
            </a:r>
            <a:r>
              <a:rPr sz="1200" dirty="0">
                <a:latin typeface="Times New Roman"/>
                <a:cs typeface="Times New Roman"/>
              </a:rPr>
              <a:t>to </a:t>
            </a:r>
            <a:r>
              <a:rPr sz="1200" spc="-5" dirty="0">
                <a:latin typeface="Times New Roman"/>
                <a:cs typeface="Times New Roman"/>
              </a:rPr>
              <a:t>make </a:t>
            </a:r>
            <a:r>
              <a:rPr sz="1200" dirty="0">
                <a:latin typeface="Times New Roman"/>
                <a:cs typeface="Times New Roman"/>
              </a:rPr>
              <a:t>certain the link is  </a:t>
            </a:r>
            <a:r>
              <a:rPr sz="1200" spc="-5" dirty="0">
                <a:latin typeface="Times New Roman"/>
                <a:cs typeface="Times New Roman"/>
              </a:rPr>
              <a:t>free, </a:t>
            </a:r>
            <a:r>
              <a:rPr sz="1200" dirty="0">
                <a:latin typeface="Times New Roman"/>
                <a:cs typeface="Times New Roman"/>
              </a:rPr>
              <a:t>then </a:t>
            </a:r>
            <a:r>
              <a:rPr sz="1200" spc="-5" dirty="0">
                <a:latin typeface="Times New Roman"/>
                <a:cs typeface="Times New Roman"/>
              </a:rPr>
              <a:t>transmits </a:t>
            </a:r>
            <a:r>
              <a:rPr sz="1200" dirty="0">
                <a:latin typeface="Times New Roman"/>
                <a:cs typeface="Times New Roman"/>
              </a:rPr>
              <a:t>its </a:t>
            </a:r>
            <a:r>
              <a:rPr sz="1200" spc="-5" dirty="0">
                <a:latin typeface="Times New Roman"/>
                <a:cs typeface="Times New Roman"/>
              </a:rPr>
              <a:t>data, </a:t>
            </a:r>
            <a:r>
              <a:rPr sz="1200" dirty="0">
                <a:latin typeface="Times New Roman"/>
                <a:cs typeface="Times New Roman"/>
              </a:rPr>
              <a:t>then </a:t>
            </a:r>
            <a:r>
              <a:rPr sz="1200" spc="-5" dirty="0">
                <a:latin typeface="Times New Roman"/>
                <a:cs typeface="Times New Roman"/>
              </a:rPr>
              <a:t>listens</a:t>
            </a:r>
            <a:r>
              <a:rPr sz="1200" spc="-10" dirty="0">
                <a:latin typeface="Times New Roman"/>
                <a:cs typeface="Times New Roman"/>
              </a:rPr>
              <a:t> </a:t>
            </a:r>
            <a:r>
              <a:rPr sz="1200" dirty="0">
                <a:latin typeface="Times New Roman"/>
                <a:cs typeface="Times New Roman"/>
              </a:rPr>
              <a:t>again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222</a:t>
            </a:fld>
            <a:endParaRPr dirty="0"/>
          </a:p>
        </p:txBody>
      </p:sp>
    </p:spTree>
    <p:extLst>
      <p:ext uri="{BB962C8B-B14F-4D97-AF65-F5344CB8AC3E}">
        <p14:creationId xmlns:p14="http://schemas.microsoft.com/office/powerpoint/2010/main" val="40431906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0850" cy="117792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marR="5080" indent="-228600">
              <a:lnSpc>
                <a:spcPts val="1380"/>
              </a:lnSpc>
              <a:spcBef>
                <a:spcPts val="875"/>
              </a:spcBef>
              <a:buFont typeface="Courier New"/>
              <a:buChar char="o"/>
              <a:tabLst>
                <a:tab pos="241300" algn="l"/>
              </a:tabLst>
            </a:pPr>
            <a:r>
              <a:rPr sz="1200" dirty="0">
                <a:latin typeface="Times New Roman"/>
                <a:cs typeface="Times New Roman"/>
              </a:rPr>
              <a:t>During </a:t>
            </a:r>
            <a:r>
              <a:rPr sz="1200" spc="-5" dirty="0">
                <a:latin typeface="Times New Roman"/>
                <a:cs typeface="Times New Roman"/>
              </a:rPr>
              <a:t>the </a:t>
            </a:r>
            <a:r>
              <a:rPr sz="1200" dirty="0">
                <a:latin typeface="Times New Roman"/>
                <a:cs typeface="Times New Roman"/>
              </a:rPr>
              <a:t>data </a:t>
            </a:r>
            <a:r>
              <a:rPr sz="1200" spc="-5" dirty="0">
                <a:latin typeface="Times New Roman"/>
                <a:cs typeface="Times New Roman"/>
              </a:rPr>
              <a:t>transmission, </a:t>
            </a:r>
            <a:r>
              <a:rPr sz="1200" dirty="0">
                <a:latin typeface="Times New Roman"/>
                <a:cs typeface="Times New Roman"/>
              </a:rPr>
              <a:t>the station checks for the </a:t>
            </a:r>
            <a:r>
              <a:rPr sz="1200" spc="-5" dirty="0">
                <a:latin typeface="Times New Roman"/>
                <a:cs typeface="Times New Roman"/>
              </a:rPr>
              <a:t>extremely </a:t>
            </a:r>
            <a:r>
              <a:rPr sz="1200" dirty="0">
                <a:latin typeface="Times New Roman"/>
                <a:cs typeface="Times New Roman"/>
              </a:rPr>
              <a:t>high voltages </a:t>
            </a:r>
            <a:r>
              <a:rPr sz="1200" spc="-5" dirty="0">
                <a:latin typeface="Times New Roman"/>
                <a:cs typeface="Times New Roman"/>
              </a:rPr>
              <a:t>that  indicate </a:t>
            </a:r>
            <a:r>
              <a:rPr sz="1200" dirty="0">
                <a:latin typeface="Times New Roman"/>
                <a:cs typeface="Times New Roman"/>
              </a:rPr>
              <a:t>a</a:t>
            </a:r>
            <a:r>
              <a:rPr sz="1200" spc="-35" dirty="0">
                <a:latin typeface="Times New Roman"/>
                <a:cs typeface="Times New Roman"/>
              </a:rPr>
              <a:t> </a:t>
            </a:r>
            <a:r>
              <a:rPr sz="1200" spc="-5" dirty="0">
                <a:latin typeface="Times New Roman"/>
                <a:cs typeface="Times New Roman"/>
              </a:rPr>
              <a:t>collision</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If a </a:t>
            </a:r>
            <a:r>
              <a:rPr sz="1200" spc="-5" dirty="0">
                <a:latin typeface="Times New Roman"/>
                <a:cs typeface="Times New Roman"/>
              </a:rPr>
              <a:t>collision </a:t>
            </a:r>
            <a:r>
              <a:rPr sz="1200" dirty="0">
                <a:latin typeface="Times New Roman"/>
                <a:cs typeface="Times New Roman"/>
              </a:rPr>
              <a:t>is </a:t>
            </a:r>
            <a:r>
              <a:rPr sz="1200" spc="-5" dirty="0">
                <a:latin typeface="Times New Roman"/>
                <a:cs typeface="Times New Roman"/>
              </a:rPr>
              <a:t>detected, </a:t>
            </a:r>
            <a:r>
              <a:rPr sz="1200" dirty="0">
                <a:latin typeface="Times New Roman"/>
                <a:cs typeface="Times New Roman"/>
              </a:rPr>
              <a:t>the </a:t>
            </a:r>
            <a:r>
              <a:rPr sz="1200" spc="-5" dirty="0">
                <a:latin typeface="Times New Roman"/>
                <a:cs typeface="Times New Roman"/>
              </a:rPr>
              <a:t>station </a:t>
            </a:r>
            <a:r>
              <a:rPr sz="1200" dirty="0">
                <a:latin typeface="Times New Roman"/>
                <a:cs typeface="Times New Roman"/>
              </a:rPr>
              <a:t>quits the </a:t>
            </a:r>
            <a:r>
              <a:rPr sz="1200" spc="-5" dirty="0">
                <a:latin typeface="Times New Roman"/>
                <a:cs typeface="Times New Roman"/>
              </a:rPr>
              <a:t>current TX </a:t>
            </a:r>
            <a:r>
              <a:rPr sz="1200" dirty="0">
                <a:latin typeface="Times New Roman"/>
                <a:cs typeface="Times New Roman"/>
              </a:rPr>
              <a:t>and waits a </a:t>
            </a:r>
            <a:r>
              <a:rPr sz="1200" spc="-5" dirty="0">
                <a:latin typeface="Times New Roman"/>
                <a:cs typeface="Times New Roman"/>
              </a:rPr>
              <a:t>predetermined  amount </a:t>
            </a:r>
            <a:r>
              <a:rPr sz="1200" dirty="0">
                <a:latin typeface="Times New Roman"/>
                <a:cs typeface="Times New Roman"/>
              </a:rPr>
              <a:t>of </a:t>
            </a:r>
            <a:r>
              <a:rPr sz="1200" spc="-5" dirty="0">
                <a:latin typeface="Times New Roman"/>
                <a:cs typeface="Times New Roman"/>
              </a:rPr>
              <a:t>time </a:t>
            </a:r>
            <a:r>
              <a:rPr sz="1200" dirty="0">
                <a:latin typeface="Times New Roman"/>
                <a:cs typeface="Times New Roman"/>
              </a:rPr>
              <a:t>for the line to clear, then sends its data</a:t>
            </a:r>
            <a:r>
              <a:rPr sz="1200" spc="-70" dirty="0">
                <a:latin typeface="Times New Roman"/>
                <a:cs typeface="Times New Roman"/>
              </a:rPr>
              <a:t> </a:t>
            </a:r>
            <a:r>
              <a:rPr sz="1200" dirty="0">
                <a:latin typeface="Times New Roman"/>
                <a:cs typeface="Times New Roman"/>
              </a:rPr>
              <a:t>again</a:t>
            </a:r>
            <a:endParaRPr sz="1200">
              <a:latin typeface="Times New Roman"/>
              <a:cs typeface="Times New Roman"/>
            </a:endParaRPr>
          </a:p>
        </p:txBody>
      </p:sp>
      <p:sp>
        <p:nvSpPr>
          <p:cNvPr id="5" name="object 5"/>
          <p:cNvSpPr txBox="1"/>
          <p:nvPr/>
        </p:nvSpPr>
        <p:spPr>
          <a:xfrm>
            <a:off x="1130300" y="4785614"/>
            <a:ext cx="5532120" cy="4859020"/>
          </a:xfrm>
          <a:prstGeom prst="rect">
            <a:avLst/>
          </a:prstGeom>
        </p:spPr>
        <p:txBody>
          <a:bodyPr vert="horz" wrap="square" lIns="0" tIns="0" rIns="0" bIns="0" rtlCol="0">
            <a:spAutoFit/>
          </a:bodyPr>
          <a:lstStyle/>
          <a:p>
            <a:pPr marL="46990">
              <a:lnSpc>
                <a:spcPct val="100000"/>
              </a:lnSpc>
            </a:pPr>
            <a:r>
              <a:rPr sz="1600" dirty="0">
                <a:latin typeface="Arial"/>
                <a:cs typeface="Arial"/>
              </a:rPr>
              <a:t>•</a:t>
            </a:r>
            <a:endParaRPr sz="1600">
              <a:latin typeface="Arial"/>
              <a:cs typeface="Arial"/>
            </a:endParaRPr>
          </a:p>
          <a:p>
            <a:pPr>
              <a:lnSpc>
                <a:spcPct val="100000"/>
              </a:lnSpc>
              <a:spcBef>
                <a:spcPts val="30"/>
              </a:spcBef>
            </a:pPr>
            <a:endParaRPr sz="2250">
              <a:latin typeface="Times New Roman"/>
              <a:cs typeface="Times New Roman"/>
            </a:endParaRPr>
          </a:p>
          <a:p>
            <a:pPr marL="698500" indent="-228600">
              <a:lnSpc>
                <a:spcPts val="1405"/>
              </a:lnSpc>
              <a:buFont typeface="Meiryo"/>
              <a:buChar char="➢"/>
              <a:tabLst>
                <a:tab pos="698500" algn="l"/>
              </a:tabLst>
            </a:pPr>
            <a:r>
              <a:rPr sz="1200" b="1" spc="-5" dirty="0">
                <a:latin typeface="Times New Roman"/>
                <a:cs typeface="Times New Roman"/>
              </a:rPr>
              <a:t>Addressing</a:t>
            </a:r>
            <a:endParaRPr sz="1200">
              <a:latin typeface="Times New Roman"/>
              <a:cs typeface="Times New Roman"/>
            </a:endParaRPr>
          </a:p>
          <a:p>
            <a:pPr marL="241300" marR="6350" indent="-228600">
              <a:lnSpc>
                <a:spcPts val="1370"/>
              </a:lnSpc>
              <a:spcBef>
                <a:spcPts val="65"/>
              </a:spcBef>
              <a:buFont typeface="Courier New"/>
              <a:buChar char="o"/>
              <a:tabLst>
                <a:tab pos="241300" algn="l"/>
              </a:tabLst>
            </a:pPr>
            <a:r>
              <a:rPr sz="1200" dirty="0">
                <a:latin typeface="Times New Roman"/>
                <a:cs typeface="Times New Roman"/>
              </a:rPr>
              <a:t>Each station on the </a:t>
            </a:r>
            <a:r>
              <a:rPr sz="1200" spc="-5" dirty="0">
                <a:latin typeface="Times New Roman"/>
                <a:cs typeface="Times New Roman"/>
              </a:rPr>
              <a:t>Ethernet </a:t>
            </a:r>
            <a:r>
              <a:rPr sz="1200" dirty="0">
                <a:latin typeface="Times New Roman"/>
                <a:cs typeface="Times New Roman"/>
              </a:rPr>
              <a:t>network such as a </a:t>
            </a:r>
            <a:r>
              <a:rPr sz="1200" spc="-5" dirty="0">
                <a:latin typeface="Times New Roman"/>
                <a:cs typeface="Times New Roman"/>
              </a:rPr>
              <a:t>PC, workstation or printer has </a:t>
            </a:r>
            <a:r>
              <a:rPr sz="1200" dirty="0">
                <a:latin typeface="Times New Roman"/>
                <a:cs typeface="Times New Roman"/>
              </a:rPr>
              <a:t>its </a:t>
            </a:r>
            <a:r>
              <a:rPr sz="1200" spc="-5" dirty="0">
                <a:latin typeface="Times New Roman"/>
                <a:cs typeface="Times New Roman"/>
              </a:rPr>
              <a:t>own  </a:t>
            </a:r>
            <a:r>
              <a:rPr sz="1200" dirty="0">
                <a:latin typeface="Times New Roman"/>
                <a:cs typeface="Times New Roman"/>
              </a:rPr>
              <a:t>Network Interface Card</a:t>
            </a:r>
            <a:r>
              <a:rPr sz="1200" spc="-114" dirty="0">
                <a:latin typeface="Times New Roman"/>
                <a:cs typeface="Times New Roman"/>
              </a:rPr>
              <a:t> </a:t>
            </a:r>
            <a:r>
              <a:rPr sz="1200" dirty="0">
                <a:latin typeface="Times New Roman"/>
                <a:cs typeface="Times New Roman"/>
              </a:rPr>
              <a:t>(NIC)</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The NIC usually fits inside the station and provides the station with a 6-byte </a:t>
            </a:r>
            <a:r>
              <a:rPr sz="1200" spc="-5" dirty="0">
                <a:latin typeface="Times New Roman"/>
                <a:cs typeface="Times New Roman"/>
              </a:rPr>
              <a:t>physical  </a:t>
            </a:r>
            <a:r>
              <a:rPr sz="1200" dirty="0">
                <a:latin typeface="Times New Roman"/>
                <a:cs typeface="Times New Roman"/>
              </a:rPr>
              <a:t>address</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number </a:t>
            </a:r>
            <a:r>
              <a:rPr sz="1200" dirty="0">
                <a:latin typeface="Times New Roman"/>
                <a:cs typeface="Times New Roman"/>
              </a:rPr>
              <a:t>on the NIC is</a:t>
            </a:r>
            <a:r>
              <a:rPr sz="1200" spc="-80" dirty="0">
                <a:latin typeface="Times New Roman"/>
                <a:cs typeface="Times New Roman"/>
              </a:rPr>
              <a:t> </a:t>
            </a:r>
            <a:r>
              <a:rPr sz="1200" dirty="0">
                <a:latin typeface="Times New Roman"/>
                <a:cs typeface="Times New Roman"/>
              </a:rPr>
              <a:t>unique</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698500" lvl="1" indent="-228600">
              <a:lnSpc>
                <a:spcPts val="1405"/>
              </a:lnSpc>
              <a:spcBef>
                <a:spcPts val="5"/>
              </a:spcBef>
              <a:buFont typeface="Meiryo"/>
              <a:buChar char="➢"/>
              <a:tabLst>
                <a:tab pos="698500" algn="l"/>
              </a:tabLst>
            </a:pPr>
            <a:r>
              <a:rPr sz="1200" b="1" dirty="0">
                <a:latin typeface="Times New Roman"/>
                <a:cs typeface="Times New Roman"/>
              </a:rPr>
              <a:t>Data</a:t>
            </a:r>
            <a:r>
              <a:rPr sz="1200" b="1" spc="-100" dirty="0">
                <a:latin typeface="Times New Roman"/>
                <a:cs typeface="Times New Roman"/>
              </a:rPr>
              <a:t> </a:t>
            </a:r>
            <a:r>
              <a:rPr sz="1200" b="1" dirty="0">
                <a:latin typeface="Times New Roman"/>
                <a:cs typeface="Times New Roman"/>
              </a:rPr>
              <a:t>Rate</a:t>
            </a:r>
            <a:endParaRPr sz="1200">
              <a:latin typeface="Times New Roman"/>
              <a:cs typeface="Times New Roman"/>
            </a:endParaRPr>
          </a:p>
          <a:p>
            <a:pPr marL="241300" indent="-228600">
              <a:lnSpc>
                <a:spcPts val="1405"/>
              </a:lnSpc>
              <a:buFont typeface="Courier New"/>
              <a:buChar char="o"/>
              <a:tabLst>
                <a:tab pos="241300" algn="l"/>
              </a:tabLst>
            </a:pPr>
            <a:r>
              <a:rPr sz="1200" dirty="0">
                <a:latin typeface="Times New Roman"/>
                <a:cs typeface="Times New Roman"/>
              </a:rPr>
              <a:t>Ethernet </a:t>
            </a:r>
            <a:r>
              <a:rPr sz="1200" spc="-5" dirty="0">
                <a:latin typeface="Times New Roman"/>
                <a:cs typeface="Times New Roman"/>
              </a:rPr>
              <a:t>LANs </a:t>
            </a:r>
            <a:r>
              <a:rPr sz="1200" dirty="0">
                <a:latin typeface="Times New Roman"/>
                <a:cs typeface="Times New Roman"/>
              </a:rPr>
              <a:t>can support data </a:t>
            </a:r>
            <a:r>
              <a:rPr sz="1200" spc="-5" dirty="0">
                <a:latin typeface="Times New Roman"/>
                <a:cs typeface="Times New Roman"/>
              </a:rPr>
              <a:t>rates between </a:t>
            </a:r>
            <a:r>
              <a:rPr sz="1200" dirty="0">
                <a:latin typeface="Times New Roman"/>
                <a:cs typeface="Times New Roman"/>
              </a:rPr>
              <a:t>1 and </a:t>
            </a:r>
            <a:r>
              <a:rPr sz="1200" spc="-5" dirty="0">
                <a:latin typeface="Times New Roman"/>
                <a:cs typeface="Times New Roman"/>
              </a:rPr>
              <a:t>100</a:t>
            </a:r>
            <a:r>
              <a:rPr sz="1200" spc="-75" dirty="0">
                <a:latin typeface="Times New Roman"/>
                <a:cs typeface="Times New Roman"/>
              </a:rPr>
              <a:t> </a:t>
            </a:r>
            <a:r>
              <a:rPr sz="1200" spc="-10" dirty="0">
                <a:latin typeface="Times New Roman"/>
                <a:cs typeface="Times New Roman"/>
              </a:rPr>
              <a:t>Mbps</a:t>
            </a:r>
            <a:endParaRPr sz="1200">
              <a:latin typeface="Times New Roman"/>
              <a:cs typeface="Times New Roman"/>
            </a:endParaRPr>
          </a:p>
          <a:p>
            <a:pPr>
              <a:lnSpc>
                <a:spcPct val="100000"/>
              </a:lnSpc>
              <a:buFont typeface="Courier New"/>
              <a:buChar char="o"/>
            </a:pPr>
            <a:endParaRPr sz="1300">
              <a:latin typeface="Times New Roman"/>
              <a:cs typeface="Times New Roman"/>
            </a:endParaRPr>
          </a:p>
          <a:p>
            <a:pPr>
              <a:lnSpc>
                <a:spcPct val="100000"/>
              </a:lnSpc>
              <a:buFont typeface="Courier New"/>
              <a:buChar char="o"/>
            </a:pPr>
            <a:endParaRPr sz="1050">
              <a:latin typeface="Times New Roman"/>
              <a:cs typeface="Times New Roman"/>
            </a:endParaRPr>
          </a:p>
          <a:p>
            <a:pPr marL="12700">
              <a:lnSpc>
                <a:spcPts val="1645"/>
              </a:lnSpc>
            </a:pPr>
            <a:r>
              <a:rPr sz="1400" b="1" spc="-5" dirty="0">
                <a:latin typeface="Times New Roman"/>
                <a:cs typeface="Times New Roman"/>
              </a:rPr>
              <a:t>Implementation</a:t>
            </a:r>
            <a:endParaRPr sz="1400">
              <a:latin typeface="Times New Roman"/>
              <a:cs typeface="Times New Roman"/>
            </a:endParaRPr>
          </a:p>
          <a:p>
            <a:pPr marL="241300" marR="6350" indent="-228600">
              <a:lnSpc>
                <a:spcPts val="1380"/>
              </a:lnSpc>
              <a:spcBef>
                <a:spcPts val="60"/>
              </a:spcBef>
              <a:buFont typeface="Courier New"/>
              <a:buChar char="o"/>
              <a:tabLst>
                <a:tab pos="241300" algn="l"/>
              </a:tabLst>
            </a:pPr>
            <a:r>
              <a:rPr sz="1200" dirty="0">
                <a:latin typeface="Times New Roman"/>
                <a:cs typeface="Times New Roman"/>
              </a:rPr>
              <a:t>In IEEE 802.3 standard, the IEEE defines types </a:t>
            </a:r>
            <a:r>
              <a:rPr sz="1200" spc="-5" dirty="0">
                <a:latin typeface="Times New Roman"/>
                <a:cs typeface="Times New Roman"/>
              </a:rPr>
              <a:t>of </a:t>
            </a:r>
            <a:r>
              <a:rPr sz="1200" dirty="0">
                <a:latin typeface="Times New Roman"/>
                <a:cs typeface="Times New Roman"/>
              </a:rPr>
              <a:t>cables, connections and </a:t>
            </a:r>
            <a:r>
              <a:rPr sz="1200" spc="-5" dirty="0">
                <a:latin typeface="Times New Roman"/>
                <a:cs typeface="Times New Roman"/>
              </a:rPr>
              <a:t>signals</a:t>
            </a:r>
            <a:r>
              <a:rPr sz="1200" spc="-140" dirty="0">
                <a:latin typeface="Times New Roman"/>
                <a:cs typeface="Times New Roman"/>
              </a:rPr>
              <a:t> </a:t>
            </a:r>
            <a:r>
              <a:rPr sz="1200" dirty="0">
                <a:latin typeface="Times New Roman"/>
                <a:cs typeface="Times New Roman"/>
              </a:rPr>
              <a:t>that  are to </a:t>
            </a:r>
            <a:r>
              <a:rPr sz="1200" spc="-5" dirty="0">
                <a:latin typeface="Times New Roman"/>
                <a:cs typeface="Times New Roman"/>
              </a:rPr>
              <a:t>be </a:t>
            </a:r>
            <a:r>
              <a:rPr sz="1200" dirty="0">
                <a:latin typeface="Times New Roman"/>
                <a:cs typeface="Times New Roman"/>
              </a:rPr>
              <a:t>used in each of the five different </a:t>
            </a:r>
            <a:r>
              <a:rPr sz="1200" spc="-5" dirty="0">
                <a:latin typeface="Times New Roman"/>
                <a:cs typeface="Times New Roman"/>
              </a:rPr>
              <a:t>Ethernet</a:t>
            </a:r>
            <a:r>
              <a:rPr sz="1200" spc="-60" dirty="0">
                <a:latin typeface="Times New Roman"/>
                <a:cs typeface="Times New Roman"/>
              </a:rPr>
              <a:t> </a:t>
            </a:r>
            <a:r>
              <a:rPr sz="1200" spc="-5" dirty="0">
                <a:latin typeface="Times New Roman"/>
                <a:cs typeface="Times New Roman"/>
              </a:rPr>
              <a:t>implementations</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Each </a:t>
            </a:r>
            <a:r>
              <a:rPr sz="1200" spc="-5" dirty="0">
                <a:latin typeface="Times New Roman"/>
                <a:cs typeface="Times New Roman"/>
              </a:rPr>
              <a:t>frame </a:t>
            </a:r>
            <a:r>
              <a:rPr sz="1200" dirty="0">
                <a:latin typeface="Times New Roman"/>
                <a:cs typeface="Times New Roman"/>
              </a:rPr>
              <a:t>is </a:t>
            </a:r>
            <a:r>
              <a:rPr sz="1200" spc="-5" dirty="0">
                <a:latin typeface="Times New Roman"/>
                <a:cs typeface="Times New Roman"/>
              </a:rPr>
              <a:t>transmitted </a:t>
            </a:r>
            <a:r>
              <a:rPr sz="1200" dirty="0">
                <a:latin typeface="Times New Roman"/>
                <a:cs typeface="Times New Roman"/>
              </a:rPr>
              <a:t>to every station on the link but </a:t>
            </a:r>
            <a:r>
              <a:rPr sz="1200" spc="-5" dirty="0">
                <a:latin typeface="Times New Roman"/>
                <a:cs typeface="Times New Roman"/>
              </a:rPr>
              <a:t>read </a:t>
            </a:r>
            <a:r>
              <a:rPr sz="1200" dirty="0">
                <a:latin typeface="Times New Roman"/>
                <a:cs typeface="Times New Roman"/>
              </a:rPr>
              <a:t>only by the station to  which it is</a:t>
            </a:r>
            <a:r>
              <a:rPr sz="1200" spc="-80" dirty="0">
                <a:latin typeface="Times New Roman"/>
                <a:cs typeface="Times New Roman"/>
              </a:rPr>
              <a:t> </a:t>
            </a:r>
            <a:r>
              <a:rPr sz="1200" spc="-5" dirty="0">
                <a:latin typeface="Times New Roman"/>
                <a:cs typeface="Times New Roman"/>
              </a:rPr>
              <a:t>addressed</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nSpc>
                <a:spcPts val="1639"/>
              </a:lnSpc>
            </a:pPr>
            <a:r>
              <a:rPr sz="1400" b="1" spc="-5" dirty="0">
                <a:latin typeface="Times New Roman"/>
                <a:cs typeface="Times New Roman"/>
              </a:rPr>
              <a:t>10 Base 5: Thick</a:t>
            </a:r>
            <a:r>
              <a:rPr sz="1400" b="1" spc="-15" dirty="0">
                <a:latin typeface="Times New Roman"/>
                <a:cs typeface="Times New Roman"/>
              </a:rPr>
              <a:t> </a:t>
            </a:r>
            <a:r>
              <a:rPr sz="1400" b="1" spc="-5" dirty="0">
                <a:latin typeface="Times New Roman"/>
                <a:cs typeface="Times New Roman"/>
              </a:rPr>
              <a:t>Ethernet</a:t>
            </a:r>
            <a:endParaRPr sz="1400">
              <a:latin typeface="Times New Roman"/>
              <a:cs typeface="Times New Roman"/>
            </a:endParaRPr>
          </a:p>
          <a:p>
            <a:pPr marL="241300" indent="-228600">
              <a:lnSpc>
                <a:spcPts val="1370"/>
              </a:lnSpc>
              <a:buFont typeface="Courier New"/>
              <a:buChar char="o"/>
              <a:tabLst>
                <a:tab pos="241300" algn="l"/>
              </a:tabLst>
            </a:pPr>
            <a:r>
              <a:rPr sz="1200" spc="-5" dirty="0">
                <a:latin typeface="Times New Roman"/>
                <a:cs typeface="Times New Roman"/>
              </a:rPr>
              <a:t>The</a:t>
            </a:r>
            <a:r>
              <a:rPr sz="1200" spc="80" dirty="0">
                <a:latin typeface="Times New Roman"/>
                <a:cs typeface="Times New Roman"/>
              </a:rPr>
              <a:t> </a:t>
            </a:r>
            <a:r>
              <a:rPr sz="1200" spc="-5" dirty="0">
                <a:latin typeface="Times New Roman"/>
                <a:cs typeface="Times New Roman"/>
              </a:rPr>
              <a:t>first</a:t>
            </a:r>
            <a:r>
              <a:rPr sz="1200" spc="80" dirty="0">
                <a:latin typeface="Times New Roman"/>
                <a:cs typeface="Times New Roman"/>
              </a:rPr>
              <a:t> </a:t>
            </a:r>
            <a:r>
              <a:rPr sz="1200" spc="-5" dirty="0">
                <a:latin typeface="Times New Roman"/>
                <a:cs typeface="Times New Roman"/>
              </a:rPr>
              <a:t>of</a:t>
            </a:r>
            <a:r>
              <a:rPr sz="1200" spc="80" dirty="0">
                <a:latin typeface="Times New Roman"/>
                <a:cs typeface="Times New Roman"/>
              </a:rPr>
              <a:t> </a:t>
            </a:r>
            <a:r>
              <a:rPr sz="1200" spc="-5" dirty="0">
                <a:latin typeface="Times New Roman"/>
                <a:cs typeface="Times New Roman"/>
              </a:rPr>
              <a:t>the</a:t>
            </a:r>
            <a:r>
              <a:rPr sz="1200" spc="80" dirty="0">
                <a:latin typeface="Times New Roman"/>
                <a:cs typeface="Times New Roman"/>
              </a:rPr>
              <a:t> </a:t>
            </a:r>
            <a:r>
              <a:rPr sz="1200" spc="-5" dirty="0">
                <a:latin typeface="Times New Roman"/>
                <a:cs typeface="Times New Roman"/>
              </a:rPr>
              <a:t>physical</a:t>
            </a:r>
            <a:r>
              <a:rPr sz="1200" spc="85" dirty="0">
                <a:latin typeface="Times New Roman"/>
                <a:cs typeface="Times New Roman"/>
              </a:rPr>
              <a:t> </a:t>
            </a:r>
            <a:r>
              <a:rPr sz="1200" spc="-5" dirty="0">
                <a:latin typeface="Times New Roman"/>
                <a:cs typeface="Times New Roman"/>
              </a:rPr>
              <a:t>standards</a:t>
            </a:r>
            <a:r>
              <a:rPr sz="1200" spc="85" dirty="0">
                <a:latin typeface="Times New Roman"/>
                <a:cs typeface="Times New Roman"/>
              </a:rPr>
              <a:t> </a:t>
            </a:r>
            <a:r>
              <a:rPr sz="1200" spc="-5" dirty="0">
                <a:latin typeface="Times New Roman"/>
                <a:cs typeface="Times New Roman"/>
              </a:rPr>
              <a:t>defined</a:t>
            </a:r>
            <a:r>
              <a:rPr sz="1200" spc="80" dirty="0">
                <a:latin typeface="Times New Roman"/>
                <a:cs typeface="Times New Roman"/>
              </a:rPr>
              <a:t> </a:t>
            </a:r>
            <a:r>
              <a:rPr sz="1200" spc="-5" dirty="0">
                <a:latin typeface="Times New Roman"/>
                <a:cs typeface="Times New Roman"/>
              </a:rPr>
              <a:t>in</a:t>
            </a:r>
            <a:r>
              <a:rPr sz="1200" spc="80" dirty="0">
                <a:latin typeface="Times New Roman"/>
                <a:cs typeface="Times New Roman"/>
              </a:rPr>
              <a:t> </a:t>
            </a:r>
            <a:r>
              <a:rPr sz="1200" spc="-5" dirty="0">
                <a:latin typeface="Times New Roman"/>
                <a:cs typeface="Times New Roman"/>
              </a:rPr>
              <a:t>IEEE</a:t>
            </a:r>
            <a:r>
              <a:rPr sz="1200" spc="80" dirty="0">
                <a:latin typeface="Times New Roman"/>
                <a:cs typeface="Times New Roman"/>
              </a:rPr>
              <a:t> </a:t>
            </a:r>
            <a:r>
              <a:rPr sz="1200" spc="-5" dirty="0">
                <a:latin typeface="Times New Roman"/>
                <a:cs typeface="Times New Roman"/>
              </a:rPr>
              <a:t>802.3</a:t>
            </a:r>
            <a:r>
              <a:rPr sz="1200" spc="80" dirty="0">
                <a:latin typeface="Times New Roman"/>
                <a:cs typeface="Times New Roman"/>
              </a:rPr>
              <a:t> </a:t>
            </a:r>
            <a:r>
              <a:rPr sz="1200" spc="-5" dirty="0">
                <a:latin typeface="Times New Roman"/>
                <a:cs typeface="Times New Roman"/>
              </a:rPr>
              <a:t>model</a:t>
            </a:r>
            <a:r>
              <a:rPr sz="1200" spc="80" dirty="0">
                <a:latin typeface="Times New Roman"/>
                <a:cs typeface="Times New Roman"/>
              </a:rPr>
              <a:t> </a:t>
            </a:r>
            <a:r>
              <a:rPr sz="1200" spc="-5" dirty="0">
                <a:latin typeface="Times New Roman"/>
                <a:cs typeface="Times New Roman"/>
              </a:rPr>
              <a:t>is</a:t>
            </a:r>
            <a:r>
              <a:rPr sz="1200" spc="80" dirty="0">
                <a:latin typeface="Times New Roman"/>
                <a:cs typeface="Times New Roman"/>
              </a:rPr>
              <a:t> </a:t>
            </a:r>
            <a:r>
              <a:rPr sz="1200" spc="-5" dirty="0">
                <a:latin typeface="Times New Roman"/>
                <a:cs typeface="Times New Roman"/>
              </a:rPr>
              <a:t>called</a:t>
            </a:r>
            <a:r>
              <a:rPr sz="1200" spc="80" dirty="0">
                <a:latin typeface="Times New Roman"/>
                <a:cs typeface="Times New Roman"/>
              </a:rPr>
              <a:t> </a:t>
            </a:r>
            <a:r>
              <a:rPr sz="1200" spc="-5" dirty="0">
                <a:latin typeface="Times New Roman"/>
                <a:cs typeface="Times New Roman"/>
              </a:rPr>
              <a:t>10</a:t>
            </a:r>
            <a:r>
              <a:rPr sz="1200" spc="80" dirty="0">
                <a:latin typeface="Times New Roman"/>
                <a:cs typeface="Times New Roman"/>
              </a:rPr>
              <a:t> </a:t>
            </a:r>
            <a:r>
              <a:rPr sz="1200" spc="-5" dirty="0">
                <a:latin typeface="Times New Roman"/>
                <a:cs typeface="Times New Roman"/>
              </a:rPr>
              <a:t>Base</a:t>
            </a:r>
            <a:r>
              <a:rPr sz="1200" spc="80" dirty="0">
                <a:latin typeface="Times New Roman"/>
                <a:cs typeface="Times New Roman"/>
              </a:rPr>
              <a:t> </a:t>
            </a:r>
            <a:r>
              <a:rPr sz="1200" spc="-5" dirty="0">
                <a:latin typeface="Times New Roman"/>
                <a:cs typeface="Times New Roman"/>
              </a:rPr>
              <a:t>5,</a:t>
            </a:r>
            <a:endParaRPr sz="1200">
              <a:latin typeface="Times New Roman"/>
              <a:cs typeface="Times New Roman"/>
            </a:endParaRPr>
          </a:p>
          <a:p>
            <a:pPr marL="241300">
              <a:lnSpc>
                <a:spcPts val="1380"/>
              </a:lnSpc>
            </a:pPr>
            <a:r>
              <a:rPr sz="1200" dirty="0">
                <a:latin typeface="Times New Roman"/>
                <a:cs typeface="Times New Roman"/>
              </a:rPr>
              <a:t>Thick Ethernet </a:t>
            </a:r>
            <a:r>
              <a:rPr sz="1200" spc="-5" dirty="0">
                <a:latin typeface="Times New Roman"/>
                <a:cs typeface="Times New Roman"/>
              </a:rPr>
              <a:t>or</a:t>
            </a:r>
            <a:r>
              <a:rPr sz="1200" spc="-110" dirty="0">
                <a:latin typeface="Times New Roman"/>
                <a:cs typeface="Times New Roman"/>
              </a:rPr>
              <a:t> </a:t>
            </a:r>
            <a:r>
              <a:rPr sz="1200" dirty="0">
                <a:latin typeface="Times New Roman"/>
                <a:cs typeface="Times New Roman"/>
              </a:rPr>
              <a:t>Thicknet</a:t>
            </a:r>
            <a:endParaRPr sz="1200">
              <a:latin typeface="Times New Roman"/>
              <a:cs typeface="Times New Roman"/>
            </a:endParaRPr>
          </a:p>
          <a:p>
            <a:pPr marL="241300" marR="5715" indent="-228600">
              <a:lnSpc>
                <a:spcPts val="1380"/>
              </a:lnSpc>
              <a:spcBef>
                <a:spcPts val="65"/>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name </a:t>
            </a:r>
            <a:r>
              <a:rPr sz="1200" dirty="0">
                <a:latin typeface="Times New Roman"/>
                <a:cs typeface="Times New Roman"/>
              </a:rPr>
              <a:t>is derived </a:t>
            </a:r>
            <a:r>
              <a:rPr sz="1200" spc="-5" dirty="0">
                <a:latin typeface="Times New Roman"/>
                <a:cs typeface="Times New Roman"/>
              </a:rPr>
              <a:t>from </a:t>
            </a:r>
            <a:r>
              <a:rPr sz="1200" dirty="0">
                <a:latin typeface="Times New Roman"/>
                <a:cs typeface="Times New Roman"/>
              </a:rPr>
              <a:t>the size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cable which </a:t>
            </a:r>
            <a:r>
              <a:rPr sz="1200" dirty="0">
                <a:latin typeface="Times New Roman"/>
                <a:cs typeface="Times New Roman"/>
              </a:rPr>
              <a:t>is </a:t>
            </a:r>
            <a:r>
              <a:rPr sz="1200" spc="-5" dirty="0">
                <a:latin typeface="Times New Roman"/>
                <a:cs typeface="Times New Roman"/>
              </a:rPr>
              <a:t>roughly </a:t>
            </a:r>
            <a:r>
              <a:rPr sz="1200" dirty="0">
                <a:latin typeface="Times New Roman"/>
                <a:cs typeface="Times New Roman"/>
              </a:rPr>
              <a:t>the </a:t>
            </a:r>
            <a:r>
              <a:rPr sz="1200" spc="-5" dirty="0">
                <a:latin typeface="Times New Roman"/>
                <a:cs typeface="Times New Roman"/>
              </a:rPr>
              <a:t>size of </a:t>
            </a:r>
            <a:r>
              <a:rPr sz="1200" dirty="0">
                <a:latin typeface="Times New Roman"/>
                <a:cs typeface="Times New Roman"/>
              </a:rPr>
              <a:t>a </a:t>
            </a:r>
            <a:r>
              <a:rPr sz="1200" spc="-5" dirty="0">
                <a:latin typeface="Times New Roman"/>
                <a:cs typeface="Times New Roman"/>
              </a:rPr>
              <a:t>garden  </a:t>
            </a:r>
            <a:r>
              <a:rPr sz="1200" dirty="0">
                <a:latin typeface="Times New Roman"/>
                <a:cs typeface="Times New Roman"/>
              </a:rPr>
              <a:t>hose and cannot be bent with</a:t>
            </a:r>
            <a:r>
              <a:rPr sz="1200" spc="-110" dirty="0">
                <a:latin typeface="Times New Roman"/>
                <a:cs typeface="Times New Roman"/>
              </a:rPr>
              <a:t> </a:t>
            </a:r>
            <a:r>
              <a:rPr sz="1200" dirty="0">
                <a:latin typeface="Times New Roman"/>
                <a:cs typeface="Times New Roman"/>
              </a:rPr>
              <a:t>hands</a:t>
            </a:r>
            <a:endParaRPr sz="1200">
              <a:latin typeface="Times New Roman"/>
              <a:cs typeface="Times New Roman"/>
            </a:endParaRPr>
          </a:p>
          <a:p>
            <a:pPr marL="241300" marR="7620" indent="-228600">
              <a:lnSpc>
                <a:spcPts val="1380"/>
              </a:lnSpc>
              <a:buFont typeface="Courier New"/>
              <a:buChar char="o"/>
              <a:tabLst>
                <a:tab pos="241300" algn="l"/>
              </a:tabLst>
            </a:pPr>
            <a:r>
              <a:rPr sz="1200" spc="-5" dirty="0">
                <a:latin typeface="Times New Roman"/>
                <a:cs typeface="Times New Roman"/>
              </a:rPr>
              <a:t>10 Base </a:t>
            </a:r>
            <a:r>
              <a:rPr sz="1200" dirty="0">
                <a:latin typeface="Times New Roman"/>
                <a:cs typeface="Times New Roman"/>
              </a:rPr>
              <a:t>5 </a:t>
            </a:r>
            <a:r>
              <a:rPr sz="1200" spc="-5" dirty="0">
                <a:latin typeface="Times New Roman"/>
                <a:cs typeface="Times New Roman"/>
              </a:rPr>
              <a:t>is </a:t>
            </a:r>
            <a:r>
              <a:rPr sz="1200" dirty="0">
                <a:latin typeface="Times New Roman"/>
                <a:cs typeface="Times New Roman"/>
              </a:rPr>
              <a:t>a </a:t>
            </a:r>
            <a:r>
              <a:rPr sz="1200" spc="-5" dirty="0">
                <a:latin typeface="Times New Roman"/>
                <a:cs typeface="Times New Roman"/>
              </a:rPr>
              <a:t>bus topology LAN that uses base band signaling and has </a:t>
            </a:r>
            <a:r>
              <a:rPr sz="1200" dirty="0">
                <a:latin typeface="Times New Roman"/>
                <a:cs typeface="Times New Roman"/>
              </a:rPr>
              <a:t>a </a:t>
            </a:r>
            <a:r>
              <a:rPr sz="1200" spc="-5" dirty="0">
                <a:latin typeface="Times New Roman"/>
                <a:cs typeface="Times New Roman"/>
              </a:rPr>
              <a:t>max.  segment </a:t>
            </a:r>
            <a:r>
              <a:rPr sz="1200" dirty="0">
                <a:latin typeface="Times New Roman"/>
                <a:cs typeface="Times New Roman"/>
              </a:rPr>
              <a:t>length of 500</a:t>
            </a:r>
            <a:r>
              <a:rPr sz="1200" spc="-55" dirty="0">
                <a:latin typeface="Times New Roman"/>
                <a:cs typeface="Times New Roman"/>
              </a:rPr>
              <a:t> </a:t>
            </a:r>
            <a:r>
              <a:rPr sz="1200" spc="-5" dirty="0">
                <a:latin typeface="Times New Roman"/>
                <a:cs typeface="Times New Roman"/>
              </a:rPr>
              <a:t>meters</a:t>
            </a:r>
            <a:endParaRPr sz="1200">
              <a:latin typeface="Times New Roman"/>
              <a:cs typeface="Times New Roman"/>
            </a:endParaRPr>
          </a:p>
        </p:txBody>
      </p:sp>
      <p:sp>
        <p:nvSpPr>
          <p:cNvPr id="6" name="object 6"/>
          <p:cNvSpPr/>
          <p:nvPr/>
        </p:nvSpPr>
        <p:spPr>
          <a:xfrm>
            <a:off x="1240916" y="1790700"/>
            <a:ext cx="5379719" cy="3229355"/>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223</a:t>
            </a:fld>
            <a:endParaRPr dirty="0"/>
          </a:p>
        </p:txBody>
      </p:sp>
    </p:spTree>
    <p:extLst>
      <p:ext uri="{BB962C8B-B14F-4D97-AF65-F5344CB8AC3E}">
        <p14:creationId xmlns:p14="http://schemas.microsoft.com/office/powerpoint/2010/main" val="20774851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078992"/>
            <a:ext cx="5531485" cy="1606550"/>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Size </a:t>
            </a:r>
            <a:r>
              <a:rPr sz="1200" b="1" dirty="0">
                <a:latin typeface="Times New Roman"/>
                <a:cs typeface="Times New Roman"/>
              </a:rPr>
              <a:t>Limitations of 10 Base</a:t>
            </a:r>
            <a:r>
              <a:rPr sz="1200" b="1" spc="-105" dirty="0">
                <a:latin typeface="Times New Roman"/>
                <a:cs typeface="Times New Roman"/>
              </a:rPr>
              <a:t> </a:t>
            </a:r>
            <a:r>
              <a:rPr sz="1200" b="1" dirty="0">
                <a:latin typeface="Times New Roman"/>
                <a:cs typeface="Times New Roman"/>
              </a:rPr>
              <a:t>5</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Networking devices </a:t>
            </a:r>
            <a:r>
              <a:rPr sz="1200" spc="-5" dirty="0">
                <a:latin typeface="Times New Roman"/>
                <a:cs typeface="Times New Roman"/>
              </a:rPr>
              <a:t>such </a:t>
            </a:r>
            <a:r>
              <a:rPr sz="1200" dirty="0">
                <a:latin typeface="Times New Roman"/>
                <a:cs typeface="Times New Roman"/>
              </a:rPr>
              <a:t>as Repeaters and Bridges are </a:t>
            </a:r>
            <a:r>
              <a:rPr sz="1200" spc="-5" dirty="0">
                <a:latin typeface="Times New Roman"/>
                <a:cs typeface="Times New Roman"/>
              </a:rPr>
              <a:t>used </a:t>
            </a:r>
            <a:r>
              <a:rPr sz="1200" dirty="0">
                <a:latin typeface="Times New Roman"/>
                <a:cs typeface="Times New Roman"/>
              </a:rPr>
              <a:t>to </a:t>
            </a:r>
            <a:r>
              <a:rPr sz="1200" spc="-5" dirty="0">
                <a:latin typeface="Times New Roman"/>
                <a:cs typeface="Times New Roman"/>
              </a:rPr>
              <a:t>overcome </a:t>
            </a:r>
            <a:r>
              <a:rPr sz="1200" dirty="0">
                <a:latin typeface="Times New Roman"/>
                <a:cs typeface="Times New Roman"/>
              </a:rPr>
              <a:t>the size  </a:t>
            </a:r>
            <a:r>
              <a:rPr sz="1200" spc="-5" dirty="0">
                <a:latin typeface="Times New Roman"/>
                <a:cs typeface="Times New Roman"/>
              </a:rPr>
              <a:t>limitation </a:t>
            </a:r>
            <a:r>
              <a:rPr sz="1200" dirty="0">
                <a:latin typeface="Times New Roman"/>
                <a:cs typeface="Times New Roman"/>
              </a:rPr>
              <a:t>of</a:t>
            </a:r>
            <a:r>
              <a:rPr sz="1200" spc="-55" dirty="0">
                <a:latin typeface="Times New Roman"/>
                <a:cs typeface="Times New Roman"/>
              </a:rPr>
              <a:t> </a:t>
            </a:r>
            <a:r>
              <a:rPr sz="1200" spc="-5" dirty="0">
                <a:latin typeface="Times New Roman"/>
                <a:cs typeface="Times New Roman"/>
              </a:rPr>
              <a:t>LAN</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In </a:t>
            </a:r>
            <a:r>
              <a:rPr sz="1200" dirty="0">
                <a:latin typeface="Times New Roman"/>
                <a:cs typeface="Times New Roman"/>
              </a:rPr>
              <a:t>Thicknet, a </a:t>
            </a:r>
            <a:r>
              <a:rPr sz="1200" spc="-5" dirty="0">
                <a:latin typeface="Times New Roman"/>
                <a:cs typeface="Times New Roman"/>
              </a:rPr>
              <a:t>LAN </a:t>
            </a:r>
            <a:r>
              <a:rPr sz="1200" dirty="0">
                <a:latin typeface="Times New Roman"/>
                <a:cs typeface="Times New Roman"/>
              </a:rPr>
              <a:t>can </a:t>
            </a:r>
            <a:r>
              <a:rPr sz="1200" spc="-5" dirty="0">
                <a:latin typeface="Times New Roman"/>
                <a:cs typeface="Times New Roman"/>
              </a:rPr>
              <a:t>be divided </a:t>
            </a:r>
            <a:r>
              <a:rPr sz="1200" dirty="0">
                <a:latin typeface="Times New Roman"/>
                <a:cs typeface="Times New Roman"/>
              </a:rPr>
              <a:t>into </a:t>
            </a:r>
            <a:r>
              <a:rPr sz="1200" spc="-5" dirty="0">
                <a:latin typeface="Times New Roman"/>
                <a:cs typeface="Times New Roman"/>
              </a:rPr>
              <a:t>segments </a:t>
            </a:r>
            <a:r>
              <a:rPr sz="1200" dirty="0">
                <a:latin typeface="Times New Roman"/>
                <a:cs typeface="Times New Roman"/>
              </a:rPr>
              <a:t>by connecting</a:t>
            </a:r>
            <a:r>
              <a:rPr sz="1200" spc="-70"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In this case, the </a:t>
            </a:r>
            <a:r>
              <a:rPr sz="1200" spc="-5" dirty="0">
                <a:latin typeface="Times New Roman"/>
                <a:cs typeface="Times New Roman"/>
              </a:rPr>
              <a:t>length </a:t>
            </a:r>
            <a:r>
              <a:rPr sz="1200" dirty="0">
                <a:latin typeface="Times New Roman"/>
                <a:cs typeface="Times New Roman"/>
              </a:rPr>
              <a:t>of each </a:t>
            </a:r>
            <a:r>
              <a:rPr sz="1200" spc="-5" dirty="0">
                <a:latin typeface="Times New Roman"/>
                <a:cs typeface="Times New Roman"/>
              </a:rPr>
              <a:t>segment </a:t>
            </a:r>
            <a:r>
              <a:rPr sz="1200" dirty="0">
                <a:latin typeface="Times New Roman"/>
                <a:cs typeface="Times New Roman"/>
              </a:rPr>
              <a:t>is </a:t>
            </a:r>
            <a:r>
              <a:rPr sz="1200" spc="-5" dirty="0">
                <a:latin typeface="Times New Roman"/>
                <a:cs typeface="Times New Roman"/>
              </a:rPr>
              <a:t>limited </a:t>
            </a:r>
            <a:r>
              <a:rPr sz="1200" dirty="0">
                <a:latin typeface="Times New Roman"/>
                <a:cs typeface="Times New Roman"/>
              </a:rPr>
              <a:t>to 500</a:t>
            </a:r>
            <a:r>
              <a:rPr sz="1200" spc="-60" dirty="0">
                <a:latin typeface="Times New Roman"/>
                <a:cs typeface="Times New Roman"/>
              </a:rPr>
              <a:t> </a:t>
            </a:r>
            <a:r>
              <a:rPr sz="1200" spc="-5" dirty="0">
                <a:latin typeface="Times New Roman"/>
                <a:cs typeface="Times New Roman"/>
              </a:rPr>
              <a:t>meters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However to reduce collisions, </a:t>
            </a:r>
            <a:r>
              <a:rPr sz="1200" spc="-5" dirty="0">
                <a:latin typeface="Times New Roman"/>
                <a:cs typeface="Times New Roman"/>
              </a:rPr>
              <a:t>the </a:t>
            </a:r>
            <a:r>
              <a:rPr sz="1200" dirty="0">
                <a:latin typeface="Times New Roman"/>
                <a:cs typeface="Times New Roman"/>
              </a:rPr>
              <a:t>total length of the bus should not exceed </a:t>
            </a:r>
            <a:r>
              <a:rPr sz="1200" spc="-5" dirty="0">
                <a:latin typeface="Times New Roman"/>
                <a:cs typeface="Times New Roman"/>
              </a:rPr>
              <a:t>2500  meters </a:t>
            </a:r>
            <a:r>
              <a:rPr sz="1200" dirty="0">
                <a:latin typeface="Times New Roman"/>
                <a:cs typeface="Times New Roman"/>
              </a:rPr>
              <a:t>(5</a:t>
            </a:r>
            <a:r>
              <a:rPr sz="1200" spc="-50" dirty="0">
                <a:latin typeface="Times New Roman"/>
                <a:cs typeface="Times New Roman"/>
              </a:rPr>
              <a:t> </a:t>
            </a:r>
            <a:r>
              <a:rPr sz="1200" spc="-5" dirty="0">
                <a:latin typeface="Times New Roman"/>
                <a:cs typeface="Times New Roman"/>
              </a:rPr>
              <a:t>segments)</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Also the standard </a:t>
            </a:r>
            <a:r>
              <a:rPr sz="1200" spc="-5" dirty="0">
                <a:latin typeface="Times New Roman"/>
                <a:cs typeface="Times New Roman"/>
              </a:rPr>
              <a:t>demands that </a:t>
            </a:r>
            <a:r>
              <a:rPr sz="1200" dirty="0">
                <a:latin typeface="Times New Roman"/>
                <a:cs typeface="Times New Roman"/>
              </a:rPr>
              <a:t>each station be </a:t>
            </a:r>
            <a:r>
              <a:rPr sz="1200" spc="-5" dirty="0">
                <a:latin typeface="Times New Roman"/>
                <a:cs typeface="Times New Roman"/>
              </a:rPr>
              <a:t>separated </a:t>
            </a:r>
            <a:r>
              <a:rPr sz="1200" dirty="0">
                <a:latin typeface="Times New Roman"/>
                <a:cs typeface="Times New Roman"/>
              </a:rPr>
              <a:t>from each </a:t>
            </a:r>
            <a:r>
              <a:rPr sz="1200" spc="-5" dirty="0">
                <a:latin typeface="Times New Roman"/>
                <a:cs typeface="Times New Roman"/>
              </a:rPr>
              <a:t>other </a:t>
            </a:r>
            <a:r>
              <a:rPr sz="1200" dirty="0">
                <a:latin typeface="Times New Roman"/>
                <a:cs typeface="Times New Roman"/>
              </a:rPr>
              <a:t>2.5 </a:t>
            </a:r>
            <a:r>
              <a:rPr sz="1200" spc="-5" dirty="0">
                <a:latin typeface="Times New Roman"/>
                <a:cs typeface="Times New Roman"/>
              </a:rPr>
              <a:t>meters</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200 stations per </a:t>
            </a:r>
            <a:r>
              <a:rPr sz="1200" spc="-5" dirty="0">
                <a:latin typeface="Times New Roman"/>
                <a:cs typeface="Times New Roman"/>
              </a:rPr>
              <a:t>segment </a:t>
            </a:r>
            <a:r>
              <a:rPr sz="1200" dirty="0">
                <a:latin typeface="Times New Roman"/>
                <a:cs typeface="Times New Roman"/>
              </a:rPr>
              <a:t>and 1000 stations</a:t>
            </a:r>
            <a:r>
              <a:rPr sz="1200" spc="-95" dirty="0">
                <a:latin typeface="Times New Roman"/>
                <a:cs typeface="Times New Roman"/>
              </a:rPr>
              <a:t> </a:t>
            </a:r>
            <a:r>
              <a:rPr sz="1200" dirty="0">
                <a:latin typeface="Times New Roman"/>
                <a:cs typeface="Times New Roman"/>
              </a:rPr>
              <a:t>total</a:t>
            </a:r>
            <a:endParaRPr sz="1200">
              <a:latin typeface="Times New Roman"/>
              <a:cs typeface="Times New Roman"/>
            </a:endParaRPr>
          </a:p>
        </p:txBody>
      </p:sp>
      <p:sp>
        <p:nvSpPr>
          <p:cNvPr id="7" name="object 7"/>
          <p:cNvSpPr txBox="1"/>
          <p:nvPr/>
        </p:nvSpPr>
        <p:spPr>
          <a:xfrm>
            <a:off x="1130300" y="5223002"/>
            <a:ext cx="5530215" cy="1148715"/>
          </a:xfrm>
          <a:prstGeom prst="rect">
            <a:avLst/>
          </a:prstGeom>
        </p:spPr>
        <p:txBody>
          <a:bodyPr vert="horz" wrap="square" lIns="0" tIns="0" rIns="0" bIns="0" rtlCol="0">
            <a:spAutoFit/>
          </a:bodyPr>
          <a:lstStyle/>
          <a:p>
            <a:pPr marL="12700">
              <a:lnSpc>
                <a:spcPct val="100000"/>
              </a:lnSpc>
            </a:pPr>
            <a:r>
              <a:rPr sz="1600" dirty="0">
                <a:latin typeface="Arial"/>
                <a:cs typeface="Arial"/>
              </a:rPr>
              <a:t>•</a:t>
            </a:r>
            <a:endParaRPr sz="1600">
              <a:latin typeface="Arial"/>
              <a:cs typeface="Arial"/>
            </a:endParaRPr>
          </a:p>
          <a:p>
            <a:pPr>
              <a:lnSpc>
                <a:spcPct val="100000"/>
              </a:lnSpc>
              <a:spcBef>
                <a:spcPts val="15"/>
              </a:spcBef>
            </a:pPr>
            <a:endParaRPr sz="2250">
              <a:latin typeface="Times New Roman"/>
              <a:cs typeface="Times New Roman"/>
            </a:endParaRPr>
          </a:p>
          <a:p>
            <a:pPr marL="12700">
              <a:lnSpc>
                <a:spcPts val="1639"/>
              </a:lnSpc>
            </a:pPr>
            <a:r>
              <a:rPr sz="1400" b="1" spc="-5" dirty="0">
                <a:latin typeface="Times New Roman"/>
                <a:cs typeface="Times New Roman"/>
              </a:rPr>
              <a:t>Topology of 10 Base</a:t>
            </a:r>
            <a:r>
              <a:rPr sz="1400" b="1" spc="-40" dirty="0">
                <a:latin typeface="Times New Roman"/>
                <a:cs typeface="Times New Roman"/>
              </a:rPr>
              <a:t> </a:t>
            </a:r>
            <a:r>
              <a:rPr sz="1400" b="1" spc="-5" dirty="0">
                <a:latin typeface="Times New Roman"/>
                <a:cs typeface="Times New Roman"/>
              </a:rPr>
              <a:t>5</a:t>
            </a:r>
            <a:endParaRPr sz="1400">
              <a:latin typeface="Times New Roman"/>
              <a:cs typeface="Times New Roman"/>
            </a:endParaRPr>
          </a:p>
          <a:p>
            <a:pPr marL="12700" marR="5080">
              <a:lnSpc>
                <a:spcPts val="1380"/>
              </a:lnSpc>
              <a:spcBef>
                <a:spcPts val="55"/>
              </a:spcBef>
            </a:pPr>
            <a:r>
              <a:rPr sz="1200" dirty="0">
                <a:latin typeface="Times New Roman"/>
                <a:cs typeface="Times New Roman"/>
              </a:rPr>
              <a:t>The physical connectors and cables utilized by 10 base 5 include coaxial cable, Network  </a:t>
            </a:r>
            <a:r>
              <a:rPr sz="1200" spc="-5" dirty="0">
                <a:latin typeface="Times New Roman"/>
                <a:cs typeface="Times New Roman"/>
              </a:rPr>
              <a:t>Interface Card, </a:t>
            </a:r>
            <a:r>
              <a:rPr sz="1200" dirty="0">
                <a:latin typeface="Times New Roman"/>
                <a:cs typeface="Times New Roman"/>
              </a:rPr>
              <a:t>Transceivers and </a:t>
            </a:r>
            <a:r>
              <a:rPr sz="1200" spc="-5" dirty="0">
                <a:latin typeface="Times New Roman"/>
                <a:cs typeface="Times New Roman"/>
              </a:rPr>
              <a:t>Attachment </a:t>
            </a:r>
            <a:r>
              <a:rPr sz="1200" dirty="0">
                <a:latin typeface="Times New Roman"/>
                <a:cs typeface="Times New Roman"/>
              </a:rPr>
              <a:t>Unit </a:t>
            </a:r>
            <a:r>
              <a:rPr sz="1200" spc="-5" dirty="0">
                <a:latin typeface="Times New Roman"/>
                <a:cs typeface="Times New Roman"/>
              </a:rPr>
              <a:t>Interface </a:t>
            </a:r>
            <a:r>
              <a:rPr sz="1200" dirty="0">
                <a:latin typeface="Times New Roman"/>
                <a:cs typeface="Times New Roman"/>
              </a:rPr>
              <a:t>(AUI)</a:t>
            </a:r>
            <a:r>
              <a:rPr sz="1200" spc="-40" dirty="0">
                <a:latin typeface="Times New Roman"/>
                <a:cs typeface="Times New Roman"/>
              </a:rPr>
              <a:t> </a:t>
            </a:r>
            <a:r>
              <a:rPr sz="1200" dirty="0">
                <a:latin typeface="Times New Roman"/>
                <a:cs typeface="Times New Roman"/>
              </a:rPr>
              <a:t>cables</a:t>
            </a:r>
            <a:endParaRPr sz="1200">
              <a:latin typeface="Times New Roman"/>
              <a:cs typeface="Times New Roman"/>
            </a:endParaRPr>
          </a:p>
        </p:txBody>
      </p:sp>
      <p:sp>
        <p:nvSpPr>
          <p:cNvPr id="8" name="object 8"/>
          <p:cNvSpPr/>
          <p:nvPr/>
        </p:nvSpPr>
        <p:spPr>
          <a:xfrm>
            <a:off x="1206627" y="2842260"/>
            <a:ext cx="5757672" cy="2615184"/>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224</a:t>
            </a:fld>
            <a:endParaRPr dirty="0"/>
          </a:p>
        </p:txBody>
      </p:sp>
    </p:spTree>
    <p:extLst>
      <p:ext uri="{BB962C8B-B14F-4D97-AF65-F5344CB8AC3E}">
        <p14:creationId xmlns:p14="http://schemas.microsoft.com/office/powerpoint/2010/main" val="262073016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4470653"/>
            <a:ext cx="5532755" cy="387350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u="heavy" dirty="0">
                <a:latin typeface="Times New Roman"/>
                <a:cs typeface="Times New Roman"/>
              </a:rPr>
              <a:t>RG-8</a:t>
            </a:r>
            <a:r>
              <a:rPr sz="1200" b="1" u="heavy" spc="-105" dirty="0">
                <a:latin typeface="Times New Roman"/>
                <a:cs typeface="Times New Roman"/>
              </a:rPr>
              <a:t> </a:t>
            </a:r>
            <a:r>
              <a:rPr sz="1200" b="1" u="heavy" dirty="0">
                <a:latin typeface="Times New Roman"/>
                <a:cs typeface="Times New Roman"/>
              </a:rPr>
              <a:t>Cable</a:t>
            </a:r>
            <a:endParaRPr sz="1200">
              <a:latin typeface="Times New Roman"/>
              <a:cs typeface="Times New Roman"/>
            </a:endParaRPr>
          </a:p>
          <a:p>
            <a:pPr marL="469900" marR="6985">
              <a:lnSpc>
                <a:spcPts val="1380"/>
              </a:lnSpc>
              <a:spcBef>
                <a:spcPts val="60"/>
              </a:spcBef>
            </a:pPr>
            <a:r>
              <a:rPr sz="1200" dirty="0">
                <a:latin typeface="Times New Roman"/>
                <a:cs typeface="Times New Roman"/>
              </a:rPr>
              <a:t>RG-8 cable (Radio </a:t>
            </a:r>
            <a:r>
              <a:rPr sz="1200" spc="-5" dirty="0">
                <a:latin typeface="Times New Roman"/>
                <a:cs typeface="Times New Roman"/>
              </a:rPr>
              <a:t>Government) </a:t>
            </a:r>
            <a:r>
              <a:rPr sz="1200" dirty="0">
                <a:latin typeface="Times New Roman"/>
                <a:cs typeface="Times New Roman"/>
              </a:rPr>
              <a:t>is a </a:t>
            </a:r>
            <a:r>
              <a:rPr sz="1200" spc="-5" dirty="0">
                <a:latin typeface="Times New Roman"/>
                <a:cs typeface="Times New Roman"/>
              </a:rPr>
              <a:t>thick </a:t>
            </a:r>
            <a:r>
              <a:rPr sz="1200" dirty="0">
                <a:latin typeface="Times New Roman"/>
                <a:cs typeface="Times New Roman"/>
              </a:rPr>
              <a:t>coaxial cable that </a:t>
            </a:r>
            <a:r>
              <a:rPr sz="1200" spc="-5" dirty="0">
                <a:latin typeface="Times New Roman"/>
                <a:cs typeface="Times New Roman"/>
              </a:rPr>
              <a:t>provides the  backbone of IEEE 802.3</a:t>
            </a:r>
            <a:r>
              <a:rPr sz="1200" spc="-75" dirty="0">
                <a:latin typeface="Times New Roman"/>
                <a:cs typeface="Times New Roman"/>
              </a:rPr>
              <a:t> </a:t>
            </a:r>
            <a:r>
              <a:rPr sz="1200" spc="-5" dirty="0">
                <a:latin typeface="Times New Roman"/>
                <a:cs typeface="Times New Roman"/>
              </a:rPr>
              <a:t>standard</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ts val="1405"/>
              </a:lnSpc>
              <a:buFont typeface="Meiryo"/>
              <a:buChar char="➢"/>
              <a:tabLst>
                <a:tab pos="241300" algn="l"/>
              </a:tabLst>
            </a:pPr>
            <a:r>
              <a:rPr sz="1200" b="1" u="heavy" spc="-10" dirty="0">
                <a:latin typeface="Times New Roman"/>
                <a:cs typeface="Times New Roman"/>
              </a:rPr>
              <a:t>TRANSCEIVER</a:t>
            </a:r>
            <a:endParaRPr sz="1200">
              <a:latin typeface="Times New Roman"/>
              <a:cs typeface="Times New Roman"/>
            </a:endParaRPr>
          </a:p>
          <a:p>
            <a:pPr marL="469900" marR="5080">
              <a:lnSpc>
                <a:spcPts val="1380"/>
              </a:lnSpc>
              <a:spcBef>
                <a:spcPts val="60"/>
              </a:spcBef>
            </a:pPr>
            <a:r>
              <a:rPr sz="1200" dirty="0">
                <a:latin typeface="Times New Roman"/>
                <a:cs typeface="Times New Roman"/>
              </a:rPr>
              <a:t>Each </a:t>
            </a:r>
            <a:r>
              <a:rPr sz="1200" spc="-5" dirty="0">
                <a:latin typeface="Times New Roman"/>
                <a:cs typeface="Times New Roman"/>
              </a:rPr>
              <a:t>station </a:t>
            </a:r>
            <a:r>
              <a:rPr sz="1200" dirty="0">
                <a:latin typeface="Times New Roman"/>
                <a:cs typeface="Times New Roman"/>
              </a:rPr>
              <a:t>is </a:t>
            </a:r>
            <a:r>
              <a:rPr sz="1200" spc="-5" dirty="0">
                <a:latin typeface="Times New Roman"/>
                <a:cs typeface="Times New Roman"/>
              </a:rPr>
              <a:t>attached </a:t>
            </a:r>
            <a:r>
              <a:rPr sz="1200" dirty="0">
                <a:latin typeface="Times New Roman"/>
                <a:cs typeface="Times New Roman"/>
              </a:rPr>
              <a:t>by an </a:t>
            </a:r>
            <a:r>
              <a:rPr sz="1200" spc="-5" dirty="0">
                <a:latin typeface="Times New Roman"/>
                <a:cs typeface="Times New Roman"/>
              </a:rPr>
              <a:t>AUI </a:t>
            </a:r>
            <a:r>
              <a:rPr sz="1200" dirty="0">
                <a:latin typeface="Times New Roman"/>
                <a:cs typeface="Times New Roman"/>
              </a:rPr>
              <a:t>cable to an </a:t>
            </a:r>
            <a:r>
              <a:rPr sz="1200" spc="-5" dirty="0">
                <a:latin typeface="Times New Roman"/>
                <a:cs typeface="Times New Roman"/>
              </a:rPr>
              <a:t>intermediary device </a:t>
            </a:r>
            <a:r>
              <a:rPr sz="1200" dirty="0">
                <a:latin typeface="Times New Roman"/>
                <a:cs typeface="Times New Roman"/>
              </a:rPr>
              <a:t>called a  Medium </a:t>
            </a:r>
            <a:r>
              <a:rPr sz="1200" spc="-5" dirty="0">
                <a:latin typeface="Times New Roman"/>
                <a:cs typeface="Times New Roman"/>
              </a:rPr>
              <a:t>Attachment </a:t>
            </a:r>
            <a:r>
              <a:rPr sz="1200" dirty="0">
                <a:latin typeface="Times New Roman"/>
                <a:cs typeface="Times New Roman"/>
              </a:rPr>
              <a:t>Unit </a:t>
            </a:r>
            <a:r>
              <a:rPr sz="1200" spc="-5" dirty="0">
                <a:latin typeface="Times New Roman"/>
                <a:cs typeface="Times New Roman"/>
              </a:rPr>
              <a:t>(MAU) </a:t>
            </a:r>
            <a:r>
              <a:rPr sz="1200" dirty="0">
                <a:latin typeface="Times New Roman"/>
                <a:cs typeface="Times New Roman"/>
              </a:rPr>
              <a:t>or a</a:t>
            </a:r>
            <a:r>
              <a:rPr sz="1200" spc="-40" dirty="0">
                <a:latin typeface="Times New Roman"/>
                <a:cs typeface="Times New Roman"/>
              </a:rPr>
              <a:t> </a:t>
            </a:r>
            <a:r>
              <a:rPr sz="1200" dirty="0">
                <a:latin typeface="Times New Roman"/>
                <a:cs typeface="Times New Roman"/>
              </a:rPr>
              <a:t>Transceiver</a:t>
            </a:r>
            <a:endParaRPr sz="1200">
              <a:latin typeface="Times New Roman"/>
              <a:cs typeface="Times New Roman"/>
            </a:endParaRPr>
          </a:p>
          <a:p>
            <a:pPr marL="469900" marR="6985">
              <a:lnSpc>
                <a:spcPts val="1380"/>
              </a:lnSpc>
            </a:pPr>
            <a:r>
              <a:rPr sz="1200" spc="-5" dirty="0">
                <a:latin typeface="Times New Roman"/>
                <a:cs typeface="Times New Roman"/>
              </a:rPr>
              <a:t>Transceiver performs the CSMS/CD function of checking for voltages and  </a:t>
            </a:r>
            <a:r>
              <a:rPr sz="1200" dirty="0">
                <a:latin typeface="Times New Roman"/>
                <a:cs typeface="Times New Roman"/>
              </a:rPr>
              <a:t>collisions on the line and </a:t>
            </a:r>
            <a:r>
              <a:rPr sz="1200" spc="-5" dirty="0">
                <a:latin typeface="Times New Roman"/>
                <a:cs typeface="Times New Roman"/>
              </a:rPr>
              <a:t>may </a:t>
            </a:r>
            <a:r>
              <a:rPr sz="1200" dirty="0">
                <a:latin typeface="Times New Roman"/>
                <a:cs typeface="Times New Roman"/>
              </a:rPr>
              <a:t>contain a </a:t>
            </a:r>
            <a:r>
              <a:rPr sz="1200" spc="-5" dirty="0">
                <a:latin typeface="Times New Roman"/>
                <a:cs typeface="Times New Roman"/>
              </a:rPr>
              <a:t>small</a:t>
            </a:r>
            <a:r>
              <a:rPr sz="1200" spc="-80" dirty="0">
                <a:latin typeface="Times New Roman"/>
                <a:cs typeface="Times New Roman"/>
              </a:rPr>
              <a:t> </a:t>
            </a:r>
            <a:r>
              <a:rPr sz="1200" dirty="0">
                <a:latin typeface="Times New Roman"/>
                <a:cs typeface="Times New Roman"/>
              </a:rPr>
              <a:t>buffer</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ts val="1405"/>
              </a:lnSpc>
              <a:buFont typeface="Meiryo"/>
              <a:buChar char="➢"/>
              <a:tabLst>
                <a:tab pos="241300" algn="l"/>
              </a:tabLst>
            </a:pPr>
            <a:r>
              <a:rPr sz="1200" b="1" u="heavy" spc="-5" dirty="0">
                <a:latin typeface="Times New Roman"/>
                <a:cs typeface="Times New Roman"/>
              </a:rPr>
              <a:t>AUI</a:t>
            </a:r>
            <a:r>
              <a:rPr sz="1200" b="1" u="heavy" spc="-75" dirty="0">
                <a:latin typeface="Times New Roman"/>
                <a:cs typeface="Times New Roman"/>
              </a:rPr>
              <a:t> </a:t>
            </a:r>
            <a:r>
              <a:rPr sz="1200" b="1" u="heavy" spc="-10" dirty="0">
                <a:latin typeface="Times New Roman"/>
                <a:cs typeface="Times New Roman"/>
              </a:rPr>
              <a:t>Cables</a:t>
            </a:r>
            <a:endParaRPr sz="1200">
              <a:latin typeface="Times New Roman"/>
              <a:cs typeface="Times New Roman"/>
            </a:endParaRPr>
          </a:p>
          <a:p>
            <a:pPr marL="469900" marR="6985" indent="-635">
              <a:lnSpc>
                <a:spcPts val="1380"/>
              </a:lnSpc>
              <a:spcBef>
                <a:spcPts val="60"/>
              </a:spcBef>
            </a:pPr>
            <a:r>
              <a:rPr sz="1200" dirty="0">
                <a:latin typeface="Times New Roman"/>
                <a:cs typeface="Times New Roman"/>
              </a:rPr>
              <a:t>Each station is linked to its corresponding transceiver by an </a:t>
            </a:r>
            <a:r>
              <a:rPr sz="1200" b="1" spc="-5" dirty="0">
                <a:latin typeface="Times New Roman"/>
                <a:cs typeface="Times New Roman"/>
              </a:rPr>
              <a:t>AUI cable </a:t>
            </a:r>
            <a:r>
              <a:rPr sz="1200" dirty="0">
                <a:latin typeface="Times New Roman"/>
                <a:cs typeface="Times New Roman"/>
              </a:rPr>
              <a:t>also called  the </a:t>
            </a:r>
            <a:r>
              <a:rPr sz="1200" b="1" dirty="0">
                <a:latin typeface="Times New Roman"/>
                <a:cs typeface="Times New Roman"/>
              </a:rPr>
              <a:t>Transceiver</a:t>
            </a:r>
            <a:r>
              <a:rPr sz="1200" b="1" spc="-100" dirty="0">
                <a:latin typeface="Times New Roman"/>
                <a:cs typeface="Times New Roman"/>
              </a:rPr>
              <a:t> </a:t>
            </a:r>
            <a:r>
              <a:rPr sz="1200" b="1" dirty="0">
                <a:latin typeface="Times New Roman"/>
                <a:cs typeface="Times New Roman"/>
              </a:rPr>
              <a:t>cable</a:t>
            </a:r>
            <a:endParaRPr sz="1200">
              <a:latin typeface="Times New Roman"/>
              <a:cs typeface="Times New Roman"/>
            </a:endParaRPr>
          </a:p>
          <a:p>
            <a:pPr marL="469900" marR="5080">
              <a:lnSpc>
                <a:spcPts val="1380"/>
              </a:lnSpc>
            </a:pPr>
            <a:r>
              <a:rPr sz="1200" spc="-5" dirty="0">
                <a:latin typeface="Times New Roman"/>
                <a:cs typeface="Times New Roman"/>
              </a:rPr>
              <a:t>An AUI </a:t>
            </a:r>
            <a:r>
              <a:rPr sz="1200" dirty="0">
                <a:latin typeface="Times New Roman"/>
                <a:cs typeface="Times New Roman"/>
              </a:rPr>
              <a:t>is a 15 wire cable with plug that </a:t>
            </a:r>
            <a:r>
              <a:rPr sz="1200" spc="-5" dirty="0">
                <a:latin typeface="Times New Roman"/>
                <a:cs typeface="Times New Roman"/>
              </a:rPr>
              <a:t>performs </a:t>
            </a:r>
            <a:r>
              <a:rPr sz="1200" dirty="0">
                <a:latin typeface="Times New Roman"/>
                <a:cs typeface="Times New Roman"/>
              </a:rPr>
              <a:t>the </a:t>
            </a:r>
            <a:r>
              <a:rPr sz="1200" spc="-5" dirty="0">
                <a:latin typeface="Times New Roman"/>
                <a:cs typeface="Times New Roman"/>
              </a:rPr>
              <a:t>physical layer interface  functions b/w </a:t>
            </a:r>
            <a:r>
              <a:rPr sz="1200" dirty="0">
                <a:latin typeface="Times New Roman"/>
                <a:cs typeface="Times New Roman"/>
              </a:rPr>
              <a:t>the </a:t>
            </a:r>
            <a:r>
              <a:rPr sz="1200" spc="-5" dirty="0">
                <a:latin typeface="Times New Roman"/>
                <a:cs typeface="Times New Roman"/>
              </a:rPr>
              <a:t>station </a:t>
            </a:r>
            <a:r>
              <a:rPr sz="1200" dirty="0">
                <a:latin typeface="Times New Roman"/>
                <a:cs typeface="Times New Roman"/>
              </a:rPr>
              <a:t>and the</a:t>
            </a:r>
            <a:r>
              <a:rPr sz="1200" spc="-85" dirty="0">
                <a:latin typeface="Times New Roman"/>
                <a:cs typeface="Times New Roman"/>
              </a:rPr>
              <a:t> </a:t>
            </a:r>
            <a:r>
              <a:rPr sz="1200" dirty="0">
                <a:latin typeface="Times New Roman"/>
                <a:cs typeface="Times New Roman"/>
              </a:rPr>
              <a:t>transceiver</a:t>
            </a:r>
            <a:endParaRPr sz="1200">
              <a:latin typeface="Times New Roman"/>
              <a:cs typeface="Times New Roman"/>
            </a:endParaRPr>
          </a:p>
          <a:p>
            <a:pPr marL="469900" marR="6350">
              <a:lnSpc>
                <a:spcPts val="1380"/>
              </a:lnSpc>
            </a:pPr>
            <a:r>
              <a:rPr sz="1200" spc="-5" dirty="0">
                <a:latin typeface="Times New Roman"/>
                <a:cs typeface="Times New Roman"/>
              </a:rPr>
              <a:t>An AUI </a:t>
            </a:r>
            <a:r>
              <a:rPr sz="1200" dirty="0">
                <a:latin typeface="Times New Roman"/>
                <a:cs typeface="Times New Roman"/>
              </a:rPr>
              <a:t>has a </a:t>
            </a:r>
            <a:r>
              <a:rPr sz="1200" spc="-5" dirty="0">
                <a:latin typeface="Times New Roman"/>
                <a:cs typeface="Times New Roman"/>
              </a:rPr>
              <a:t>max. </a:t>
            </a:r>
            <a:r>
              <a:rPr sz="1200" dirty="0">
                <a:latin typeface="Times New Roman"/>
                <a:cs typeface="Times New Roman"/>
              </a:rPr>
              <a:t>Length of 50 </a:t>
            </a:r>
            <a:r>
              <a:rPr sz="1200" spc="-5" dirty="0">
                <a:latin typeface="Times New Roman"/>
                <a:cs typeface="Times New Roman"/>
              </a:rPr>
              <a:t>meters </a:t>
            </a:r>
            <a:r>
              <a:rPr sz="1200" dirty="0">
                <a:latin typeface="Times New Roman"/>
                <a:cs typeface="Times New Roman"/>
              </a:rPr>
              <a:t>and it </a:t>
            </a:r>
            <a:r>
              <a:rPr sz="1200" spc="-5" dirty="0">
                <a:latin typeface="Times New Roman"/>
                <a:cs typeface="Times New Roman"/>
              </a:rPr>
              <a:t>terminates </a:t>
            </a:r>
            <a:r>
              <a:rPr sz="1200" dirty="0">
                <a:latin typeface="Times New Roman"/>
                <a:cs typeface="Times New Roman"/>
              </a:rPr>
              <a:t>in a 15-pin DB- 15  </a:t>
            </a:r>
            <a:r>
              <a:rPr sz="1200" spc="-5" dirty="0">
                <a:latin typeface="Times New Roman"/>
                <a:cs typeface="Times New Roman"/>
              </a:rPr>
              <a:t>connector</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ts val="1405"/>
              </a:lnSpc>
              <a:buFont typeface="Meiryo"/>
              <a:buChar char="➢"/>
              <a:tabLst>
                <a:tab pos="241300" algn="l"/>
              </a:tabLst>
            </a:pPr>
            <a:r>
              <a:rPr sz="1200" b="1" u="heavy" spc="-5" dirty="0">
                <a:latin typeface="Times New Roman"/>
                <a:cs typeface="Times New Roman"/>
              </a:rPr>
              <a:t>TRANSCEIVER</a:t>
            </a:r>
            <a:r>
              <a:rPr sz="1200" b="1" u="heavy" spc="-85" dirty="0">
                <a:latin typeface="Times New Roman"/>
                <a:cs typeface="Times New Roman"/>
              </a:rPr>
              <a:t> </a:t>
            </a:r>
            <a:r>
              <a:rPr sz="1200" b="1" u="heavy" spc="-5" dirty="0">
                <a:latin typeface="Times New Roman"/>
                <a:cs typeface="Times New Roman"/>
              </a:rPr>
              <a:t>TAP</a:t>
            </a:r>
            <a:endParaRPr sz="1200">
              <a:latin typeface="Times New Roman"/>
              <a:cs typeface="Times New Roman"/>
            </a:endParaRPr>
          </a:p>
          <a:p>
            <a:pPr marL="469900" marR="7620">
              <a:lnSpc>
                <a:spcPts val="1380"/>
              </a:lnSpc>
              <a:spcBef>
                <a:spcPts val="60"/>
              </a:spcBef>
            </a:pPr>
            <a:r>
              <a:rPr sz="1200" dirty="0">
                <a:latin typeface="Times New Roman"/>
                <a:cs typeface="Times New Roman"/>
              </a:rPr>
              <a:t>Each </a:t>
            </a:r>
            <a:r>
              <a:rPr sz="1200" spc="-5" dirty="0">
                <a:latin typeface="Times New Roman"/>
                <a:cs typeface="Times New Roman"/>
              </a:rPr>
              <a:t>transceiver contains </a:t>
            </a:r>
            <a:r>
              <a:rPr sz="1200" dirty="0">
                <a:latin typeface="Times New Roman"/>
                <a:cs typeface="Times New Roman"/>
              </a:rPr>
              <a:t>a connecting </a:t>
            </a:r>
            <a:r>
              <a:rPr sz="1200" spc="-5" dirty="0">
                <a:latin typeface="Times New Roman"/>
                <a:cs typeface="Times New Roman"/>
              </a:rPr>
              <a:t>mechanism </a:t>
            </a:r>
            <a:r>
              <a:rPr sz="1200" dirty="0">
                <a:latin typeface="Times New Roman"/>
                <a:cs typeface="Times New Roman"/>
              </a:rPr>
              <a:t>called a </a:t>
            </a:r>
            <a:r>
              <a:rPr sz="1200" spc="-10" dirty="0">
                <a:latin typeface="Times New Roman"/>
                <a:cs typeface="Times New Roman"/>
              </a:rPr>
              <a:t>TAP </a:t>
            </a:r>
            <a:r>
              <a:rPr sz="1200" dirty="0">
                <a:latin typeface="Times New Roman"/>
                <a:cs typeface="Times New Roman"/>
              </a:rPr>
              <a:t>because it allows  the </a:t>
            </a:r>
            <a:r>
              <a:rPr sz="1200" spc="-5" dirty="0">
                <a:latin typeface="Times New Roman"/>
                <a:cs typeface="Times New Roman"/>
              </a:rPr>
              <a:t>transceiver </a:t>
            </a:r>
            <a:r>
              <a:rPr sz="1200" dirty="0">
                <a:latin typeface="Times New Roman"/>
                <a:cs typeface="Times New Roman"/>
              </a:rPr>
              <a:t>to tap </a:t>
            </a:r>
            <a:r>
              <a:rPr sz="1200" spc="-5" dirty="0">
                <a:latin typeface="Times New Roman"/>
                <a:cs typeface="Times New Roman"/>
              </a:rPr>
              <a:t>into </a:t>
            </a:r>
            <a:r>
              <a:rPr sz="1200" dirty="0">
                <a:latin typeface="Times New Roman"/>
                <a:cs typeface="Times New Roman"/>
              </a:rPr>
              <a:t>the line at </a:t>
            </a:r>
            <a:r>
              <a:rPr sz="1200" spc="-5" dirty="0">
                <a:latin typeface="Times New Roman"/>
                <a:cs typeface="Times New Roman"/>
              </a:rPr>
              <a:t>any</a:t>
            </a:r>
            <a:r>
              <a:rPr sz="1200" spc="-80" dirty="0">
                <a:latin typeface="Times New Roman"/>
                <a:cs typeface="Times New Roman"/>
              </a:rPr>
              <a:t> </a:t>
            </a:r>
            <a:r>
              <a:rPr sz="1200" dirty="0">
                <a:latin typeface="Times New Roman"/>
                <a:cs typeface="Times New Roman"/>
              </a:rPr>
              <a:t>point</a:t>
            </a:r>
            <a:endParaRPr sz="1200">
              <a:latin typeface="Times New Roman"/>
              <a:cs typeface="Times New Roman"/>
            </a:endParaRPr>
          </a:p>
          <a:p>
            <a:pPr marL="469900">
              <a:lnSpc>
                <a:spcPts val="1340"/>
              </a:lnSpc>
            </a:pPr>
            <a:r>
              <a:rPr sz="1200" dirty="0">
                <a:latin typeface="Times New Roman"/>
                <a:cs typeface="Times New Roman"/>
              </a:rPr>
              <a:t>The </a:t>
            </a:r>
            <a:r>
              <a:rPr sz="1200" spc="-5" dirty="0">
                <a:latin typeface="Times New Roman"/>
                <a:cs typeface="Times New Roman"/>
              </a:rPr>
              <a:t>TAP </a:t>
            </a:r>
            <a:r>
              <a:rPr sz="1200" dirty="0">
                <a:latin typeface="Times New Roman"/>
                <a:cs typeface="Times New Roman"/>
              </a:rPr>
              <a:t>is a thick cable </a:t>
            </a:r>
            <a:r>
              <a:rPr sz="1200" spc="-5" dirty="0">
                <a:latin typeface="Times New Roman"/>
                <a:cs typeface="Times New Roman"/>
              </a:rPr>
              <a:t>sized well </a:t>
            </a:r>
            <a:r>
              <a:rPr sz="1200" dirty="0">
                <a:latin typeface="Times New Roman"/>
                <a:cs typeface="Times New Roman"/>
              </a:rPr>
              <a:t>with a </a:t>
            </a:r>
            <a:r>
              <a:rPr sz="1200" spc="-5" dirty="0">
                <a:latin typeface="Times New Roman"/>
                <a:cs typeface="Times New Roman"/>
              </a:rPr>
              <a:t>metal </a:t>
            </a:r>
            <a:r>
              <a:rPr sz="1200" dirty="0">
                <a:latin typeface="Times New Roman"/>
                <a:cs typeface="Times New Roman"/>
              </a:rPr>
              <a:t>spike in the</a:t>
            </a:r>
            <a:r>
              <a:rPr sz="1200" spc="-85" dirty="0">
                <a:latin typeface="Times New Roman"/>
                <a:cs typeface="Times New Roman"/>
              </a:rPr>
              <a:t> </a:t>
            </a:r>
            <a:r>
              <a:rPr sz="1200" spc="-5" dirty="0">
                <a:latin typeface="Times New Roman"/>
                <a:cs typeface="Times New Roman"/>
              </a:rPr>
              <a:t>center</a:t>
            </a:r>
            <a:endParaRPr sz="1200">
              <a:latin typeface="Times New Roman"/>
              <a:cs typeface="Times New Roman"/>
            </a:endParaRPr>
          </a:p>
        </p:txBody>
      </p:sp>
      <p:sp>
        <p:nvSpPr>
          <p:cNvPr id="7" name="object 7"/>
          <p:cNvSpPr/>
          <p:nvPr/>
        </p:nvSpPr>
        <p:spPr>
          <a:xfrm>
            <a:off x="1143000" y="914400"/>
            <a:ext cx="5550408" cy="3567684"/>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225</a:t>
            </a:fld>
            <a:endParaRPr dirty="0"/>
          </a:p>
        </p:txBody>
      </p:sp>
    </p:spTree>
    <p:extLst>
      <p:ext uri="{BB962C8B-B14F-4D97-AF65-F5344CB8AC3E}">
        <p14:creationId xmlns:p14="http://schemas.microsoft.com/office/powerpoint/2010/main" val="142261441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792473"/>
            <a:ext cx="5530850" cy="278955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The spike is attached to wires </a:t>
            </a:r>
            <a:r>
              <a:rPr sz="1200" spc="-5" dirty="0">
                <a:latin typeface="Times New Roman"/>
                <a:cs typeface="Times New Roman"/>
              </a:rPr>
              <a:t>inside </a:t>
            </a:r>
            <a:r>
              <a:rPr sz="1200" dirty="0">
                <a:latin typeface="Times New Roman"/>
                <a:cs typeface="Times New Roman"/>
              </a:rPr>
              <a:t>the</a:t>
            </a:r>
            <a:r>
              <a:rPr sz="1200" spc="-80" dirty="0">
                <a:latin typeface="Times New Roman"/>
                <a:cs typeface="Times New Roman"/>
              </a:rPr>
              <a:t> </a:t>
            </a:r>
            <a:r>
              <a:rPr sz="1200" spc="-5" dirty="0">
                <a:latin typeface="Times New Roman"/>
                <a:cs typeface="Times New Roman"/>
              </a:rPr>
              <a:t>transceiver</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When </a:t>
            </a:r>
            <a:r>
              <a:rPr sz="1200" dirty="0">
                <a:latin typeface="Times New Roman"/>
                <a:cs typeface="Times New Roman"/>
              </a:rPr>
              <a:t>the </a:t>
            </a:r>
            <a:r>
              <a:rPr sz="1200" spc="-5" dirty="0">
                <a:latin typeface="Times New Roman"/>
                <a:cs typeface="Times New Roman"/>
              </a:rPr>
              <a:t>cable </a:t>
            </a:r>
            <a:r>
              <a:rPr sz="1200" dirty="0">
                <a:latin typeface="Times New Roman"/>
                <a:cs typeface="Times New Roman"/>
              </a:rPr>
              <a:t>is </a:t>
            </a:r>
            <a:r>
              <a:rPr sz="1200" spc="-5" dirty="0">
                <a:latin typeface="Times New Roman"/>
                <a:cs typeface="Times New Roman"/>
              </a:rPr>
              <a:t>pressed into the </a:t>
            </a:r>
            <a:r>
              <a:rPr sz="1200" dirty="0">
                <a:latin typeface="Times New Roman"/>
                <a:cs typeface="Times New Roman"/>
              </a:rPr>
              <a:t>well, the </a:t>
            </a:r>
            <a:r>
              <a:rPr sz="1200" spc="-5" dirty="0">
                <a:latin typeface="Times New Roman"/>
                <a:cs typeface="Times New Roman"/>
              </a:rPr>
              <a:t>spike </a:t>
            </a:r>
            <a:r>
              <a:rPr sz="1200" dirty="0">
                <a:latin typeface="Times New Roman"/>
                <a:cs typeface="Times New Roman"/>
              </a:rPr>
              <a:t>pierces the jacket and sheathing  layers and makes an electrical </a:t>
            </a:r>
            <a:r>
              <a:rPr sz="1200" spc="-5" dirty="0">
                <a:latin typeface="Times New Roman"/>
                <a:cs typeface="Times New Roman"/>
              </a:rPr>
              <a:t>connection b/w </a:t>
            </a:r>
            <a:r>
              <a:rPr sz="1200" dirty="0">
                <a:latin typeface="Times New Roman"/>
                <a:cs typeface="Times New Roman"/>
              </a:rPr>
              <a:t>the </a:t>
            </a:r>
            <a:r>
              <a:rPr sz="1200" spc="-5" dirty="0">
                <a:latin typeface="Times New Roman"/>
                <a:cs typeface="Times New Roman"/>
              </a:rPr>
              <a:t>transceiver </a:t>
            </a:r>
            <a:r>
              <a:rPr sz="1200" dirty="0">
                <a:latin typeface="Times New Roman"/>
                <a:cs typeface="Times New Roman"/>
              </a:rPr>
              <a:t>and the</a:t>
            </a:r>
            <a:r>
              <a:rPr sz="1200" spc="-45" dirty="0">
                <a:latin typeface="Times New Roman"/>
                <a:cs typeface="Times New Roman"/>
              </a:rPr>
              <a:t> </a:t>
            </a:r>
            <a:r>
              <a:rPr sz="1200" dirty="0">
                <a:latin typeface="Times New Roman"/>
                <a:cs typeface="Times New Roman"/>
              </a:rPr>
              <a:t>cables</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This kind of connector is often called </a:t>
            </a:r>
            <a:r>
              <a:rPr sz="1200" dirty="0">
                <a:latin typeface="Times New Roman"/>
                <a:cs typeface="Times New Roman"/>
              </a:rPr>
              <a:t>a </a:t>
            </a:r>
            <a:r>
              <a:rPr sz="1200" b="1" u="heavy" spc="-5" dirty="0">
                <a:latin typeface="Times New Roman"/>
                <a:cs typeface="Times New Roman"/>
              </a:rPr>
              <a:t>VAMPIRE TAP </a:t>
            </a:r>
            <a:r>
              <a:rPr sz="1200" dirty="0">
                <a:latin typeface="Times New Roman"/>
                <a:cs typeface="Times New Roman"/>
              </a:rPr>
              <a:t>because it </a:t>
            </a:r>
            <a:r>
              <a:rPr sz="1200" spc="-5" dirty="0">
                <a:latin typeface="Times New Roman"/>
                <a:cs typeface="Times New Roman"/>
              </a:rPr>
              <a:t>bites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cable</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355"/>
              </a:lnSpc>
              <a:spcBef>
                <a:spcPts val="5"/>
              </a:spcBef>
            </a:pPr>
            <a:r>
              <a:rPr sz="1200" b="1" dirty="0">
                <a:latin typeface="Times New Roman"/>
                <a:cs typeface="Times New Roman"/>
              </a:rPr>
              <a:t>Summary</a:t>
            </a:r>
            <a:endParaRPr sz="1200">
              <a:latin typeface="Times New Roman"/>
              <a:cs typeface="Times New Roman"/>
            </a:endParaRPr>
          </a:p>
          <a:p>
            <a:pPr marL="12700">
              <a:lnSpc>
                <a:spcPts val="1930"/>
              </a:lnSpc>
            </a:pPr>
            <a:r>
              <a:rPr sz="1800" spc="-15" dirty="0">
                <a:latin typeface="Meiryo"/>
                <a:cs typeface="Meiryo"/>
              </a:rPr>
              <a:t>*</a:t>
            </a:r>
            <a:r>
              <a:rPr sz="1200" spc="-15" dirty="0">
                <a:latin typeface="Times New Roman"/>
                <a:cs typeface="Times New Roman"/>
              </a:rPr>
              <a:t>Local </a:t>
            </a:r>
            <a:r>
              <a:rPr sz="1200" spc="-5" dirty="0">
                <a:latin typeface="Times New Roman"/>
                <a:cs typeface="Times New Roman"/>
              </a:rPr>
              <a:t>Area Networks</a:t>
            </a:r>
            <a:r>
              <a:rPr sz="1200" spc="-55" dirty="0">
                <a:latin typeface="Times New Roman"/>
                <a:cs typeface="Times New Roman"/>
              </a:rPr>
              <a:t> </a:t>
            </a:r>
            <a:r>
              <a:rPr sz="1200" spc="-10" dirty="0">
                <a:latin typeface="Times New Roman"/>
                <a:cs typeface="Times New Roman"/>
              </a:rPr>
              <a:t>(LANs)</a:t>
            </a:r>
            <a:endParaRPr sz="1200">
              <a:latin typeface="Times New Roman"/>
              <a:cs typeface="Times New Roman"/>
            </a:endParaRPr>
          </a:p>
          <a:p>
            <a:pPr marL="12700">
              <a:lnSpc>
                <a:spcPts val="1880"/>
              </a:lnSpc>
            </a:pPr>
            <a:r>
              <a:rPr sz="1800" spc="-15" dirty="0">
                <a:latin typeface="Meiryo"/>
                <a:cs typeface="Meiryo"/>
              </a:rPr>
              <a:t>*</a:t>
            </a:r>
            <a:r>
              <a:rPr sz="1200" spc="-15" dirty="0">
                <a:latin typeface="Times New Roman"/>
                <a:cs typeface="Times New Roman"/>
              </a:rPr>
              <a:t>Project</a:t>
            </a:r>
            <a:r>
              <a:rPr sz="1200" spc="-65" dirty="0">
                <a:latin typeface="Times New Roman"/>
                <a:cs typeface="Times New Roman"/>
              </a:rPr>
              <a:t> </a:t>
            </a:r>
            <a:r>
              <a:rPr sz="1200" dirty="0">
                <a:latin typeface="Times New Roman"/>
                <a:cs typeface="Times New Roman"/>
              </a:rPr>
              <a:t>802</a:t>
            </a:r>
            <a:endParaRPr sz="1200">
              <a:latin typeface="Times New Roman"/>
              <a:cs typeface="Times New Roman"/>
            </a:endParaRPr>
          </a:p>
          <a:p>
            <a:pPr marL="12700">
              <a:lnSpc>
                <a:spcPts val="1880"/>
              </a:lnSpc>
            </a:pPr>
            <a:r>
              <a:rPr sz="1800" spc="-15" dirty="0">
                <a:latin typeface="Meiryo"/>
                <a:cs typeface="Meiryo"/>
              </a:rPr>
              <a:t>*</a:t>
            </a:r>
            <a:r>
              <a:rPr sz="1200" spc="-15" dirty="0">
                <a:latin typeface="Times New Roman"/>
                <a:cs typeface="Times New Roman"/>
              </a:rPr>
              <a:t>Protocol </a:t>
            </a:r>
            <a:r>
              <a:rPr sz="1200" spc="-5" dirty="0">
                <a:latin typeface="Times New Roman"/>
                <a:cs typeface="Times New Roman"/>
              </a:rPr>
              <a:t>Data Unit</a:t>
            </a:r>
            <a:r>
              <a:rPr sz="1200" spc="-30" dirty="0">
                <a:latin typeface="Times New Roman"/>
                <a:cs typeface="Times New Roman"/>
              </a:rPr>
              <a:t> </a:t>
            </a:r>
            <a:r>
              <a:rPr sz="1200" spc="-10" dirty="0">
                <a:latin typeface="Times New Roman"/>
                <a:cs typeface="Times New Roman"/>
              </a:rPr>
              <a:t>(PDU)</a:t>
            </a:r>
            <a:endParaRPr sz="1200">
              <a:latin typeface="Times New Roman"/>
              <a:cs typeface="Times New Roman"/>
            </a:endParaRPr>
          </a:p>
          <a:p>
            <a:pPr marL="12700">
              <a:lnSpc>
                <a:spcPts val="2020"/>
              </a:lnSpc>
            </a:pPr>
            <a:r>
              <a:rPr sz="1800" spc="-10" dirty="0">
                <a:latin typeface="Meiryo"/>
                <a:cs typeface="Meiryo"/>
              </a:rPr>
              <a:t>*</a:t>
            </a:r>
            <a:r>
              <a:rPr sz="1200" spc="-10" dirty="0">
                <a:latin typeface="Times New Roman"/>
                <a:cs typeface="Times New Roman"/>
              </a:rPr>
              <a:t>Ethernet</a:t>
            </a:r>
            <a:endParaRPr sz="1200">
              <a:latin typeface="Times New Roman"/>
              <a:cs typeface="Times New Roman"/>
            </a:endParaRPr>
          </a:p>
          <a:p>
            <a:pPr marL="12700">
              <a:lnSpc>
                <a:spcPts val="1355"/>
              </a:lnSpc>
              <a:spcBef>
                <a:spcPts val="1210"/>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12700">
              <a:lnSpc>
                <a:spcPts val="1985"/>
              </a:lnSpc>
            </a:pPr>
            <a:r>
              <a:rPr sz="1800" spc="-15" dirty="0">
                <a:latin typeface="Meiryo"/>
                <a:cs typeface="Meiryo"/>
              </a:rPr>
              <a:t>*</a:t>
            </a:r>
            <a:r>
              <a:rPr sz="1200" spc="-15" dirty="0">
                <a:latin typeface="Times New Roman"/>
                <a:cs typeface="Times New Roman"/>
              </a:rPr>
              <a:t>Section12.1,</a:t>
            </a:r>
            <a:r>
              <a:rPr sz="1200" spc="-45" dirty="0">
                <a:latin typeface="Times New Roman"/>
                <a:cs typeface="Times New Roman"/>
              </a:rPr>
              <a:t> </a:t>
            </a:r>
            <a:r>
              <a:rPr sz="1200" spc="-5" dirty="0">
                <a:latin typeface="Times New Roman"/>
                <a:cs typeface="Times New Roman"/>
              </a:rPr>
              <a:t>12.2</a:t>
            </a:r>
            <a:endParaRPr sz="1200">
              <a:latin typeface="Times New Roman"/>
              <a:cs typeface="Times New Roman"/>
            </a:endParaRPr>
          </a:p>
          <a:p>
            <a:pPr marL="88265">
              <a:lnSpc>
                <a:spcPts val="1350"/>
              </a:lnSpc>
            </a:pP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 Behrouz A.</a:t>
            </a:r>
            <a:r>
              <a:rPr sz="1200" spc="-80"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7" name="object 7"/>
          <p:cNvSpPr/>
          <p:nvPr/>
        </p:nvSpPr>
        <p:spPr>
          <a:xfrm>
            <a:off x="1700022" y="914400"/>
            <a:ext cx="4389120" cy="2538983"/>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226</a:t>
            </a:fld>
            <a:endParaRPr dirty="0"/>
          </a:p>
        </p:txBody>
      </p:sp>
    </p:spTree>
    <p:extLst>
      <p:ext uri="{BB962C8B-B14F-4D97-AF65-F5344CB8AC3E}">
        <p14:creationId xmlns:p14="http://schemas.microsoft.com/office/powerpoint/2010/main" val="18935957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3736340" cy="80835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#43</a:t>
            </a:r>
            <a:endParaRPr sz="2000">
              <a:latin typeface="Arial Black"/>
              <a:cs typeface="Arial Black"/>
            </a:endParaRPr>
          </a:p>
          <a:p>
            <a:pPr>
              <a:lnSpc>
                <a:spcPct val="100000"/>
              </a:lnSpc>
              <a:spcBef>
                <a:spcPts val="50"/>
              </a:spcBef>
            </a:pPr>
            <a:endParaRPr sz="1650">
              <a:latin typeface="Times New Roman"/>
              <a:cs typeface="Times New Roman"/>
            </a:endParaRPr>
          </a:p>
          <a:p>
            <a:pPr marL="12700">
              <a:lnSpc>
                <a:spcPct val="100000"/>
              </a:lnSpc>
            </a:pPr>
            <a:r>
              <a:rPr sz="1600" b="1" u="heavy" spc="-5" dirty="0">
                <a:latin typeface="Times New Roman"/>
                <a:cs typeface="Times New Roman"/>
              </a:rPr>
              <a:t>Ethernet</a:t>
            </a:r>
            <a:endParaRPr sz="1600">
              <a:latin typeface="Times New Roman"/>
              <a:cs typeface="Times New Roman"/>
            </a:endParaRPr>
          </a:p>
        </p:txBody>
      </p:sp>
      <p:sp>
        <p:nvSpPr>
          <p:cNvPr id="7" name="object 7"/>
          <p:cNvSpPr txBox="1"/>
          <p:nvPr/>
        </p:nvSpPr>
        <p:spPr>
          <a:xfrm>
            <a:off x="1130300" y="4868164"/>
            <a:ext cx="5530850" cy="4334510"/>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10 Base 2: Thin</a:t>
            </a:r>
            <a:r>
              <a:rPr sz="1400" b="1" spc="-25" dirty="0">
                <a:latin typeface="Times New Roman"/>
                <a:cs typeface="Times New Roman"/>
              </a:rPr>
              <a:t> </a:t>
            </a:r>
            <a:r>
              <a:rPr sz="1400" b="1" spc="-5" dirty="0">
                <a:latin typeface="Times New Roman"/>
                <a:cs typeface="Times New Roman"/>
              </a:rPr>
              <a:t>Ethernet</a:t>
            </a:r>
            <a:endParaRPr sz="1400">
              <a:latin typeface="Times New Roman"/>
              <a:cs typeface="Times New Roman"/>
            </a:endParaRPr>
          </a:p>
          <a:p>
            <a:pPr marL="469900" marR="5715" indent="-228600">
              <a:lnSpc>
                <a:spcPts val="1380"/>
              </a:lnSpc>
              <a:spcBef>
                <a:spcPts val="55"/>
              </a:spcBef>
              <a:buFont typeface="Courier New"/>
              <a:buChar char="o"/>
              <a:tabLst>
                <a:tab pos="469900" algn="l"/>
              </a:tabLst>
            </a:pPr>
            <a:r>
              <a:rPr sz="1200" dirty="0">
                <a:latin typeface="Times New Roman"/>
                <a:cs typeface="Times New Roman"/>
              </a:rPr>
              <a:t>The second Ethernet </a:t>
            </a:r>
            <a:r>
              <a:rPr sz="1200" spc="-5" dirty="0">
                <a:latin typeface="Times New Roman"/>
                <a:cs typeface="Times New Roman"/>
              </a:rPr>
              <a:t>Implementation </a:t>
            </a:r>
            <a:r>
              <a:rPr sz="1200" dirty="0">
                <a:latin typeface="Times New Roman"/>
                <a:cs typeface="Times New Roman"/>
              </a:rPr>
              <a:t>defined by IEEE 802 series is called 10 Base  2, Thin Ethernet, Thin</a:t>
            </a:r>
            <a:r>
              <a:rPr sz="1200" spc="-114" dirty="0">
                <a:latin typeface="Times New Roman"/>
                <a:cs typeface="Times New Roman"/>
              </a:rPr>
              <a:t> </a:t>
            </a:r>
            <a:r>
              <a:rPr sz="1200" dirty="0">
                <a:latin typeface="Times New Roman"/>
                <a:cs typeface="Times New Roman"/>
              </a:rPr>
              <a:t>net</a:t>
            </a:r>
            <a:endParaRPr sz="1200">
              <a:latin typeface="Times New Roman"/>
              <a:cs typeface="Times New Roman"/>
            </a:endParaRPr>
          </a:p>
          <a:p>
            <a:pPr marL="469900" marR="5080" indent="-228600">
              <a:lnSpc>
                <a:spcPts val="1380"/>
              </a:lnSpc>
              <a:buFont typeface="Courier New"/>
              <a:buChar char="o"/>
              <a:tabLst>
                <a:tab pos="469900" algn="l"/>
              </a:tabLst>
            </a:pPr>
            <a:r>
              <a:rPr sz="1200" spc="-5" dirty="0">
                <a:latin typeface="Times New Roman"/>
                <a:cs typeface="Times New Roman"/>
              </a:rPr>
              <a:t>Also called Cheap net because </a:t>
            </a:r>
            <a:r>
              <a:rPr sz="1200" dirty="0">
                <a:latin typeface="Times New Roman"/>
                <a:cs typeface="Times New Roman"/>
              </a:rPr>
              <a:t>it </a:t>
            </a:r>
            <a:r>
              <a:rPr sz="1200" spc="-5" dirty="0">
                <a:latin typeface="Times New Roman"/>
                <a:cs typeface="Times New Roman"/>
              </a:rPr>
              <a:t>provides </a:t>
            </a:r>
            <a:r>
              <a:rPr sz="1200" dirty="0">
                <a:latin typeface="Times New Roman"/>
                <a:cs typeface="Times New Roman"/>
              </a:rPr>
              <a:t>an </a:t>
            </a:r>
            <a:r>
              <a:rPr sz="1200" spc="-5" dirty="0">
                <a:latin typeface="Times New Roman"/>
                <a:cs typeface="Times New Roman"/>
              </a:rPr>
              <a:t>inexpensive </a:t>
            </a:r>
            <a:r>
              <a:rPr sz="1200" dirty="0">
                <a:latin typeface="Times New Roman"/>
                <a:cs typeface="Times New Roman"/>
              </a:rPr>
              <a:t>alternative to </a:t>
            </a:r>
            <a:r>
              <a:rPr sz="1200" spc="-5" dirty="0">
                <a:latin typeface="Times New Roman"/>
                <a:cs typeface="Times New Roman"/>
              </a:rPr>
              <a:t>10 Base </a:t>
            </a:r>
            <a:r>
              <a:rPr sz="1200" dirty="0">
                <a:latin typeface="Times New Roman"/>
                <a:cs typeface="Times New Roman"/>
              </a:rPr>
              <a:t>5  </a:t>
            </a:r>
            <a:r>
              <a:rPr sz="1200" spc="-5" dirty="0">
                <a:latin typeface="Times New Roman"/>
                <a:cs typeface="Times New Roman"/>
              </a:rPr>
              <a:t>Ethernet, </a:t>
            </a:r>
            <a:r>
              <a:rPr sz="1200" dirty="0">
                <a:latin typeface="Times New Roman"/>
                <a:cs typeface="Times New Roman"/>
              </a:rPr>
              <a:t>with the </a:t>
            </a:r>
            <a:r>
              <a:rPr sz="1200" spc="-5" dirty="0">
                <a:latin typeface="Times New Roman"/>
                <a:cs typeface="Times New Roman"/>
              </a:rPr>
              <a:t>same </a:t>
            </a:r>
            <a:r>
              <a:rPr sz="1200" dirty="0">
                <a:latin typeface="Times New Roman"/>
                <a:cs typeface="Times New Roman"/>
              </a:rPr>
              <a:t>data</a:t>
            </a:r>
            <a:r>
              <a:rPr sz="1200" spc="-35"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marL="469900" indent="-228600">
              <a:lnSpc>
                <a:spcPts val="1315"/>
              </a:lnSpc>
              <a:buFont typeface="Courier New"/>
              <a:buChar char="o"/>
              <a:tabLst>
                <a:tab pos="469900" algn="l"/>
              </a:tabLst>
            </a:pPr>
            <a:r>
              <a:rPr sz="1200" spc="-5" dirty="0">
                <a:latin typeface="Times New Roman"/>
                <a:cs typeface="Times New Roman"/>
              </a:rPr>
              <a:t>Like 10 Base 5, 10 Base </a:t>
            </a:r>
            <a:r>
              <a:rPr sz="1200" dirty="0">
                <a:latin typeface="Times New Roman"/>
                <a:cs typeface="Times New Roman"/>
              </a:rPr>
              <a:t>2 </a:t>
            </a:r>
            <a:r>
              <a:rPr sz="1200" spc="-5" dirty="0">
                <a:latin typeface="Times New Roman"/>
                <a:cs typeface="Times New Roman"/>
              </a:rPr>
              <a:t>is </a:t>
            </a:r>
            <a:r>
              <a:rPr sz="1200" dirty="0">
                <a:latin typeface="Times New Roman"/>
                <a:cs typeface="Times New Roman"/>
              </a:rPr>
              <a:t>a </a:t>
            </a:r>
            <a:r>
              <a:rPr sz="1200" spc="-5" dirty="0">
                <a:latin typeface="Times New Roman"/>
                <a:cs typeface="Times New Roman"/>
              </a:rPr>
              <a:t>Bus Topology</a:t>
            </a:r>
            <a:r>
              <a:rPr sz="1200" spc="-50" dirty="0">
                <a:latin typeface="Times New Roman"/>
                <a:cs typeface="Times New Roman"/>
              </a:rPr>
              <a:t> </a:t>
            </a:r>
            <a:r>
              <a:rPr sz="1200" spc="-10" dirty="0">
                <a:latin typeface="Times New Roman"/>
                <a:cs typeface="Times New Roman"/>
              </a:rPr>
              <a:t>LAN</a:t>
            </a:r>
            <a:endParaRPr sz="1200">
              <a:latin typeface="Times New Roman"/>
              <a:cs typeface="Times New Roman"/>
            </a:endParaRPr>
          </a:p>
          <a:p>
            <a:pPr marL="469900" indent="-228600">
              <a:lnSpc>
                <a:spcPts val="1410"/>
              </a:lnSpc>
              <a:buFont typeface="Courier New"/>
              <a:buChar char="o"/>
              <a:tabLst>
                <a:tab pos="469900" algn="l"/>
              </a:tabLst>
            </a:pPr>
            <a:r>
              <a:rPr sz="1200" spc="-5" dirty="0">
                <a:latin typeface="Times New Roman"/>
                <a:cs typeface="Times New Roman"/>
              </a:rPr>
              <a:t>10 Base 2: Thin</a:t>
            </a:r>
            <a:r>
              <a:rPr sz="1200" spc="-75" dirty="0">
                <a:latin typeface="Times New Roman"/>
                <a:cs typeface="Times New Roman"/>
              </a:rPr>
              <a:t> </a:t>
            </a:r>
            <a:r>
              <a:rPr sz="1200" dirty="0">
                <a:latin typeface="Times New Roman"/>
                <a:cs typeface="Times New Roman"/>
              </a:rPr>
              <a:t>Ethernet</a:t>
            </a:r>
            <a:endParaRPr sz="1200">
              <a:latin typeface="Times New Roman"/>
              <a:cs typeface="Times New Roman"/>
            </a:endParaRPr>
          </a:p>
          <a:p>
            <a:pPr>
              <a:lnSpc>
                <a:spcPct val="100000"/>
              </a:lnSpc>
              <a:spcBef>
                <a:spcPts val="30"/>
              </a:spcBef>
              <a:buFont typeface="Courier New"/>
              <a:buChar char="o"/>
            </a:pPr>
            <a:endParaRPr sz="1200">
              <a:latin typeface="Times New Roman"/>
              <a:cs typeface="Times New Roman"/>
            </a:endParaRPr>
          </a:p>
          <a:p>
            <a:pPr marL="698500" lvl="1" indent="-228600">
              <a:lnSpc>
                <a:spcPts val="1400"/>
              </a:lnSpc>
              <a:buFont typeface="Symbol"/>
              <a:buChar char=""/>
              <a:tabLst>
                <a:tab pos="697865" algn="l"/>
                <a:tab pos="698500" algn="l"/>
              </a:tabLst>
            </a:pPr>
            <a:r>
              <a:rPr sz="1200" dirty="0">
                <a:latin typeface="Times New Roman"/>
                <a:cs typeface="Times New Roman"/>
              </a:rPr>
              <a:t>The </a:t>
            </a:r>
            <a:r>
              <a:rPr sz="1200" b="1" u="heavy" dirty="0">
                <a:latin typeface="Times New Roman"/>
                <a:cs typeface="Times New Roman"/>
              </a:rPr>
              <a:t>advantages </a:t>
            </a:r>
            <a:r>
              <a:rPr sz="1200" dirty="0">
                <a:latin typeface="Times New Roman"/>
                <a:cs typeface="Times New Roman"/>
              </a:rPr>
              <a:t>of thin </a:t>
            </a:r>
            <a:r>
              <a:rPr sz="1200" spc="-5" dirty="0">
                <a:latin typeface="Times New Roman"/>
                <a:cs typeface="Times New Roman"/>
              </a:rPr>
              <a:t>Ethernet </a:t>
            </a:r>
            <a:r>
              <a:rPr sz="1200" dirty="0">
                <a:latin typeface="Times New Roman"/>
                <a:cs typeface="Times New Roman"/>
              </a:rPr>
              <a:t>are</a:t>
            </a:r>
            <a:r>
              <a:rPr sz="1200" spc="-90" dirty="0">
                <a:latin typeface="Times New Roman"/>
                <a:cs typeface="Times New Roman"/>
              </a:rPr>
              <a:t> </a:t>
            </a:r>
            <a:r>
              <a:rPr sz="1200" dirty="0">
                <a:latin typeface="Times New Roman"/>
                <a:cs typeface="Times New Roman"/>
              </a:rPr>
              <a:t>:</a:t>
            </a:r>
            <a:endParaRPr sz="1200">
              <a:latin typeface="Times New Roman"/>
              <a:cs typeface="Times New Roman"/>
            </a:endParaRPr>
          </a:p>
          <a:p>
            <a:pPr marL="1384300">
              <a:lnSpc>
                <a:spcPts val="1800"/>
              </a:lnSpc>
            </a:pPr>
            <a:r>
              <a:rPr sz="1600" spc="-5" dirty="0">
                <a:latin typeface="Arial"/>
                <a:cs typeface="Arial"/>
              </a:rPr>
              <a:t>–</a:t>
            </a:r>
            <a:r>
              <a:rPr sz="1200" spc="-5" dirty="0">
                <a:latin typeface="Times New Roman"/>
                <a:cs typeface="Times New Roman"/>
              </a:rPr>
              <a:t>reduced cost</a:t>
            </a:r>
            <a:r>
              <a:rPr sz="1200" spc="-50" dirty="0">
                <a:latin typeface="Times New Roman"/>
                <a:cs typeface="Times New Roman"/>
              </a:rPr>
              <a:t> </a:t>
            </a:r>
            <a:r>
              <a:rPr sz="1200" dirty="0">
                <a:latin typeface="Times New Roman"/>
                <a:cs typeface="Times New Roman"/>
              </a:rPr>
              <a:t>and</a:t>
            </a:r>
            <a:endParaRPr sz="1200">
              <a:latin typeface="Times New Roman"/>
              <a:cs typeface="Times New Roman"/>
            </a:endParaRPr>
          </a:p>
          <a:p>
            <a:pPr marL="1384300">
              <a:lnSpc>
                <a:spcPts val="1764"/>
              </a:lnSpc>
            </a:pPr>
            <a:r>
              <a:rPr sz="1600" spc="-5" dirty="0">
                <a:latin typeface="Arial"/>
                <a:cs typeface="Arial"/>
              </a:rPr>
              <a:t>–</a:t>
            </a:r>
            <a:r>
              <a:rPr sz="1200" spc="-5" dirty="0">
                <a:latin typeface="Times New Roman"/>
                <a:cs typeface="Times New Roman"/>
              </a:rPr>
              <a:t>ease </a:t>
            </a:r>
            <a:r>
              <a:rPr sz="1200" dirty="0">
                <a:latin typeface="Times New Roman"/>
                <a:cs typeface="Times New Roman"/>
              </a:rPr>
              <a:t>of</a:t>
            </a:r>
            <a:r>
              <a:rPr sz="1200" spc="-30" dirty="0">
                <a:latin typeface="Times New Roman"/>
                <a:cs typeface="Times New Roman"/>
              </a:rPr>
              <a:t> </a:t>
            </a:r>
            <a:r>
              <a:rPr sz="1200" spc="-5" dirty="0">
                <a:latin typeface="Times New Roman"/>
                <a:cs typeface="Times New Roman"/>
              </a:rPr>
              <a:t>installation</a:t>
            </a:r>
            <a:endParaRPr sz="1200">
              <a:latin typeface="Times New Roman"/>
              <a:cs typeface="Times New Roman"/>
            </a:endParaRPr>
          </a:p>
          <a:p>
            <a:pPr marL="12700">
              <a:lnSpc>
                <a:spcPts val="1365"/>
              </a:lnSpc>
            </a:pPr>
            <a:r>
              <a:rPr sz="1200" dirty="0">
                <a:latin typeface="Times New Roman"/>
                <a:cs typeface="Times New Roman"/>
              </a:rPr>
              <a:t>Because the cable is lighter weight </a:t>
            </a:r>
            <a:r>
              <a:rPr sz="1200" spc="-5" dirty="0">
                <a:latin typeface="Times New Roman"/>
                <a:cs typeface="Times New Roman"/>
              </a:rPr>
              <a:t>and more </a:t>
            </a:r>
            <a:r>
              <a:rPr sz="1200" dirty="0">
                <a:latin typeface="Times New Roman"/>
                <a:cs typeface="Times New Roman"/>
              </a:rPr>
              <a:t>flexible than that used in</a:t>
            </a:r>
            <a:r>
              <a:rPr sz="1200" spc="-145" dirty="0">
                <a:latin typeface="Times New Roman"/>
                <a:cs typeface="Times New Roman"/>
              </a:rPr>
              <a:t> </a:t>
            </a:r>
            <a:r>
              <a:rPr sz="1200" dirty="0">
                <a:latin typeface="Times New Roman"/>
                <a:cs typeface="Times New Roman"/>
              </a:rPr>
              <a:t>Thicknet</a:t>
            </a:r>
            <a:endParaRPr sz="1200">
              <a:latin typeface="Times New Roman"/>
              <a:cs typeface="Times New Roman"/>
            </a:endParaRPr>
          </a:p>
          <a:p>
            <a:pPr>
              <a:lnSpc>
                <a:spcPct val="100000"/>
              </a:lnSpc>
              <a:spcBef>
                <a:spcPts val="30"/>
              </a:spcBef>
            </a:pPr>
            <a:endParaRPr sz="1200">
              <a:latin typeface="Times New Roman"/>
              <a:cs typeface="Times New Roman"/>
            </a:endParaRPr>
          </a:p>
          <a:p>
            <a:pPr marL="698500" lvl="1" indent="-228600">
              <a:lnSpc>
                <a:spcPts val="1400"/>
              </a:lnSpc>
              <a:buFont typeface="Symbol"/>
              <a:buChar char=""/>
              <a:tabLst>
                <a:tab pos="697865" algn="l"/>
                <a:tab pos="698500" algn="l"/>
              </a:tabLst>
            </a:pPr>
            <a:r>
              <a:rPr sz="1200" dirty="0">
                <a:latin typeface="Times New Roman"/>
                <a:cs typeface="Times New Roman"/>
              </a:rPr>
              <a:t>The </a:t>
            </a:r>
            <a:r>
              <a:rPr sz="1200" b="1" u="heavy" dirty="0">
                <a:latin typeface="Times New Roman"/>
                <a:cs typeface="Times New Roman"/>
              </a:rPr>
              <a:t>disadvantages</a:t>
            </a:r>
            <a:r>
              <a:rPr sz="1200" b="1" u="heavy" spc="-110" dirty="0">
                <a:latin typeface="Times New Roman"/>
                <a:cs typeface="Times New Roman"/>
              </a:rPr>
              <a:t> </a:t>
            </a:r>
            <a:r>
              <a:rPr sz="1200" dirty="0">
                <a:latin typeface="Times New Roman"/>
                <a:cs typeface="Times New Roman"/>
              </a:rPr>
              <a:t>are:</a:t>
            </a:r>
            <a:endParaRPr sz="1200">
              <a:latin typeface="Times New Roman"/>
              <a:cs typeface="Times New Roman"/>
            </a:endParaRPr>
          </a:p>
          <a:p>
            <a:pPr marL="1384300">
              <a:lnSpc>
                <a:spcPts val="1800"/>
              </a:lnSpc>
            </a:pPr>
            <a:r>
              <a:rPr sz="1600" spc="-5" dirty="0">
                <a:latin typeface="Arial"/>
                <a:cs typeface="Arial"/>
              </a:rPr>
              <a:t>–</a:t>
            </a:r>
            <a:r>
              <a:rPr sz="1200" spc="-5" dirty="0">
                <a:latin typeface="Times New Roman"/>
                <a:cs typeface="Times New Roman"/>
              </a:rPr>
              <a:t>Short </a:t>
            </a:r>
            <a:r>
              <a:rPr sz="1200" dirty="0">
                <a:latin typeface="Times New Roman"/>
                <a:cs typeface="Times New Roman"/>
              </a:rPr>
              <a:t>Range (185 m as opposed to 500</a:t>
            </a:r>
            <a:r>
              <a:rPr sz="1200" spc="-80" dirty="0">
                <a:latin typeface="Times New Roman"/>
                <a:cs typeface="Times New Roman"/>
              </a:rPr>
              <a:t> </a:t>
            </a:r>
            <a:r>
              <a:rPr sz="1200" spc="-5" dirty="0">
                <a:latin typeface="Times New Roman"/>
                <a:cs typeface="Times New Roman"/>
              </a:rPr>
              <a:t>m)</a:t>
            </a:r>
            <a:endParaRPr sz="1200">
              <a:latin typeface="Times New Roman"/>
              <a:cs typeface="Times New Roman"/>
            </a:endParaRPr>
          </a:p>
          <a:p>
            <a:pPr marL="1384300">
              <a:lnSpc>
                <a:spcPts val="1839"/>
              </a:lnSpc>
            </a:pPr>
            <a:r>
              <a:rPr sz="1600" spc="-5" dirty="0">
                <a:latin typeface="Arial"/>
                <a:cs typeface="Arial"/>
              </a:rPr>
              <a:t>–</a:t>
            </a:r>
            <a:r>
              <a:rPr sz="1200" spc="-5" dirty="0">
                <a:latin typeface="Times New Roman"/>
                <a:cs typeface="Times New Roman"/>
              </a:rPr>
              <a:t>Smaller Capacity (thinner </a:t>
            </a:r>
            <a:r>
              <a:rPr sz="1200" dirty="0">
                <a:latin typeface="Times New Roman"/>
                <a:cs typeface="Times New Roman"/>
              </a:rPr>
              <a:t>cable </a:t>
            </a:r>
            <a:r>
              <a:rPr sz="1200" spc="-5" dirty="0">
                <a:latin typeface="Times New Roman"/>
                <a:cs typeface="Times New Roman"/>
              </a:rPr>
              <a:t>accommodates </a:t>
            </a:r>
            <a:r>
              <a:rPr sz="1200" dirty="0">
                <a:latin typeface="Times New Roman"/>
                <a:cs typeface="Times New Roman"/>
              </a:rPr>
              <a:t>fewer</a:t>
            </a:r>
            <a:r>
              <a:rPr sz="1200" spc="70" dirty="0">
                <a:latin typeface="Times New Roman"/>
                <a:cs typeface="Times New Roman"/>
              </a:rPr>
              <a:t> </a:t>
            </a:r>
            <a:r>
              <a:rPr sz="1200" spc="-5" dirty="0">
                <a:latin typeface="Times New Roman"/>
                <a:cs typeface="Times New Roman"/>
              </a:rPr>
              <a:t>stations)</a:t>
            </a:r>
            <a:endParaRPr sz="1200">
              <a:latin typeface="Times New Roman"/>
              <a:cs typeface="Times New Roman"/>
            </a:endParaRPr>
          </a:p>
          <a:p>
            <a:pPr marL="469265" indent="-227965">
              <a:lnSpc>
                <a:spcPts val="1645"/>
              </a:lnSpc>
              <a:spcBef>
                <a:spcPts val="1235"/>
              </a:spcBef>
              <a:buFont typeface="Meiryo"/>
              <a:buChar char="❖"/>
              <a:tabLst>
                <a:tab pos="469900" algn="l"/>
              </a:tabLst>
            </a:pPr>
            <a:r>
              <a:rPr sz="1400" b="1" spc="-5" dirty="0">
                <a:latin typeface="Times New Roman"/>
                <a:cs typeface="Times New Roman"/>
              </a:rPr>
              <a:t>Physical Topology of 10 base</a:t>
            </a:r>
            <a:r>
              <a:rPr sz="1400" b="1" spc="-15" dirty="0">
                <a:latin typeface="Times New Roman"/>
                <a:cs typeface="Times New Roman"/>
              </a:rPr>
              <a:t> </a:t>
            </a:r>
            <a:r>
              <a:rPr sz="1400" b="1" spc="-5" dirty="0">
                <a:latin typeface="Times New Roman"/>
                <a:cs typeface="Times New Roman"/>
              </a:rPr>
              <a:t>2</a:t>
            </a:r>
            <a:endParaRPr sz="1400">
              <a:latin typeface="Times New Roman"/>
              <a:cs typeface="Times New Roman"/>
            </a:endParaRPr>
          </a:p>
          <a:p>
            <a:pPr marL="698500" marR="5080" lvl="1" indent="-228600">
              <a:lnSpc>
                <a:spcPts val="1380"/>
              </a:lnSpc>
              <a:spcBef>
                <a:spcPts val="60"/>
              </a:spcBef>
              <a:buFont typeface="Courier New"/>
              <a:buChar char="o"/>
              <a:tabLst>
                <a:tab pos="698500" algn="l"/>
              </a:tabLst>
            </a:pPr>
            <a:r>
              <a:rPr sz="1200" spc="-5" dirty="0">
                <a:latin typeface="Times New Roman"/>
                <a:cs typeface="Times New Roman"/>
              </a:rPr>
              <a:t>The connectors and cables utilized are: NICs, Thin </a:t>
            </a:r>
            <a:r>
              <a:rPr sz="1200" dirty="0">
                <a:latin typeface="Times New Roman"/>
                <a:cs typeface="Times New Roman"/>
              </a:rPr>
              <a:t>coaxial cable and </a:t>
            </a:r>
            <a:r>
              <a:rPr sz="1200" spc="-5" dirty="0">
                <a:latin typeface="Times New Roman"/>
                <a:cs typeface="Times New Roman"/>
              </a:rPr>
              <a:t>BNC-T  connectors</a:t>
            </a:r>
            <a:endParaRPr sz="1200">
              <a:latin typeface="Times New Roman"/>
              <a:cs typeface="Times New Roman"/>
            </a:endParaRPr>
          </a:p>
          <a:p>
            <a:pPr marL="698500" marR="5715" lvl="1" indent="-228600">
              <a:lnSpc>
                <a:spcPts val="1380"/>
              </a:lnSpc>
              <a:buFont typeface="Courier New"/>
              <a:buChar char="o"/>
              <a:tabLst>
                <a:tab pos="698500" algn="l"/>
              </a:tabLst>
            </a:pPr>
            <a:r>
              <a:rPr sz="1200" spc="-5" dirty="0">
                <a:latin typeface="Times New Roman"/>
                <a:cs typeface="Times New Roman"/>
              </a:rPr>
              <a:t>In this technology, the transceiver circuitry is moved to the NIC, and  </a:t>
            </a:r>
            <a:r>
              <a:rPr sz="1200" dirty="0">
                <a:latin typeface="Times New Roman"/>
                <a:cs typeface="Times New Roman"/>
              </a:rPr>
              <a:t>transceiver tap is </a:t>
            </a:r>
            <a:r>
              <a:rPr sz="1200" spc="-5" dirty="0">
                <a:latin typeface="Times New Roman"/>
                <a:cs typeface="Times New Roman"/>
              </a:rPr>
              <a:t>replaced by </a:t>
            </a:r>
            <a:r>
              <a:rPr sz="1200" dirty="0">
                <a:latin typeface="Times New Roman"/>
                <a:cs typeface="Times New Roman"/>
              </a:rPr>
              <a:t>connector </a:t>
            </a:r>
            <a:r>
              <a:rPr sz="1200" spc="-5" dirty="0">
                <a:latin typeface="Times New Roman"/>
                <a:cs typeface="Times New Roman"/>
              </a:rPr>
              <a:t>that splices directly </a:t>
            </a:r>
            <a:r>
              <a:rPr sz="1200" dirty="0">
                <a:latin typeface="Times New Roman"/>
                <a:cs typeface="Times New Roman"/>
              </a:rPr>
              <a:t>into the</a:t>
            </a:r>
            <a:r>
              <a:rPr sz="1200" spc="10" dirty="0">
                <a:latin typeface="Times New Roman"/>
                <a:cs typeface="Times New Roman"/>
              </a:rPr>
              <a:t> </a:t>
            </a:r>
            <a:r>
              <a:rPr sz="1200" spc="-5" dirty="0">
                <a:latin typeface="Times New Roman"/>
                <a:cs typeface="Times New Roman"/>
              </a:rPr>
              <a:t>cable</a:t>
            </a:r>
            <a:endParaRPr sz="1200">
              <a:latin typeface="Times New Roman"/>
              <a:cs typeface="Times New Roman"/>
            </a:endParaRPr>
          </a:p>
          <a:p>
            <a:pPr marL="698500" lvl="1" indent="-228600">
              <a:lnSpc>
                <a:spcPts val="1345"/>
              </a:lnSpc>
              <a:buFont typeface="Courier New"/>
              <a:buChar char="o"/>
              <a:tabLst>
                <a:tab pos="698500" algn="l"/>
              </a:tabLst>
            </a:pPr>
            <a:r>
              <a:rPr sz="1200" spc="-5" dirty="0">
                <a:latin typeface="Times New Roman"/>
                <a:cs typeface="Times New Roman"/>
              </a:rPr>
              <a:t>No AUI </a:t>
            </a:r>
            <a:r>
              <a:rPr sz="1200" dirty="0">
                <a:latin typeface="Times New Roman"/>
                <a:cs typeface="Times New Roman"/>
              </a:rPr>
              <a:t>cables are</a:t>
            </a:r>
            <a:r>
              <a:rPr sz="1200" spc="-50" dirty="0">
                <a:latin typeface="Times New Roman"/>
                <a:cs typeface="Times New Roman"/>
              </a:rPr>
              <a:t> </a:t>
            </a:r>
            <a:r>
              <a:rPr sz="1200" spc="-5" dirty="0">
                <a:latin typeface="Times New Roman"/>
                <a:cs typeface="Times New Roman"/>
              </a:rPr>
              <a:t>needed</a:t>
            </a:r>
            <a:endParaRPr sz="1200">
              <a:latin typeface="Times New Roman"/>
              <a:cs typeface="Times New Roman"/>
            </a:endParaRPr>
          </a:p>
        </p:txBody>
      </p:sp>
      <p:sp>
        <p:nvSpPr>
          <p:cNvPr id="8" name="object 8"/>
          <p:cNvSpPr/>
          <p:nvPr/>
        </p:nvSpPr>
        <p:spPr>
          <a:xfrm>
            <a:off x="1545716" y="1739645"/>
            <a:ext cx="4698492" cy="2757678"/>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227</a:t>
            </a:fld>
            <a:endParaRPr dirty="0"/>
          </a:p>
        </p:txBody>
      </p:sp>
    </p:spTree>
    <p:extLst>
      <p:ext uri="{BB962C8B-B14F-4D97-AF65-F5344CB8AC3E}">
        <p14:creationId xmlns:p14="http://schemas.microsoft.com/office/powerpoint/2010/main" val="9691758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298" y="3633216"/>
            <a:ext cx="5532755" cy="401066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i="1" u="heavy" spc="-10" dirty="0">
                <a:latin typeface="Times New Roman"/>
                <a:cs typeface="Times New Roman"/>
              </a:rPr>
              <a:t>NIC</a:t>
            </a:r>
            <a:endParaRPr sz="1200">
              <a:latin typeface="Times New Roman"/>
              <a:cs typeface="Times New Roman"/>
            </a:endParaRPr>
          </a:p>
          <a:p>
            <a:pPr marL="469900" marR="5080" lvl="1" indent="-228600">
              <a:lnSpc>
                <a:spcPts val="1380"/>
              </a:lnSpc>
              <a:spcBef>
                <a:spcPts val="60"/>
              </a:spcBef>
              <a:buFont typeface="Courier New"/>
              <a:buChar char="o"/>
              <a:tabLst>
                <a:tab pos="469900" algn="l"/>
              </a:tabLst>
            </a:pPr>
            <a:r>
              <a:rPr sz="1200" spc="-5" dirty="0">
                <a:latin typeface="Times New Roman"/>
                <a:cs typeface="Times New Roman"/>
              </a:rPr>
              <a:t>NICs </a:t>
            </a:r>
            <a:r>
              <a:rPr sz="1200" dirty="0">
                <a:latin typeface="Times New Roman"/>
                <a:cs typeface="Times New Roman"/>
              </a:rPr>
              <a:t>in Thin </a:t>
            </a:r>
            <a:r>
              <a:rPr sz="1200" spc="-5" dirty="0">
                <a:latin typeface="Times New Roman"/>
                <a:cs typeface="Times New Roman"/>
              </a:rPr>
              <a:t>Ethernet provide </a:t>
            </a:r>
            <a:r>
              <a:rPr sz="1200" dirty="0">
                <a:latin typeface="Times New Roman"/>
                <a:cs typeface="Times New Roman"/>
              </a:rPr>
              <a:t>the </a:t>
            </a:r>
            <a:r>
              <a:rPr sz="1200" spc="-5" dirty="0">
                <a:latin typeface="Times New Roman"/>
                <a:cs typeface="Times New Roman"/>
              </a:rPr>
              <a:t>same functionality </a:t>
            </a:r>
            <a:r>
              <a:rPr sz="1200" dirty="0">
                <a:latin typeface="Times New Roman"/>
                <a:cs typeface="Times New Roman"/>
              </a:rPr>
              <a:t>as </a:t>
            </a:r>
            <a:r>
              <a:rPr sz="1200" spc="-5" dirty="0">
                <a:latin typeface="Times New Roman"/>
                <a:cs typeface="Times New Roman"/>
              </a:rPr>
              <a:t>those </a:t>
            </a:r>
            <a:r>
              <a:rPr sz="1200" dirty="0">
                <a:latin typeface="Times New Roman"/>
                <a:cs typeface="Times New Roman"/>
              </a:rPr>
              <a:t>in </a:t>
            </a:r>
            <a:r>
              <a:rPr sz="1200" spc="-5" dirty="0">
                <a:latin typeface="Times New Roman"/>
                <a:cs typeface="Times New Roman"/>
              </a:rPr>
              <a:t>Thicknet plus </a:t>
            </a:r>
            <a:r>
              <a:rPr sz="1200" dirty="0">
                <a:latin typeface="Times New Roman"/>
                <a:cs typeface="Times New Roman"/>
              </a:rPr>
              <a:t>the  functions of the</a:t>
            </a:r>
            <a:r>
              <a:rPr sz="1200" spc="-100" dirty="0">
                <a:latin typeface="Times New Roman"/>
                <a:cs typeface="Times New Roman"/>
              </a:rPr>
              <a:t> </a:t>
            </a:r>
            <a:r>
              <a:rPr sz="1200" dirty="0">
                <a:latin typeface="Times New Roman"/>
                <a:cs typeface="Times New Roman"/>
              </a:rPr>
              <a:t>Transceiver</a:t>
            </a:r>
            <a:endParaRPr sz="1200">
              <a:latin typeface="Times New Roman"/>
              <a:cs typeface="Times New Roman"/>
            </a:endParaRPr>
          </a:p>
          <a:p>
            <a:pPr marL="469900" marR="6350" lvl="1" indent="-228600">
              <a:lnSpc>
                <a:spcPts val="1380"/>
              </a:lnSpc>
              <a:buFont typeface="Courier New"/>
              <a:buChar char="o"/>
              <a:tabLst>
                <a:tab pos="469900" algn="l"/>
              </a:tabLst>
            </a:pPr>
            <a:r>
              <a:rPr sz="1200" spc="-5" dirty="0">
                <a:latin typeface="Times New Roman"/>
                <a:cs typeface="Times New Roman"/>
              </a:rPr>
              <a:t>A 10 Base </a:t>
            </a:r>
            <a:r>
              <a:rPr sz="1200" dirty="0">
                <a:latin typeface="Times New Roman"/>
                <a:cs typeface="Times New Roman"/>
              </a:rPr>
              <a:t>2 </a:t>
            </a:r>
            <a:r>
              <a:rPr sz="1200" spc="-5" dirty="0">
                <a:latin typeface="Times New Roman"/>
                <a:cs typeface="Times New Roman"/>
              </a:rPr>
              <a:t>NIC not only provides </a:t>
            </a:r>
            <a:r>
              <a:rPr sz="1200" dirty="0">
                <a:latin typeface="Times New Roman"/>
                <a:cs typeface="Times New Roman"/>
              </a:rPr>
              <a:t>the </a:t>
            </a:r>
            <a:r>
              <a:rPr sz="1200" spc="-5" dirty="0">
                <a:latin typeface="Times New Roman"/>
                <a:cs typeface="Times New Roman"/>
              </a:rPr>
              <a:t>station </a:t>
            </a:r>
            <a:r>
              <a:rPr sz="1200" dirty="0">
                <a:latin typeface="Times New Roman"/>
                <a:cs typeface="Times New Roman"/>
              </a:rPr>
              <a:t>with an address but also checks for  voltages on the</a:t>
            </a:r>
            <a:r>
              <a:rPr sz="1200" spc="-100"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lvl="1">
              <a:lnSpc>
                <a:spcPct val="100000"/>
              </a:lnSpc>
              <a:spcBef>
                <a:spcPts val="30"/>
              </a:spcBef>
              <a:buFont typeface="Courier New"/>
              <a:buChar char="o"/>
            </a:pPr>
            <a:endParaRPr sz="1100">
              <a:latin typeface="Times New Roman"/>
              <a:cs typeface="Times New Roman"/>
            </a:endParaRPr>
          </a:p>
          <a:p>
            <a:pPr marL="241300" indent="-228600">
              <a:lnSpc>
                <a:spcPts val="1405"/>
              </a:lnSpc>
              <a:buFont typeface="Meiryo"/>
              <a:buChar char="➢"/>
              <a:tabLst>
                <a:tab pos="241300" algn="l"/>
              </a:tabLst>
            </a:pPr>
            <a:r>
              <a:rPr sz="1200" b="1" u="heavy" dirty="0">
                <a:latin typeface="Times New Roman"/>
                <a:cs typeface="Times New Roman"/>
              </a:rPr>
              <a:t>RG-58</a:t>
            </a:r>
            <a:r>
              <a:rPr sz="1200" b="1" u="heavy" spc="-105" dirty="0">
                <a:latin typeface="Times New Roman"/>
                <a:cs typeface="Times New Roman"/>
              </a:rPr>
              <a:t> </a:t>
            </a:r>
            <a:r>
              <a:rPr sz="1200" b="1" u="heavy" dirty="0">
                <a:latin typeface="Times New Roman"/>
                <a:cs typeface="Times New Roman"/>
              </a:rPr>
              <a:t>Cable</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These cables are relatively </a:t>
            </a:r>
            <a:r>
              <a:rPr sz="1200" spc="-5" dirty="0">
                <a:latin typeface="Times New Roman"/>
                <a:cs typeface="Times New Roman"/>
              </a:rPr>
              <a:t>easy </a:t>
            </a:r>
            <a:r>
              <a:rPr sz="1200" dirty="0">
                <a:latin typeface="Times New Roman"/>
                <a:cs typeface="Times New Roman"/>
              </a:rPr>
              <a:t>to install and </a:t>
            </a:r>
            <a:r>
              <a:rPr sz="1200" spc="-5" dirty="0">
                <a:latin typeface="Times New Roman"/>
                <a:cs typeface="Times New Roman"/>
              </a:rPr>
              <a:t>move</a:t>
            </a:r>
            <a:r>
              <a:rPr sz="1200" spc="-100" dirty="0">
                <a:latin typeface="Times New Roman"/>
                <a:cs typeface="Times New Roman"/>
              </a:rPr>
              <a:t> </a:t>
            </a:r>
            <a:r>
              <a:rPr sz="1200" dirty="0">
                <a:latin typeface="Times New Roman"/>
                <a:cs typeface="Times New Roman"/>
              </a:rPr>
              <a:t>around</a:t>
            </a:r>
            <a:endParaRPr sz="1200">
              <a:latin typeface="Times New Roman"/>
              <a:cs typeface="Times New Roman"/>
            </a:endParaRPr>
          </a:p>
          <a:p>
            <a:pPr marL="469900" marR="6985" lvl="1" indent="-228600">
              <a:lnSpc>
                <a:spcPts val="1380"/>
              </a:lnSpc>
              <a:spcBef>
                <a:spcPts val="65"/>
              </a:spcBef>
              <a:buFont typeface="Courier New"/>
              <a:buChar char="o"/>
              <a:tabLst>
                <a:tab pos="469900" algn="l"/>
              </a:tabLst>
            </a:pPr>
            <a:r>
              <a:rPr sz="1200" dirty="0">
                <a:latin typeface="Times New Roman"/>
                <a:cs typeface="Times New Roman"/>
              </a:rPr>
              <a:t>Especially inside the buildings where </a:t>
            </a:r>
            <a:r>
              <a:rPr sz="1200" spc="-5" dirty="0">
                <a:latin typeface="Times New Roman"/>
                <a:cs typeface="Times New Roman"/>
              </a:rPr>
              <a:t>cable must be pulled </a:t>
            </a:r>
            <a:r>
              <a:rPr sz="1200" dirty="0">
                <a:latin typeface="Times New Roman"/>
                <a:cs typeface="Times New Roman"/>
              </a:rPr>
              <a:t>through the </a:t>
            </a:r>
            <a:r>
              <a:rPr sz="1200" spc="-5" dirty="0">
                <a:latin typeface="Times New Roman"/>
                <a:cs typeface="Times New Roman"/>
              </a:rPr>
              <a:t>walls </a:t>
            </a:r>
            <a:r>
              <a:rPr sz="1200" dirty="0">
                <a:latin typeface="Times New Roman"/>
                <a:cs typeface="Times New Roman"/>
              </a:rPr>
              <a:t>and  the</a:t>
            </a:r>
            <a:r>
              <a:rPr sz="1200" spc="-80" dirty="0">
                <a:latin typeface="Times New Roman"/>
                <a:cs typeface="Times New Roman"/>
              </a:rPr>
              <a:t> </a:t>
            </a:r>
            <a:r>
              <a:rPr sz="1200" spc="-5" dirty="0">
                <a:latin typeface="Times New Roman"/>
                <a:cs typeface="Times New Roman"/>
              </a:rPr>
              <a:t>ceilings</a:t>
            </a:r>
            <a:endParaRPr sz="1200">
              <a:latin typeface="Times New Roman"/>
              <a:cs typeface="Times New Roman"/>
            </a:endParaRPr>
          </a:p>
          <a:p>
            <a:pPr lvl="1">
              <a:lnSpc>
                <a:spcPct val="100000"/>
              </a:lnSpc>
              <a:spcBef>
                <a:spcPts val="30"/>
              </a:spcBef>
              <a:buFont typeface="Courier New"/>
              <a:buChar char="o"/>
            </a:pPr>
            <a:endParaRPr sz="1100">
              <a:latin typeface="Times New Roman"/>
              <a:cs typeface="Times New Roman"/>
            </a:endParaRPr>
          </a:p>
          <a:p>
            <a:pPr marL="241300" indent="-228600">
              <a:lnSpc>
                <a:spcPts val="1405"/>
              </a:lnSpc>
              <a:buFont typeface="Meiryo"/>
              <a:buChar char="➢"/>
              <a:tabLst>
                <a:tab pos="241300" algn="l"/>
              </a:tabLst>
            </a:pPr>
            <a:r>
              <a:rPr sz="1200" b="1" u="heavy" spc="-5" dirty="0">
                <a:latin typeface="Times New Roman"/>
                <a:cs typeface="Times New Roman"/>
              </a:rPr>
              <a:t>BNC-T</a:t>
            </a:r>
            <a:endParaRPr sz="1200">
              <a:latin typeface="Times New Roman"/>
              <a:cs typeface="Times New Roman"/>
            </a:endParaRPr>
          </a:p>
          <a:p>
            <a:pPr marL="12700">
              <a:lnSpc>
                <a:spcPts val="1365"/>
              </a:lnSpc>
            </a:pPr>
            <a:r>
              <a:rPr sz="1200" dirty="0">
                <a:latin typeface="Times New Roman"/>
                <a:cs typeface="Times New Roman"/>
              </a:rPr>
              <a:t>The BNC-T </a:t>
            </a:r>
            <a:r>
              <a:rPr sz="1200" spc="-5" dirty="0">
                <a:latin typeface="Times New Roman"/>
                <a:cs typeface="Times New Roman"/>
              </a:rPr>
              <a:t>connector </a:t>
            </a:r>
            <a:r>
              <a:rPr sz="1200" dirty="0">
                <a:latin typeface="Times New Roman"/>
                <a:cs typeface="Times New Roman"/>
              </a:rPr>
              <a:t>is a </a:t>
            </a:r>
            <a:r>
              <a:rPr sz="1200" spc="-5" dirty="0">
                <a:latin typeface="Times New Roman"/>
                <a:cs typeface="Times New Roman"/>
              </a:rPr>
              <a:t>T-shaped </a:t>
            </a:r>
            <a:r>
              <a:rPr sz="1200" dirty="0">
                <a:latin typeface="Times New Roman"/>
                <a:cs typeface="Times New Roman"/>
              </a:rPr>
              <a:t>device with three</a:t>
            </a:r>
            <a:r>
              <a:rPr sz="1200" spc="-30" dirty="0">
                <a:latin typeface="Times New Roman"/>
                <a:cs typeface="Times New Roman"/>
              </a:rPr>
              <a:t> </a:t>
            </a:r>
            <a:r>
              <a:rPr sz="1200" spc="-5" dirty="0">
                <a:latin typeface="Times New Roman"/>
                <a:cs typeface="Times New Roman"/>
              </a:rPr>
              <a:t>ports:</a:t>
            </a:r>
            <a:endParaRPr sz="1200">
              <a:latin typeface="Times New Roman"/>
              <a:cs typeface="Times New Roman"/>
            </a:endParaRPr>
          </a:p>
          <a:p>
            <a:pPr marL="927100">
              <a:lnSpc>
                <a:spcPts val="1800"/>
              </a:lnSpc>
            </a:pPr>
            <a:r>
              <a:rPr sz="1600" spc="-5" dirty="0">
                <a:latin typeface="Arial"/>
                <a:cs typeface="Arial"/>
              </a:rPr>
              <a:t>–</a:t>
            </a:r>
            <a:r>
              <a:rPr sz="1200" spc="-5" dirty="0">
                <a:latin typeface="Times New Roman"/>
                <a:cs typeface="Times New Roman"/>
              </a:rPr>
              <a:t>One for </a:t>
            </a:r>
            <a:r>
              <a:rPr sz="1200" dirty="0">
                <a:latin typeface="Times New Roman"/>
                <a:cs typeface="Times New Roman"/>
              </a:rPr>
              <a:t>the</a:t>
            </a:r>
            <a:r>
              <a:rPr sz="1200" spc="-95" dirty="0">
                <a:latin typeface="Times New Roman"/>
                <a:cs typeface="Times New Roman"/>
              </a:rPr>
              <a:t> </a:t>
            </a:r>
            <a:r>
              <a:rPr sz="1200" spc="-5" dirty="0">
                <a:latin typeface="Times New Roman"/>
                <a:cs typeface="Times New Roman"/>
              </a:rPr>
              <a:t>NIC</a:t>
            </a:r>
            <a:endParaRPr sz="1200">
              <a:latin typeface="Times New Roman"/>
              <a:cs typeface="Times New Roman"/>
            </a:endParaRPr>
          </a:p>
          <a:p>
            <a:pPr marL="927100">
              <a:lnSpc>
                <a:spcPts val="1839"/>
              </a:lnSpc>
            </a:pPr>
            <a:r>
              <a:rPr sz="1600" spc="-5" dirty="0">
                <a:latin typeface="Arial"/>
                <a:cs typeface="Arial"/>
              </a:rPr>
              <a:t>–</a:t>
            </a:r>
            <a:r>
              <a:rPr sz="1200" spc="-5" dirty="0">
                <a:latin typeface="Times New Roman"/>
                <a:cs typeface="Times New Roman"/>
              </a:rPr>
              <a:t>One </a:t>
            </a:r>
            <a:r>
              <a:rPr sz="1200" dirty="0">
                <a:latin typeface="Times New Roman"/>
                <a:cs typeface="Times New Roman"/>
              </a:rPr>
              <a:t>each for the input and output </a:t>
            </a:r>
            <a:r>
              <a:rPr sz="1200" spc="-5" dirty="0">
                <a:latin typeface="Times New Roman"/>
                <a:cs typeface="Times New Roman"/>
              </a:rPr>
              <a:t>ends </a:t>
            </a:r>
            <a:r>
              <a:rPr sz="1200" dirty="0">
                <a:latin typeface="Times New Roman"/>
                <a:cs typeface="Times New Roman"/>
              </a:rPr>
              <a:t>of the</a:t>
            </a:r>
            <a:r>
              <a:rPr sz="1200" spc="-95" dirty="0">
                <a:latin typeface="Times New Roman"/>
                <a:cs typeface="Times New Roman"/>
              </a:rPr>
              <a:t> </a:t>
            </a:r>
            <a:r>
              <a:rPr sz="1200" spc="-5" dirty="0">
                <a:latin typeface="Times New Roman"/>
                <a:cs typeface="Times New Roman"/>
              </a:rPr>
              <a:t>cable</a:t>
            </a:r>
            <a:endParaRPr sz="1200">
              <a:latin typeface="Times New Roman"/>
              <a:cs typeface="Times New Roman"/>
            </a:endParaRPr>
          </a:p>
          <a:p>
            <a:pPr marL="12700">
              <a:lnSpc>
                <a:spcPts val="1645"/>
              </a:lnSpc>
              <a:spcBef>
                <a:spcPts val="1235"/>
              </a:spcBef>
            </a:pPr>
            <a:r>
              <a:rPr sz="1400" b="1" spc="-5" dirty="0">
                <a:latin typeface="Times New Roman"/>
                <a:cs typeface="Times New Roman"/>
              </a:rPr>
              <a:t>10 base T: Twisted Pair</a:t>
            </a:r>
            <a:r>
              <a:rPr sz="1400" b="1" spc="15" dirty="0">
                <a:latin typeface="Times New Roman"/>
                <a:cs typeface="Times New Roman"/>
              </a:rPr>
              <a:t> </a:t>
            </a:r>
            <a:r>
              <a:rPr sz="1400" b="1" spc="-5" dirty="0">
                <a:latin typeface="Times New Roman"/>
                <a:cs typeface="Times New Roman"/>
              </a:rPr>
              <a:t>Ethernet</a:t>
            </a:r>
            <a:endParaRPr sz="1400">
              <a:latin typeface="Times New Roman"/>
              <a:cs typeface="Times New Roman"/>
            </a:endParaRPr>
          </a:p>
          <a:p>
            <a:pPr marL="241300" marR="6350" indent="-228600">
              <a:lnSpc>
                <a:spcPts val="1380"/>
              </a:lnSpc>
              <a:spcBef>
                <a:spcPts val="60"/>
              </a:spcBef>
              <a:buFont typeface="Courier New"/>
              <a:buChar char="o"/>
              <a:tabLst>
                <a:tab pos="241300" algn="l"/>
              </a:tabLst>
            </a:pPr>
            <a:r>
              <a:rPr sz="1200" spc="-5" dirty="0">
                <a:latin typeface="Times New Roman"/>
                <a:cs typeface="Times New Roman"/>
              </a:rPr>
              <a:t>Most popular standard defined </a:t>
            </a:r>
            <a:r>
              <a:rPr sz="1200" dirty="0">
                <a:latin typeface="Times New Roman"/>
                <a:cs typeface="Times New Roman"/>
              </a:rPr>
              <a:t>in </a:t>
            </a:r>
            <a:r>
              <a:rPr sz="1200" spc="-5" dirty="0">
                <a:latin typeface="Times New Roman"/>
                <a:cs typeface="Times New Roman"/>
              </a:rPr>
              <a:t>IEEE 802.3 </a:t>
            </a:r>
            <a:r>
              <a:rPr sz="1200" dirty="0">
                <a:latin typeface="Times New Roman"/>
                <a:cs typeface="Times New Roman"/>
              </a:rPr>
              <a:t>series is 10 Base T also called Twisted  </a:t>
            </a:r>
            <a:r>
              <a:rPr sz="1200" spc="-5" dirty="0">
                <a:latin typeface="Times New Roman"/>
                <a:cs typeface="Times New Roman"/>
              </a:rPr>
              <a:t>Pair</a:t>
            </a:r>
            <a:r>
              <a:rPr sz="1200" spc="-100" dirty="0">
                <a:latin typeface="Times New Roman"/>
                <a:cs typeface="Times New Roman"/>
              </a:rPr>
              <a:t> </a:t>
            </a:r>
            <a:r>
              <a:rPr sz="1200" dirty="0">
                <a:latin typeface="Times New Roman"/>
                <a:cs typeface="Times New Roman"/>
              </a:rPr>
              <a:t>Ethernet</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It is a Star topology </a:t>
            </a:r>
            <a:r>
              <a:rPr sz="1200" spc="-5" dirty="0">
                <a:latin typeface="Times New Roman"/>
                <a:cs typeface="Times New Roman"/>
              </a:rPr>
              <a:t>LAN </a:t>
            </a:r>
            <a:r>
              <a:rPr sz="1200" dirty="0">
                <a:latin typeface="Times New Roman"/>
                <a:cs typeface="Times New Roman"/>
              </a:rPr>
              <a:t>that </a:t>
            </a:r>
            <a:r>
              <a:rPr sz="1200" spc="-5" dirty="0">
                <a:latin typeface="Times New Roman"/>
                <a:cs typeface="Times New Roman"/>
              </a:rPr>
              <a:t>uses </a:t>
            </a:r>
            <a:r>
              <a:rPr sz="1200" dirty="0">
                <a:latin typeface="Times New Roman"/>
                <a:cs typeface="Times New Roman"/>
              </a:rPr>
              <a:t>Unshielded Twisted pair (UTP) cable instead of  coaxial</a:t>
            </a:r>
            <a:r>
              <a:rPr sz="1200" spc="-100" dirty="0">
                <a:latin typeface="Times New Roman"/>
                <a:cs typeface="Times New Roman"/>
              </a:rPr>
              <a:t> </a:t>
            </a:r>
            <a:r>
              <a:rPr sz="1200" dirty="0">
                <a:latin typeface="Times New Roman"/>
                <a:cs typeface="Times New Roman"/>
              </a:rPr>
              <a:t>cable</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It supports </a:t>
            </a:r>
            <a:r>
              <a:rPr sz="1200" dirty="0">
                <a:latin typeface="Times New Roman"/>
                <a:cs typeface="Times New Roman"/>
              </a:rPr>
              <a:t>a </a:t>
            </a:r>
            <a:r>
              <a:rPr sz="1200" spc="-5" dirty="0">
                <a:latin typeface="Times New Roman"/>
                <a:cs typeface="Times New Roman"/>
              </a:rPr>
              <a:t>data rate of 10 Mbps </a:t>
            </a:r>
            <a:r>
              <a:rPr sz="1200" dirty="0">
                <a:latin typeface="Times New Roman"/>
                <a:cs typeface="Times New Roman"/>
              </a:rPr>
              <a:t>and has a </a:t>
            </a:r>
            <a:r>
              <a:rPr sz="1200" spc="-5" dirty="0">
                <a:latin typeface="Times New Roman"/>
                <a:cs typeface="Times New Roman"/>
              </a:rPr>
              <a:t>maximum </a:t>
            </a:r>
            <a:r>
              <a:rPr sz="1200" dirty="0">
                <a:latin typeface="Times New Roman"/>
                <a:cs typeface="Times New Roman"/>
              </a:rPr>
              <a:t>length of 100</a:t>
            </a:r>
            <a:r>
              <a:rPr sz="1200" spc="-25" dirty="0">
                <a:latin typeface="Times New Roman"/>
                <a:cs typeface="Times New Roman"/>
              </a:rPr>
              <a:t> </a:t>
            </a:r>
            <a:r>
              <a:rPr sz="1200" spc="-5" dirty="0">
                <a:latin typeface="Times New Roman"/>
                <a:cs typeface="Times New Roman"/>
              </a:rPr>
              <a:t>meters</a:t>
            </a:r>
            <a:endParaRPr sz="1200">
              <a:latin typeface="Times New Roman"/>
              <a:cs typeface="Times New Roman"/>
            </a:endParaRPr>
          </a:p>
        </p:txBody>
      </p:sp>
      <p:sp>
        <p:nvSpPr>
          <p:cNvPr id="7" name="object 7"/>
          <p:cNvSpPr/>
          <p:nvPr/>
        </p:nvSpPr>
        <p:spPr>
          <a:xfrm>
            <a:off x="1478661" y="914400"/>
            <a:ext cx="4833366" cy="2552700"/>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228</a:t>
            </a:fld>
            <a:endParaRPr dirty="0"/>
          </a:p>
        </p:txBody>
      </p:sp>
    </p:spTree>
    <p:extLst>
      <p:ext uri="{BB962C8B-B14F-4D97-AF65-F5344CB8AC3E}">
        <p14:creationId xmlns:p14="http://schemas.microsoft.com/office/powerpoint/2010/main" val="16021445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719322"/>
            <a:ext cx="5531485" cy="3016250"/>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Instead of individual transceivers, 10 Base T Ethernet </a:t>
            </a:r>
            <a:r>
              <a:rPr sz="1200" spc="-5" dirty="0">
                <a:latin typeface="Times New Roman"/>
                <a:cs typeface="Times New Roman"/>
              </a:rPr>
              <a:t>places </a:t>
            </a:r>
            <a:r>
              <a:rPr sz="1200" dirty="0">
                <a:latin typeface="Times New Roman"/>
                <a:cs typeface="Times New Roman"/>
              </a:rPr>
              <a:t>all </a:t>
            </a:r>
            <a:r>
              <a:rPr sz="1200" spc="-5" dirty="0">
                <a:latin typeface="Times New Roman"/>
                <a:cs typeface="Times New Roman"/>
              </a:rPr>
              <a:t>of </a:t>
            </a:r>
            <a:r>
              <a:rPr sz="1200" dirty="0">
                <a:latin typeface="Times New Roman"/>
                <a:cs typeface="Times New Roman"/>
              </a:rPr>
              <a:t>its </a:t>
            </a:r>
            <a:r>
              <a:rPr sz="1200" spc="-5" dirty="0">
                <a:latin typeface="Times New Roman"/>
                <a:cs typeface="Times New Roman"/>
              </a:rPr>
              <a:t>networking  </a:t>
            </a:r>
            <a:r>
              <a:rPr sz="1200" dirty="0">
                <a:latin typeface="Times New Roman"/>
                <a:cs typeface="Times New Roman"/>
              </a:rPr>
              <a:t>operations in an </a:t>
            </a:r>
            <a:r>
              <a:rPr sz="1200" spc="-5" dirty="0">
                <a:latin typeface="Times New Roman"/>
                <a:cs typeface="Times New Roman"/>
              </a:rPr>
              <a:t>intelligent Hub </a:t>
            </a:r>
            <a:r>
              <a:rPr sz="1200" dirty="0">
                <a:latin typeface="Times New Roman"/>
                <a:cs typeface="Times New Roman"/>
              </a:rPr>
              <a:t>with a port for each</a:t>
            </a:r>
            <a:r>
              <a:rPr sz="1200" spc="-70" dirty="0">
                <a:latin typeface="Times New Roman"/>
                <a:cs typeface="Times New Roman"/>
              </a:rPr>
              <a:t> </a:t>
            </a:r>
            <a:r>
              <a:rPr sz="1200" dirty="0">
                <a:latin typeface="Times New Roman"/>
                <a:cs typeface="Times New Roman"/>
              </a:rPr>
              <a:t>station</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Stations are linked into the hub by </a:t>
            </a:r>
            <a:r>
              <a:rPr sz="1200" spc="-5" dirty="0">
                <a:latin typeface="Times New Roman"/>
                <a:cs typeface="Times New Roman"/>
              </a:rPr>
              <a:t>four </a:t>
            </a:r>
            <a:r>
              <a:rPr sz="1200" dirty="0">
                <a:latin typeface="Times New Roman"/>
                <a:cs typeface="Times New Roman"/>
              </a:rPr>
              <a:t>pair </a:t>
            </a:r>
            <a:r>
              <a:rPr sz="1200" spc="-5" dirty="0">
                <a:latin typeface="Times New Roman"/>
                <a:cs typeface="Times New Roman"/>
              </a:rPr>
              <a:t>RJ-45 cable terminating at each end in </a:t>
            </a:r>
            <a:r>
              <a:rPr sz="1200" dirty="0">
                <a:latin typeface="Times New Roman"/>
                <a:cs typeface="Times New Roman"/>
              </a:rPr>
              <a:t>a  </a:t>
            </a:r>
            <a:r>
              <a:rPr sz="1200" spc="-5" dirty="0">
                <a:latin typeface="Times New Roman"/>
                <a:cs typeface="Times New Roman"/>
              </a:rPr>
              <a:t>male-type </a:t>
            </a:r>
            <a:r>
              <a:rPr sz="1200" dirty="0">
                <a:latin typeface="Times New Roman"/>
                <a:cs typeface="Times New Roman"/>
              </a:rPr>
              <a:t>connector </a:t>
            </a:r>
            <a:r>
              <a:rPr sz="1200" spc="-5" dirty="0">
                <a:latin typeface="Times New Roman"/>
                <a:cs typeface="Times New Roman"/>
              </a:rPr>
              <a:t>much </a:t>
            </a:r>
            <a:r>
              <a:rPr sz="1200" dirty="0">
                <a:latin typeface="Times New Roman"/>
                <a:cs typeface="Times New Roman"/>
              </a:rPr>
              <a:t>like a Telephone</a:t>
            </a:r>
            <a:r>
              <a:rPr sz="1200" spc="-80" dirty="0">
                <a:latin typeface="Times New Roman"/>
                <a:cs typeface="Times New Roman"/>
              </a:rPr>
              <a:t> </a:t>
            </a:r>
            <a:r>
              <a:rPr sz="1200" dirty="0">
                <a:latin typeface="Times New Roman"/>
                <a:cs typeface="Times New Roman"/>
              </a:rPr>
              <a:t>jack</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 hub fans out any </a:t>
            </a:r>
            <a:r>
              <a:rPr sz="1200" spc="-5" dirty="0">
                <a:latin typeface="Times New Roman"/>
                <a:cs typeface="Times New Roman"/>
              </a:rPr>
              <a:t>transmitted frame </a:t>
            </a:r>
            <a:r>
              <a:rPr sz="1200" dirty="0">
                <a:latin typeface="Times New Roman"/>
                <a:cs typeface="Times New Roman"/>
              </a:rPr>
              <a:t>to all of its connected</a:t>
            </a:r>
            <a:r>
              <a:rPr sz="1200" spc="-45" dirty="0">
                <a:latin typeface="Times New Roman"/>
                <a:cs typeface="Times New Roman"/>
              </a:rPr>
              <a:t> </a:t>
            </a:r>
            <a:r>
              <a:rPr sz="1200" dirty="0">
                <a:latin typeface="Times New Roman"/>
                <a:cs typeface="Times New Roman"/>
              </a:rPr>
              <a:t>stations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Each station </a:t>
            </a:r>
            <a:r>
              <a:rPr sz="1200" spc="-5" dirty="0">
                <a:latin typeface="Times New Roman"/>
                <a:cs typeface="Times New Roman"/>
              </a:rPr>
              <a:t>contains </a:t>
            </a:r>
            <a:r>
              <a:rPr sz="1200" dirty="0">
                <a:latin typeface="Times New Roman"/>
                <a:cs typeface="Times New Roman"/>
              </a:rPr>
              <a:t>a</a:t>
            </a:r>
            <a:r>
              <a:rPr sz="1200" spc="-95" dirty="0">
                <a:latin typeface="Times New Roman"/>
                <a:cs typeface="Times New Roman"/>
              </a:rPr>
              <a:t> </a:t>
            </a:r>
            <a:r>
              <a:rPr sz="1200" dirty="0">
                <a:latin typeface="Times New Roman"/>
                <a:cs typeface="Times New Roman"/>
              </a:rPr>
              <a:t>NIC</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A 4-pair UTP of not </a:t>
            </a:r>
            <a:r>
              <a:rPr sz="1200" dirty="0">
                <a:latin typeface="Times New Roman"/>
                <a:cs typeface="Times New Roman"/>
              </a:rPr>
              <a:t>more than </a:t>
            </a:r>
            <a:r>
              <a:rPr sz="1200" spc="-5" dirty="0">
                <a:latin typeface="Times New Roman"/>
                <a:cs typeface="Times New Roman"/>
              </a:rPr>
              <a:t>100 meters </a:t>
            </a:r>
            <a:r>
              <a:rPr sz="1200" dirty="0">
                <a:latin typeface="Times New Roman"/>
                <a:cs typeface="Times New Roman"/>
              </a:rPr>
              <a:t>connects the NIC to the appropriate port in  </a:t>
            </a:r>
            <a:r>
              <a:rPr sz="1200" spc="-5" dirty="0">
                <a:latin typeface="Times New Roman"/>
                <a:cs typeface="Times New Roman"/>
              </a:rPr>
              <a:t>10 Base </a:t>
            </a:r>
            <a:r>
              <a:rPr sz="1200" dirty="0">
                <a:latin typeface="Times New Roman"/>
                <a:cs typeface="Times New Roman"/>
              </a:rPr>
              <a:t>T</a:t>
            </a:r>
            <a:r>
              <a:rPr sz="1200" spc="-95" dirty="0">
                <a:latin typeface="Times New Roman"/>
                <a:cs typeface="Times New Roman"/>
              </a:rPr>
              <a:t> </a:t>
            </a:r>
            <a:r>
              <a:rPr sz="1200" spc="-5" dirty="0">
                <a:latin typeface="Times New Roman"/>
                <a:cs typeface="Times New Roman"/>
              </a:rPr>
              <a:t>Hub</a:t>
            </a:r>
            <a:endParaRPr sz="1200">
              <a:latin typeface="Times New Roman"/>
              <a:cs typeface="Times New Roman"/>
            </a:endParaRPr>
          </a:p>
          <a:p>
            <a:pPr marL="241300" marR="6985" indent="-228600">
              <a:lnSpc>
                <a:spcPts val="1380"/>
              </a:lnSpc>
              <a:buFont typeface="Courier New"/>
              <a:buChar char="o"/>
              <a:tabLst>
                <a:tab pos="241300" algn="l"/>
              </a:tabLst>
            </a:pPr>
            <a:r>
              <a:rPr sz="1200" dirty="0">
                <a:latin typeface="Times New Roman"/>
                <a:cs typeface="Times New Roman"/>
              </a:rPr>
              <a:t>The weight &amp; flexibility of the cable </a:t>
            </a:r>
            <a:r>
              <a:rPr sz="1200" spc="-5" dirty="0">
                <a:latin typeface="Times New Roman"/>
                <a:cs typeface="Times New Roman"/>
              </a:rPr>
              <a:t>and the convenience of RJ-45 jack and plug  makes </a:t>
            </a:r>
            <a:r>
              <a:rPr sz="1200" dirty="0">
                <a:latin typeface="Times New Roman"/>
                <a:cs typeface="Times New Roman"/>
              </a:rPr>
              <a:t>it the </a:t>
            </a:r>
            <a:r>
              <a:rPr sz="1200" spc="-5" dirty="0">
                <a:latin typeface="Times New Roman"/>
                <a:cs typeface="Times New Roman"/>
              </a:rPr>
              <a:t>easiest </a:t>
            </a:r>
            <a:r>
              <a:rPr sz="1200" dirty="0">
                <a:latin typeface="Times New Roman"/>
                <a:cs typeface="Times New Roman"/>
              </a:rPr>
              <a:t>to </a:t>
            </a:r>
            <a:r>
              <a:rPr sz="1200" spc="-5" dirty="0">
                <a:latin typeface="Times New Roman"/>
                <a:cs typeface="Times New Roman"/>
              </a:rPr>
              <a:t>install </a:t>
            </a:r>
            <a:r>
              <a:rPr sz="1200" dirty="0">
                <a:latin typeface="Times New Roman"/>
                <a:cs typeface="Times New Roman"/>
              </a:rPr>
              <a:t>and</a:t>
            </a:r>
            <a:r>
              <a:rPr sz="1200" spc="-20" dirty="0">
                <a:latin typeface="Times New Roman"/>
                <a:cs typeface="Times New Roman"/>
              </a:rPr>
              <a:t> </a:t>
            </a:r>
            <a:r>
              <a:rPr sz="1200" spc="-5" dirty="0">
                <a:latin typeface="Times New Roman"/>
                <a:cs typeface="Times New Roman"/>
              </a:rPr>
              <a:t>reinstall</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nSpc>
                <a:spcPts val="1645"/>
              </a:lnSpc>
            </a:pPr>
            <a:r>
              <a:rPr sz="1400" b="1" spc="-5" dirty="0">
                <a:latin typeface="Times New Roman"/>
                <a:cs typeface="Times New Roman"/>
              </a:rPr>
              <a:t>1 Base 5: STAR</a:t>
            </a:r>
            <a:r>
              <a:rPr sz="1400" b="1" spc="-35" dirty="0">
                <a:latin typeface="Times New Roman"/>
                <a:cs typeface="Times New Roman"/>
              </a:rPr>
              <a:t> </a:t>
            </a:r>
            <a:r>
              <a:rPr sz="1400" b="1" spc="-5" dirty="0">
                <a:latin typeface="Times New Roman"/>
                <a:cs typeface="Times New Roman"/>
              </a:rPr>
              <a:t>LAN</a:t>
            </a:r>
            <a:endParaRPr sz="14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Star LAN </a:t>
            </a:r>
            <a:r>
              <a:rPr sz="1200" dirty="0">
                <a:latin typeface="Times New Roman"/>
                <a:cs typeface="Times New Roman"/>
              </a:rPr>
              <a:t>is infrequently </a:t>
            </a:r>
            <a:r>
              <a:rPr sz="1200" spc="-5" dirty="0">
                <a:latin typeface="Times New Roman"/>
                <a:cs typeface="Times New Roman"/>
              </a:rPr>
              <a:t>used nowadays because of </a:t>
            </a:r>
            <a:r>
              <a:rPr sz="1200" dirty="0">
                <a:latin typeface="Times New Roman"/>
                <a:cs typeface="Times New Roman"/>
              </a:rPr>
              <a:t>its </a:t>
            </a:r>
            <a:r>
              <a:rPr sz="1200" spc="-5" dirty="0">
                <a:latin typeface="Times New Roman"/>
                <a:cs typeface="Times New Roman"/>
              </a:rPr>
              <a:t>slow speed of </a:t>
            </a:r>
            <a:r>
              <a:rPr sz="1200" dirty="0">
                <a:latin typeface="Times New Roman"/>
                <a:cs typeface="Times New Roman"/>
              </a:rPr>
              <a:t>approx.</a:t>
            </a:r>
            <a:r>
              <a:rPr sz="1200" spc="-25" dirty="0">
                <a:latin typeface="Times New Roman"/>
                <a:cs typeface="Times New Roman"/>
              </a:rPr>
              <a:t> </a:t>
            </a:r>
            <a:r>
              <a:rPr sz="1200" spc="-5" dirty="0">
                <a:latin typeface="Times New Roman"/>
                <a:cs typeface="Times New Roman"/>
              </a:rPr>
              <a:t>1Mbps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Range can </a:t>
            </a:r>
            <a:r>
              <a:rPr sz="1200" spc="-5" dirty="0">
                <a:latin typeface="Times New Roman"/>
                <a:cs typeface="Times New Roman"/>
              </a:rPr>
              <a:t>be </a:t>
            </a:r>
            <a:r>
              <a:rPr sz="1200" dirty="0">
                <a:latin typeface="Times New Roman"/>
                <a:cs typeface="Times New Roman"/>
              </a:rPr>
              <a:t>increased by </a:t>
            </a:r>
            <a:r>
              <a:rPr sz="1200" b="1" u="heavy" spc="-5" dirty="0">
                <a:latin typeface="Times New Roman"/>
                <a:cs typeface="Times New Roman"/>
              </a:rPr>
              <a:t>DAISY</a:t>
            </a:r>
            <a:r>
              <a:rPr sz="1200" b="1" u="heavy" spc="-75" dirty="0">
                <a:latin typeface="Times New Roman"/>
                <a:cs typeface="Times New Roman"/>
              </a:rPr>
              <a:t> </a:t>
            </a:r>
            <a:r>
              <a:rPr sz="1200" b="1" u="heavy" spc="-10" dirty="0">
                <a:latin typeface="Times New Roman"/>
                <a:cs typeface="Times New Roman"/>
              </a:rPr>
              <a:t>CHAINING</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Like 10 Base T, Star LAN uses Twisted pair cable to connect stations </a:t>
            </a:r>
            <a:r>
              <a:rPr sz="1200" dirty="0">
                <a:latin typeface="Times New Roman"/>
                <a:cs typeface="Times New Roman"/>
              </a:rPr>
              <a:t>to a central</a:t>
            </a:r>
            <a:r>
              <a:rPr sz="1200" spc="-25" dirty="0">
                <a:latin typeface="Times New Roman"/>
                <a:cs typeface="Times New Roman"/>
              </a:rPr>
              <a:t> </a:t>
            </a:r>
            <a:r>
              <a:rPr sz="1200" dirty="0">
                <a:latin typeface="Times New Roman"/>
                <a:cs typeface="Times New Roman"/>
              </a:rPr>
              <a:t>hub</a:t>
            </a:r>
            <a:endParaRPr sz="1200">
              <a:latin typeface="Times New Roman"/>
              <a:cs typeface="Times New Roman"/>
            </a:endParaRPr>
          </a:p>
          <a:p>
            <a:pPr marL="241300" marR="5080" indent="-228600">
              <a:lnSpc>
                <a:spcPts val="1370"/>
              </a:lnSpc>
              <a:spcBef>
                <a:spcPts val="70"/>
              </a:spcBef>
              <a:buFont typeface="Courier New"/>
              <a:buChar char="o"/>
              <a:tabLst>
                <a:tab pos="241300" algn="l"/>
              </a:tabLst>
            </a:pPr>
            <a:r>
              <a:rPr sz="1200" spc="-5" dirty="0">
                <a:latin typeface="Times New Roman"/>
                <a:cs typeface="Times New Roman"/>
              </a:rPr>
              <a:t>Star LAN allows 10 devices to be linked with only </a:t>
            </a:r>
            <a:r>
              <a:rPr sz="1200" dirty="0">
                <a:latin typeface="Times New Roman"/>
                <a:cs typeface="Times New Roman"/>
              </a:rPr>
              <a:t>the lead device </a:t>
            </a:r>
            <a:r>
              <a:rPr sz="1200" spc="-5" dirty="0">
                <a:latin typeface="Times New Roman"/>
                <a:cs typeface="Times New Roman"/>
              </a:rPr>
              <a:t>connected </a:t>
            </a:r>
            <a:r>
              <a:rPr sz="1200" dirty="0">
                <a:latin typeface="Times New Roman"/>
                <a:cs typeface="Times New Roman"/>
              </a:rPr>
              <a:t>to </a:t>
            </a:r>
            <a:r>
              <a:rPr sz="1200" spc="-5" dirty="0">
                <a:latin typeface="Times New Roman"/>
                <a:cs typeface="Times New Roman"/>
              </a:rPr>
              <a:t>the  hub</a:t>
            </a:r>
            <a:endParaRPr sz="1200">
              <a:latin typeface="Times New Roman"/>
              <a:cs typeface="Times New Roman"/>
            </a:endParaRPr>
          </a:p>
        </p:txBody>
      </p:sp>
      <p:sp>
        <p:nvSpPr>
          <p:cNvPr id="7" name="object 7"/>
          <p:cNvSpPr txBox="1"/>
          <p:nvPr/>
        </p:nvSpPr>
        <p:spPr>
          <a:xfrm>
            <a:off x="1130300" y="9040876"/>
            <a:ext cx="3560445" cy="584835"/>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Switched</a:t>
            </a:r>
            <a:r>
              <a:rPr sz="1400" b="1" spc="-65" dirty="0">
                <a:latin typeface="Times New Roman"/>
                <a:cs typeface="Times New Roman"/>
              </a:rPr>
              <a:t> </a:t>
            </a:r>
            <a:r>
              <a:rPr sz="1400" b="1" spc="-5" dirty="0">
                <a:latin typeface="Times New Roman"/>
                <a:cs typeface="Times New Roman"/>
              </a:rPr>
              <a:t>Ethernet</a:t>
            </a:r>
            <a:endParaRPr sz="1400">
              <a:latin typeface="Times New Roman"/>
              <a:cs typeface="Times New Roman"/>
            </a:endParaRPr>
          </a:p>
          <a:p>
            <a:pPr marL="241300" indent="-228600">
              <a:lnSpc>
                <a:spcPts val="1370"/>
              </a:lnSpc>
              <a:buFont typeface="Courier New"/>
              <a:buChar char="o"/>
              <a:tabLst>
                <a:tab pos="241300" algn="l"/>
              </a:tabLst>
            </a:pPr>
            <a:r>
              <a:rPr sz="1200" spc="-5" dirty="0">
                <a:latin typeface="Times New Roman"/>
                <a:cs typeface="Times New Roman"/>
              </a:rPr>
              <a:t>An attempt </a:t>
            </a:r>
            <a:r>
              <a:rPr sz="1200" dirty="0">
                <a:latin typeface="Times New Roman"/>
                <a:cs typeface="Times New Roman"/>
              </a:rPr>
              <a:t>to </a:t>
            </a:r>
            <a:r>
              <a:rPr sz="1200" spc="-5" dirty="0">
                <a:latin typeface="Times New Roman"/>
                <a:cs typeface="Times New Roman"/>
              </a:rPr>
              <a:t>improve </a:t>
            </a:r>
            <a:r>
              <a:rPr sz="1200" dirty="0">
                <a:latin typeface="Times New Roman"/>
                <a:cs typeface="Times New Roman"/>
              </a:rPr>
              <a:t>the </a:t>
            </a:r>
            <a:r>
              <a:rPr sz="1200" spc="-5" dirty="0">
                <a:latin typeface="Times New Roman"/>
                <a:cs typeface="Times New Roman"/>
              </a:rPr>
              <a:t>performance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10BASE-T</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N ×10 Mbps with N</a:t>
            </a:r>
            <a:r>
              <a:rPr sz="1200" spc="-85" dirty="0">
                <a:latin typeface="Times New Roman"/>
                <a:cs typeface="Times New Roman"/>
              </a:rPr>
              <a:t> </a:t>
            </a:r>
            <a:r>
              <a:rPr sz="1200" spc="-5" dirty="0">
                <a:latin typeface="Times New Roman"/>
                <a:cs typeface="Times New Roman"/>
              </a:rPr>
              <a:t>devices</a:t>
            </a:r>
            <a:endParaRPr sz="1200">
              <a:latin typeface="Times New Roman"/>
              <a:cs typeface="Times New Roman"/>
            </a:endParaRPr>
          </a:p>
        </p:txBody>
      </p:sp>
      <p:sp>
        <p:nvSpPr>
          <p:cNvPr id="8" name="object 8"/>
          <p:cNvSpPr/>
          <p:nvPr/>
        </p:nvSpPr>
        <p:spPr>
          <a:xfrm>
            <a:off x="1618488" y="6727697"/>
            <a:ext cx="4553712" cy="232333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59763" y="914400"/>
            <a:ext cx="5468112" cy="262890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229</a:t>
            </a:fld>
            <a:endParaRPr dirty="0"/>
          </a:p>
        </p:txBody>
      </p:sp>
    </p:spTree>
    <p:extLst>
      <p:ext uri="{BB962C8B-B14F-4D97-AF65-F5344CB8AC3E}">
        <p14:creationId xmlns:p14="http://schemas.microsoft.com/office/powerpoint/2010/main" val="313525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128520" y="902716"/>
            <a:ext cx="3531870" cy="659130"/>
          </a:xfrm>
          <a:prstGeom prst="rect">
            <a:avLst/>
          </a:prstGeom>
        </p:spPr>
        <p:txBody>
          <a:bodyPr vert="horz" wrap="square" lIns="0" tIns="0" rIns="0" bIns="0" rtlCol="0">
            <a:spAutoFit/>
          </a:bodyPr>
          <a:lstStyle/>
          <a:p>
            <a:pPr marL="12700">
              <a:lnSpc>
                <a:spcPct val="100000"/>
              </a:lnSpc>
            </a:pPr>
            <a:r>
              <a:rPr sz="1400" b="1" u="heavy" spc="-5" dirty="0">
                <a:latin typeface="Times New Roman"/>
                <a:cs typeface="Times New Roman"/>
              </a:rPr>
              <a:t>Categories of Data Communication</a:t>
            </a:r>
            <a:r>
              <a:rPr sz="1400" b="1" u="heavy" spc="45" dirty="0">
                <a:latin typeface="Times New Roman"/>
                <a:cs typeface="Times New Roman"/>
              </a:rPr>
              <a:t> </a:t>
            </a:r>
            <a:r>
              <a:rPr sz="1400" b="1" u="heavy" spc="-5" dirty="0">
                <a:latin typeface="Times New Roman"/>
                <a:cs typeface="Times New Roman"/>
              </a:rPr>
              <a:t>Standards</a:t>
            </a:r>
            <a:endParaRPr sz="1400">
              <a:latin typeface="Times New Roman"/>
              <a:cs typeface="Times New Roman"/>
            </a:endParaRPr>
          </a:p>
          <a:p>
            <a:pPr>
              <a:lnSpc>
                <a:spcPct val="100000"/>
              </a:lnSpc>
              <a:spcBef>
                <a:spcPts val="5"/>
              </a:spcBef>
            </a:pPr>
            <a:endParaRPr sz="1500">
              <a:latin typeface="Times New Roman"/>
              <a:cs typeface="Times New Roman"/>
            </a:endParaRPr>
          </a:p>
          <a:p>
            <a:pPr marL="327660" algn="ctr">
              <a:lnSpc>
                <a:spcPct val="100000"/>
              </a:lnSpc>
              <a:spcBef>
                <a:spcPts val="5"/>
              </a:spcBef>
            </a:pPr>
            <a:r>
              <a:rPr sz="1400" spc="-5" dirty="0">
                <a:latin typeface="Times New Roman"/>
                <a:cs typeface="Times New Roman"/>
              </a:rPr>
              <a:t>Standards</a:t>
            </a:r>
            <a:endParaRPr sz="1400">
              <a:latin typeface="Times New Roman"/>
              <a:cs typeface="Times New Roman"/>
            </a:endParaRPr>
          </a:p>
        </p:txBody>
      </p:sp>
      <p:sp>
        <p:nvSpPr>
          <p:cNvPr id="7" name="object 7"/>
          <p:cNvSpPr/>
          <p:nvPr/>
        </p:nvSpPr>
        <p:spPr>
          <a:xfrm>
            <a:off x="4686300" y="2381250"/>
            <a:ext cx="1257300" cy="571500"/>
          </a:xfrm>
          <a:custGeom>
            <a:avLst/>
            <a:gdLst/>
            <a:ahLst/>
            <a:cxnLst/>
            <a:rect l="l" t="t" r="r" b="b"/>
            <a:pathLst>
              <a:path w="1257300" h="571500">
                <a:moveTo>
                  <a:pt x="1257300" y="0"/>
                </a:moveTo>
                <a:lnTo>
                  <a:pt x="0" y="0"/>
                </a:lnTo>
                <a:lnTo>
                  <a:pt x="0" y="571500"/>
                </a:lnTo>
                <a:lnTo>
                  <a:pt x="1257300" y="571500"/>
                </a:lnTo>
                <a:lnTo>
                  <a:pt x="1257300" y="0"/>
                </a:lnTo>
                <a:close/>
              </a:path>
            </a:pathLst>
          </a:custGeom>
          <a:ln w="9525">
            <a:solidFill>
              <a:srgbClr val="000000"/>
            </a:solidFill>
          </a:ln>
        </p:spPr>
        <p:txBody>
          <a:bodyPr wrap="square" lIns="0" tIns="0" rIns="0" bIns="0" rtlCol="0"/>
          <a:lstStyle/>
          <a:p>
            <a:endParaRPr/>
          </a:p>
        </p:txBody>
      </p:sp>
      <p:sp>
        <p:nvSpPr>
          <p:cNvPr id="8" name="object 8"/>
          <p:cNvSpPr txBox="1"/>
          <p:nvPr/>
        </p:nvSpPr>
        <p:spPr>
          <a:xfrm>
            <a:off x="4964684" y="2432557"/>
            <a:ext cx="701675" cy="415290"/>
          </a:xfrm>
          <a:prstGeom prst="rect">
            <a:avLst/>
          </a:prstGeom>
        </p:spPr>
        <p:txBody>
          <a:bodyPr vert="horz" wrap="square" lIns="0" tIns="0" rIns="0" bIns="0" rtlCol="0">
            <a:spAutoFit/>
          </a:bodyPr>
          <a:lstStyle/>
          <a:p>
            <a:pPr marL="12700" marR="5080" indent="34925">
              <a:lnSpc>
                <a:spcPts val="1610"/>
              </a:lnSpc>
            </a:pPr>
            <a:r>
              <a:rPr sz="1400" spc="-5" dirty="0">
                <a:latin typeface="Times New Roman"/>
                <a:cs typeface="Times New Roman"/>
              </a:rPr>
              <a:t>De facto  (By</a:t>
            </a:r>
            <a:r>
              <a:rPr sz="1400" spc="-75" dirty="0">
                <a:latin typeface="Times New Roman"/>
                <a:cs typeface="Times New Roman"/>
              </a:rPr>
              <a:t> </a:t>
            </a:r>
            <a:r>
              <a:rPr sz="1400" spc="-5" dirty="0">
                <a:latin typeface="Times New Roman"/>
                <a:cs typeface="Times New Roman"/>
              </a:rPr>
              <a:t>Fact)</a:t>
            </a:r>
            <a:endParaRPr sz="1400">
              <a:latin typeface="Times New Roman"/>
              <a:cs typeface="Times New Roman"/>
            </a:endParaRPr>
          </a:p>
        </p:txBody>
      </p:sp>
      <p:sp>
        <p:nvSpPr>
          <p:cNvPr id="9" name="object 9"/>
          <p:cNvSpPr/>
          <p:nvPr/>
        </p:nvSpPr>
        <p:spPr>
          <a:xfrm>
            <a:off x="1828800" y="2381250"/>
            <a:ext cx="1257300" cy="571500"/>
          </a:xfrm>
          <a:custGeom>
            <a:avLst/>
            <a:gdLst/>
            <a:ahLst/>
            <a:cxnLst/>
            <a:rect l="l" t="t" r="r" b="b"/>
            <a:pathLst>
              <a:path w="1257300" h="571500">
                <a:moveTo>
                  <a:pt x="1257300" y="0"/>
                </a:moveTo>
                <a:lnTo>
                  <a:pt x="0" y="0"/>
                </a:lnTo>
                <a:lnTo>
                  <a:pt x="0" y="571500"/>
                </a:lnTo>
                <a:lnTo>
                  <a:pt x="1257300" y="571500"/>
                </a:lnTo>
                <a:lnTo>
                  <a:pt x="1257300" y="0"/>
                </a:lnTo>
                <a:close/>
              </a:path>
            </a:pathLst>
          </a:custGeom>
          <a:ln w="9525">
            <a:solidFill>
              <a:srgbClr val="000000"/>
            </a:solidFill>
          </a:ln>
        </p:spPr>
        <p:txBody>
          <a:bodyPr wrap="square" lIns="0" tIns="0" rIns="0" bIns="0" rtlCol="0"/>
          <a:lstStyle/>
          <a:p>
            <a:endParaRPr/>
          </a:p>
        </p:txBody>
      </p:sp>
      <p:sp>
        <p:nvSpPr>
          <p:cNvPr id="10" name="object 10"/>
          <p:cNvSpPr txBox="1"/>
          <p:nvPr/>
        </p:nvSpPr>
        <p:spPr>
          <a:xfrm>
            <a:off x="2102599" y="2432557"/>
            <a:ext cx="711835" cy="415290"/>
          </a:xfrm>
          <a:prstGeom prst="rect">
            <a:avLst/>
          </a:prstGeom>
        </p:spPr>
        <p:txBody>
          <a:bodyPr vert="horz" wrap="square" lIns="0" tIns="0" rIns="0" bIns="0" rtlCol="0">
            <a:spAutoFit/>
          </a:bodyPr>
          <a:lstStyle/>
          <a:p>
            <a:pPr marL="12700" marR="5080" indent="78740">
              <a:lnSpc>
                <a:spcPts val="1610"/>
              </a:lnSpc>
            </a:pPr>
            <a:r>
              <a:rPr sz="1400" spc="-5" dirty="0">
                <a:latin typeface="Times New Roman"/>
                <a:cs typeface="Times New Roman"/>
              </a:rPr>
              <a:t>De jure  (By</a:t>
            </a:r>
            <a:r>
              <a:rPr sz="1400" spc="-80" dirty="0">
                <a:latin typeface="Times New Roman"/>
                <a:cs typeface="Times New Roman"/>
              </a:rPr>
              <a:t> </a:t>
            </a:r>
            <a:r>
              <a:rPr sz="1400" spc="-5" dirty="0">
                <a:latin typeface="Times New Roman"/>
                <a:cs typeface="Times New Roman"/>
              </a:rPr>
              <a:t>Law)</a:t>
            </a:r>
            <a:endParaRPr sz="1400">
              <a:latin typeface="Times New Roman"/>
              <a:cs typeface="Times New Roman"/>
            </a:endParaRPr>
          </a:p>
        </p:txBody>
      </p:sp>
      <p:sp>
        <p:nvSpPr>
          <p:cNvPr id="11" name="object 11"/>
          <p:cNvSpPr/>
          <p:nvPr/>
        </p:nvSpPr>
        <p:spPr>
          <a:xfrm>
            <a:off x="5715000" y="3409950"/>
            <a:ext cx="1371600" cy="457200"/>
          </a:xfrm>
          <a:custGeom>
            <a:avLst/>
            <a:gdLst/>
            <a:ahLst/>
            <a:cxnLst/>
            <a:rect l="l" t="t" r="r" b="b"/>
            <a:pathLst>
              <a:path w="1371600" h="457200">
                <a:moveTo>
                  <a:pt x="1371600" y="0"/>
                </a:moveTo>
                <a:lnTo>
                  <a:pt x="0" y="0"/>
                </a:lnTo>
                <a:lnTo>
                  <a:pt x="0" y="457200"/>
                </a:lnTo>
                <a:lnTo>
                  <a:pt x="1371600" y="457200"/>
                </a:lnTo>
                <a:lnTo>
                  <a:pt x="1371600" y="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5813552" y="3447033"/>
            <a:ext cx="1176655" cy="225425"/>
          </a:xfrm>
          <a:prstGeom prst="rect">
            <a:avLst/>
          </a:prstGeom>
        </p:spPr>
        <p:txBody>
          <a:bodyPr vert="horz" wrap="square" lIns="0" tIns="0" rIns="0" bIns="0" rtlCol="0">
            <a:spAutoFit/>
          </a:bodyPr>
          <a:lstStyle/>
          <a:p>
            <a:pPr marL="12700">
              <a:lnSpc>
                <a:spcPct val="100000"/>
              </a:lnSpc>
            </a:pPr>
            <a:r>
              <a:rPr sz="1400" spc="-5" dirty="0">
                <a:latin typeface="Times New Roman"/>
                <a:cs typeface="Times New Roman"/>
              </a:rPr>
              <a:t>Non</a:t>
            </a:r>
            <a:r>
              <a:rPr sz="1400" spc="-50" dirty="0">
                <a:latin typeface="Times New Roman"/>
                <a:cs typeface="Times New Roman"/>
              </a:rPr>
              <a:t> </a:t>
            </a:r>
            <a:r>
              <a:rPr sz="1400" spc="-5" dirty="0">
                <a:latin typeface="Times New Roman"/>
                <a:cs typeface="Times New Roman"/>
              </a:rPr>
              <a:t>Proprietary</a:t>
            </a:r>
            <a:endParaRPr sz="1400">
              <a:latin typeface="Times New Roman"/>
              <a:cs typeface="Times New Roman"/>
            </a:endParaRPr>
          </a:p>
        </p:txBody>
      </p:sp>
      <p:sp>
        <p:nvSpPr>
          <p:cNvPr id="13" name="object 13"/>
          <p:cNvSpPr/>
          <p:nvPr/>
        </p:nvSpPr>
        <p:spPr>
          <a:xfrm>
            <a:off x="3771900" y="3409950"/>
            <a:ext cx="1371600" cy="458470"/>
          </a:xfrm>
          <a:custGeom>
            <a:avLst/>
            <a:gdLst/>
            <a:ahLst/>
            <a:cxnLst/>
            <a:rect l="l" t="t" r="r" b="b"/>
            <a:pathLst>
              <a:path w="1371600" h="458470">
                <a:moveTo>
                  <a:pt x="1371600" y="0"/>
                </a:moveTo>
                <a:lnTo>
                  <a:pt x="0" y="0"/>
                </a:lnTo>
                <a:lnTo>
                  <a:pt x="0" y="457961"/>
                </a:lnTo>
                <a:lnTo>
                  <a:pt x="1371600" y="457961"/>
                </a:lnTo>
                <a:lnTo>
                  <a:pt x="1371600" y="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4045711" y="3447033"/>
            <a:ext cx="825500" cy="225425"/>
          </a:xfrm>
          <a:prstGeom prst="rect">
            <a:avLst/>
          </a:prstGeom>
        </p:spPr>
        <p:txBody>
          <a:bodyPr vert="horz" wrap="square" lIns="0" tIns="0" rIns="0" bIns="0" rtlCol="0">
            <a:spAutoFit/>
          </a:bodyPr>
          <a:lstStyle/>
          <a:p>
            <a:pPr marL="12700">
              <a:lnSpc>
                <a:spcPct val="100000"/>
              </a:lnSpc>
            </a:pPr>
            <a:r>
              <a:rPr sz="1400" spc="-5" dirty="0">
                <a:latin typeface="Times New Roman"/>
                <a:cs typeface="Times New Roman"/>
              </a:rPr>
              <a:t>Proprietary</a:t>
            </a:r>
            <a:endParaRPr sz="1400">
              <a:latin typeface="Times New Roman"/>
              <a:cs typeface="Times New Roman"/>
            </a:endParaRPr>
          </a:p>
        </p:txBody>
      </p:sp>
      <p:sp>
        <p:nvSpPr>
          <p:cNvPr id="15" name="object 15"/>
          <p:cNvSpPr/>
          <p:nvPr/>
        </p:nvSpPr>
        <p:spPr>
          <a:xfrm>
            <a:off x="2400300" y="1924050"/>
            <a:ext cx="1600200" cy="457200"/>
          </a:xfrm>
          <a:custGeom>
            <a:avLst/>
            <a:gdLst/>
            <a:ahLst/>
            <a:cxnLst/>
            <a:rect l="l" t="t" r="r" b="b"/>
            <a:pathLst>
              <a:path w="1600200" h="457200">
                <a:moveTo>
                  <a:pt x="1600200" y="0"/>
                </a:moveTo>
                <a:lnTo>
                  <a:pt x="1600200" y="228600"/>
                </a:lnTo>
                <a:lnTo>
                  <a:pt x="0" y="228600"/>
                </a:lnTo>
                <a:lnTo>
                  <a:pt x="0" y="457200"/>
                </a:lnTo>
              </a:path>
            </a:pathLst>
          </a:custGeom>
          <a:ln w="9525">
            <a:solidFill>
              <a:srgbClr val="000000"/>
            </a:solidFill>
          </a:ln>
        </p:spPr>
        <p:txBody>
          <a:bodyPr wrap="square" lIns="0" tIns="0" rIns="0" bIns="0" rtlCol="0"/>
          <a:lstStyle/>
          <a:p>
            <a:endParaRPr/>
          </a:p>
        </p:txBody>
      </p:sp>
      <p:sp>
        <p:nvSpPr>
          <p:cNvPr id="16" name="object 16"/>
          <p:cNvSpPr/>
          <p:nvPr/>
        </p:nvSpPr>
        <p:spPr>
          <a:xfrm>
            <a:off x="4000500" y="2152650"/>
            <a:ext cx="1371600" cy="228600"/>
          </a:xfrm>
          <a:custGeom>
            <a:avLst/>
            <a:gdLst/>
            <a:ahLst/>
            <a:cxnLst/>
            <a:rect l="l" t="t" r="r" b="b"/>
            <a:pathLst>
              <a:path w="1371600" h="228600">
                <a:moveTo>
                  <a:pt x="0" y="0"/>
                </a:moveTo>
                <a:lnTo>
                  <a:pt x="1371600" y="0"/>
                </a:lnTo>
                <a:lnTo>
                  <a:pt x="1371600" y="228600"/>
                </a:lnTo>
              </a:path>
            </a:pathLst>
          </a:custGeom>
          <a:ln w="9525">
            <a:solidFill>
              <a:srgbClr val="000000"/>
            </a:solidFill>
          </a:ln>
        </p:spPr>
        <p:txBody>
          <a:bodyPr wrap="square" lIns="0" tIns="0" rIns="0" bIns="0" rtlCol="0"/>
          <a:lstStyle/>
          <a:p>
            <a:endParaRPr/>
          </a:p>
        </p:txBody>
      </p:sp>
      <p:sp>
        <p:nvSpPr>
          <p:cNvPr id="17" name="object 17"/>
          <p:cNvSpPr/>
          <p:nvPr/>
        </p:nvSpPr>
        <p:spPr>
          <a:xfrm>
            <a:off x="4114800" y="2952750"/>
            <a:ext cx="1257300" cy="457200"/>
          </a:xfrm>
          <a:custGeom>
            <a:avLst/>
            <a:gdLst/>
            <a:ahLst/>
            <a:cxnLst/>
            <a:rect l="l" t="t" r="r" b="b"/>
            <a:pathLst>
              <a:path w="1257300" h="457200">
                <a:moveTo>
                  <a:pt x="1257300" y="0"/>
                </a:moveTo>
                <a:lnTo>
                  <a:pt x="1257300" y="228600"/>
                </a:lnTo>
                <a:lnTo>
                  <a:pt x="0" y="228600"/>
                </a:lnTo>
                <a:lnTo>
                  <a:pt x="0" y="457200"/>
                </a:lnTo>
              </a:path>
            </a:pathLst>
          </a:custGeom>
          <a:ln w="9525">
            <a:solidFill>
              <a:srgbClr val="000000"/>
            </a:solidFill>
          </a:ln>
        </p:spPr>
        <p:txBody>
          <a:bodyPr wrap="square" lIns="0" tIns="0" rIns="0" bIns="0" rtlCol="0"/>
          <a:lstStyle/>
          <a:p>
            <a:endParaRPr/>
          </a:p>
        </p:txBody>
      </p:sp>
      <p:sp>
        <p:nvSpPr>
          <p:cNvPr id="18" name="object 18"/>
          <p:cNvSpPr/>
          <p:nvPr/>
        </p:nvSpPr>
        <p:spPr>
          <a:xfrm>
            <a:off x="5372100" y="3181350"/>
            <a:ext cx="1143000" cy="228600"/>
          </a:xfrm>
          <a:custGeom>
            <a:avLst/>
            <a:gdLst/>
            <a:ahLst/>
            <a:cxnLst/>
            <a:rect l="l" t="t" r="r" b="b"/>
            <a:pathLst>
              <a:path w="1143000" h="228600">
                <a:moveTo>
                  <a:pt x="0" y="0"/>
                </a:moveTo>
                <a:lnTo>
                  <a:pt x="1143000" y="0"/>
                </a:lnTo>
                <a:lnTo>
                  <a:pt x="1143000" y="228600"/>
                </a:lnTo>
              </a:path>
            </a:pathLst>
          </a:custGeom>
          <a:ln w="9525">
            <a:solidFill>
              <a:srgbClr val="000000"/>
            </a:solidFill>
          </a:ln>
        </p:spPr>
        <p:txBody>
          <a:bodyPr wrap="square" lIns="0" tIns="0" rIns="0" bIns="0" rtlCol="0"/>
          <a:lstStyle/>
          <a:p>
            <a:endParaRPr/>
          </a:p>
        </p:txBody>
      </p:sp>
      <p:sp>
        <p:nvSpPr>
          <p:cNvPr id="19" name="object 19"/>
          <p:cNvSpPr txBox="1"/>
          <p:nvPr/>
        </p:nvSpPr>
        <p:spPr>
          <a:xfrm>
            <a:off x="1130300" y="4212335"/>
            <a:ext cx="5531485" cy="5509260"/>
          </a:xfrm>
          <a:prstGeom prst="rect">
            <a:avLst/>
          </a:prstGeom>
        </p:spPr>
        <p:txBody>
          <a:bodyPr vert="horz" wrap="square" lIns="0" tIns="0" rIns="0" bIns="0" rtlCol="0">
            <a:spAutoFit/>
          </a:bodyPr>
          <a:lstStyle/>
          <a:p>
            <a:pPr marL="469900" indent="-228600">
              <a:lnSpc>
                <a:spcPct val="100000"/>
              </a:lnSpc>
              <a:buFont typeface="Meiryo"/>
              <a:buChar char="❖"/>
              <a:tabLst>
                <a:tab pos="469900" algn="l"/>
              </a:tabLst>
            </a:pPr>
            <a:r>
              <a:rPr sz="1200" b="1" spc="-5" dirty="0">
                <a:latin typeface="Times New Roman"/>
                <a:cs typeface="Times New Roman"/>
              </a:rPr>
              <a:t>De </a:t>
            </a:r>
            <a:r>
              <a:rPr sz="1200" b="1" dirty="0">
                <a:latin typeface="Times New Roman"/>
                <a:cs typeface="Times New Roman"/>
              </a:rPr>
              <a:t>facto </a:t>
            </a:r>
            <a:r>
              <a:rPr sz="1200" b="1" spc="-5" dirty="0">
                <a:latin typeface="Times New Roman"/>
                <a:cs typeface="Times New Roman"/>
              </a:rPr>
              <a:t>(By </a:t>
            </a:r>
            <a:r>
              <a:rPr sz="1200" b="1" dirty="0">
                <a:latin typeface="Times New Roman"/>
                <a:cs typeface="Times New Roman"/>
              </a:rPr>
              <a:t>fact or By</a:t>
            </a:r>
            <a:r>
              <a:rPr sz="1200" b="1" spc="-80" dirty="0">
                <a:latin typeface="Times New Roman"/>
                <a:cs typeface="Times New Roman"/>
              </a:rPr>
              <a:t> </a:t>
            </a:r>
            <a:r>
              <a:rPr sz="1200" b="1" dirty="0">
                <a:latin typeface="Times New Roman"/>
                <a:cs typeface="Times New Roman"/>
              </a:rPr>
              <a:t>Convention)</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6350">
              <a:lnSpc>
                <a:spcPts val="1380"/>
              </a:lnSpc>
              <a:spcBef>
                <a:spcPts val="5"/>
              </a:spcBef>
            </a:pPr>
            <a:r>
              <a:rPr sz="1200" spc="-5" dirty="0">
                <a:latin typeface="Times New Roman"/>
                <a:cs typeface="Times New Roman"/>
              </a:rPr>
              <a:t>Standards not </a:t>
            </a:r>
            <a:r>
              <a:rPr sz="1200" dirty="0">
                <a:latin typeface="Times New Roman"/>
                <a:cs typeface="Times New Roman"/>
              </a:rPr>
              <a:t>approved </a:t>
            </a:r>
            <a:r>
              <a:rPr sz="1200" spc="-5" dirty="0">
                <a:latin typeface="Times New Roman"/>
                <a:cs typeface="Times New Roman"/>
              </a:rPr>
              <a:t>by </a:t>
            </a:r>
            <a:r>
              <a:rPr sz="1200" dirty="0">
                <a:latin typeface="Times New Roman"/>
                <a:cs typeface="Times New Roman"/>
              </a:rPr>
              <a:t>an </a:t>
            </a:r>
            <a:r>
              <a:rPr sz="1200" spc="-5" dirty="0">
                <a:latin typeface="Times New Roman"/>
                <a:cs typeface="Times New Roman"/>
              </a:rPr>
              <a:t>organized body but have been </a:t>
            </a:r>
            <a:r>
              <a:rPr sz="1200" dirty="0">
                <a:latin typeface="Times New Roman"/>
                <a:cs typeface="Times New Roman"/>
              </a:rPr>
              <a:t>adopted as </a:t>
            </a:r>
            <a:r>
              <a:rPr sz="1200" spc="-5" dirty="0">
                <a:latin typeface="Times New Roman"/>
                <a:cs typeface="Times New Roman"/>
              </a:rPr>
              <a:t>standards  </a:t>
            </a:r>
            <a:r>
              <a:rPr sz="1200" dirty="0">
                <a:latin typeface="Times New Roman"/>
                <a:cs typeface="Times New Roman"/>
              </a:rPr>
              <a:t>through their widespread</a:t>
            </a:r>
            <a:r>
              <a:rPr sz="1200" spc="-110" dirty="0">
                <a:latin typeface="Times New Roman"/>
                <a:cs typeface="Times New Roman"/>
              </a:rPr>
              <a:t> </a:t>
            </a:r>
            <a:r>
              <a:rPr sz="1200" dirty="0">
                <a:latin typeface="Times New Roman"/>
                <a:cs typeface="Times New Roman"/>
              </a:rPr>
              <a:t>use</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ct val="100000"/>
              </a:lnSpc>
              <a:buFont typeface="Meiryo"/>
              <a:buChar char="❖"/>
              <a:tabLst>
                <a:tab pos="469900" algn="l"/>
              </a:tabLst>
            </a:pPr>
            <a:r>
              <a:rPr sz="1200" b="1" spc="-5" dirty="0">
                <a:latin typeface="Times New Roman"/>
                <a:cs typeface="Times New Roman"/>
              </a:rPr>
              <a:t>De </a:t>
            </a:r>
            <a:r>
              <a:rPr sz="1200" b="1" dirty="0">
                <a:latin typeface="Times New Roman"/>
                <a:cs typeface="Times New Roman"/>
              </a:rPr>
              <a:t>jure (By Law or By</a:t>
            </a:r>
            <a:r>
              <a:rPr sz="1200" b="1" spc="-100" dirty="0">
                <a:latin typeface="Times New Roman"/>
                <a:cs typeface="Times New Roman"/>
              </a:rPr>
              <a:t> </a:t>
            </a:r>
            <a:r>
              <a:rPr sz="1200" b="1" dirty="0">
                <a:latin typeface="Times New Roman"/>
                <a:cs typeface="Times New Roman"/>
              </a:rPr>
              <a:t>Regulation)</a:t>
            </a:r>
            <a:endParaRPr sz="1200">
              <a:latin typeface="Times New Roman"/>
              <a:cs typeface="Times New Roman"/>
            </a:endParaRPr>
          </a:p>
          <a:p>
            <a:pPr marL="1155700" marR="238125" indent="-685800">
              <a:lnSpc>
                <a:spcPts val="2760"/>
              </a:lnSpc>
              <a:spcBef>
                <a:spcPts val="295"/>
              </a:spcBef>
            </a:pPr>
            <a:r>
              <a:rPr sz="1200" dirty="0">
                <a:latin typeface="Times New Roman"/>
                <a:cs typeface="Times New Roman"/>
              </a:rPr>
              <a:t>Standards that have been legislated by an </a:t>
            </a:r>
            <a:r>
              <a:rPr sz="1200" spc="-5" dirty="0">
                <a:latin typeface="Times New Roman"/>
                <a:cs typeface="Times New Roman"/>
              </a:rPr>
              <a:t>officially </a:t>
            </a:r>
            <a:r>
              <a:rPr sz="1200" dirty="0">
                <a:latin typeface="Times New Roman"/>
                <a:cs typeface="Times New Roman"/>
              </a:rPr>
              <a:t>recognized regulation</a:t>
            </a:r>
            <a:r>
              <a:rPr sz="1200" spc="-95" dirty="0">
                <a:latin typeface="Times New Roman"/>
                <a:cs typeface="Times New Roman"/>
              </a:rPr>
              <a:t> </a:t>
            </a:r>
            <a:r>
              <a:rPr sz="1200" dirty="0">
                <a:latin typeface="Times New Roman"/>
                <a:cs typeface="Times New Roman"/>
              </a:rPr>
              <a:t>body  Subdivision of De Facto</a:t>
            </a:r>
            <a:r>
              <a:rPr sz="1200" spc="-125" dirty="0">
                <a:latin typeface="Times New Roman"/>
                <a:cs typeface="Times New Roman"/>
              </a:rPr>
              <a:t> </a:t>
            </a:r>
            <a:r>
              <a:rPr sz="1200" dirty="0">
                <a:latin typeface="Times New Roman"/>
                <a:cs typeface="Times New Roman"/>
              </a:rPr>
              <a:t>Standards</a:t>
            </a:r>
            <a:endParaRPr sz="1200">
              <a:latin typeface="Times New Roman"/>
              <a:cs typeface="Times New Roman"/>
            </a:endParaRPr>
          </a:p>
          <a:p>
            <a:pPr marL="1155700" lvl="1" indent="-228600">
              <a:lnSpc>
                <a:spcPct val="100000"/>
              </a:lnSpc>
              <a:spcBef>
                <a:spcPts val="1005"/>
              </a:spcBef>
              <a:buFont typeface="Meiryo"/>
              <a:buChar char="➢"/>
              <a:tabLst>
                <a:tab pos="1155700" algn="l"/>
              </a:tabLst>
            </a:pPr>
            <a:r>
              <a:rPr sz="1200" b="1" spc="-5" dirty="0">
                <a:latin typeface="Times New Roman"/>
                <a:cs typeface="Times New Roman"/>
              </a:rPr>
              <a:t>PROPRIETARY </a:t>
            </a:r>
            <a:r>
              <a:rPr sz="1200" dirty="0">
                <a:latin typeface="Times New Roman"/>
                <a:cs typeface="Times New Roman"/>
              </a:rPr>
              <a:t>(Closed</a:t>
            </a:r>
            <a:r>
              <a:rPr sz="1200" spc="-95" dirty="0">
                <a:latin typeface="Times New Roman"/>
                <a:cs typeface="Times New Roman"/>
              </a:rPr>
              <a:t> </a:t>
            </a:r>
            <a:r>
              <a:rPr sz="1200" dirty="0">
                <a:latin typeface="Times New Roman"/>
                <a:cs typeface="Times New Roman"/>
              </a:rPr>
              <a:t>Standards)</a:t>
            </a:r>
            <a:endParaRPr sz="1200">
              <a:latin typeface="Times New Roman"/>
              <a:cs typeface="Times New Roman"/>
            </a:endParaRPr>
          </a:p>
          <a:p>
            <a:pPr lvl="1">
              <a:lnSpc>
                <a:spcPct val="100000"/>
              </a:lnSpc>
              <a:spcBef>
                <a:spcPts val="35"/>
              </a:spcBef>
              <a:buFont typeface="Meiryo"/>
              <a:buChar char="➢"/>
            </a:pPr>
            <a:endParaRPr sz="1200">
              <a:latin typeface="Times New Roman"/>
              <a:cs typeface="Times New Roman"/>
            </a:endParaRPr>
          </a:p>
          <a:p>
            <a:pPr marL="1155700" marR="5080" indent="38100" algn="just">
              <a:lnSpc>
                <a:spcPts val="1380"/>
              </a:lnSpc>
            </a:pPr>
            <a:r>
              <a:rPr sz="1200" dirty="0">
                <a:latin typeface="Times New Roman"/>
                <a:cs typeface="Times New Roman"/>
              </a:rPr>
              <a:t>Standards that are originally </a:t>
            </a:r>
            <a:r>
              <a:rPr sz="1200" spc="-5" dirty="0">
                <a:latin typeface="Times New Roman"/>
                <a:cs typeface="Times New Roman"/>
              </a:rPr>
              <a:t>invented by </a:t>
            </a:r>
            <a:r>
              <a:rPr sz="1200" dirty="0">
                <a:latin typeface="Times New Roman"/>
                <a:cs typeface="Times New Roman"/>
              </a:rPr>
              <a:t>a </a:t>
            </a:r>
            <a:r>
              <a:rPr sz="1200" spc="-5" dirty="0">
                <a:latin typeface="Times New Roman"/>
                <a:cs typeface="Times New Roman"/>
              </a:rPr>
              <a:t>Commercial Organization  </a:t>
            </a:r>
            <a:r>
              <a:rPr sz="1200" dirty="0">
                <a:latin typeface="Times New Roman"/>
                <a:cs typeface="Times New Roman"/>
              </a:rPr>
              <a:t>as a basis for the operation of its products they are wholly owned by  that </a:t>
            </a:r>
            <a:r>
              <a:rPr sz="1200" spc="-5" dirty="0">
                <a:latin typeface="Times New Roman"/>
                <a:cs typeface="Times New Roman"/>
              </a:rPr>
              <a:t>company. </a:t>
            </a:r>
            <a:r>
              <a:rPr sz="1200" dirty="0">
                <a:latin typeface="Times New Roman"/>
                <a:cs typeface="Times New Roman"/>
              </a:rPr>
              <a:t>They are also called Closed Standards because they  close off Communication between</a:t>
            </a:r>
            <a:r>
              <a:rPr sz="1200" spc="-80"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155700" lvl="1" indent="-228600">
              <a:lnSpc>
                <a:spcPct val="100000"/>
              </a:lnSpc>
              <a:spcBef>
                <a:spcPts val="5"/>
              </a:spcBef>
              <a:buFont typeface="Meiryo"/>
              <a:buChar char="➢"/>
              <a:tabLst>
                <a:tab pos="1155700" algn="l"/>
              </a:tabLst>
            </a:pPr>
            <a:r>
              <a:rPr sz="1200" b="1" spc="-5" dirty="0">
                <a:latin typeface="Times New Roman"/>
                <a:cs typeface="Times New Roman"/>
              </a:rPr>
              <a:t>NON</a:t>
            </a:r>
            <a:r>
              <a:rPr sz="1200" spc="-5" dirty="0">
                <a:latin typeface="Times New Roman"/>
                <a:cs typeface="Times New Roman"/>
              </a:rPr>
              <a:t>- </a:t>
            </a:r>
            <a:r>
              <a:rPr sz="1200" b="1" spc="-5" dirty="0">
                <a:latin typeface="Times New Roman"/>
                <a:cs typeface="Times New Roman"/>
              </a:rPr>
              <a:t>PROPRIETARY </a:t>
            </a:r>
            <a:r>
              <a:rPr sz="1200" dirty="0">
                <a:latin typeface="Times New Roman"/>
                <a:cs typeface="Times New Roman"/>
              </a:rPr>
              <a:t>(Open</a:t>
            </a:r>
            <a:r>
              <a:rPr sz="1200" spc="-75" dirty="0">
                <a:latin typeface="Times New Roman"/>
                <a:cs typeface="Times New Roman"/>
              </a:rPr>
              <a:t> </a:t>
            </a:r>
            <a:r>
              <a:rPr sz="1200" dirty="0">
                <a:latin typeface="Times New Roman"/>
                <a:cs typeface="Times New Roman"/>
              </a:rPr>
              <a:t>Standards)</a:t>
            </a:r>
            <a:endParaRPr sz="1200">
              <a:latin typeface="Times New Roman"/>
              <a:cs typeface="Times New Roman"/>
            </a:endParaRPr>
          </a:p>
          <a:p>
            <a:pPr lvl="1">
              <a:lnSpc>
                <a:spcPct val="100000"/>
              </a:lnSpc>
              <a:spcBef>
                <a:spcPts val="35"/>
              </a:spcBef>
              <a:buFont typeface="Meiryo"/>
              <a:buChar char="➢"/>
            </a:pPr>
            <a:endParaRPr sz="1200">
              <a:latin typeface="Times New Roman"/>
              <a:cs typeface="Times New Roman"/>
            </a:endParaRPr>
          </a:p>
          <a:p>
            <a:pPr marL="1155700" marR="6350" indent="38100" algn="just">
              <a:lnSpc>
                <a:spcPts val="1380"/>
              </a:lnSpc>
            </a:pPr>
            <a:r>
              <a:rPr sz="1200" dirty="0">
                <a:latin typeface="Times New Roman"/>
                <a:cs typeface="Times New Roman"/>
              </a:rPr>
              <a:t>They are </a:t>
            </a:r>
            <a:r>
              <a:rPr sz="1200" spc="-5" dirty="0">
                <a:latin typeface="Times New Roman"/>
                <a:cs typeface="Times New Roman"/>
              </a:rPr>
              <a:t>originally developed </a:t>
            </a:r>
            <a:r>
              <a:rPr sz="1200" dirty="0">
                <a:latin typeface="Times New Roman"/>
                <a:cs typeface="Times New Roman"/>
              </a:rPr>
              <a:t>by groups or </a:t>
            </a:r>
            <a:r>
              <a:rPr sz="1200" spc="-5" dirty="0">
                <a:latin typeface="Times New Roman"/>
                <a:cs typeface="Times New Roman"/>
              </a:rPr>
              <a:t>committees </a:t>
            </a:r>
            <a:r>
              <a:rPr sz="1200" dirty="0">
                <a:latin typeface="Times New Roman"/>
                <a:cs typeface="Times New Roman"/>
              </a:rPr>
              <a:t>that </a:t>
            </a:r>
            <a:r>
              <a:rPr sz="1200" spc="-5" dirty="0">
                <a:latin typeface="Times New Roman"/>
                <a:cs typeface="Times New Roman"/>
              </a:rPr>
              <a:t>have  </a:t>
            </a:r>
            <a:r>
              <a:rPr sz="1200" dirty="0">
                <a:latin typeface="Times New Roman"/>
                <a:cs typeface="Times New Roman"/>
              </a:rPr>
              <a:t>passed them into public </a:t>
            </a:r>
            <a:r>
              <a:rPr sz="1200" spc="-5" dirty="0">
                <a:latin typeface="Times New Roman"/>
                <a:cs typeface="Times New Roman"/>
              </a:rPr>
              <a:t>domains. They are also called Open Standards  </a:t>
            </a:r>
            <a:r>
              <a:rPr sz="1200" dirty="0">
                <a:latin typeface="Times New Roman"/>
                <a:cs typeface="Times New Roman"/>
              </a:rPr>
              <a:t>because they open Communication between different</a:t>
            </a:r>
            <a:r>
              <a:rPr sz="1200" spc="-114"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2700">
              <a:lnSpc>
                <a:spcPct val="100000"/>
              </a:lnSpc>
            </a:pPr>
            <a:r>
              <a:rPr sz="1400" b="1" spc="-5" dirty="0">
                <a:latin typeface="Times New Roman"/>
                <a:cs typeface="Times New Roman"/>
              </a:rPr>
              <a:t>Standard</a:t>
            </a:r>
            <a:r>
              <a:rPr sz="1400" b="1" spc="-35" dirty="0">
                <a:latin typeface="Times New Roman"/>
                <a:cs typeface="Times New Roman"/>
              </a:rPr>
              <a:t> </a:t>
            </a:r>
            <a:r>
              <a:rPr sz="1400" b="1" spc="-5" dirty="0">
                <a:latin typeface="Times New Roman"/>
                <a:cs typeface="Times New Roman"/>
              </a:rPr>
              <a:t>Organizations</a:t>
            </a:r>
            <a:endParaRPr sz="1400">
              <a:latin typeface="Times New Roman"/>
              <a:cs typeface="Times New Roman"/>
            </a:endParaRPr>
          </a:p>
          <a:p>
            <a:pPr>
              <a:lnSpc>
                <a:spcPct val="100000"/>
              </a:lnSpc>
              <a:spcBef>
                <a:spcPts val="40"/>
              </a:spcBef>
            </a:pPr>
            <a:endParaRPr sz="1300">
              <a:latin typeface="Times New Roman"/>
              <a:cs typeface="Times New Roman"/>
            </a:endParaRPr>
          </a:p>
          <a:p>
            <a:pPr marL="12700">
              <a:lnSpc>
                <a:spcPct val="100000"/>
              </a:lnSpc>
            </a:pPr>
            <a:r>
              <a:rPr sz="1200" dirty="0">
                <a:latin typeface="Times New Roman"/>
                <a:cs typeface="Times New Roman"/>
              </a:rPr>
              <a:t>Standards are developed </a:t>
            </a:r>
            <a:r>
              <a:rPr sz="1200" spc="-5" dirty="0">
                <a:latin typeface="Times New Roman"/>
                <a:cs typeface="Times New Roman"/>
              </a:rPr>
              <a:t>mainly </a:t>
            </a:r>
            <a:r>
              <a:rPr sz="1200" dirty="0">
                <a:latin typeface="Times New Roman"/>
                <a:cs typeface="Times New Roman"/>
              </a:rPr>
              <a:t>by 3</a:t>
            </a:r>
            <a:r>
              <a:rPr sz="1200" spc="-100" dirty="0">
                <a:latin typeface="Times New Roman"/>
                <a:cs typeface="Times New Roman"/>
              </a:rPr>
              <a:t> </a:t>
            </a:r>
            <a:r>
              <a:rPr sz="1200" dirty="0">
                <a:latin typeface="Times New Roman"/>
                <a:cs typeface="Times New Roman"/>
              </a:rPr>
              <a:t>entities: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155700" lvl="1" indent="-228600">
              <a:lnSpc>
                <a:spcPts val="1410"/>
              </a:lnSpc>
              <a:buFont typeface="Meiryo"/>
              <a:buChar char="➢"/>
              <a:tabLst>
                <a:tab pos="1155700" algn="l"/>
              </a:tabLst>
            </a:pPr>
            <a:r>
              <a:rPr sz="1200" dirty="0">
                <a:latin typeface="Times New Roman"/>
                <a:cs typeface="Times New Roman"/>
              </a:rPr>
              <a:t>Standard Creation</a:t>
            </a:r>
            <a:r>
              <a:rPr sz="1200" spc="-60" dirty="0">
                <a:latin typeface="Times New Roman"/>
                <a:cs typeface="Times New Roman"/>
              </a:rPr>
              <a:t> </a:t>
            </a:r>
            <a:r>
              <a:rPr sz="1200" spc="-5" dirty="0">
                <a:latin typeface="Times New Roman"/>
                <a:cs typeface="Times New Roman"/>
              </a:rPr>
              <a:t>Committees</a:t>
            </a:r>
            <a:endParaRPr sz="1200">
              <a:latin typeface="Times New Roman"/>
              <a:cs typeface="Times New Roman"/>
            </a:endParaRPr>
          </a:p>
          <a:p>
            <a:pPr marL="1155700" lvl="1" indent="-228600">
              <a:lnSpc>
                <a:spcPts val="1380"/>
              </a:lnSpc>
              <a:buFont typeface="Meiryo"/>
              <a:buChar char="➢"/>
              <a:tabLst>
                <a:tab pos="1155700" algn="l"/>
              </a:tabLst>
            </a:pPr>
            <a:r>
              <a:rPr sz="1200" spc="-5" dirty="0">
                <a:latin typeface="Times New Roman"/>
                <a:cs typeface="Times New Roman"/>
              </a:rPr>
              <a:t>Forums</a:t>
            </a:r>
            <a:endParaRPr sz="1200">
              <a:latin typeface="Times New Roman"/>
              <a:cs typeface="Times New Roman"/>
            </a:endParaRPr>
          </a:p>
          <a:p>
            <a:pPr marL="1155700" lvl="1" indent="-228600">
              <a:lnSpc>
                <a:spcPts val="1410"/>
              </a:lnSpc>
              <a:buFont typeface="Meiryo"/>
              <a:buChar char="➢"/>
              <a:tabLst>
                <a:tab pos="1155700" algn="l"/>
              </a:tabLst>
            </a:pPr>
            <a:r>
              <a:rPr sz="1200" dirty="0">
                <a:latin typeface="Times New Roman"/>
                <a:cs typeface="Times New Roman"/>
              </a:rPr>
              <a:t>Regulatory</a:t>
            </a:r>
            <a:r>
              <a:rPr sz="1200" spc="-105" dirty="0">
                <a:latin typeface="Times New Roman"/>
                <a:cs typeface="Times New Roman"/>
              </a:rPr>
              <a:t> </a:t>
            </a:r>
            <a:r>
              <a:rPr sz="1200" dirty="0">
                <a:latin typeface="Times New Roman"/>
                <a:cs typeface="Times New Roman"/>
              </a:rPr>
              <a:t>Agencies</a:t>
            </a:r>
            <a:endParaRPr sz="1200">
              <a:latin typeface="Times New Roman"/>
              <a:cs typeface="Times New Roman"/>
            </a:endParaRPr>
          </a:p>
        </p:txBody>
      </p:sp>
      <p:sp>
        <p:nvSpPr>
          <p:cNvPr id="20" name="object 2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21" name="object 2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23</a:t>
            </a:fld>
            <a:endParaRPr dirty="0"/>
          </a:p>
        </p:txBody>
      </p:sp>
    </p:spTree>
    <p:extLst>
      <p:ext uri="{BB962C8B-B14F-4D97-AF65-F5344CB8AC3E}">
        <p14:creationId xmlns:p14="http://schemas.microsoft.com/office/powerpoint/2010/main" val="1052541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8515095"/>
            <a:ext cx="4017010" cy="819785"/>
          </a:xfrm>
          <a:prstGeom prst="rect">
            <a:avLst/>
          </a:prstGeom>
        </p:spPr>
        <p:txBody>
          <a:bodyPr vert="horz" wrap="square" lIns="0" tIns="0" rIns="0" bIns="0" rtlCol="0">
            <a:spAutoFit/>
          </a:bodyPr>
          <a:lstStyle/>
          <a:p>
            <a:pPr marL="12700">
              <a:lnSpc>
                <a:spcPts val="1645"/>
              </a:lnSpc>
            </a:pPr>
            <a:r>
              <a:rPr sz="1400" b="1" spc="-5" dirty="0">
                <a:latin typeface="Times New Roman"/>
                <a:cs typeface="Times New Roman"/>
              </a:rPr>
              <a:t>Fast</a:t>
            </a:r>
            <a:r>
              <a:rPr sz="1400" b="1" spc="-60" dirty="0">
                <a:latin typeface="Times New Roman"/>
                <a:cs typeface="Times New Roman"/>
              </a:rPr>
              <a:t> </a:t>
            </a:r>
            <a:r>
              <a:rPr sz="1400" b="1" spc="-5" dirty="0">
                <a:latin typeface="Times New Roman"/>
                <a:cs typeface="Times New Roman"/>
              </a:rPr>
              <a:t>Ethernet</a:t>
            </a:r>
            <a:endParaRPr sz="1400">
              <a:latin typeface="Times New Roman"/>
              <a:cs typeface="Times New Roman"/>
            </a:endParaRPr>
          </a:p>
          <a:p>
            <a:pPr marL="241300" indent="-228600">
              <a:lnSpc>
                <a:spcPts val="1405"/>
              </a:lnSpc>
              <a:buFont typeface="Courier New"/>
              <a:buChar char="o"/>
              <a:tabLst>
                <a:tab pos="241300" algn="l"/>
              </a:tabLst>
            </a:pPr>
            <a:r>
              <a:rPr sz="1200" dirty="0">
                <a:latin typeface="Times New Roman"/>
                <a:cs typeface="Times New Roman"/>
              </a:rPr>
              <a:t>Data rate can be </a:t>
            </a:r>
            <a:r>
              <a:rPr sz="1200" spc="-5" dirty="0">
                <a:latin typeface="Times New Roman"/>
                <a:cs typeface="Times New Roman"/>
              </a:rPr>
              <a:t>increased </a:t>
            </a:r>
            <a:r>
              <a:rPr sz="1200" dirty="0">
                <a:latin typeface="Times New Roman"/>
                <a:cs typeface="Times New Roman"/>
              </a:rPr>
              <a:t>by decreasing the collision</a:t>
            </a:r>
            <a:r>
              <a:rPr sz="1200" spc="-60" dirty="0">
                <a:latin typeface="Times New Roman"/>
                <a:cs typeface="Times New Roman"/>
              </a:rPr>
              <a:t> </a:t>
            </a:r>
            <a:r>
              <a:rPr sz="1200" spc="-5" dirty="0">
                <a:latin typeface="Times New Roman"/>
                <a:cs typeface="Times New Roman"/>
              </a:rPr>
              <a:t>domain</a:t>
            </a:r>
            <a:endParaRPr sz="1200">
              <a:latin typeface="Times New Roman"/>
              <a:cs typeface="Times New Roman"/>
            </a:endParaRPr>
          </a:p>
          <a:p>
            <a:pPr marL="241300" indent="-228600">
              <a:lnSpc>
                <a:spcPts val="1400"/>
              </a:lnSpc>
              <a:spcBef>
                <a:spcPts val="35"/>
              </a:spcBef>
              <a:buFont typeface="Courier New"/>
              <a:buChar char="o"/>
              <a:tabLst>
                <a:tab pos="241300" algn="l"/>
              </a:tabLst>
            </a:pPr>
            <a:r>
              <a:rPr sz="1200" spc="-5" dirty="0">
                <a:latin typeface="Times New Roman"/>
                <a:cs typeface="Times New Roman"/>
              </a:rPr>
              <a:t>If 10 Mbps </a:t>
            </a:r>
            <a:r>
              <a:rPr sz="1200" spc="-5" dirty="0">
                <a:latin typeface="Symbol"/>
                <a:cs typeface="Symbol"/>
              </a:rPr>
              <a:t></a:t>
            </a:r>
            <a:r>
              <a:rPr sz="1200" spc="-5" dirty="0">
                <a:latin typeface="Times New Roman"/>
                <a:cs typeface="Times New Roman"/>
              </a:rPr>
              <a:t> </a:t>
            </a:r>
            <a:r>
              <a:rPr sz="1200" dirty="0">
                <a:latin typeface="Times New Roman"/>
                <a:cs typeface="Times New Roman"/>
              </a:rPr>
              <a:t>100 Mbps,</a:t>
            </a:r>
            <a:r>
              <a:rPr sz="1200" spc="-80" dirty="0">
                <a:latin typeface="Times New Roman"/>
                <a:cs typeface="Times New Roman"/>
              </a:rPr>
              <a:t> </a:t>
            </a:r>
            <a:r>
              <a:rPr sz="1200" dirty="0">
                <a:latin typeface="Times New Roman"/>
                <a:cs typeface="Times New Roman"/>
              </a:rPr>
              <a:t>then</a:t>
            </a:r>
            <a:endParaRPr sz="1200">
              <a:latin typeface="Times New Roman"/>
              <a:cs typeface="Times New Roman"/>
            </a:endParaRPr>
          </a:p>
          <a:p>
            <a:pPr marL="241300">
              <a:lnSpc>
                <a:spcPts val="1880"/>
              </a:lnSpc>
            </a:pPr>
            <a:r>
              <a:rPr sz="1600" dirty="0">
                <a:latin typeface="Arial"/>
                <a:cs typeface="Arial"/>
              </a:rPr>
              <a:t>– </a:t>
            </a:r>
            <a:r>
              <a:rPr sz="1200" spc="-5" dirty="0">
                <a:latin typeface="Times New Roman"/>
                <a:cs typeface="Times New Roman"/>
              </a:rPr>
              <a:t>2500 </a:t>
            </a:r>
            <a:r>
              <a:rPr sz="1200" dirty="0">
                <a:latin typeface="Times New Roman"/>
                <a:cs typeface="Times New Roman"/>
              </a:rPr>
              <a:t>m </a:t>
            </a:r>
            <a:r>
              <a:rPr sz="1200" spc="-5" dirty="0">
                <a:latin typeface="Symbol"/>
                <a:cs typeface="Symbol"/>
              </a:rPr>
              <a:t></a:t>
            </a:r>
            <a:r>
              <a:rPr sz="1200" spc="-5" dirty="0">
                <a:latin typeface="Times New Roman"/>
                <a:cs typeface="Times New Roman"/>
              </a:rPr>
              <a:t> 250</a:t>
            </a:r>
            <a:r>
              <a:rPr sz="1200" spc="75" dirty="0">
                <a:latin typeface="Times New Roman"/>
                <a:cs typeface="Times New Roman"/>
              </a:rPr>
              <a:t> </a:t>
            </a:r>
            <a:r>
              <a:rPr sz="1200" dirty="0">
                <a:latin typeface="Times New Roman"/>
                <a:cs typeface="Times New Roman"/>
              </a:rPr>
              <a:t>m</a:t>
            </a:r>
            <a:endParaRPr sz="1200">
              <a:latin typeface="Times New Roman"/>
              <a:cs typeface="Times New Roman"/>
            </a:endParaRPr>
          </a:p>
        </p:txBody>
      </p:sp>
      <p:sp>
        <p:nvSpPr>
          <p:cNvPr id="7" name="object 7"/>
          <p:cNvSpPr/>
          <p:nvPr/>
        </p:nvSpPr>
        <p:spPr>
          <a:xfrm>
            <a:off x="1599438" y="4912614"/>
            <a:ext cx="4590288" cy="32628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487424" y="1089660"/>
            <a:ext cx="4818888" cy="3473958"/>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230</a:t>
            </a:r>
            <a:endParaRPr sz="1200">
              <a:latin typeface="Times New Roman"/>
              <a:cs typeface="Times New Roman"/>
            </a:endParaRPr>
          </a:p>
        </p:txBody>
      </p:sp>
    </p:spTree>
    <p:extLst>
      <p:ext uri="{BB962C8B-B14F-4D97-AF65-F5344CB8AC3E}">
        <p14:creationId xmlns:p14="http://schemas.microsoft.com/office/powerpoint/2010/main" val="418866477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3799078"/>
            <a:ext cx="2565400" cy="225425"/>
          </a:xfrm>
          <a:prstGeom prst="rect">
            <a:avLst/>
          </a:prstGeom>
        </p:spPr>
        <p:txBody>
          <a:bodyPr vert="horz" wrap="square" lIns="0" tIns="0" rIns="0" bIns="0" rtlCol="0">
            <a:spAutoFit/>
          </a:bodyPr>
          <a:lstStyle/>
          <a:p>
            <a:pPr marL="240665" indent="-227965">
              <a:lnSpc>
                <a:spcPct val="100000"/>
              </a:lnSpc>
              <a:buFont typeface="Meiryo"/>
              <a:buChar char="❖"/>
              <a:tabLst>
                <a:tab pos="241300" algn="l"/>
              </a:tabLst>
            </a:pPr>
            <a:r>
              <a:rPr sz="1400" b="1" spc="-5" dirty="0">
                <a:latin typeface="Times New Roman"/>
                <a:cs typeface="Times New Roman"/>
              </a:rPr>
              <a:t>100 Base-TX and 100</a:t>
            </a:r>
            <a:r>
              <a:rPr sz="1400" b="1" spc="-20" dirty="0">
                <a:latin typeface="Times New Roman"/>
                <a:cs typeface="Times New Roman"/>
              </a:rPr>
              <a:t> </a:t>
            </a:r>
            <a:r>
              <a:rPr sz="1400" b="1" spc="-5" dirty="0">
                <a:latin typeface="Times New Roman"/>
                <a:cs typeface="Times New Roman"/>
              </a:rPr>
              <a:t>Base-FX</a:t>
            </a:r>
            <a:endParaRPr sz="1400">
              <a:latin typeface="Times New Roman"/>
              <a:cs typeface="Times New Roman"/>
            </a:endParaRPr>
          </a:p>
        </p:txBody>
      </p:sp>
      <p:sp>
        <p:nvSpPr>
          <p:cNvPr id="7" name="object 7"/>
          <p:cNvSpPr txBox="1"/>
          <p:nvPr/>
        </p:nvSpPr>
        <p:spPr>
          <a:xfrm>
            <a:off x="1358900" y="6262623"/>
            <a:ext cx="1188085" cy="225425"/>
          </a:xfrm>
          <a:prstGeom prst="rect">
            <a:avLst/>
          </a:prstGeom>
        </p:spPr>
        <p:txBody>
          <a:bodyPr vert="horz" wrap="square" lIns="0" tIns="0" rIns="0" bIns="0" rtlCol="0">
            <a:spAutoFit/>
          </a:bodyPr>
          <a:lstStyle/>
          <a:p>
            <a:pPr marL="240665" indent="-227965">
              <a:lnSpc>
                <a:spcPct val="100000"/>
              </a:lnSpc>
              <a:buFont typeface="Meiryo"/>
              <a:buChar char="❖"/>
              <a:tabLst>
                <a:tab pos="241300" algn="l"/>
              </a:tabLst>
            </a:pPr>
            <a:r>
              <a:rPr sz="1400" b="1" spc="-5" dirty="0">
                <a:latin typeface="Times New Roman"/>
                <a:cs typeface="Times New Roman"/>
              </a:rPr>
              <a:t>100</a:t>
            </a:r>
            <a:r>
              <a:rPr sz="1400" b="1" spc="-70" dirty="0">
                <a:latin typeface="Times New Roman"/>
                <a:cs typeface="Times New Roman"/>
              </a:rPr>
              <a:t> </a:t>
            </a:r>
            <a:r>
              <a:rPr sz="1400" b="1" spc="-5" dirty="0">
                <a:latin typeface="Times New Roman"/>
                <a:cs typeface="Times New Roman"/>
              </a:rPr>
              <a:t>Base-T4</a:t>
            </a:r>
            <a:endParaRPr sz="1400">
              <a:latin typeface="Times New Roman"/>
              <a:cs typeface="Times New Roman"/>
            </a:endParaRPr>
          </a:p>
        </p:txBody>
      </p:sp>
      <p:sp>
        <p:nvSpPr>
          <p:cNvPr id="8" name="object 8"/>
          <p:cNvSpPr/>
          <p:nvPr/>
        </p:nvSpPr>
        <p:spPr>
          <a:xfrm>
            <a:off x="1143000" y="6653783"/>
            <a:ext cx="4802162" cy="294284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371600" y="4219194"/>
            <a:ext cx="5488482" cy="170459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143000" y="1089660"/>
            <a:ext cx="4983480" cy="2371344"/>
          </a:xfrm>
          <a:prstGeom prst="rect">
            <a:avLst/>
          </a:prstGeom>
          <a:blipFill>
            <a:blip r:embed="rId4"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231</a:t>
            </a:fld>
            <a:endParaRPr dirty="0"/>
          </a:p>
        </p:txBody>
      </p:sp>
    </p:spTree>
    <p:extLst>
      <p:ext uri="{BB962C8B-B14F-4D97-AF65-F5344CB8AC3E}">
        <p14:creationId xmlns:p14="http://schemas.microsoft.com/office/powerpoint/2010/main" val="38867391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716"/>
            <a:ext cx="4503420" cy="1031240"/>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Gigabit</a:t>
            </a:r>
            <a:r>
              <a:rPr sz="1400" b="1" spc="-45" dirty="0">
                <a:latin typeface="Times New Roman"/>
                <a:cs typeface="Times New Roman"/>
              </a:rPr>
              <a:t> </a:t>
            </a:r>
            <a:r>
              <a:rPr sz="1400" b="1" spc="-5" dirty="0">
                <a:latin typeface="Times New Roman"/>
                <a:cs typeface="Times New Roman"/>
              </a:rPr>
              <a:t>Ethernet</a:t>
            </a:r>
            <a:endParaRPr sz="1400">
              <a:latin typeface="Times New Roman"/>
              <a:cs typeface="Times New Roman"/>
            </a:endParaRPr>
          </a:p>
          <a:p>
            <a:pPr marL="241300" indent="-228600">
              <a:lnSpc>
                <a:spcPts val="1370"/>
              </a:lnSpc>
              <a:buFont typeface="Courier New"/>
              <a:buChar char="o"/>
              <a:tabLst>
                <a:tab pos="241300" algn="l"/>
              </a:tabLst>
            </a:pPr>
            <a:r>
              <a:rPr sz="1200" spc="-5" dirty="0">
                <a:latin typeface="Times New Roman"/>
                <a:cs typeface="Times New Roman"/>
              </a:rPr>
              <a:t>Usually serves as </a:t>
            </a:r>
            <a:r>
              <a:rPr sz="1200" dirty="0">
                <a:latin typeface="Times New Roman"/>
                <a:cs typeface="Times New Roman"/>
              </a:rPr>
              <a:t>a</a:t>
            </a:r>
            <a:r>
              <a:rPr sz="1200" spc="-85" dirty="0">
                <a:latin typeface="Times New Roman"/>
                <a:cs typeface="Times New Roman"/>
              </a:rPr>
              <a:t> </a:t>
            </a:r>
            <a:r>
              <a:rPr sz="1200" spc="-5" dirty="0">
                <a:latin typeface="Times New Roman"/>
                <a:cs typeface="Times New Roman"/>
              </a:rPr>
              <a:t>backbone</a:t>
            </a:r>
            <a:endParaRPr sz="1200">
              <a:latin typeface="Times New Roman"/>
              <a:cs typeface="Times New Roman"/>
            </a:endParaRPr>
          </a:p>
          <a:p>
            <a:pPr marL="241300" indent="-228600">
              <a:lnSpc>
                <a:spcPts val="1370"/>
              </a:lnSpc>
              <a:buFont typeface="Courier New"/>
              <a:buChar char="o"/>
              <a:tabLst>
                <a:tab pos="241300" algn="l"/>
              </a:tabLst>
            </a:pPr>
            <a:r>
              <a:rPr sz="1200" dirty="0">
                <a:latin typeface="Times New Roman"/>
                <a:cs typeface="Times New Roman"/>
              </a:rPr>
              <a:t>Four</a:t>
            </a:r>
            <a:r>
              <a:rPr sz="1200" spc="-45" dirty="0">
                <a:latin typeface="Times New Roman"/>
                <a:cs typeface="Times New Roman"/>
              </a:rPr>
              <a:t> </a:t>
            </a:r>
            <a:r>
              <a:rPr sz="1200" spc="-5" dirty="0">
                <a:latin typeface="Times New Roman"/>
                <a:cs typeface="Times New Roman"/>
              </a:rPr>
              <a:t>implementations</a:t>
            </a:r>
            <a:endParaRPr sz="1200">
              <a:latin typeface="Times New Roman"/>
              <a:cs typeface="Times New Roman"/>
            </a:endParaRPr>
          </a:p>
          <a:p>
            <a:pPr marL="927100">
              <a:lnSpc>
                <a:spcPts val="1805"/>
              </a:lnSpc>
            </a:pPr>
            <a:r>
              <a:rPr sz="1600" spc="-5" dirty="0">
                <a:latin typeface="Arial"/>
                <a:cs typeface="Arial"/>
              </a:rPr>
              <a:t>–</a:t>
            </a:r>
            <a:r>
              <a:rPr sz="1200" spc="-5" dirty="0">
                <a:latin typeface="Times New Roman"/>
                <a:cs typeface="Times New Roman"/>
              </a:rPr>
              <a:t>1000Base-SX, 1000Base-LX: Optical fiber, 550-5000</a:t>
            </a:r>
            <a:r>
              <a:rPr sz="1200" spc="-65" dirty="0">
                <a:latin typeface="Times New Roman"/>
                <a:cs typeface="Times New Roman"/>
              </a:rPr>
              <a:t> </a:t>
            </a:r>
            <a:r>
              <a:rPr sz="1200" dirty="0">
                <a:latin typeface="Times New Roman"/>
                <a:cs typeface="Times New Roman"/>
              </a:rPr>
              <a:t>m</a:t>
            </a:r>
            <a:endParaRPr sz="1200">
              <a:latin typeface="Times New Roman"/>
              <a:cs typeface="Times New Roman"/>
            </a:endParaRPr>
          </a:p>
          <a:p>
            <a:pPr marL="927100">
              <a:lnSpc>
                <a:spcPts val="1839"/>
              </a:lnSpc>
            </a:pPr>
            <a:r>
              <a:rPr sz="1600" spc="-5" dirty="0">
                <a:latin typeface="Arial"/>
                <a:cs typeface="Arial"/>
              </a:rPr>
              <a:t>–</a:t>
            </a:r>
            <a:r>
              <a:rPr sz="1200" spc="-5" dirty="0">
                <a:latin typeface="Times New Roman"/>
                <a:cs typeface="Times New Roman"/>
              </a:rPr>
              <a:t>1000Base-CX (STP), 1000Base-T (UTP): 25</a:t>
            </a:r>
            <a:r>
              <a:rPr sz="1200" spc="-55" dirty="0">
                <a:latin typeface="Times New Roman"/>
                <a:cs typeface="Times New Roman"/>
              </a:rPr>
              <a:t> </a:t>
            </a:r>
            <a:r>
              <a:rPr sz="1200" dirty="0">
                <a:latin typeface="Times New Roman"/>
                <a:cs typeface="Times New Roman"/>
              </a:rPr>
              <a:t>m</a:t>
            </a:r>
            <a:endParaRPr sz="1200">
              <a:latin typeface="Times New Roman"/>
              <a:cs typeface="Times New Roman"/>
            </a:endParaRPr>
          </a:p>
        </p:txBody>
      </p:sp>
      <p:sp>
        <p:nvSpPr>
          <p:cNvPr id="7" name="object 7"/>
          <p:cNvSpPr txBox="1"/>
          <p:nvPr/>
        </p:nvSpPr>
        <p:spPr>
          <a:xfrm>
            <a:off x="1130300" y="4892802"/>
            <a:ext cx="4894580" cy="2960370"/>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Token</a:t>
            </a:r>
            <a:r>
              <a:rPr sz="1200" b="1" spc="-80" dirty="0">
                <a:latin typeface="Times New Roman"/>
                <a:cs typeface="Times New Roman"/>
              </a:rPr>
              <a:t> </a:t>
            </a:r>
            <a:r>
              <a:rPr sz="1200" b="1" spc="-10" dirty="0">
                <a:latin typeface="Times New Roman"/>
                <a:cs typeface="Times New Roman"/>
              </a:rPr>
              <a:t>Bus</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Other </a:t>
            </a:r>
            <a:r>
              <a:rPr sz="1200" spc="-5" dirty="0">
                <a:latin typeface="Times New Roman"/>
                <a:cs typeface="Times New Roman"/>
              </a:rPr>
              <a:t>LANs </a:t>
            </a:r>
            <a:r>
              <a:rPr sz="1200" dirty="0">
                <a:latin typeface="Times New Roman"/>
                <a:cs typeface="Times New Roman"/>
              </a:rPr>
              <a:t>are not suitable for this</a:t>
            </a:r>
            <a:r>
              <a:rPr sz="1200" spc="-110" dirty="0">
                <a:latin typeface="Times New Roman"/>
                <a:cs typeface="Times New Roman"/>
              </a:rPr>
              <a:t> </a:t>
            </a:r>
            <a:r>
              <a:rPr sz="1200" dirty="0">
                <a:latin typeface="Times New Roman"/>
                <a:cs typeface="Times New Roman"/>
              </a:rPr>
              <a:t>purpose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Token Bus has no commercial </a:t>
            </a:r>
            <a:r>
              <a:rPr sz="1200" spc="-5" dirty="0">
                <a:latin typeface="Times New Roman"/>
                <a:cs typeface="Times New Roman"/>
              </a:rPr>
              <a:t>application </a:t>
            </a:r>
            <a:r>
              <a:rPr sz="1200" dirty="0">
                <a:latin typeface="Times New Roman"/>
                <a:cs typeface="Times New Roman"/>
              </a:rPr>
              <a:t>in data</a:t>
            </a:r>
            <a:r>
              <a:rPr sz="1200" spc="-85" dirty="0">
                <a:latin typeface="Times New Roman"/>
                <a:cs typeface="Times New Roman"/>
              </a:rPr>
              <a:t> </a:t>
            </a:r>
            <a:r>
              <a:rPr sz="1200" dirty="0">
                <a:latin typeface="Times New Roman"/>
                <a:cs typeface="Times New Roman"/>
              </a:rPr>
              <a:t>communications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Token </a:t>
            </a:r>
            <a:r>
              <a:rPr sz="1200" spc="-5" dirty="0">
                <a:latin typeface="Times New Roman"/>
                <a:cs typeface="Times New Roman"/>
              </a:rPr>
              <a:t>Ring </a:t>
            </a:r>
            <a:r>
              <a:rPr sz="1200" dirty="0">
                <a:latin typeface="Times New Roman"/>
                <a:cs typeface="Times New Roman"/>
              </a:rPr>
              <a:t>allows each </a:t>
            </a:r>
            <a:r>
              <a:rPr sz="1200" spc="-5" dirty="0">
                <a:latin typeface="Times New Roman"/>
                <a:cs typeface="Times New Roman"/>
              </a:rPr>
              <a:t>station to send one frame per</a:t>
            </a:r>
            <a:r>
              <a:rPr sz="1200" spc="-75" dirty="0">
                <a:latin typeface="Times New Roman"/>
                <a:cs typeface="Times New Roman"/>
              </a:rPr>
              <a:t> </a:t>
            </a:r>
            <a:r>
              <a:rPr sz="1200" spc="-5" dirty="0">
                <a:latin typeface="Times New Roman"/>
                <a:cs typeface="Times New Roman"/>
              </a:rPr>
              <a:t>turn</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Access </a:t>
            </a:r>
            <a:r>
              <a:rPr sz="1200" spc="-5" dirty="0">
                <a:latin typeface="Times New Roman"/>
                <a:cs typeface="Times New Roman"/>
              </a:rPr>
              <a:t>method: </a:t>
            </a:r>
            <a:r>
              <a:rPr sz="1200" dirty="0">
                <a:latin typeface="Times New Roman"/>
                <a:cs typeface="Times New Roman"/>
              </a:rPr>
              <a:t>Token</a:t>
            </a:r>
            <a:r>
              <a:rPr sz="1200" spc="-85" dirty="0">
                <a:latin typeface="Times New Roman"/>
                <a:cs typeface="Times New Roman"/>
              </a:rPr>
              <a:t> </a:t>
            </a:r>
            <a:r>
              <a:rPr sz="1200" dirty="0">
                <a:latin typeface="Times New Roman"/>
                <a:cs typeface="Times New Roman"/>
              </a:rPr>
              <a:t>passing</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355"/>
              </a:lnSpc>
              <a:spcBef>
                <a:spcPts val="5"/>
              </a:spcBef>
            </a:pPr>
            <a:r>
              <a:rPr sz="1200" b="1" dirty="0">
                <a:latin typeface="Times New Roman"/>
                <a:cs typeface="Times New Roman"/>
              </a:rPr>
              <a:t>Summary</a:t>
            </a:r>
            <a:endParaRPr sz="1200">
              <a:latin typeface="Times New Roman"/>
              <a:cs typeface="Times New Roman"/>
            </a:endParaRPr>
          </a:p>
          <a:p>
            <a:pPr marL="12700">
              <a:lnSpc>
                <a:spcPts val="1975"/>
              </a:lnSpc>
            </a:pPr>
            <a:r>
              <a:rPr sz="1800" spc="-10" dirty="0">
                <a:latin typeface="Meiryo"/>
                <a:cs typeface="Meiryo"/>
              </a:rPr>
              <a:t>*</a:t>
            </a:r>
            <a:r>
              <a:rPr sz="1200" spc="-10" dirty="0">
                <a:latin typeface="Times New Roman"/>
                <a:cs typeface="Times New Roman"/>
              </a:rPr>
              <a:t>Ethernet</a:t>
            </a:r>
            <a:endParaRPr sz="1200">
              <a:latin typeface="Times New Roman"/>
              <a:cs typeface="Times New Roman"/>
            </a:endParaRPr>
          </a:p>
          <a:p>
            <a:pPr marL="469900">
              <a:lnSpc>
                <a:spcPts val="1805"/>
              </a:lnSpc>
            </a:pPr>
            <a:r>
              <a:rPr sz="1700" spc="-5" dirty="0">
                <a:latin typeface="Arial"/>
                <a:cs typeface="Arial"/>
              </a:rPr>
              <a:t>–</a:t>
            </a:r>
            <a:r>
              <a:rPr sz="1200" spc="-5" dirty="0">
                <a:latin typeface="Times New Roman"/>
                <a:cs typeface="Times New Roman"/>
              </a:rPr>
              <a:t>Implementations</a:t>
            </a:r>
            <a:endParaRPr sz="1200">
              <a:latin typeface="Times New Roman"/>
              <a:cs typeface="Times New Roman"/>
            </a:endParaRPr>
          </a:p>
          <a:p>
            <a:pPr marL="12700">
              <a:lnSpc>
                <a:spcPts val="1885"/>
              </a:lnSpc>
            </a:pPr>
            <a:r>
              <a:rPr sz="1800" spc="-20" dirty="0">
                <a:latin typeface="Meiryo"/>
                <a:cs typeface="Meiryo"/>
              </a:rPr>
              <a:t>*</a:t>
            </a:r>
            <a:r>
              <a:rPr sz="1200" spc="-20" dirty="0">
                <a:latin typeface="Times New Roman"/>
                <a:cs typeface="Times New Roman"/>
              </a:rPr>
              <a:t>Other </a:t>
            </a:r>
            <a:r>
              <a:rPr sz="1200" spc="-5" dirty="0">
                <a:latin typeface="Times New Roman"/>
                <a:cs typeface="Times New Roman"/>
              </a:rPr>
              <a:t>Ethernet</a:t>
            </a:r>
            <a:r>
              <a:rPr sz="1200" spc="-65" dirty="0">
                <a:latin typeface="Times New Roman"/>
                <a:cs typeface="Times New Roman"/>
              </a:rPr>
              <a:t> </a:t>
            </a:r>
            <a:r>
              <a:rPr sz="1200" spc="-5" dirty="0">
                <a:latin typeface="Times New Roman"/>
                <a:cs typeface="Times New Roman"/>
              </a:rPr>
              <a:t>Networks</a:t>
            </a:r>
            <a:endParaRPr sz="1200">
              <a:latin typeface="Times New Roman"/>
              <a:cs typeface="Times New Roman"/>
            </a:endParaRPr>
          </a:p>
          <a:p>
            <a:pPr marL="12700">
              <a:lnSpc>
                <a:spcPts val="2020"/>
              </a:lnSpc>
            </a:pPr>
            <a:r>
              <a:rPr sz="1800" spc="-15" dirty="0">
                <a:latin typeface="Meiryo"/>
                <a:cs typeface="Meiryo"/>
              </a:rPr>
              <a:t>*</a:t>
            </a:r>
            <a:r>
              <a:rPr sz="1200" spc="-15" dirty="0">
                <a:latin typeface="Times New Roman"/>
                <a:cs typeface="Times New Roman"/>
              </a:rPr>
              <a:t>Token</a:t>
            </a:r>
            <a:r>
              <a:rPr sz="1200" spc="-100" dirty="0">
                <a:latin typeface="Times New Roman"/>
                <a:cs typeface="Times New Roman"/>
              </a:rPr>
              <a:t> </a:t>
            </a:r>
            <a:r>
              <a:rPr sz="1200" spc="-5" dirty="0">
                <a:latin typeface="Times New Roman"/>
                <a:cs typeface="Times New Roman"/>
              </a:rPr>
              <a:t>Bus/Ring</a:t>
            </a:r>
            <a:endParaRPr sz="1200">
              <a:latin typeface="Times New Roman"/>
              <a:cs typeface="Times New Roman"/>
            </a:endParaRPr>
          </a:p>
          <a:p>
            <a:pPr marL="12700">
              <a:lnSpc>
                <a:spcPts val="1355"/>
              </a:lnSpc>
              <a:spcBef>
                <a:spcPts val="1210"/>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12700">
              <a:lnSpc>
                <a:spcPts val="1985"/>
              </a:lnSpc>
            </a:pPr>
            <a:r>
              <a:rPr sz="1800" spc="-15" dirty="0">
                <a:latin typeface="Meiryo"/>
                <a:cs typeface="Meiryo"/>
              </a:rPr>
              <a:t>*</a:t>
            </a:r>
            <a:r>
              <a:rPr sz="1200" spc="-15" dirty="0">
                <a:latin typeface="Times New Roman"/>
                <a:cs typeface="Times New Roman"/>
              </a:rPr>
              <a:t>Section </a:t>
            </a:r>
            <a:r>
              <a:rPr sz="1200" spc="-5" dirty="0">
                <a:latin typeface="Times New Roman"/>
                <a:cs typeface="Times New Roman"/>
              </a:rPr>
              <a:t>12.2, 12.3, 12.4,</a:t>
            </a:r>
            <a:r>
              <a:rPr sz="1200" spc="-70" dirty="0">
                <a:latin typeface="Times New Roman"/>
                <a:cs typeface="Times New Roman"/>
              </a:rPr>
              <a:t> </a:t>
            </a:r>
            <a:r>
              <a:rPr sz="1200" spc="-5" dirty="0">
                <a:latin typeface="Times New Roman"/>
                <a:cs typeface="Times New Roman"/>
              </a:rPr>
              <a:t>12.5</a:t>
            </a:r>
            <a:endParaRPr sz="1200">
              <a:latin typeface="Times New Roman"/>
              <a:cs typeface="Times New Roman"/>
            </a:endParaRPr>
          </a:p>
          <a:p>
            <a:pPr marL="88265">
              <a:lnSpc>
                <a:spcPts val="1350"/>
              </a:lnSpc>
            </a:pP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 Behrouz A.</a:t>
            </a:r>
            <a:r>
              <a:rPr sz="1200" spc="-75"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8" name="object 8"/>
          <p:cNvSpPr/>
          <p:nvPr/>
        </p:nvSpPr>
        <p:spPr>
          <a:xfrm>
            <a:off x="1505711" y="1916429"/>
            <a:ext cx="4777740" cy="2810256"/>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232</a:t>
            </a:fld>
            <a:endParaRPr dirty="0"/>
          </a:p>
        </p:txBody>
      </p:sp>
    </p:spTree>
    <p:extLst>
      <p:ext uri="{BB962C8B-B14F-4D97-AF65-F5344CB8AC3E}">
        <p14:creationId xmlns:p14="http://schemas.microsoft.com/office/powerpoint/2010/main" val="20992638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3818254" cy="134366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#44</a:t>
            </a:r>
            <a:endParaRPr sz="2000">
              <a:latin typeface="Arial Black"/>
              <a:cs typeface="Arial Black"/>
            </a:endParaRPr>
          </a:p>
          <a:p>
            <a:pPr marL="12700">
              <a:lnSpc>
                <a:spcPct val="100000"/>
              </a:lnSpc>
              <a:spcBef>
                <a:spcPts val="1485"/>
              </a:spcBef>
            </a:pPr>
            <a:r>
              <a:rPr sz="1600" b="1" u="heavy" spc="-5" dirty="0">
                <a:latin typeface="Times New Roman"/>
                <a:cs typeface="Times New Roman"/>
              </a:rPr>
              <a:t>Token</a:t>
            </a:r>
            <a:r>
              <a:rPr sz="1600" b="1" u="heavy" spc="-100" dirty="0">
                <a:latin typeface="Times New Roman"/>
                <a:cs typeface="Times New Roman"/>
              </a:rPr>
              <a:t> </a:t>
            </a:r>
            <a:r>
              <a:rPr sz="1600" b="1" u="heavy" spc="-5" dirty="0">
                <a:latin typeface="Times New Roman"/>
                <a:cs typeface="Times New Roman"/>
              </a:rPr>
              <a:t>Ring</a:t>
            </a:r>
            <a:endParaRPr sz="1600">
              <a:latin typeface="Times New Roman"/>
              <a:cs typeface="Times New Roman"/>
            </a:endParaRPr>
          </a:p>
          <a:p>
            <a:pPr>
              <a:lnSpc>
                <a:spcPct val="100000"/>
              </a:lnSpc>
              <a:spcBef>
                <a:spcPts val="45"/>
              </a:spcBef>
            </a:pPr>
            <a:endParaRPr sz="1500">
              <a:latin typeface="Times New Roman"/>
              <a:cs typeface="Times New Roman"/>
            </a:endParaRPr>
          </a:p>
          <a:p>
            <a:pPr marL="241300" indent="-228600">
              <a:lnSpc>
                <a:spcPts val="1410"/>
              </a:lnSpc>
              <a:spcBef>
                <a:spcPts val="5"/>
              </a:spcBef>
              <a:buFont typeface="Courier New"/>
              <a:buChar char="o"/>
              <a:tabLst>
                <a:tab pos="241300" algn="l"/>
              </a:tabLst>
            </a:pPr>
            <a:r>
              <a:rPr sz="1200" dirty="0">
                <a:latin typeface="Times New Roman"/>
                <a:cs typeface="Times New Roman"/>
              </a:rPr>
              <a:t>Token </a:t>
            </a:r>
            <a:r>
              <a:rPr sz="1200" spc="-5" dirty="0">
                <a:latin typeface="Times New Roman"/>
                <a:cs typeface="Times New Roman"/>
              </a:rPr>
              <a:t>Ring </a:t>
            </a:r>
            <a:r>
              <a:rPr sz="1200" dirty="0">
                <a:latin typeface="Times New Roman"/>
                <a:cs typeface="Times New Roman"/>
              </a:rPr>
              <a:t>allows each </a:t>
            </a:r>
            <a:r>
              <a:rPr sz="1200" spc="-5" dirty="0">
                <a:latin typeface="Times New Roman"/>
                <a:cs typeface="Times New Roman"/>
              </a:rPr>
              <a:t>station to send one frame per</a:t>
            </a:r>
            <a:r>
              <a:rPr sz="1200" spc="-75" dirty="0">
                <a:latin typeface="Times New Roman"/>
                <a:cs typeface="Times New Roman"/>
              </a:rPr>
              <a:t> </a:t>
            </a:r>
            <a:r>
              <a:rPr sz="1200" spc="-5" dirty="0">
                <a:latin typeface="Times New Roman"/>
                <a:cs typeface="Times New Roman"/>
              </a:rPr>
              <a:t>turn</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Access </a:t>
            </a:r>
            <a:r>
              <a:rPr sz="1200" spc="-5" dirty="0">
                <a:latin typeface="Times New Roman"/>
                <a:cs typeface="Times New Roman"/>
              </a:rPr>
              <a:t>method: </a:t>
            </a:r>
            <a:r>
              <a:rPr sz="1200" dirty="0">
                <a:latin typeface="Times New Roman"/>
                <a:cs typeface="Times New Roman"/>
              </a:rPr>
              <a:t>Token</a:t>
            </a:r>
            <a:r>
              <a:rPr sz="1200" spc="-85" dirty="0">
                <a:latin typeface="Times New Roman"/>
                <a:cs typeface="Times New Roman"/>
              </a:rPr>
              <a:t> </a:t>
            </a:r>
            <a:r>
              <a:rPr sz="1200" dirty="0">
                <a:latin typeface="Times New Roman"/>
                <a:cs typeface="Times New Roman"/>
              </a:rPr>
              <a:t>passing</a:t>
            </a:r>
            <a:endParaRPr sz="1200">
              <a:latin typeface="Times New Roman"/>
              <a:cs typeface="Times New Roman"/>
            </a:endParaRPr>
          </a:p>
        </p:txBody>
      </p:sp>
      <p:sp>
        <p:nvSpPr>
          <p:cNvPr id="7" name="object 7"/>
          <p:cNvSpPr txBox="1"/>
          <p:nvPr/>
        </p:nvSpPr>
        <p:spPr>
          <a:xfrm>
            <a:off x="1130300" y="6946138"/>
            <a:ext cx="5151120" cy="2302510"/>
          </a:xfrm>
          <a:prstGeom prst="rect">
            <a:avLst/>
          </a:prstGeom>
        </p:spPr>
        <p:txBody>
          <a:bodyPr vert="horz" wrap="square" lIns="0" tIns="0" rIns="0" bIns="0" rtlCol="0">
            <a:spAutoFit/>
          </a:bodyPr>
          <a:lstStyle/>
          <a:p>
            <a:pPr marL="12700">
              <a:lnSpc>
                <a:spcPts val="1645"/>
              </a:lnSpc>
            </a:pPr>
            <a:r>
              <a:rPr sz="1400" b="1" spc="-5" dirty="0">
                <a:latin typeface="Times New Roman"/>
                <a:cs typeface="Times New Roman"/>
              </a:rPr>
              <a:t>Access Control of Token</a:t>
            </a:r>
            <a:r>
              <a:rPr sz="1400" b="1" spc="5" dirty="0">
                <a:latin typeface="Times New Roman"/>
                <a:cs typeface="Times New Roman"/>
              </a:rPr>
              <a:t> </a:t>
            </a:r>
            <a:r>
              <a:rPr sz="1400" b="1" spc="-5" dirty="0">
                <a:latin typeface="Times New Roman"/>
                <a:cs typeface="Times New Roman"/>
              </a:rPr>
              <a:t>Ring</a:t>
            </a:r>
            <a:endParaRPr sz="1400">
              <a:latin typeface="Times New Roman"/>
              <a:cs typeface="Times New Roman"/>
            </a:endParaRPr>
          </a:p>
          <a:p>
            <a:pPr marL="469900" indent="-228600">
              <a:lnSpc>
                <a:spcPts val="1365"/>
              </a:lnSpc>
              <a:buFont typeface="Meiryo"/>
              <a:buChar char="➢"/>
              <a:tabLst>
                <a:tab pos="469900" algn="l"/>
              </a:tabLst>
            </a:pPr>
            <a:r>
              <a:rPr sz="1200" dirty="0">
                <a:latin typeface="Times New Roman"/>
                <a:cs typeface="Times New Roman"/>
              </a:rPr>
              <a:t>Priority and</a:t>
            </a:r>
            <a:r>
              <a:rPr sz="1200" spc="-65" dirty="0">
                <a:latin typeface="Times New Roman"/>
                <a:cs typeface="Times New Roman"/>
              </a:rPr>
              <a:t> </a:t>
            </a:r>
            <a:r>
              <a:rPr sz="1200" spc="-5" dirty="0">
                <a:latin typeface="Times New Roman"/>
                <a:cs typeface="Times New Roman"/>
              </a:rPr>
              <a:t>reservation</a:t>
            </a:r>
            <a:endParaRPr sz="1200">
              <a:latin typeface="Times New Roman"/>
              <a:cs typeface="Times New Roman"/>
            </a:endParaRPr>
          </a:p>
          <a:p>
            <a:pPr marL="927100">
              <a:lnSpc>
                <a:spcPts val="1914"/>
              </a:lnSpc>
            </a:pPr>
            <a:r>
              <a:rPr sz="1700" spc="-5" dirty="0">
                <a:latin typeface="Arial"/>
                <a:cs typeface="Arial"/>
              </a:rPr>
              <a:t>–</a:t>
            </a:r>
            <a:r>
              <a:rPr sz="1200" spc="-5" dirty="0">
                <a:latin typeface="Times New Roman"/>
                <a:cs typeface="Times New Roman"/>
              </a:rPr>
              <a:t>Each station has </a:t>
            </a:r>
            <a:r>
              <a:rPr sz="1200" dirty="0">
                <a:latin typeface="Times New Roman"/>
                <a:cs typeface="Times New Roman"/>
              </a:rPr>
              <a:t>a </a:t>
            </a:r>
            <a:r>
              <a:rPr sz="1200" spc="-5" dirty="0">
                <a:latin typeface="Times New Roman"/>
                <a:cs typeface="Times New Roman"/>
              </a:rPr>
              <a:t>priority</a:t>
            </a:r>
            <a:r>
              <a:rPr sz="1200" spc="-80" dirty="0">
                <a:latin typeface="Times New Roman"/>
                <a:cs typeface="Times New Roman"/>
              </a:rPr>
              <a:t> </a:t>
            </a:r>
            <a:r>
              <a:rPr sz="1200" spc="-5" dirty="0">
                <a:latin typeface="Times New Roman"/>
                <a:cs typeface="Times New Roman"/>
              </a:rPr>
              <a:t>code</a:t>
            </a:r>
            <a:endParaRPr sz="1200">
              <a:latin typeface="Times New Roman"/>
              <a:cs typeface="Times New Roman"/>
            </a:endParaRPr>
          </a:p>
          <a:p>
            <a:pPr marL="469900" indent="-228600">
              <a:lnSpc>
                <a:spcPts val="1315"/>
              </a:lnSpc>
              <a:buFont typeface="Meiryo"/>
              <a:buChar char="➢"/>
              <a:tabLst>
                <a:tab pos="469900" algn="l"/>
              </a:tabLst>
            </a:pPr>
            <a:r>
              <a:rPr sz="1200" spc="-5" dirty="0">
                <a:latin typeface="Times New Roman"/>
                <a:cs typeface="Times New Roman"/>
              </a:rPr>
              <a:t>Time</a:t>
            </a:r>
            <a:r>
              <a:rPr sz="1200" spc="-75" dirty="0">
                <a:latin typeface="Times New Roman"/>
                <a:cs typeface="Times New Roman"/>
              </a:rPr>
              <a:t> </a:t>
            </a:r>
            <a:r>
              <a:rPr sz="1200" spc="-5" dirty="0">
                <a:latin typeface="Times New Roman"/>
                <a:cs typeface="Times New Roman"/>
              </a:rPr>
              <a:t>limits</a:t>
            </a:r>
            <a:endParaRPr sz="1200">
              <a:latin typeface="Times New Roman"/>
              <a:cs typeface="Times New Roman"/>
            </a:endParaRPr>
          </a:p>
          <a:p>
            <a:pPr marL="927100">
              <a:lnSpc>
                <a:spcPts val="2000"/>
              </a:lnSpc>
            </a:pPr>
            <a:r>
              <a:rPr sz="1700" spc="-5" dirty="0">
                <a:latin typeface="Arial"/>
                <a:cs typeface="Arial"/>
              </a:rPr>
              <a:t>–</a:t>
            </a:r>
            <a:r>
              <a:rPr sz="1200" spc="-5" dirty="0">
                <a:latin typeface="Times New Roman"/>
                <a:cs typeface="Times New Roman"/>
              </a:rPr>
              <a:t>Token </a:t>
            </a:r>
            <a:r>
              <a:rPr sz="1200" dirty="0">
                <a:latin typeface="Times New Roman"/>
                <a:cs typeface="Times New Roman"/>
              </a:rPr>
              <a:t>Ring </a:t>
            </a:r>
            <a:r>
              <a:rPr sz="1200" spc="-5" dirty="0">
                <a:latin typeface="Times New Roman"/>
                <a:cs typeface="Times New Roman"/>
              </a:rPr>
              <a:t>imposes </a:t>
            </a:r>
            <a:r>
              <a:rPr sz="1200" dirty="0">
                <a:latin typeface="Times New Roman"/>
                <a:cs typeface="Times New Roman"/>
              </a:rPr>
              <a:t>a </a:t>
            </a:r>
            <a:r>
              <a:rPr sz="1200" spc="-5" dirty="0">
                <a:latin typeface="Times New Roman"/>
                <a:cs typeface="Times New Roman"/>
              </a:rPr>
              <a:t>time limit </a:t>
            </a:r>
            <a:r>
              <a:rPr sz="1200" dirty="0">
                <a:latin typeface="Times New Roman"/>
                <a:cs typeface="Times New Roman"/>
              </a:rPr>
              <a:t>to keep traffic</a:t>
            </a:r>
            <a:r>
              <a:rPr sz="1200" spc="-10" dirty="0">
                <a:latin typeface="Times New Roman"/>
                <a:cs typeface="Times New Roman"/>
              </a:rPr>
              <a:t> </a:t>
            </a:r>
            <a:r>
              <a:rPr sz="1200" dirty="0">
                <a:latin typeface="Times New Roman"/>
                <a:cs typeface="Times New Roman"/>
              </a:rPr>
              <a:t>moving</a:t>
            </a:r>
            <a:endParaRPr sz="1200">
              <a:latin typeface="Times New Roman"/>
              <a:cs typeface="Times New Roman"/>
            </a:endParaRPr>
          </a:p>
          <a:p>
            <a:pPr marL="469900" indent="-228600">
              <a:lnSpc>
                <a:spcPts val="1405"/>
              </a:lnSpc>
              <a:spcBef>
                <a:spcPts val="1225"/>
              </a:spcBef>
              <a:buFont typeface="Meiryo"/>
              <a:buChar char="❖"/>
              <a:tabLst>
                <a:tab pos="469900" algn="l"/>
              </a:tabLst>
            </a:pPr>
            <a:r>
              <a:rPr sz="1200" b="1" dirty="0">
                <a:latin typeface="Times New Roman"/>
                <a:cs typeface="Times New Roman"/>
              </a:rPr>
              <a:t>Monitor</a:t>
            </a:r>
            <a:r>
              <a:rPr sz="1200" b="1" spc="-105" dirty="0">
                <a:latin typeface="Times New Roman"/>
                <a:cs typeface="Times New Roman"/>
              </a:rPr>
              <a:t> </a:t>
            </a:r>
            <a:r>
              <a:rPr sz="1200" b="1" dirty="0">
                <a:latin typeface="Times New Roman"/>
                <a:cs typeface="Times New Roman"/>
              </a:rPr>
              <a:t>Stations</a:t>
            </a:r>
            <a:endParaRPr sz="1200">
              <a:latin typeface="Times New Roman"/>
              <a:cs typeface="Times New Roman"/>
            </a:endParaRPr>
          </a:p>
          <a:p>
            <a:pPr marL="698500" lvl="1" indent="-228600">
              <a:lnSpc>
                <a:spcPts val="1370"/>
              </a:lnSpc>
              <a:buFont typeface="Courier New"/>
              <a:buChar char="o"/>
              <a:tabLst>
                <a:tab pos="698500" algn="l"/>
              </a:tabLst>
            </a:pPr>
            <a:r>
              <a:rPr sz="1200" spc="-5" dirty="0">
                <a:latin typeface="Times New Roman"/>
                <a:cs typeface="Times New Roman"/>
              </a:rPr>
              <a:t>One station </a:t>
            </a:r>
            <a:r>
              <a:rPr sz="1200" dirty="0">
                <a:latin typeface="Times New Roman"/>
                <a:cs typeface="Times New Roman"/>
              </a:rPr>
              <a:t>is </a:t>
            </a:r>
            <a:r>
              <a:rPr sz="1200" spc="-5" dirty="0">
                <a:latin typeface="Times New Roman"/>
                <a:cs typeface="Times New Roman"/>
              </a:rPr>
              <a:t>designated </a:t>
            </a:r>
            <a:r>
              <a:rPr sz="1200" dirty="0">
                <a:latin typeface="Times New Roman"/>
                <a:cs typeface="Times New Roman"/>
              </a:rPr>
              <a:t>as a </a:t>
            </a:r>
            <a:r>
              <a:rPr sz="1200" spc="-5" dirty="0">
                <a:latin typeface="Times New Roman"/>
                <a:cs typeface="Times New Roman"/>
              </a:rPr>
              <a:t>monitor </a:t>
            </a:r>
            <a:r>
              <a:rPr sz="1200" dirty="0">
                <a:latin typeface="Times New Roman"/>
                <a:cs typeface="Times New Roman"/>
              </a:rPr>
              <a:t>station to handle several</a:t>
            </a:r>
            <a:r>
              <a:rPr sz="1200" spc="-70" dirty="0">
                <a:latin typeface="Times New Roman"/>
                <a:cs typeface="Times New Roman"/>
              </a:rPr>
              <a:t> </a:t>
            </a:r>
            <a:r>
              <a:rPr sz="1200" spc="-5" dirty="0">
                <a:latin typeface="Times New Roman"/>
                <a:cs typeface="Times New Roman"/>
              </a:rPr>
              <a:t>problems</a:t>
            </a:r>
            <a:endParaRPr sz="1200">
              <a:latin typeface="Times New Roman"/>
              <a:cs typeface="Times New Roman"/>
            </a:endParaRPr>
          </a:p>
          <a:p>
            <a:pPr marL="698500" lvl="1" indent="-228600">
              <a:lnSpc>
                <a:spcPts val="1375"/>
              </a:lnSpc>
              <a:buFont typeface="Courier New"/>
              <a:buChar char="o"/>
              <a:tabLst>
                <a:tab pos="698500" algn="l"/>
              </a:tabLst>
            </a:pPr>
            <a:r>
              <a:rPr sz="1200" dirty="0">
                <a:latin typeface="Times New Roman"/>
                <a:cs typeface="Times New Roman"/>
              </a:rPr>
              <a:t>Monitor station generates a new </a:t>
            </a:r>
            <a:r>
              <a:rPr sz="1200" spc="-5" dirty="0">
                <a:latin typeface="Times New Roman"/>
                <a:cs typeface="Times New Roman"/>
              </a:rPr>
              <a:t>token </a:t>
            </a:r>
            <a:r>
              <a:rPr sz="1200" dirty="0">
                <a:latin typeface="Times New Roman"/>
                <a:cs typeface="Times New Roman"/>
              </a:rPr>
              <a:t>when it is</a:t>
            </a:r>
            <a:r>
              <a:rPr sz="1200" spc="-125" dirty="0">
                <a:latin typeface="Times New Roman"/>
                <a:cs typeface="Times New Roman"/>
              </a:rPr>
              <a:t> </a:t>
            </a:r>
            <a:r>
              <a:rPr sz="1200" dirty="0">
                <a:latin typeface="Times New Roman"/>
                <a:cs typeface="Times New Roman"/>
              </a:rPr>
              <a:t>lost</a:t>
            </a:r>
            <a:endParaRPr sz="1200">
              <a:latin typeface="Times New Roman"/>
              <a:cs typeface="Times New Roman"/>
            </a:endParaRPr>
          </a:p>
          <a:p>
            <a:pPr marL="698500" lvl="1" indent="-228600">
              <a:lnSpc>
                <a:spcPts val="1410"/>
              </a:lnSpc>
              <a:buFont typeface="Courier New"/>
              <a:buChar char="o"/>
              <a:tabLst>
                <a:tab pos="698500" algn="l"/>
              </a:tabLst>
            </a:pPr>
            <a:r>
              <a:rPr sz="1200" dirty="0">
                <a:latin typeface="Times New Roman"/>
                <a:cs typeface="Times New Roman"/>
              </a:rPr>
              <a:t>Monitor station </a:t>
            </a:r>
            <a:r>
              <a:rPr sz="1200" spc="-5" dirty="0">
                <a:latin typeface="Times New Roman"/>
                <a:cs typeface="Times New Roman"/>
              </a:rPr>
              <a:t>removes recirculating </a:t>
            </a:r>
            <a:r>
              <a:rPr sz="1200" dirty="0">
                <a:latin typeface="Times New Roman"/>
                <a:cs typeface="Times New Roman"/>
              </a:rPr>
              <a:t>data</a:t>
            </a:r>
            <a:r>
              <a:rPr sz="1200" spc="-10"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Token Ring</a:t>
            </a:r>
            <a:r>
              <a:rPr sz="1400" b="1" spc="-55" dirty="0">
                <a:latin typeface="Times New Roman"/>
                <a:cs typeface="Times New Roman"/>
              </a:rPr>
              <a:t> </a:t>
            </a:r>
            <a:r>
              <a:rPr sz="1400" b="1" spc="-5" dirty="0">
                <a:latin typeface="Times New Roman"/>
                <a:cs typeface="Times New Roman"/>
              </a:rPr>
              <a:t>Frame</a:t>
            </a:r>
            <a:endParaRPr sz="1400">
              <a:latin typeface="Times New Roman"/>
              <a:cs typeface="Times New Roman"/>
            </a:endParaRPr>
          </a:p>
        </p:txBody>
      </p:sp>
      <p:sp>
        <p:nvSpPr>
          <p:cNvPr id="8" name="object 8"/>
          <p:cNvSpPr/>
          <p:nvPr/>
        </p:nvSpPr>
        <p:spPr>
          <a:xfrm>
            <a:off x="1143000" y="2265426"/>
            <a:ext cx="5806440" cy="4340351"/>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233</a:t>
            </a:fld>
            <a:endParaRPr dirty="0"/>
          </a:p>
        </p:txBody>
      </p:sp>
    </p:spTree>
    <p:extLst>
      <p:ext uri="{BB962C8B-B14F-4D97-AF65-F5344CB8AC3E}">
        <p14:creationId xmlns:p14="http://schemas.microsoft.com/office/powerpoint/2010/main" val="29568813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4308855"/>
            <a:ext cx="1437640" cy="225425"/>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Data Frame</a:t>
            </a:r>
            <a:r>
              <a:rPr sz="1400" b="1" spc="-40" dirty="0">
                <a:latin typeface="Times New Roman"/>
                <a:cs typeface="Times New Roman"/>
              </a:rPr>
              <a:t> </a:t>
            </a:r>
            <a:r>
              <a:rPr sz="1400" b="1" spc="-5" dirty="0">
                <a:latin typeface="Times New Roman"/>
                <a:cs typeface="Times New Roman"/>
              </a:rPr>
              <a:t>Fields</a:t>
            </a:r>
            <a:endParaRPr sz="1400">
              <a:latin typeface="Times New Roman"/>
              <a:cs typeface="Times New Roman"/>
            </a:endParaRPr>
          </a:p>
        </p:txBody>
      </p:sp>
      <p:sp>
        <p:nvSpPr>
          <p:cNvPr id="7" name="object 7"/>
          <p:cNvSpPr txBox="1"/>
          <p:nvPr/>
        </p:nvSpPr>
        <p:spPr>
          <a:xfrm>
            <a:off x="1130300" y="8277352"/>
            <a:ext cx="5307965" cy="996950"/>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Implementation</a:t>
            </a:r>
            <a:endParaRPr sz="1400">
              <a:latin typeface="Times New Roman"/>
              <a:cs typeface="Times New Roman"/>
            </a:endParaRPr>
          </a:p>
          <a:p>
            <a:pPr marL="469900" indent="-228600">
              <a:lnSpc>
                <a:spcPts val="1370"/>
              </a:lnSpc>
              <a:buFont typeface="Courier New"/>
              <a:buChar char="o"/>
              <a:tabLst>
                <a:tab pos="469900" algn="l"/>
              </a:tabLst>
            </a:pPr>
            <a:r>
              <a:rPr sz="1200" dirty="0">
                <a:latin typeface="Times New Roman"/>
                <a:cs typeface="Times New Roman"/>
              </a:rPr>
              <a:t>Each </a:t>
            </a:r>
            <a:r>
              <a:rPr sz="1200" spc="-5" dirty="0">
                <a:latin typeface="Times New Roman"/>
                <a:cs typeface="Times New Roman"/>
              </a:rPr>
              <a:t>station </a:t>
            </a:r>
            <a:r>
              <a:rPr sz="1200" dirty="0">
                <a:latin typeface="Times New Roman"/>
                <a:cs typeface="Times New Roman"/>
              </a:rPr>
              <a:t>in the Token </a:t>
            </a:r>
            <a:r>
              <a:rPr sz="1200" spc="-5" dirty="0">
                <a:latin typeface="Times New Roman"/>
                <a:cs typeface="Times New Roman"/>
              </a:rPr>
              <a:t>Ring regenerates </a:t>
            </a:r>
            <a:r>
              <a:rPr sz="1200" dirty="0">
                <a:latin typeface="Times New Roman"/>
                <a:cs typeface="Times New Roman"/>
              </a:rPr>
              <a:t>the</a:t>
            </a:r>
            <a:r>
              <a:rPr sz="1200" spc="-9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One disabled or disconnected </a:t>
            </a:r>
            <a:r>
              <a:rPr sz="1200" spc="-5" dirty="0">
                <a:latin typeface="Times New Roman"/>
                <a:cs typeface="Times New Roman"/>
              </a:rPr>
              <a:t>node </a:t>
            </a:r>
            <a:r>
              <a:rPr sz="1200" dirty="0">
                <a:latin typeface="Times New Roman"/>
                <a:cs typeface="Times New Roman"/>
              </a:rPr>
              <a:t>could </a:t>
            </a:r>
            <a:r>
              <a:rPr sz="1200" spc="-5" dirty="0">
                <a:latin typeface="Times New Roman"/>
                <a:cs typeface="Times New Roman"/>
              </a:rPr>
              <a:t>stop </a:t>
            </a:r>
            <a:r>
              <a:rPr sz="1200" dirty="0">
                <a:latin typeface="Times New Roman"/>
                <a:cs typeface="Times New Roman"/>
              </a:rPr>
              <a:t>the </a:t>
            </a:r>
            <a:r>
              <a:rPr sz="1200" spc="-5" dirty="0">
                <a:latin typeface="Times New Roman"/>
                <a:cs typeface="Times New Roman"/>
              </a:rPr>
              <a:t>traffic flow around the entire  </a:t>
            </a:r>
            <a:r>
              <a:rPr sz="1200" dirty="0">
                <a:latin typeface="Times New Roman"/>
                <a:cs typeface="Times New Roman"/>
              </a:rPr>
              <a:t>network</a:t>
            </a:r>
            <a:endParaRPr sz="1200">
              <a:latin typeface="Times New Roman"/>
              <a:cs typeface="Times New Roman"/>
            </a:endParaRPr>
          </a:p>
          <a:p>
            <a:pPr marL="927100">
              <a:lnSpc>
                <a:spcPts val="1925"/>
              </a:lnSpc>
            </a:pPr>
            <a:r>
              <a:rPr sz="1700" spc="-5" dirty="0">
                <a:latin typeface="Arial"/>
                <a:cs typeface="Arial"/>
              </a:rPr>
              <a:t>–</a:t>
            </a:r>
            <a:r>
              <a:rPr sz="1200" spc="-5" dirty="0">
                <a:latin typeface="Times New Roman"/>
                <a:cs typeface="Times New Roman"/>
              </a:rPr>
              <a:t>Each station is connected to an automatic</a:t>
            </a:r>
            <a:r>
              <a:rPr sz="1200" spc="-65" dirty="0">
                <a:latin typeface="Times New Roman"/>
                <a:cs typeface="Times New Roman"/>
              </a:rPr>
              <a:t> </a:t>
            </a:r>
            <a:r>
              <a:rPr sz="1200" spc="-5" dirty="0">
                <a:latin typeface="Times New Roman"/>
                <a:cs typeface="Times New Roman"/>
              </a:rPr>
              <a:t>switch</a:t>
            </a:r>
            <a:endParaRPr sz="1200">
              <a:latin typeface="Times New Roman"/>
              <a:cs typeface="Times New Roman"/>
            </a:endParaRPr>
          </a:p>
        </p:txBody>
      </p:sp>
      <p:sp>
        <p:nvSpPr>
          <p:cNvPr id="8" name="object 8"/>
          <p:cNvSpPr/>
          <p:nvPr/>
        </p:nvSpPr>
        <p:spPr>
          <a:xfrm>
            <a:off x="1334261" y="4875276"/>
            <a:ext cx="5120640" cy="306247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254252" y="914400"/>
            <a:ext cx="5285232" cy="323240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234</a:t>
            </a:fld>
            <a:endParaRPr dirty="0"/>
          </a:p>
        </p:txBody>
      </p:sp>
    </p:spTree>
    <p:extLst>
      <p:ext uri="{BB962C8B-B14F-4D97-AF65-F5344CB8AC3E}">
        <p14:creationId xmlns:p14="http://schemas.microsoft.com/office/powerpoint/2010/main" val="225146647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298" y="3768838"/>
            <a:ext cx="1271270"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Token Ring</a:t>
            </a:r>
            <a:r>
              <a:rPr sz="1200" b="1" spc="-85" dirty="0">
                <a:latin typeface="Times New Roman"/>
                <a:cs typeface="Times New Roman"/>
              </a:rPr>
              <a:t> </a:t>
            </a:r>
            <a:r>
              <a:rPr sz="1200" b="1" spc="-5" dirty="0">
                <a:latin typeface="Times New Roman"/>
                <a:cs typeface="Times New Roman"/>
              </a:rPr>
              <a:t>Switch</a:t>
            </a:r>
            <a:endParaRPr sz="1200">
              <a:latin typeface="Times New Roman"/>
              <a:cs typeface="Times New Roman"/>
            </a:endParaRPr>
          </a:p>
        </p:txBody>
      </p:sp>
      <p:sp>
        <p:nvSpPr>
          <p:cNvPr id="7" name="object 7"/>
          <p:cNvSpPr txBox="1"/>
          <p:nvPr/>
        </p:nvSpPr>
        <p:spPr>
          <a:xfrm>
            <a:off x="1358900" y="8077949"/>
            <a:ext cx="3860165" cy="73025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Multi </a:t>
            </a:r>
            <a:r>
              <a:rPr sz="1200" b="1" spc="-5" dirty="0">
                <a:latin typeface="Times New Roman"/>
                <a:cs typeface="Times New Roman"/>
              </a:rPr>
              <a:t>station </a:t>
            </a:r>
            <a:r>
              <a:rPr sz="1200" b="1" dirty="0">
                <a:latin typeface="Times New Roman"/>
                <a:cs typeface="Times New Roman"/>
              </a:rPr>
              <a:t>Access Unit</a:t>
            </a:r>
            <a:r>
              <a:rPr sz="1200" b="1" spc="210" dirty="0">
                <a:latin typeface="Times New Roman"/>
                <a:cs typeface="Times New Roman"/>
              </a:rPr>
              <a:t> </a:t>
            </a:r>
            <a:r>
              <a:rPr sz="1200" b="1" dirty="0">
                <a:latin typeface="Times New Roman"/>
                <a:cs typeface="Times New Roman"/>
              </a:rPr>
              <a:t>(MAU)</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Individual </a:t>
            </a:r>
            <a:r>
              <a:rPr sz="1200" spc="-5" dirty="0">
                <a:latin typeface="Times New Roman"/>
                <a:cs typeface="Times New Roman"/>
              </a:rPr>
              <a:t>automatic switches </a:t>
            </a:r>
            <a:r>
              <a:rPr sz="1200" dirty="0">
                <a:latin typeface="Times New Roman"/>
                <a:cs typeface="Times New Roman"/>
              </a:rPr>
              <a:t>are combined in to a</a:t>
            </a:r>
            <a:r>
              <a:rPr sz="1200" spc="-55" dirty="0">
                <a:latin typeface="Times New Roman"/>
                <a:cs typeface="Times New Roman"/>
              </a:rPr>
              <a:t> </a:t>
            </a:r>
            <a:r>
              <a:rPr sz="1200" spc="-5" dirty="0">
                <a:latin typeface="Times New Roman"/>
                <a:cs typeface="Times New Roman"/>
              </a:rPr>
              <a:t>hub</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One MAU </a:t>
            </a:r>
            <a:r>
              <a:rPr sz="1200" dirty="0">
                <a:latin typeface="Times New Roman"/>
                <a:cs typeface="Times New Roman"/>
              </a:rPr>
              <a:t>can </a:t>
            </a:r>
            <a:r>
              <a:rPr sz="1200" spc="-5" dirty="0">
                <a:latin typeface="Times New Roman"/>
                <a:cs typeface="Times New Roman"/>
              </a:rPr>
              <a:t>support up to </a:t>
            </a:r>
            <a:r>
              <a:rPr sz="1200" dirty="0">
                <a:latin typeface="Times New Roman"/>
                <a:cs typeface="Times New Roman"/>
              </a:rPr>
              <a:t>8</a:t>
            </a:r>
            <a:r>
              <a:rPr sz="1200" spc="-85" dirty="0">
                <a:latin typeface="Times New Roman"/>
                <a:cs typeface="Times New Roman"/>
              </a:rPr>
              <a:t> </a:t>
            </a:r>
            <a:r>
              <a:rPr sz="1200" spc="-5" dirty="0">
                <a:latin typeface="Times New Roman"/>
                <a:cs typeface="Times New Roman"/>
              </a:rPr>
              <a:t>stations</a:t>
            </a:r>
            <a:endParaRPr sz="1200">
              <a:latin typeface="Times New Roman"/>
              <a:cs typeface="Times New Roman"/>
            </a:endParaRPr>
          </a:p>
          <a:p>
            <a:pPr marL="469900" lvl="1" indent="-228600">
              <a:lnSpc>
                <a:spcPts val="1410"/>
              </a:lnSpc>
              <a:buFont typeface="Courier New"/>
              <a:buChar char="o"/>
              <a:tabLst>
                <a:tab pos="469900" algn="l"/>
              </a:tabLst>
            </a:pPr>
            <a:r>
              <a:rPr sz="1200" dirty="0">
                <a:latin typeface="Times New Roman"/>
                <a:cs typeface="Times New Roman"/>
              </a:rPr>
              <a:t>Although it looks like a star, it is in fact a</a:t>
            </a:r>
            <a:r>
              <a:rPr sz="1200" spc="-135" dirty="0">
                <a:latin typeface="Times New Roman"/>
                <a:cs typeface="Times New Roman"/>
              </a:rPr>
              <a:t> </a:t>
            </a:r>
            <a:r>
              <a:rPr sz="1200" dirty="0">
                <a:latin typeface="Times New Roman"/>
                <a:cs typeface="Times New Roman"/>
              </a:rPr>
              <a:t>ring</a:t>
            </a:r>
            <a:endParaRPr sz="1200">
              <a:latin typeface="Times New Roman"/>
              <a:cs typeface="Times New Roman"/>
            </a:endParaRPr>
          </a:p>
        </p:txBody>
      </p:sp>
      <p:sp>
        <p:nvSpPr>
          <p:cNvPr id="8" name="object 8"/>
          <p:cNvSpPr/>
          <p:nvPr/>
        </p:nvSpPr>
        <p:spPr>
          <a:xfrm>
            <a:off x="1324355" y="4480559"/>
            <a:ext cx="5138928" cy="325678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96339" y="914400"/>
            <a:ext cx="5394960" cy="251612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235</a:t>
            </a:fld>
            <a:endParaRPr dirty="0"/>
          </a:p>
        </p:txBody>
      </p:sp>
    </p:spTree>
    <p:extLst>
      <p:ext uri="{BB962C8B-B14F-4D97-AF65-F5344CB8AC3E}">
        <p14:creationId xmlns:p14="http://schemas.microsoft.com/office/powerpoint/2010/main" val="25272400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4197858"/>
            <a:ext cx="4744720" cy="413194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spc="-10" dirty="0">
                <a:latin typeface="Times New Roman"/>
                <a:cs typeface="Times New Roman"/>
              </a:rPr>
              <a:t>FDDI</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469900" lvl="1" indent="-228600">
              <a:lnSpc>
                <a:spcPts val="1410"/>
              </a:lnSpc>
              <a:buFont typeface="Courier New"/>
              <a:buChar char="o"/>
              <a:tabLst>
                <a:tab pos="469900" algn="l"/>
              </a:tabLst>
            </a:pPr>
            <a:r>
              <a:rPr sz="1200" dirty="0">
                <a:latin typeface="Times New Roman"/>
                <a:cs typeface="Times New Roman"/>
              </a:rPr>
              <a:t>Fiber Distributed Data Interface </a:t>
            </a:r>
            <a:r>
              <a:rPr sz="1200" spc="-5" dirty="0">
                <a:latin typeface="Times New Roman"/>
                <a:cs typeface="Times New Roman"/>
              </a:rPr>
              <a:t>standardized </a:t>
            </a:r>
            <a:r>
              <a:rPr sz="1200" dirty="0">
                <a:latin typeface="Times New Roman"/>
                <a:cs typeface="Times New Roman"/>
              </a:rPr>
              <a:t>by </a:t>
            </a:r>
            <a:r>
              <a:rPr sz="1200" spc="-5" dirty="0">
                <a:latin typeface="Times New Roman"/>
                <a:cs typeface="Times New Roman"/>
              </a:rPr>
              <a:t>ANSI </a:t>
            </a:r>
            <a:r>
              <a:rPr sz="1200" dirty="0">
                <a:latin typeface="Times New Roman"/>
                <a:cs typeface="Times New Roman"/>
              </a:rPr>
              <a:t>and the</a:t>
            </a:r>
            <a:r>
              <a:rPr sz="1200" spc="-85" dirty="0">
                <a:latin typeface="Times New Roman"/>
                <a:cs typeface="Times New Roman"/>
              </a:rPr>
              <a:t> </a:t>
            </a:r>
            <a:r>
              <a:rPr sz="1200" dirty="0">
                <a:latin typeface="Times New Roman"/>
                <a:cs typeface="Times New Roman"/>
              </a:rPr>
              <a:t>ITU-T</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100 Mbps LAN</a:t>
            </a:r>
            <a:r>
              <a:rPr sz="1200" spc="-95" dirty="0">
                <a:latin typeface="Times New Roman"/>
                <a:cs typeface="Times New Roman"/>
              </a:rPr>
              <a:t> </a:t>
            </a:r>
            <a:r>
              <a:rPr sz="1200" spc="-5" dirty="0">
                <a:latin typeface="Times New Roman"/>
                <a:cs typeface="Times New Roman"/>
              </a:rPr>
              <a:t>protocol</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CDDI: Copper version of</a:t>
            </a:r>
            <a:r>
              <a:rPr sz="1200" spc="-70" dirty="0">
                <a:latin typeface="Times New Roman"/>
                <a:cs typeface="Times New Roman"/>
              </a:rPr>
              <a:t> </a:t>
            </a:r>
            <a:r>
              <a:rPr sz="1200" spc="-10" dirty="0">
                <a:latin typeface="Times New Roman"/>
                <a:cs typeface="Times New Roman"/>
              </a:rPr>
              <a:t>FDDI</a:t>
            </a:r>
            <a:endParaRPr sz="1200">
              <a:latin typeface="Times New Roman"/>
              <a:cs typeface="Times New Roman"/>
            </a:endParaRPr>
          </a:p>
          <a:p>
            <a:pPr marL="469900" lvl="1" indent="-228600">
              <a:lnSpc>
                <a:spcPts val="1410"/>
              </a:lnSpc>
              <a:buFont typeface="Courier New"/>
              <a:buChar char="o"/>
              <a:tabLst>
                <a:tab pos="469900" algn="l"/>
              </a:tabLst>
            </a:pPr>
            <a:r>
              <a:rPr sz="1200" dirty="0">
                <a:latin typeface="Times New Roman"/>
                <a:cs typeface="Times New Roman"/>
              </a:rPr>
              <a:t>Access </a:t>
            </a:r>
            <a:r>
              <a:rPr sz="1200" spc="-5" dirty="0">
                <a:latin typeface="Times New Roman"/>
                <a:cs typeface="Times New Roman"/>
              </a:rPr>
              <a:t>method: </a:t>
            </a:r>
            <a:r>
              <a:rPr sz="1200" dirty="0">
                <a:latin typeface="Times New Roman"/>
                <a:cs typeface="Times New Roman"/>
              </a:rPr>
              <a:t>Token</a:t>
            </a:r>
            <a:r>
              <a:rPr sz="1200" spc="-85" dirty="0">
                <a:latin typeface="Times New Roman"/>
                <a:cs typeface="Times New Roman"/>
              </a:rPr>
              <a:t> </a:t>
            </a:r>
            <a:r>
              <a:rPr sz="1200" dirty="0">
                <a:latin typeface="Times New Roman"/>
                <a:cs typeface="Times New Roman"/>
              </a:rPr>
              <a:t>passing</a:t>
            </a:r>
            <a:endParaRPr sz="1200">
              <a:latin typeface="Times New Roman"/>
              <a:cs typeface="Times New Roman"/>
            </a:endParaRPr>
          </a:p>
          <a:p>
            <a:pPr lvl="1">
              <a:lnSpc>
                <a:spcPct val="100000"/>
              </a:lnSpc>
              <a:spcBef>
                <a:spcPts val="5"/>
              </a:spcBef>
              <a:buFont typeface="Courier New"/>
              <a:buChar char="o"/>
            </a:pPr>
            <a:endParaRPr sz="1150">
              <a:latin typeface="Times New Roman"/>
              <a:cs typeface="Times New Roman"/>
            </a:endParaRPr>
          </a:p>
          <a:p>
            <a:pPr marL="927100" lvl="2" indent="-228600">
              <a:lnSpc>
                <a:spcPct val="100000"/>
              </a:lnSpc>
              <a:spcBef>
                <a:spcPts val="5"/>
              </a:spcBef>
              <a:buFont typeface="Meiryo"/>
              <a:buChar char="➢"/>
              <a:tabLst>
                <a:tab pos="927100" algn="l"/>
              </a:tabLst>
            </a:pPr>
            <a:r>
              <a:rPr sz="1200" b="1" spc="-5" dirty="0">
                <a:latin typeface="Times New Roman"/>
                <a:cs typeface="Times New Roman"/>
              </a:rPr>
              <a:t>FDDI </a:t>
            </a:r>
            <a:r>
              <a:rPr sz="1200" b="1" dirty="0">
                <a:latin typeface="Times New Roman"/>
                <a:cs typeface="Times New Roman"/>
              </a:rPr>
              <a:t>Time</a:t>
            </a:r>
            <a:r>
              <a:rPr sz="1200" b="1" spc="-80" dirty="0">
                <a:latin typeface="Times New Roman"/>
                <a:cs typeface="Times New Roman"/>
              </a:rPr>
              <a:t> </a:t>
            </a:r>
            <a:r>
              <a:rPr sz="1200" b="1" dirty="0">
                <a:latin typeface="Times New Roman"/>
                <a:cs typeface="Times New Roman"/>
              </a:rPr>
              <a:t>Registers</a:t>
            </a:r>
            <a:endParaRPr sz="1200">
              <a:latin typeface="Times New Roman"/>
              <a:cs typeface="Times New Roman"/>
            </a:endParaRPr>
          </a:p>
          <a:p>
            <a:pPr lvl="2">
              <a:lnSpc>
                <a:spcPct val="100000"/>
              </a:lnSpc>
              <a:spcBef>
                <a:spcPts val="40"/>
              </a:spcBef>
              <a:buFont typeface="Meiryo"/>
              <a:buChar char="➢"/>
            </a:pPr>
            <a:endParaRPr sz="1100">
              <a:latin typeface="Times New Roman"/>
              <a:cs typeface="Times New Roman"/>
            </a:endParaRPr>
          </a:p>
          <a:p>
            <a:pPr marL="927100">
              <a:lnSpc>
                <a:spcPts val="1400"/>
              </a:lnSpc>
            </a:pPr>
            <a:r>
              <a:rPr sz="1200" spc="-5" dirty="0">
                <a:latin typeface="Times New Roman"/>
                <a:cs typeface="Times New Roman"/>
              </a:rPr>
              <a:t>Time</a:t>
            </a:r>
            <a:r>
              <a:rPr sz="1200" spc="-90" dirty="0">
                <a:latin typeface="Times New Roman"/>
                <a:cs typeface="Times New Roman"/>
              </a:rPr>
              <a:t> </a:t>
            </a:r>
            <a:r>
              <a:rPr sz="1200" dirty="0">
                <a:latin typeface="Times New Roman"/>
                <a:cs typeface="Times New Roman"/>
              </a:rPr>
              <a:t>registers</a:t>
            </a:r>
            <a:endParaRPr sz="1200">
              <a:latin typeface="Times New Roman"/>
              <a:cs typeface="Times New Roman"/>
            </a:endParaRPr>
          </a:p>
          <a:p>
            <a:pPr marL="927100">
              <a:lnSpc>
                <a:spcPts val="1905"/>
              </a:lnSpc>
            </a:pPr>
            <a:r>
              <a:rPr sz="1700" spc="-5" dirty="0">
                <a:latin typeface="Arial"/>
                <a:cs typeface="Arial"/>
              </a:rPr>
              <a:t>–</a:t>
            </a:r>
            <a:r>
              <a:rPr sz="1200" spc="-5" dirty="0">
                <a:latin typeface="Times New Roman"/>
                <a:cs typeface="Times New Roman"/>
              </a:rPr>
              <a:t>Values </a:t>
            </a:r>
            <a:r>
              <a:rPr sz="1200" dirty="0">
                <a:latin typeface="Times New Roman"/>
                <a:cs typeface="Times New Roman"/>
              </a:rPr>
              <a:t>are </a:t>
            </a:r>
            <a:r>
              <a:rPr sz="1200" spc="-5" dirty="0">
                <a:latin typeface="Times New Roman"/>
                <a:cs typeface="Times New Roman"/>
              </a:rPr>
              <a:t>set </a:t>
            </a:r>
            <a:r>
              <a:rPr sz="1200" dirty="0">
                <a:latin typeface="Times New Roman"/>
                <a:cs typeface="Times New Roman"/>
              </a:rPr>
              <a:t>when the ring is initialized and </a:t>
            </a:r>
            <a:r>
              <a:rPr sz="1200" spc="-5" dirty="0">
                <a:latin typeface="Times New Roman"/>
                <a:cs typeface="Times New Roman"/>
              </a:rPr>
              <a:t>do not</a:t>
            </a:r>
            <a:r>
              <a:rPr sz="1200" spc="-90" dirty="0">
                <a:latin typeface="Times New Roman"/>
                <a:cs typeface="Times New Roman"/>
              </a:rPr>
              <a:t> </a:t>
            </a:r>
            <a:r>
              <a:rPr sz="1200" spc="-5" dirty="0">
                <a:latin typeface="Times New Roman"/>
                <a:cs typeface="Times New Roman"/>
              </a:rPr>
              <a:t>vary</a:t>
            </a:r>
            <a:endParaRPr sz="1200">
              <a:latin typeface="Times New Roman"/>
              <a:cs typeface="Times New Roman"/>
            </a:endParaRPr>
          </a:p>
          <a:p>
            <a:pPr marL="927100">
              <a:lnSpc>
                <a:spcPts val="1855"/>
              </a:lnSpc>
            </a:pPr>
            <a:r>
              <a:rPr sz="1700" spc="-5" dirty="0">
                <a:latin typeface="Arial"/>
                <a:cs typeface="Arial"/>
              </a:rPr>
              <a:t>–</a:t>
            </a:r>
            <a:r>
              <a:rPr sz="1200" i="1" spc="-5" dirty="0">
                <a:latin typeface="Times New Roman"/>
                <a:cs typeface="Times New Roman"/>
              </a:rPr>
              <a:t>SA </a:t>
            </a:r>
            <a:r>
              <a:rPr sz="1200" spc="-5" dirty="0">
                <a:latin typeface="Times New Roman"/>
                <a:cs typeface="Times New Roman"/>
              </a:rPr>
              <a:t>(Synchronous</a:t>
            </a:r>
            <a:r>
              <a:rPr sz="1200" spc="-95" dirty="0">
                <a:latin typeface="Times New Roman"/>
                <a:cs typeface="Times New Roman"/>
              </a:rPr>
              <a:t> </a:t>
            </a:r>
            <a:r>
              <a:rPr sz="1200" spc="-5" dirty="0">
                <a:latin typeface="Times New Roman"/>
                <a:cs typeface="Times New Roman"/>
              </a:rPr>
              <a:t>Allocation)</a:t>
            </a:r>
            <a:endParaRPr sz="1200">
              <a:latin typeface="Times New Roman"/>
              <a:cs typeface="Times New Roman"/>
            </a:endParaRPr>
          </a:p>
          <a:p>
            <a:pPr marL="927100">
              <a:lnSpc>
                <a:spcPts val="1855"/>
              </a:lnSpc>
            </a:pPr>
            <a:r>
              <a:rPr sz="1700" spc="-5" dirty="0">
                <a:latin typeface="Arial"/>
                <a:cs typeface="Arial"/>
              </a:rPr>
              <a:t>–</a:t>
            </a:r>
            <a:r>
              <a:rPr sz="1200" i="1" spc="-5" dirty="0">
                <a:latin typeface="Times New Roman"/>
                <a:cs typeface="Times New Roman"/>
              </a:rPr>
              <a:t>TTRT </a:t>
            </a:r>
            <a:r>
              <a:rPr sz="1200" dirty="0">
                <a:latin typeface="Times New Roman"/>
                <a:cs typeface="Times New Roman"/>
              </a:rPr>
              <a:t>(Target Token Rotation</a:t>
            </a:r>
            <a:r>
              <a:rPr sz="1200" spc="-8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927100">
              <a:lnSpc>
                <a:spcPts val="1945"/>
              </a:lnSpc>
            </a:pPr>
            <a:r>
              <a:rPr sz="1700" spc="-5" dirty="0">
                <a:latin typeface="Arial"/>
                <a:cs typeface="Arial"/>
              </a:rPr>
              <a:t>–</a:t>
            </a:r>
            <a:r>
              <a:rPr sz="1200" i="1" spc="-5" dirty="0">
                <a:latin typeface="Times New Roman"/>
                <a:cs typeface="Times New Roman"/>
              </a:rPr>
              <a:t>AMT </a:t>
            </a:r>
            <a:r>
              <a:rPr sz="1200" spc="-5" dirty="0">
                <a:latin typeface="Times New Roman"/>
                <a:cs typeface="Times New Roman"/>
              </a:rPr>
              <a:t>(Absolute Maximum</a:t>
            </a:r>
            <a:r>
              <a:rPr sz="1200" spc="-5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927100" lvl="2" indent="-228600">
              <a:lnSpc>
                <a:spcPct val="100000"/>
              </a:lnSpc>
              <a:spcBef>
                <a:spcPts val="1225"/>
              </a:spcBef>
              <a:buFont typeface="Meiryo"/>
              <a:buChar char="➢"/>
              <a:tabLst>
                <a:tab pos="927100" algn="l"/>
              </a:tabLst>
            </a:pPr>
            <a:r>
              <a:rPr sz="1200" b="1" spc="-5" dirty="0">
                <a:latin typeface="Times New Roman"/>
                <a:cs typeface="Times New Roman"/>
              </a:rPr>
              <a:t>FDDI</a:t>
            </a:r>
            <a:r>
              <a:rPr sz="1200" b="1" spc="-90" dirty="0">
                <a:latin typeface="Times New Roman"/>
                <a:cs typeface="Times New Roman"/>
              </a:rPr>
              <a:t> </a:t>
            </a:r>
            <a:r>
              <a:rPr sz="1200" b="1" dirty="0">
                <a:latin typeface="Times New Roman"/>
                <a:cs typeface="Times New Roman"/>
              </a:rPr>
              <a:t>Timers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927100">
              <a:lnSpc>
                <a:spcPts val="1400"/>
              </a:lnSpc>
            </a:pPr>
            <a:r>
              <a:rPr sz="1200" spc="-5" dirty="0">
                <a:latin typeface="Times New Roman"/>
                <a:cs typeface="Times New Roman"/>
              </a:rPr>
              <a:t>Timers</a:t>
            </a:r>
            <a:endParaRPr sz="1200">
              <a:latin typeface="Times New Roman"/>
              <a:cs typeface="Times New Roman"/>
            </a:endParaRPr>
          </a:p>
          <a:p>
            <a:pPr marL="927100">
              <a:lnSpc>
                <a:spcPts val="1905"/>
              </a:lnSpc>
            </a:pPr>
            <a:r>
              <a:rPr sz="1700" spc="-5" dirty="0">
                <a:latin typeface="Arial"/>
                <a:cs typeface="Arial"/>
              </a:rPr>
              <a:t>–</a:t>
            </a:r>
            <a:r>
              <a:rPr sz="1200" spc="-5" dirty="0">
                <a:latin typeface="Times New Roman"/>
                <a:cs typeface="Times New Roman"/>
              </a:rPr>
              <a:t>Each station contains two</a:t>
            </a:r>
            <a:r>
              <a:rPr sz="1200" spc="10" dirty="0">
                <a:latin typeface="Times New Roman"/>
                <a:cs typeface="Times New Roman"/>
              </a:rPr>
              <a:t> </a:t>
            </a:r>
            <a:r>
              <a:rPr sz="1200" spc="-5" dirty="0">
                <a:latin typeface="Times New Roman"/>
                <a:cs typeface="Times New Roman"/>
              </a:rPr>
              <a:t>timers</a:t>
            </a:r>
            <a:endParaRPr sz="1200">
              <a:latin typeface="Times New Roman"/>
              <a:cs typeface="Times New Roman"/>
            </a:endParaRPr>
          </a:p>
          <a:p>
            <a:pPr marL="927100">
              <a:lnSpc>
                <a:spcPts val="1855"/>
              </a:lnSpc>
            </a:pPr>
            <a:r>
              <a:rPr sz="1700" spc="-5" dirty="0">
                <a:latin typeface="Arial"/>
                <a:cs typeface="Arial"/>
              </a:rPr>
              <a:t>–</a:t>
            </a:r>
            <a:r>
              <a:rPr sz="1200" i="1" spc="-5" dirty="0">
                <a:latin typeface="Times New Roman"/>
                <a:cs typeface="Times New Roman"/>
              </a:rPr>
              <a:t>TRT </a:t>
            </a:r>
            <a:r>
              <a:rPr sz="1200" dirty="0">
                <a:latin typeface="Times New Roman"/>
                <a:cs typeface="Times New Roman"/>
              </a:rPr>
              <a:t>(Token Rotation </a:t>
            </a:r>
            <a:r>
              <a:rPr sz="1200" spc="-5" dirty="0">
                <a:latin typeface="Times New Roman"/>
                <a:cs typeface="Times New Roman"/>
              </a:rPr>
              <a:t>Timer) </a:t>
            </a:r>
            <a:r>
              <a:rPr sz="1200" dirty="0">
                <a:latin typeface="Times New Roman"/>
                <a:cs typeface="Times New Roman"/>
              </a:rPr>
              <a:t>:</a:t>
            </a:r>
            <a:r>
              <a:rPr sz="1200" spc="-20" dirty="0">
                <a:latin typeface="Times New Roman"/>
                <a:cs typeface="Times New Roman"/>
              </a:rPr>
              <a:t> </a:t>
            </a:r>
            <a:r>
              <a:rPr sz="1200" spc="-5" dirty="0">
                <a:latin typeface="Times New Roman"/>
                <a:cs typeface="Times New Roman"/>
              </a:rPr>
              <a:t>Incrementing</a:t>
            </a:r>
            <a:endParaRPr sz="1200">
              <a:latin typeface="Times New Roman"/>
              <a:cs typeface="Times New Roman"/>
            </a:endParaRPr>
          </a:p>
          <a:p>
            <a:pPr marL="927100">
              <a:lnSpc>
                <a:spcPts val="1945"/>
              </a:lnSpc>
            </a:pPr>
            <a:r>
              <a:rPr sz="1700" spc="-5" dirty="0">
                <a:latin typeface="Arial"/>
                <a:cs typeface="Arial"/>
              </a:rPr>
              <a:t>–</a:t>
            </a:r>
            <a:r>
              <a:rPr sz="1200" i="1" spc="-5" dirty="0">
                <a:latin typeface="Times New Roman"/>
                <a:cs typeface="Times New Roman"/>
              </a:rPr>
              <a:t>THT </a:t>
            </a:r>
            <a:r>
              <a:rPr sz="1200" dirty="0">
                <a:latin typeface="Times New Roman"/>
                <a:cs typeface="Times New Roman"/>
              </a:rPr>
              <a:t>(Token Holding </a:t>
            </a:r>
            <a:r>
              <a:rPr sz="1200" spc="-5" dirty="0">
                <a:latin typeface="Times New Roman"/>
                <a:cs typeface="Times New Roman"/>
              </a:rPr>
              <a:t>Timer) </a:t>
            </a:r>
            <a:r>
              <a:rPr sz="1200" dirty="0">
                <a:latin typeface="Times New Roman"/>
                <a:cs typeface="Times New Roman"/>
              </a:rPr>
              <a:t>:</a:t>
            </a:r>
            <a:r>
              <a:rPr sz="1200" spc="-20" dirty="0">
                <a:latin typeface="Times New Roman"/>
                <a:cs typeface="Times New Roman"/>
              </a:rPr>
              <a:t> </a:t>
            </a:r>
            <a:r>
              <a:rPr sz="1200" spc="-5" dirty="0">
                <a:latin typeface="Times New Roman"/>
                <a:cs typeface="Times New Roman"/>
              </a:rPr>
              <a:t>Decrementing</a:t>
            </a:r>
            <a:endParaRPr sz="1200">
              <a:latin typeface="Times New Roman"/>
              <a:cs typeface="Times New Roman"/>
            </a:endParaRPr>
          </a:p>
        </p:txBody>
      </p:sp>
      <p:sp>
        <p:nvSpPr>
          <p:cNvPr id="7" name="object 7"/>
          <p:cNvSpPr/>
          <p:nvPr/>
        </p:nvSpPr>
        <p:spPr>
          <a:xfrm>
            <a:off x="1143000" y="914400"/>
            <a:ext cx="5893308" cy="3119628"/>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236</a:t>
            </a:fld>
            <a:endParaRPr dirty="0"/>
          </a:p>
        </p:txBody>
      </p:sp>
    </p:spTree>
    <p:extLst>
      <p:ext uri="{BB962C8B-B14F-4D97-AF65-F5344CB8AC3E}">
        <p14:creationId xmlns:p14="http://schemas.microsoft.com/office/powerpoint/2010/main" val="277770519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716"/>
            <a:ext cx="1401445" cy="225425"/>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Station</a:t>
            </a:r>
            <a:r>
              <a:rPr sz="1400" b="1" spc="-45" dirty="0">
                <a:latin typeface="Times New Roman"/>
                <a:cs typeface="Times New Roman"/>
              </a:rPr>
              <a:t> </a:t>
            </a:r>
            <a:r>
              <a:rPr sz="1400" b="1" spc="-5" dirty="0">
                <a:latin typeface="Times New Roman"/>
                <a:cs typeface="Times New Roman"/>
              </a:rPr>
              <a:t>Procedure</a:t>
            </a:r>
            <a:endParaRPr sz="1400">
              <a:latin typeface="Times New Roman"/>
              <a:cs typeface="Times New Roman"/>
            </a:endParaRPr>
          </a:p>
        </p:txBody>
      </p:sp>
      <p:sp>
        <p:nvSpPr>
          <p:cNvPr id="7" name="object 7"/>
          <p:cNvSpPr txBox="1"/>
          <p:nvPr/>
        </p:nvSpPr>
        <p:spPr>
          <a:xfrm>
            <a:off x="1130300" y="3637788"/>
            <a:ext cx="3711575" cy="1637664"/>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Station</a:t>
            </a:r>
            <a:r>
              <a:rPr sz="1200" b="1" spc="-105" dirty="0">
                <a:latin typeface="Times New Roman"/>
                <a:cs typeface="Times New Roman"/>
              </a:rPr>
              <a:t> </a:t>
            </a:r>
            <a:r>
              <a:rPr sz="1200" b="1" dirty="0">
                <a:latin typeface="Times New Roman"/>
                <a:cs typeface="Times New Roman"/>
              </a:rPr>
              <a:t>Procedure</a:t>
            </a:r>
            <a:endParaRPr sz="1200">
              <a:latin typeface="Times New Roman"/>
              <a:cs typeface="Times New Roman"/>
            </a:endParaRPr>
          </a:p>
          <a:p>
            <a:pPr marL="469900" indent="-228600">
              <a:lnSpc>
                <a:spcPts val="1375"/>
              </a:lnSpc>
              <a:buFont typeface="Courier New"/>
              <a:buChar char="o"/>
              <a:tabLst>
                <a:tab pos="469900" algn="l"/>
              </a:tabLst>
            </a:pPr>
            <a:r>
              <a:rPr sz="1200" dirty="0">
                <a:latin typeface="Times New Roman"/>
                <a:cs typeface="Times New Roman"/>
              </a:rPr>
              <a:t>THT is set to the </a:t>
            </a:r>
            <a:r>
              <a:rPr sz="1200" spc="-5" dirty="0">
                <a:latin typeface="Times New Roman"/>
                <a:cs typeface="Times New Roman"/>
              </a:rPr>
              <a:t>difference between TTRT and</a:t>
            </a:r>
            <a:r>
              <a:rPr sz="1200" spc="-50" dirty="0">
                <a:latin typeface="Times New Roman"/>
                <a:cs typeface="Times New Roman"/>
              </a:rPr>
              <a:t> </a:t>
            </a:r>
            <a:r>
              <a:rPr sz="1200" spc="-5" dirty="0">
                <a:latin typeface="Times New Roman"/>
                <a:cs typeface="Times New Roman"/>
              </a:rPr>
              <a:t>TRT</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THT </a:t>
            </a:r>
            <a:r>
              <a:rPr sz="1200" dirty="0">
                <a:latin typeface="Times New Roman"/>
                <a:cs typeface="Times New Roman"/>
              </a:rPr>
              <a:t>= </a:t>
            </a:r>
            <a:r>
              <a:rPr sz="1200" spc="-5" dirty="0">
                <a:latin typeface="Times New Roman"/>
                <a:cs typeface="Times New Roman"/>
              </a:rPr>
              <a:t>TTRT </a:t>
            </a:r>
            <a:r>
              <a:rPr sz="1200" dirty="0">
                <a:latin typeface="Times New Roman"/>
                <a:cs typeface="Times New Roman"/>
              </a:rPr>
              <a:t>-</a:t>
            </a:r>
            <a:r>
              <a:rPr sz="1200" spc="-100" dirty="0">
                <a:latin typeface="Times New Roman"/>
                <a:cs typeface="Times New Roman"/>
              </a:rPr>
              <a:t> </a:t>
            </a:r>
            <a:r>
              <a:rPr sz="1200" spc="-5" dirty="0">
                <a:latin typeface="Times New Roman"/>
                <a:cs typeface="Times New Roman"/>
              </a:rPr>
              <a:t>TRT</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TRT is reset to zero (TRT =</a:t>
            </a:r>
            <a:r>
              <a:rPr sz="1200" spc="-135"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The station sends S-frames during the </a:t>
            </a:r>
            <a:r>
              <a:rPr sz="1200" spc="-5" dirty="0">
                <a:latin typeface="Times New Roman"/>
                <a:cs typeface="Times New Roman"/>
              </a:rPr>
              <a:t>time </a:t>
            </a:r>
            <a:r>
              <a:rPr sz="1200" dirty="0">
                <a:latin typeface="Times New Roman"/>
                <a:cs typeface="Times New Roman"/>
              </a:rPr>
              <a:t>in</a:t>
            </a:r>
            <a:r>
              <a:rPr sz="1200" spc="-114" dirty="0">
                <a:latin typeface="Times New Roman"/>
                <a:cs typeface="Times New Roman"/>
              </a:rPr>
              <a:t> </a:t>
            </a:r>
            <a:r>
              <a:rPr sz="1200" spc="-5" dirty="0">
                <a:latin typeface="Times New Roman"/>
                <a:cs typeface="Times New Roman"/>
              </a:rPr>
              <a:t>SA</a:t>
            </a:r>
            <a:endParaRPr sz="1200">
              <a:latin typeface="Times New Roman"/>
              <a:cs typeface="Times New Roman"/>
            </a:endParaRPr>
          </a:p>
          <a:p>
            <a:pPr marL="469900" indent="-228600">
              <a:lnSpc>
                <a:spcPts val="1405"/>
              </a:lnSpc>
              <a:spcBef>
                <a:spcPts val="35"/>
              </a:spcBef>
              <a:buFont typeface="Courier New"/>
              <a:buChar char="o"/>
              <a:tabLst>
                <a:tab pos="469900" algn="l"/>
              </a:tabLst>
            </a:pPr>
            <a:r>
              <a:rPr sz="1200" spc="-5" dirty="0">
                <a:latin typeface="Times New Roman"/>
                <a:cs typeface="Times New Roman"/>
              </a:rPr>
              <a:t>The station sends A-frames as long as THT </a:t>
            </a:r>
            <a:r>
              <a:rPr sz="1200" spc="-5" dirty="0">
                <a:latin typeface="Symbol"/>
                <a:cs typeface="Symbol"/>
              </a:rPr>
              <a:t></a:t>
            </a:r>
            <a:r>
              <a:rPr sz="1200" spc="-55"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469900" indent="-228600">
              <a:lnSpc>
                <a:spcPts val="1405"/>
              </a:lnSpc>
              <a:buFont typeface="Courier New"/>
              <a:buChar char="o"/>
              <a:tabLst>
                <a:tab pos="469900" algn="l"/>
              </a:tabLst>
            </a:pPr>
            <a:r>
              <a:rPr sz="1200" dirty="0">
                <a:latin typeface="Times New Roman"/>
                <a:cs typeface="Times New Roman"/>
              </a:rPr>
              <a:t>Release the</a:t>
            </a:r>
            <a:r>
              <a:rPr sz="1200" spc="-110" dirty="0">
                <a:latin typeface="Times New Roman"/>
                <a:cs typeface="Times New Roman"/>
              </a:rPr>
              <a:t> </a:t>
            </a:r>
            <a:r>
              <a:rPr sz="1200" dirty="0">
                <a:latin typeface="Times New Roman"/>
                <a:cs typeface="Times New Roman"/>
              </a:rPr>
              <a:t>token</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Dual Ring</a:t>
            </a:r>
            <a:r>
              <a:rPr sz="1400" b="1" spc="-35" dirty="0">
                <a:latin typeface="Times New Roman"/>
                <a:cs typeface="Times New Roman"/>
              </a:rPr>
              <a:t> </a:t>
            </a:r>
            <a:r>
              <a:rPr sz="1400" b="1" spc="-5" dirty="0">
                <a:latin typeface="Times New Roman"/>
                <a:cs typeface="Times New Roman"/>
              </a:rPr>
              <a:t>(Figure-1)</a:t>
            </a:r>
            <a:endParaRPr sz="1400">
              <a:latin typeface="Times New Roman"/>
              <a:cs typeface="Times New Roman"/>
            </a:endParaRPr>
          </a:p>
        </p:txBody>
      </p:sp>
      <p:sp>
        <p:nvSpPr>
          <p:cNvPr id="8" name="object 8"/>
          <p:cNvSpPr/>
          <p:nvPr/>
        </p:nvSpPr>
        <p:spPr>
          <a:xfrm>
            <a:off x="1143000" y="5442203"/>
            <a:ext cx="5623559" cy="274320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43000" y="1119377"/>
            <a:ext cx="4942332" cy="2528316"/>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237</a:t>
            </a:fld>
            <a:endParaRPr dirty="0"/>
          </a:p>
        </p:txBody>
      </p:sp>
    </p:spTree>
    <p:extLst>
      <p:ext uri="{BB962C8B-B14F-4D97-AF65-F5344CB8AC3E}">
        <p14:creationId xmlns:p14="http://schemas.microsoft.com/office/powerpoint/2010/main" val="38354330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716"/>
            <a:ext cx="1615440" cy="225425"/>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Dual Ring</a:t>
            </a:r>
            <a:r>
              <a:rPr sz="1400" b="1" spc="-35" dirty="0">
                <a:latin typeface="Times New Roman"/>
                <a:cs typeface="Times New Roman"/>
              </a:rPr>
              <a:t> </a:t>
            </a:r>
            <a:r>
              <a:rPr sz="1400" b="1" spc="-5" dirty="0">
                <a:latin typeface="Times New Roman"/>
                <a:cs typeface="Times New Roman"/>
              </a:rPr>
              <a:t>(Figure-2)</a:t>
            </a:r>
            <a:endParaRPr sz="1400">
              <a:latin typeface="Times New Roman"/>
              <a:cs typeface="Times New Roman"/>
            </a:endParaRPr>
          </a:p>
        </p:txBody>
      </p:sp>
      <p:sp>
        <p:nvSpPr>
          <p:cNvPr id="7" name="object 7"/>
          <p:cNvSpPr txBox="1"/>
          <p:nvPr/>
        </p:nvSpPr>
        <p:spPr>
          <a:xfrm>
            <a:off x="1130300" y="4656582"/>
            <a:ext cx="4894580" cy="1435100"/>
          </a:xfrm>
          <a:prstGeom prst="rect">
            <a:avLst/>
          </a:prstGeom>
        </p:spPr>
        <p:txBody>
          <a:bodyPr vert="horz" wrap="square" lIns="0" tIns="0" rIns="0" bIns="0" rtlCol="0">
            <a:spAutoFit/>
          </a:bodyPr>
          <a:lstStyle/>
          <a:p>
            <a:pPr marL="12700">
              <a:lnSpc>
                <a:spcPts val="1355"/>
              </a:lnSpc>
            </a:pPr>
            <a:r>
              <a:rPr sz="1200" b="1" dirty="0">
                <a:latin typeface="Times New Roman"/>
                <a:cs typeface="Times New Roman"/>
              </a:rPr>
              <a:t>Summary</a:t>
            </a:r>
            <a:endParaRPr sz="1200">
              <a:latin typeface="Times New Roman"/>
              <a:cs typeface="Times New Roman"/>
            </a:endParaRPr>
          </a:p>
          <a:p>
            <a:pPr marL="12700">
              <a:lnSpc>
                <a:spcPts val="1930"/>
              </a:lnSpc>
            </a:pPr>
            <a:r>
              <a:rPr sz="1800" spc="-20" dirty="0">
                <a:latin typeface="Meiryo"/>
                <a:cs typeface="Meiryo"/>
              </a:rPr>
              <a:t>*</a:t>
            </a:r>
            <a:r>
              <a:rPr sz="1200" spc="-20" dirty="0">
                <a:latin typeface="Times New Roman"/>
                <a:cs typeface="Times New Roman"/>
              </a:rPr>
              <a:t>Token</a:t>
            </a:r>
            <a:r>
              <a:rPr sz="1200" spc="-90" dirty="0">
                <a:latin typeface="Times New Roman"/>
                <a:cs typeface="Times New Roman"/>
              </a:rPr>
              <a:t> </a:t>
            </a:r>
            <a:r>
              <a:rPr sz="1200" spc="-5" dirty="0">
                <a:latin typeface="Times New Roman"/>
                <a:cs typeface="Times New Roman"/>
              </a:rPr>
              <a:t>Ring</a:t>
            </a:r>
            <a:endParaRPr sz="1200">
              <a:latin typeface="Times New Roman"/>
              <a:cs typeface="Times New Roman"/>
            </a:endParaRPr>
          </a:p>
          <a:p>
            <a:pPr marL="12700">
              <a:lnSpc>
                <a:spcPts val="2020"/>
              </a:lnSpc>
            </a:pPr>
            <a:r>
              <a:rPr sz="1800" spc="-25" dirty="0">
                <a:latin typeface="Meiryo"/>
                <a:cs typeface="Meiryo"/>
              </a:rPr>
              <a:t>*</a:t>
            </a:r>
            <a:r>
              <a:rPr sz="1200" spc="-25" dirty="0">
                <a:latin typeface="Times New Roman"/>
                <a:cs typeface="Times New Roman"/>
              </a:rPr>
              <a:t>FDDI</a:t>
            </a:r>
            <a:endParaRPr sz="1200">
              <a:latin typeface="Times New Roman"/>
              <a:cs typeface="Times New Roman"/>
            </a:endParaRPr>
          </a:p>
          <a:p>
            <a:pPr marL="12700">
              <a:lnSpc>
                <a:spcPts val="1355"/>
              </a:lnSpc>
              <a:spcBef>
                <a:spcPts val="1210"/>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12700">
              <a:lnSpc>
                <a:spcPts val="1985"/>
              </a:lnSpc>
            </a:pPr>
            <a:r>
              <a:rPr sz="1800" spc="-15" dirty="0">
                <a:latin typeface="Meiryo"/>
                <a:cs typeface="Meiryo"/>
              </a:rPr>
              <a:t>*</a:t>
            </a:r>
            <a:r>
              <a:rPr sz="1200" spc="-15" dirty="0">
                <a:latin typeface="Times New Roman"/>
                <a:cs typeface="Times New Roman"/>
              </a:rPr>
              <a:t>Section </a:t>
            </a:r>
            <a:r>
              <a:rPr sz="1200" spc="-5" dirty="0">
                <a:latin typeface="Times New Roman"/>
                <a:cs typeface="Times New Roman"/>
              </a:rPr>
              <a:t>12.5, 12.6,</a:t>
            </a:r>
            <a:r>
              <a:rPr sz="1200" spc="-75" dirty="0">
                <a:latin typeface="Times New Roman"/>
                <a:cs typeface="Times New Roman"/>
              </a:rPr>
              <a:t> </a:t>
            </a:r>
            <a:r>
              <a:rPr sz="1200" spc="-5" dirty="0">
                <a:latin typeface="Times New Roman"/>
                <a:cs typeface="Times New Roman"/>
              </a:rPr>
              <a:t>12.7</a:t>
            </a:r>
            <a:endParaRPr sz="1200">
              <a:latin typeface="Times New Roman"/>
              <a:cs typeface="Times New Roman"/>
            </a:endParaRPr>
          </a:p>
          <a:p>
            <a:pPr marL="88265">
              <a:lnSpc>
                <a:spcPts val="1350"/>
              </a:lnSpc>
            </a:pP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 Behrouz A.</a:t>
            </a:r>
            <a:r>
              <a:rPr sz="1200" spc="-80"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8" name="object 8"/>
          <p:cNvSpPr/>
          <p:nvPr/>
        </p:nvSpPr>
        <p:spPr>
          <a:xfrm>
            <a:off x="1274063" y="1293875"/>
            <a:ext cx="5239512" cy="3195828"/>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238</a:t>
            </a:fld>
            <a:endParaRPr dirty="0"/>
          </a:p>
        </p:txBody>
      </p:sp>
    </p:spTree>
    <p:extLst>
      <p:ext uri="{BB962C8B-B14F-4D97-AF65-F5344CB8AC3E}">
        <p14:creationId xmlns:p14="http://schemas.microsoft.com/office/powerpoint/2010/main" val="296378091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414645" cy="203581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#45</a:t>
            </a:r>
            <a:endParaRPr sz="2000">
              <a:latin typeface="Arial Black"/>
              <a:cs typeface="Arial Black"/>
            </a:endParaRPr>
          </a:p>
          <a:p>
            <a:pPr>
              <a:lnSpc>
                <a:spcPct val="100000"/>
              </a:lnSpc>
              <a:spcBef>
                <a:spcPts val="50"/>
              </a:spcBef>
            </a:pPr>
            <a:endParaRPr sz="1650">
              <a:latin typeface="Times New Roman"/>
              <a:cs typeface="Times New Roman"/>
            </a:endParaRPr>
          </a:p>
          <a:p>
            <a:pPr marL="12700">
              <a:lnSpc>
                <a:spcPts val="1885"/>
              </a:lnSpc>
            </a:pPr>
            <a:r>
              <a:rPr sz="1600" b="1" u="heavy" spc="-5" dirty="0">
                <a:latin typeface="Times New Roman"/>
                <a:cs typeface="Times New Roman"/>
              </a:rPr>
              <a:t>Internet</a:t>
            </a:r>
            <a:endParaRPr sz="1600">
              <a:latin typeface="Times New Roman"/>
              <a:cs typeface="Times New Roman"/>
            </a:endParaRPr>
          </a:p>
          <a:p>
            <a:pPr marL="241300" indent="-228600">
              <a:lnSpc>
                <a:spcPts val="1375"/>
              </a:lnSpc>
              <a:buFont typeface="Courier New"/>
              <a:buChar char="o"/>
              <a:tabLst>
                <a:tab pos="241300" algn="l"/>
              </a:tabLst>
            </a:pPr>
            <a:r>
              <a:rPr sz="1200" i="1" dirty="0">
                <a:latin typeface="Times New Roman"/>
                <a:cs typeface="Times New Roman"/>
              </a:rPr>
              <a:t>An </a:t>
            </a:r>
            <a:r>
              <a:rPr sz="1200" i="1" spc="-5" dirty="0">
                <a:latin typeface="Times New Roman"/>
                <a:cs typeface="Times New Roman"/>
              </a:rPr>
              <a:t>internet </a:t>
            </a:r>
            <a:r>
              <a:rPr sz="1200" dirty="0">
                <a:latin typeface="Times New Roman"/>
                <a:cs typeface="Times New Roman"/>
              </a:rPr>
              <a:t>is a generic term used to </a:t>
            </a:r>
            <a:r>
              <a:rPr sz="1200" spc="-5" dirty="0">
                <a:latin typeface="Times New Roman"/>
                <a:cs typeface="Times New Roman"/>
              </a:rPr>
              <a:t>mean </a:t>
            </a:r>
            <a:r>
              <a:rPr sz="1200" dirty="0">
                <a:latin typeface="Times New Roman"/>
                <a:cs typeface="Times New Roman"/>
              </a:rPr>
              <a:t>an interconnection of individual</a:t>
            </a:r>
            <a:r>
              <a:rPr sz="1200" spc="-80" dirty="0">
                <a:latin typeface="Times New Roman"/>
                <a:cs typeface="Times New Roman"/>
              </a:rPr>
              <a:t> </a:t>
            </a:r>
            <a:r>
              <a:rPr sz="1200" dirty="0">
                <a:latin typeface="Times New Roman"/>
                <a:cs typeface="Times New Roman"/>
              </a:rPr>
              <a:t>networks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To create an internet, </a:t>
            </a:r>
            <a:r>
              <a:rPr sz="1200" spc="-5" dirty="0">
                <a:latin typeface="Times New Roman"/>
                <a:cs typeface="Times New Roman"/>
              </a:rPr>
              <a:t>we </a:t>
            </a:r>
            <a:r>
              <a:rPr sz="1200" dirty="0">
                <a:latin typeface="Times New Roman"/>
                <a:cs typeface="Times New Roman"/>
              </a:rPr>
              <a:t>need </a:t>
            </a:r>
            <a:r>
              <a:rPr sz="1200" spc="-5" dirty="0">
                <a:latin typeface="Times New Roman"/>
                <a:cs typeface="Times New Roman"/>
              </a:rPr>
              <a:t>networking devices called routers and</a:t>
            </a:r>
            <a:r>
              <a:rPr sz="1200" spc="-55" dirty="0">
                <a:latin typeface="Times New Roman"/>
                <a:cs typeface="Times New Roman"/>
              </a:rPr>
              <a:t> </a:t>
            </a:r>
            <a:r>
              <a:rPr sz="1200" spc="-5" dirty="0">
                <a:latin typeface="Times New Roman"/>
                <a:cs typeface="Times New Roman"/>
              </a:rPr>
              <a:t>gateways</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An internet </a:t>
            </a:r>
            <a:r>
              <a:rPr sz="1200" dirty="0">
                <a:latin typeface="Times New Roman"/>
                <a:cs typeface="Times New Roman"/>
              </a:rPr>
              <a:t>is </a:t>
            </a:r>
            <a:r>
              <a:rPr sz="1200" spc="-5" dirty="0">
                <a:latin typeface="Times New Roman"/>
                <a:cs typeface="Times New Roman"/>
              </a:rPr>
              <a:t>different from </a:t>
            </a:r>
            <a:r>
              <a:rPr sz="1200" dirty="0">
                <a:latin typeface="Times New Roman"/>
                <a:cs typeface="Times New Roman"/>
              </a:rPr>
              <a:t>the</a:t>
            </a:r>
            <a:r>
              <a:rPr sz="1200" spc="25" dirty="0">
                <a:latin typeface="Times New Roman"/>
                <a:cs typeface="Times New Roman"/>
              </a:rPr>
              <a:t> </a:t>
            </a:r>
            <a:r>
              <a:rPr sz="1200" spc="-5" dirty="0">
                <a:latin typeface="Times New Roman"/>
                <a:cs typeface="Times New Roman"/>
              </a:rPr>
              <a:t>Internet</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Internet </a:t>
            </a:r>
            <a:r>
              <a:rPr sz="1200" dirty="0">
                <a:latin typeface="Times New Roman"/>
                <a:cs typeface="Times New Roman"/>
              </a:rPr>
              <a:t>is </a:t>
            </a:r>
            <a:r>
              <a:rPr sz="1200" spc="-5" dirty="0">
                <a:latin typeface="Times New Roman"/>
                <a:cs typeface="Times New Roman"/>
              </a:rPr>
              <a:t>the name </a:t>
            </a:r>
            <a:r>
              <a:rPr sz="1200" dirty="0">
                <a:latin typeface="Times New Roman"/>
                <a:cs typeface="Times New Roman"/>
              </a:rPr>
              <a:t>of a specific worldwide</a:t>
            </a:r>
            <a:r>
              <a:rPr sz="1200" spc="-15"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5"/>
              </a:spcBef>
            </a:pPr>
            <a:endParaRPr sz="1050">
              <a:latin typeface="Times New Roman"/>
              <a:cs typeface="Times New Roman"/>
            </a:endParaRPr>
          </a:p>
          <a:p>
            <a:pPr marL="1790700">
              <a:lnSpc>
                <a:spcPct val="100000"/>
              </a:lnSpc>
              <a:spcBef>
                <a:spcPts val="5"/>
              </a:spcBef>
            </a:pPr>
            <a:r>
              <a:rPr sz="1200" b="1" dirty="0">
                <a:latin typeface="Times New Roman"/>
                <a:cs typeface="Times New Roman"/>
              </a:rPr>
              <a:t>Connecting devices</a:t>
            </a:r>
            <a:r>
              <a:rPr sz="1200" b="1" spc="-65" dirty="0">
                <a:latin typeface="Times New Roman"/>
                <a:cs typeface="Times New Roman"/>
              </a:rPr>
              <a:t> </a:t>
            </a:r>
            <a:r>
              <a:rPr sz="1200" b="1" spc="-5" dirty="0">
                <a:latin typeface="Times New Roman"/>
                <a:cs typeface="Times New Roman"/>
              </a:rPr>
              <a:t>(Figure-1)</a:t>
            </a:r>
            <a:endParaRPr sz="1200">
              <a:latin typeface="Times New Roman"/>
              <a:cs typeface="Times New Roman"/>
            </a:endParaRPr>
          </a:p>
        </p:txBody>
      </p:sp>
      <p:sp>
        <p:nvSpPr>
          <p:cNvPr id="7" name="object 7"/>
          <p:cNvSpPr txBox="1"/>
          <p:nvPr/>
        </p:nvSpPr>
        <p:spPr>
          <a:xfrm>
            <a:off x="2908807" y="5483352"/>
            <a:ext cx="1973580"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Connecting devices</a:t>
            </a:r>
            <a:r>
              <a:rPr sz="1200" b="1" spc="-65" dirty="0">
                <a:latin typeface="Times New Roman"/>
                <a:cs typeface="Times New Roman"/>
              </a:rPr>
              <a:t> </a:t>
            </a:r>
            <a:r>
              <a:rPr sz="1200" b="1" spc="-5" dirty="0">
                <a:latin typeface="Times New Roman"/>
                <a:cs typeface="Times New Roman"/>
              </a:rPr>
              <a:t>(Figure-2)</a:t>
            </a:r>
            <a:endParaRPr sz="1200">
              <a:latin typeface="Times New Roman"/>
              <a:cs typeface="Times New Roman"/>
            </a:endParaRPr>
          </a:p>
        </p:txBody>
      </p:sp>
      <p:sp>
        <p:nvSpPr>
          <p:cNvPr id="8" name="object 8"/>
          <p:cNvSpPr/>
          <p:nvPr/>
        </p:nvSpPr>
        <p:spPr>
          <a:xfrm>
            <a:off x="1898904" y="5669279"/>
            <a:ext cx="3999738" cy="203606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551432" y="2967227"/>
            <a:ext cx="4686998" cy="2002536"/>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239</a:t>
            </a:fld>
            <a:endParaRPr dirty="0"/>
          </a:p>
        </p:txBody>
      </p:sp>
    </p:spTree>
    <p:extLst>
      <p:ext uri="{BB962C8B-B14F-4D97-AF65-F5344CB8AC3E}">
        <p14:creationId xmlns:p14="http://schemas.microsoft.com/office/powerpoint/2010/main" val="29573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078992"/>
            <a:ext cx="5532120" cy="8430260"/>
          </a:xfrm>
          <a:prstGeom prst="rect">
            <a:avLst/>
          </a:prstGeom>
        </p:spPr>
        <p:txBody>
          <a:bodyPr vert="horz" wrap="square" lIns="0" tIns="0" rIns="0" bIns="0" rtlCol="0">
            <a:spAutoFit/>
          </a:bodyPr>
          <a:lstStyle/>
          <a:p>
            <a:pPr marL="469900" indent="-228600">
              <a:lnSpc>
                <a:spcPct val="100000"/>
              </a:lnSpc>
              <a:buFont typeface="Meiryo"/>
              <a:buChar char="❖"/>
              <a:tabLst>
                <a:tab pos="469900" algn="l"/>
              </a:tabLst>
            </a:pPr>
            <a:r>
              <a:rPr sz="1200" b="1" u="heavy" dirty="0">
                <a:latin typeface="Times New Roman"/>
                <a:cs typeface="Times New Roman"/>
              </a:rPr>
              <a:t>Standard Creation</a:t>
            </a:r>
            <a:r>
              <a:rPr sz="1200" b="1" u="heavy" spc="-70" dirty="0">
                <a:latin typeface="Times New Roman"/>
                <a:cs typeface="Times New Roman"/>
              </a:rPr>
              <a:t> </a:t>
            </a:r>
            <a:r>
              <a:rPr sz="1200" b="1" u="heavy" spc="-5" dirty="0">
                <a:latin typeface="Times New Roman"/>
                <a:cs typeface="Times New Roman"/>
              </a:rPr>
              <a:t>Committees</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12700" marR="6350">
              <a:lnSpc>
                <a:spcPts val="1380"/>
              </a:lnSpc>
              <a:spcBef>
                <a:spcPts val="5"/>
              </a:spcBef>
            </a:pPr>
            <a:r>
              <a:rPr sz="1200" dirty="0">
                <a:latin typeface="Times New Roman"/>
                <a:cs typeface="Times New Roman"/>
              </a:rPr>
              <a:t>They are Procedural Bodies and they are so slow </a:t>
            </a:r>
            <a:r>
              <a:rPr sz="1200" spc="-5" dirty="0">
                <a:latin typeface="Times New Roman"/>
                <a:cs typeface="Times New Roman"/>
              </a:rPr>
              <a:t>moving </a:t>
            </a:r>
            <a:r>
              <a:rPr sz="1200" dirty="0">
                <a:latin typeface="Times New Roman"/>
                <a:cs typeface="Times New Roman"/>
              </a:rPr>
              <a:t>and cannot co-op with the fast  growing communication</a:t>
            </a:r>
            <a:r>
              <a:rPr sz="1200" spc="-110" dirty="0">
                <a:latin typeface="Times New Roman"/>
                <a:cs typeface="Times New Roman"/>
              </a:rPr>
              <a:t> </a:t>
            </a:r>
            <a:r>
              <a:rPr sz="1200" dirty="0">
                <a:latin typeface="Times New Roman"/>
                <a:cs typeface="Times New Roman"/>
              </a:rPr>
              <a:t>industry.</a:t>
            </a:r>
            <a:endParaRPr sz="1200">
              <a:latin typeface="Times New Roman"/>
              <a:cs typeface="Times New Roman"/>
            </a:endParaRPr>
          </a:p>
          <a:p>
            <a:pPr>
              <a:lnSpc>
                <a:spcPct val="100000"/>
              </a:lnSpc>
              <a:spcBef>
                <a:spcPts val="30"/>
              </a:spcBef>
            </a:pPr>
            <a:endParaRPr sz="1100">
              <a:latin typeface="Times New Roman"/>
              <a:cs typeface="Times New Roman"/>
            </a:endParaRPr>
          </a:p>
          <a:p>
            <a:pPr marL="698500" lvl="1" indent="-228600" algn="just">
              <a:lnSpc>
                <a:spcPct val="100000"/>
              </a:lnSpc>
              <a:buFont typeface="Meiryo"/>
              <a:buChar char="➢"/>
              <a:tabLst>
                <a:tab pos="698500" algn="l"/>
              </a:tabLst>
            </a:pPr>
            <a:r>
              <a:rPr sz="1200" b="1" u="heavy" spc="-5" dirty="0">
                <a:latin typeface="Times New Roman"/>
                <a:cs typeface="Times New Roman"/>
              </a:rPr>
              <a:t>ISO</a:t>
            </a:r>
            <a:endParaRPr sz="1200">
              <a:latin typeface="Times New Roman"/>
              <a:cs typeface="Times New Roman"/>
            </a:endParaRPr>
          </a:p>
          <a:p>
            <a:pPr lvl="1">
              <a:lnSpc>
                <a:spcPct val="100000"/>
              </a:lnSpc>
              <a:spcBef>
                <a:spcPts val="40"/>
              </a:spcBef>
              <a:buFont typeface="Meiryo"/>
              <a:buChar char="➢"/>
            </a:pPr>
            <a:endParaRPr sz="1100">
              <a:latin typeface="Times New Roman"/>
              <a:cs typeface="Times New Roman"/>
            </a:endParaRPr>
          </a:p>
          <a:p>
            <a:pPr marL="927100" lvl="2" indent="-228600">
              <a:lnSpc>
                <a:spcPts val="1410"/>
              </a:lnSpc>
              <a:buFont typeface="Meiryo"/>
              <a:buChar char="✓"/>
              <a:tabLst>
                <a:tab pos="927100" algn="l"/>
              </a:tabLst>
            </a:pPr>
            <a:r>
              <a:rPr sz="1200" spc="-5" dirty="0">
                <a:latin typeface="Times New Roman"/>
                <a:cs typeface="Times New Roman"/>
              </a:rPr>
              <a:t>International Standard’s</a:t>
            </a:r>
            <a:r>
              <a:rPr sz="1200" spc="-95" dirty="0">
                <a:latin typeface="Times New Roman"/>
                <a:cs typeface="Times New Roman"/>
              </a:rPr>
              <a:t> </a:t>
            </a:r>
            <a:r>
              <a:rPr sz="1200" spc="-5" dirty="0">
                <a:latin typeface="Times New Roman"/>
                <a:cs typeface="Times New Roman"/>
              </a:rPr>
              <a:t>Organization</a:t>
            </a:r>
            <a:endParaRPr sz="1200">
              <a:latin typeface="Times New Roman"/>
              <a:cs typeface="Times New Roman"/>
            </a:endParaRPr>
          </a:p>
          <a:p>
            <a:pPr marL="927100" lvl="2" indent="-228600">
              <a:lnSpc>
                <a:spcPts val="1380"/>
              </a:lnSpc>
              <a:buFont typeface="Meiryo"/>
              <a:buChar char="✓"/>
              <a:tabLst>
                <a:tab pos="927100" algn="l"/>
              </a:tabLst>
            </a:pPr>
            <a:r>
              <a:rPr sz="1200" dirty="0">
                <a:latin typeface="Times New Roman"/>
                <a:cs typeface="Times New Roman"/>
              </a:rPr>
              <a:t>Voluntary</a:t>
            </a:r>
            <a:r>
              <a:rPr sz="1200" spc="-60" dirty="0">
                <a:latin typeface="Times New Roman"/>
                <a:cs typeface="Times New Roman"/>
              </a:rPr>
              <a:t> </a:t>
            </a:r>
            <a:r>
              <a:rPr sz="1200" spc="-5" dirty="0">
                <a:latin typeface="Times New Roman"/>
                <a:cs typeface="Times New Roman"/>
              </a:rPr>
              <a:t>Organization</a:t>
            </a:r>
            <a:endParaRPr sz="1200">
              <a:latin typeface="Times New Roman"/>
              <a:cs typeface="Times New Roman"/>
            </a:endParaRPr>
          </a:p>
          <a:p>
            <a:pPr marL="927100" lvl="2" indent="-228600">
              <a:lnSpc>
                <a:spcPts val="1380"/>
              </a:lnSpc>
              <a:buFont typeface="Meiryo"/>
              <a:buChar char="✓"/>
              <a:tabLst>
                <a:tab pos="927100" algn="l"/>
              </a:tabLst>
            </a:pPr>
            <a:r>
              <a:rPr sz="1200" spc="-5" dirty="0">
                <a:latin typeface="Times New Roman"/>
                <a:cs typeface="Times New Roman"/>
              </a:rPr>
              <a:t>Created </a:t>
            </a:r>
            <a:r>
              <a:rPr sz="1200" dirty="0">
                <a:latin typeface="Times New Roman"/>
                <a:cs typeface="Times New Roman"/>
              </a:rPr>
              <a:t>in</a:t>
            </a:r>
            <a:r>
              <a:rPr sz="1200" spc="-100" dirty="0">
                <a:latin typeface="Times New Roman"/>
                <a:cs typeface="Times New Roman"/>
              </a:rPr>
              <a:t> </a:t>
            </a:r>
            <a:r>
              <a:rPr sz="1200" spc="-5" dirty="0">
                <a:latin typeface="Times New Roman"/>
                <a:cs typeface="Times New Roman"/>
              </a:rPr>
              <a:t>1947</a:t>
            </a:r>
            <a:endParaRPr sz="1200">
              <a:latin typeface="Times New Roman"/>
              <a:cs typeface="Times New Roman"/>
            </a:endParaRPr>
          </a:p>
          <a:p>
            <a:pPr marL="927100" lvl="2" indent="-228600">
              <a:lnSpc>
                <a:spcPts val="1380"/>
              </a:lnSpc>
              <a:buFont typeface="Meiryo"/>
              <a:buChar char="✓"/>
              <a:tabLst>
                <a:tab pos="927100" algn="l"/>
              </a:tabLst>
            </a:pPr>
            <a:r>
              <a:rPr sz="1200" spc="-5" dirty="0">
                <a:latin typeface="Times New Roman"/>
                <a:cs typeface="Times New Roman"/>
              </a:rPr>
              <a:t>Members </a:t>
            </a:r>
            <a:r>
              <a:rPr sz="1200" dirty="0">
                <a:latin typeface="Times New Roman"/>
                <a:cs typeface="Times New Roman"/>
              </a:rPr>
              <a:t>are from Standard Creation </a:t>
            </a:r>
            <a:r>
              <a:rPr sz="1200" spc="-5" dirty="0">
                <a:latin typeface="Times New Roman"/>
                <a:cs typeface="Times New Roman"/>
              </a:rPr>
              <a:t>Committees </a:t>
            </a:r>
            <a:r>
              <a:rPr sz="1200" dirty="0">
                <a:latin typeface="Times New Roman"/>
                <a:cs typeface="Times New Roman"/>
              </a:rPr>
              <a:t>of different</a:t>
            </a:r>
            <a:r>
              <a:rPr sz="1200" spc="-40" dirty="0">
                <a:latin typeface="Times New Roman"/>
                <a:cs typeface="Times New Roman"/>
              </a:rPr>
              <a:t> </a:t>
            </a:r>
            <a:r>
              <a:rPr sz="1200" dirty="0">
                <a:latin typeface="Times New Roman"/>
                <a:cs typeface="Times New Roman"/>
              </a:rPr>
              <a:t>countries</a:t>
            </a:r>
            <a:endParaRPr sz="1200">
              <a:latin typeface="Times New Roman"/>
              <a:cs typeface="Times New Roman"/>
            </a:endParaRPr>
          </a:p>
          <a:p>
            <a:pPr marL="927100" lvl="2" indent="-228600">
              <a:lnSpc>
                <a:spcPts val="1380"/>
              </a:lnSpc>
              <a:buFont typeface="Meiryo"/>
              <a:buChar char="✓"/>
              <a:tabLst>
                <a:tab pos="927100" algn="l"/>
              </a:tabLst>
            </a:pPr>
            <a:r>
              <a:rPr sz="1200" dirty="0">
                <a:latin typeface="Times New Roman"/>
                <a:cs typeface="Times New Roman"/>
              </a:rPr>
              <a:t>Includes representatives from 82</a:t>
            </a:r>
            <a:r>
              <a:rPr sz="1200" spc="-130" dirty="0">
                <a:latin typeface="Times New Roman"/>
                <a:cs typeface="Times New Roman"/>
              </a:rPr>
              <a:t> </a:t>
            </a:r>
            <a:r>
              <a:rPr sz="1200" dirty="0">
                <a:latin typeface="Times New Roman"/>
                <a:cs typeface="Times New Roman"/>
              </a:rPr>
              <a:t>countries</a:t>
            </a:r>
            <a:endParaRPr sz="12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Open System Interconnection (OSI)</a:t>
            </a:r>
            <a:r>
              <a:rPr sz="1200" spc="-120" dirty="0">
                <a:latin typeface="Times New Roman"/>
                <a:cs typeface="Times New Roman"/>
              </a:rPr>
              <a:t> </a:t>
            </a:r>
            <a:r>
              <a:rPr sz="1200" dirty="0">
                <a:latin typeface="Times New Roman"/>
                <a:cs typeface="Times New Roman"/>
              </a:rPr>
              <a:t>Model</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698500" lvl="1" indent="-228600" algn="just">
              <a:lnSpc>
                <a:spcPct val="100000"/>
              </a:lnSpc>
              <a:spcBef>
                <a:spcPts val="5"/>
              </a:spcBef>
              <a:buFont typeface="Meiryo"/>
              <a:buChar char="➢"/>
              <a:tabLst>
                <a:tab pos="698500" algn="l"/>
              </a:tabLst>
            </a:pPr>
            <a:r>
              <a:rPr sz="1200" b="1" u="heavy" spc="-5" dirty="0">
                <a:latin typeface="Times New Roman"/>
                <a:cs typeface="Times New Roman"/>
              </a:rPr>
              <a:t>ITU-T</a:t>
            </a:r>
            <a:endParaRPr sz="1200">
              <a:latin typeface="Times New Roman"/>
              <a:cs typeface="Times New Roman"/>
            </a:endParaRPr>
          </a:p>
          <a:p>
            <a:pPr lvl="1">
              <a:lnSpc>
                <a:spcPct val="100000"/>
              </a:lnSpc>
              <a:spcBef>
                <a:spcPts val="20"/>
              </a:spcBef>
              <a:buFont typeface="Meiryo"/>
              <a:buChar char="➢"/>
            </a:pPr>
            <a:endParaRPr sz="1200">
              <a:latin typeface="Times New Roman"/>
              <a:cs typeface="Times New Roman"/>
            </a:endParaRPr>
          </a:p>
          <a:p>
            <a:pPr marL="927100" marR="6350" lvl="2" indent="-228600">
              <a:lnSpc>
                <a:spcPts val="1380"/>
              </a:lnSpc>
              <a:spcBef>
                <a:spcPts val="5"/>
              </a:spcBef>
              <a:buFont typeface="Meiryo"/>
              <a:buChar char="✓"/>
              <a:tabLst>
                <a:tab pos="927100" algn="l"/>
              </a:tabLst>
            </a:pPr>
            <a:r>
              <a:rPr sz="1200" spc="-5" dirty="0">
                <a:latin typeface="Times New Roman"/>
                <a:cs typeface="Times New Roman"/>
              </a:rPr>
              <a:t>By 1970s </a:t>
            </a:r>
            <a:r>
              <a:rPr sz="1200" dirty="0">
                <a:latin typeface="Times New Roman"/>
                <a:cs typeface="Times New Roman"/>
              </a:rPr>
              <a:t>a lot </a:t>
            </a:r>
            <a:r>
              <a:rPr sz="1200" spc="-5" dirty="0">
                <a:latin typeface="Times New Roman"/>
                <a:cs typeface="Times New Roman"/>
              </a:rPr>
              <a:t>of </a:t>
            </a:r>
            <a:r>
              <a:rPr sz="1200" dirty="0">
                <a:latin typeface="Times New Roman"/>
                <a:cs typeface="Times New Roman"/>
              </a:rPr>
              <a:t>countries </a:t>
            </a:r>
            <a:r>
              <a:rPr sz="1200" spc="-5" dirty="0">
                <a:latin typeface="Times New Roman"/>
                <a:cs typeface="Times New Roman"/>
              </a:rPr>
              <a:t>were defining standards but </a:t>
            </a:r>
            <a:r>
              <a:rPr sz="1200" dirty="0">
                <a:latin typeface="Times New Roman"/>
                <a:cs typeface="Times New Roman"/>
              </a:rPr>
              <a:t>there </a:t>
            </a:r>
            <a:r>
              <a:rPr sz="1200" spc="-5" dirty="0">
                <a:latin typeface="Times New Roman"/>
                <a:cs typeface="Times New Roman"/>
              </a:rPr>
              <a:t>was no  International</a:t>
            </a:r>
            <a:r>
              <a:rPr sz="1200" spc="10" dirty="0">
                <a:latin typeface="Times New Roman"/>
                <a:cs typeface="Times New Roman"/>
              </a:rPr>
              <a:t> </a:t>
            </a:r>
            <a:r>
              <a:rPr sz="1200" spc="-5" dirty="0">
                <a:latin typeface="Times New Roman"/>
                <a:cs typeface="Times New Roman"/>
              </a:rPr>
              <a:t>compatibility</a:t>
            </a:r>
            <a:endParaRPr sz="1200">
              <a:latin typeface="Times New Roman"/>
              <a:cs typeface="Times New Roman"/>
            </a:endParaRPr>
          </a:p>
          <a:p>
            <a:pPr marL="927100" lvl="2" indent="-228600">
              <a:lnSpc>
                <a:spcPts val="1315"/>
              </a:lnSpc>
              <a:buFont typeface="Meiryo"/>
              <a:buChar char="✓"/>
              <a:tabLst>
                <a:tab pos="927100" algn="l"/>
              </a:tabLst>
            </a:pPr>
            <a:r>
              <a:rPr sz="1200" dirty="0">
                <a:latin typeface="Times New Roman"/>
                <a:cs typeface="Times New Roman"/>
              </a:rPr>
              <a:t>United Nations </a:t>
            </a:r>
            <a:r>
              <a:rPr sz="1200" spc="-5" dirty="0">
                <a:latin typeface="Times New Roman"/>
                <a:cs typeface="Times New Roman"/>
              </a:rPr>
              <a:t>made </a:t>
            </a:r>
            <a:r>
              <a:rPr sz="1200" dirty="0">
                <a:latin typeface="Times New Roman"/>
                <a:cs typeface="Times New Roman"/>
              </a:rPr>
              <a:t>as a part of their</a:t>
            </a:r>
            <a:r>
              <a:rPr sz="1200" spc="-85" dirty="0">
                <a:latin typeface="Times New Roman"/>
                <a:cs typeface="Times New Roman"/>
              </a:rPr>
              <a:t> </a:t>
            </a:r>
            <a:r>
              <a:rPr sz="1200" dirty="0">
                <a:latin typeface="Times New Roman"/>
                <a:cs typeface="Times New Roman"/>
              </a:rPr>
              <a:t>ITU</a:t>
            </a:r>
            <a:endParaRPr sz="1200">
              <a:latin typeface="Times New Roman"/>
              <a:cs typeface="Times New Roman"/>
            </a:endParaRPr>
          </a:p>
          <a:p>
            <a:pPr marL="927100" marR="6350" lvl="2" indent="-228600">
              <a:lnSpc>
                <a:spcPts val="1380"/>
              </a:lnSpc>
              <a:spcBef>
                <a:spcPts val="65"/>
              </a:spcBef>
              <a:buFont typeface="Meiryo"/>
              <a:buChar char="✓"/>
              <a:tabLst>
                <a:tab pos="927100" algn="l"/>
              </a:tabLst>
            </a:pPr>
            <a:r>
              <a:rPr sz="1200" dirty="0">
                <a:latin typeface="Times New Roman"/>
                <a:cs typeface="Times New Roman"/>
              </a:rPr>
              <a:t>Consultative </a:t>
            </a:r>
            <a:r>
              <a:rPr sz="1200" spc="-5" dirty="0">
                <a:latin typeface="Times New Roman"/>
                <a:cs typeface="Times New Roman"/>
              </a:rPr>
              <a:t>Committee </a:t>
            </a:r>
            <a:r>
              <a:rPr sz="1200" dirty="0">
                <a:latin typeface="Times New Roman"/>
                <a:cs typeface="Times New Roman"/>
              </a:rPr>
              <a:t>for </a:t>
            </a:r>
            <a:r>
              <a:rPr sz="1200" spc="-5" dirty="0">
                <a:latin typeface="Times New Roman"/>
                <a:cs typeface="Times New Roman"/>
              </a:rPr>
              <a:t>International Telegraphy and Telephony  </a:t>
            </a:r>
            <a:r>
              <a:rPr sz="1200" dirty="0">
                <a:latin typeface="Times New Roman"/>
                <a:cs typeface="Times New Roman"/>
              </a:rPr>
              <a:t>(CCITT)</a:t>
            </a:r>
            <a:endParaRPr sz="1200">
              <a:latin typeface="Times New Roman"/>
              <a:cs typeface="Times New Roman"/>
            </a:endParaRPr>
          </a:p>
          <a:p>
            <a:pPr marL="927100" lvl="2" indent="-228600">
              <a:lnSpc>
                <a:spcPts val="1315"/>
              </a:lnSpc>
              <a:buFont typeface="Meiryo"/>
              <a:buChar char="✓"/>
              <a:tabLst>
                <a:tab pos="927100" algn="l"/>
              </a:tabLst>
            </a:pPr>
            <a:r>
              <a:rPr sz="1200" spc="-5" dirty="0">
                <a:latin typeface="Times New Roman"/>
                <a:cs typeface="Times New Roman"/>
              </a:rPr>
              <a:t>IN </a:t>
            </a:r>
            <a:r>
              <a:rPr sz="1200" dirty="0">
                <a:latin typeface="Times New Roman"/>
                <a:cs typeface="Times New Roman"/>
              </a:rPr>
              <a:t>1993 , ITU-Telecomm Standards</a:t>
            </a:r>
            <a:r>
              <a:rPr sz="1200" spc="-90" dirty="0">
                <a:latin typeface="Times New Roman"/>
                <a:cs typeface="Times New Roman"/>
              </a:rPr>
              <a:t> </a:t>
            </a:r>
            <a:r>
              <a:rPr sz="1200" dirty="0">
                <a:latin typeface="Times New Roman"/>
                <a:cs typeface="Times New Roman"/>
              </a:rPr>
              <a:t>Sector</a:t>
            </a:r>
            <a:endParaRPr sz="1200">
              <a:latin typeface="Times New Roman"/>
              <a:cs typeface="Times New Roman"/>
            </a:endParaRPr>
          </a:p>
          <a:p>
            <a:pPr marL="927100" lvl="2" indent="-228600">
              <a:lnSpc>
                <a:spcPts val="1380"/>
              </a:lnSpc>
              <a:buFont typeface="Meiryo"/>
              <a:buChar char="✓"/>
              <a:tabLst>
                <a:tab pos="927100" algn="l"/>
              </a:tabLst>
            </a:pPr>
            <a:r>
              <a:rPr sz="1200" spc="-5" dirty="0">
                <a:latin typeface="Times New Roman"/>
                <a:cs typeface="Times New Roman"/>
              </a:rPr>
              <a:t>Important </a:t>
            </a:r>
            <a:r>
              <a:rPr sz="1200" dirty="0">
                <a:latin typeface="Times New Roman"/>
                <a:cs typeface="Times New Roman"/>
              </a:rPr>
              <a:t>ITU-T</a:t>
            </a:r>
            <a:r>
              <a:rPr sz="1200" spc="-60" dirty="0">
                <a:latin typeface="Times New Roman"/>
                <a:cs typeface="Times New Roman"/>
              </a:rPr>
              <a:t> </a:t>
            </a:r>
            <a:r>
              <a:rPr sz="1200" dirty="0">
                <a:latin typeface="Times New Roman"/>
                <a:cs typeface="Times New Roman"/>
              </a:rPr>
              <a:t>Standards</a:t>
            </a:r>
            <a:endParaRPr sz="1200">
              <a:latin typeface="Times New Roman"/>
              <a:cs typeface="Times New Roman"/>
            </a:endParaRPr>
          </a:p>
          <a:p>
            <a:pPr marL="927100" lvl="2" indent="-228600">
              <a:lnSpc>
                <a:spcPts val="1380"/>
              </a:lnSpc>
              <a:buFont typeface="Meiryo"/>
              <a:buChar char="✓"/>
              <a:tabLst>
                <a:tab pos="927100" algn="l"/>
              </a:tabLst>
            </a:pPr>
            <a:r>
              <a:rPr sz="1200" spc="-5" dirty="0">
                <a:latin typeface="Times New Roman"/>
                <a:cs typeface="Times New Roman"/>
              </a:rPr>
              <a:t>V </a:t>
            </a:r>
            <a:r>
              <a:rPr sz="1200" dirty="0">
                <a:latin typeface="Times New Roman"/>
                <a:cs typeface="Times New Roman"/>
              </a:rPr>
              <a:t>Series </a:t>
            </a:r>
            <a:r>
              <a:rPr sz="1200" spc="-5" dirty="0">
                <a:latin typeface="Times New Roman"/>
                <a:cs typeface="Times New Roman"/>
              </a:rPr>
              <a:t>(V32, </a:t>
            </a:r>
            <a:r>
              <a:rPr sz="1200" dirty="0">
                <a:latin typeface="Times New Roman"/>
                <a:cs typeface="Times New Roman"/>
              </a:rPr>
              <a:t>V33, V42, Define Data </a:t>
            </a:r>
            <a:r>
              <a:rPr sz="1200" spc="-5" dirty="0">
                <a:latin typeface="Times New Roman"/>
                <a:cs typeface="Times New Roman"/>
              </a:rPr>
              <a:t>Transmission </a:t>
            </a:r>
            <a:r>
              <a:rPr sz="1200" dirty="0">
                <a:latin typeface="Times New Roman"/>
                <a:cs typeface="Times New Roman"/>
              </a:rPr>
              <a:t>over phone</a:t>
            </a:r>
            <a:r>
              <a:rPr sz="1200" spc="-15" dirty="0">
                <a:latin typeface="Times New Roman"/>
                <a:cs typeface="Times New Roman"/>
              </a:rPr>
              <a:t> </a:t>
            </a:r>
            <a:r>
              <a:rPr sz="1200" dirty="0">
                <a:latin typeface="Times New Roman"/>
                <a:cs typeface="Times New Roman"/>
              </a:rPr>
              <a:t>lines</a:t>
            </a:r>
            <a:endParaRPr sz="1200">
              <a:latin typeface="Times New Roman"/>
              <a:cs typeface="Times New Roman"/>
            </a:endParaRPr>
          </a:p>
          <a:p>
            <a:pPr marL="927100" marR="5715" lvl="2" indent="-228600">
              <a:lnSpc>
                <a:spcPts val="1370"/>
              </a:lnSpc>
              <a:spcBef>
                <a:spcPts val="70"/>
              </a:spcBef>
              <a:buFont typeface="Meiryo"/>
              <a:buChar char="✓"/>
              <a:tabLst>
                <a:tab pos="927100" algn="l"/>
              </a:tabLst>
            </a:pPr>
            <a:r>
              <a:rPr sz="1200" spc="-5" dirty="0">
                <a:latin typeface="Times New Roman"/>
                <a:cs typeface="Times New Roman"/>
              </a:rPr>
              <a:t>X Series(X.25, </a:t>
            </a:r>
            <a:r>
              <a:rPr sz="1200" dirty="0">
                <a:latin typeface="Times New Roman"/>
                <a:cs typeface="Times New Roman"/>
              </a:rPr>
              <a:t>400, 500): Define </a:t>
            </a:r>
            <a:r>
              <a:rPr sz="1200" spc="-5" dirty="0">
                <a:latin typeface="Times New Roman"/>
                <a:cs typeface="Times New Roman"/>
              </a:rPr>
              <a:t>Transmission </a:t>
            </a:r>
            <a:r>
              <a:rPr sz="1200" dirty="0">
                <a:latin typeface="Times New Roman"/>
                <a:cs typeface="Times New Roman"/>
              </a:rPr>
              <a:t>over Public Digital  Network</a:t>
            </a:r>
            <a:endParaRPr sz="1200">
              <a:latin typeface="Times New Roman"/>
              <a:cs typeface="Times New Roman"/>
            </a:endParaRPr>
          </a:p>
          <a:p>
            <a:pPr marL="927100" lvl="2" indent="-228600">
              <a:lnSpc>
                <a:spcPts val="1345"/>
              </a:lnSpc>
              <a:buFont typeface="Meiryo"/>
              <a:buChar char="✓"/>
              <a:tabLst>
                <a:tab pos="927100" algn="l"/>
              </a:tabLst>
            </a:pPr>
            <a:r>
              <a:rPr sz="1200" spc="-5" dirty="0">
                <a:latin typeface="Times New Roman"/>
                <a:cs typeface="Times New Roman"/>
              </a:rPr>
              <a:t>ISDN: </a:t>
            </a:r>
            <a:r>
              <a:rPr sz="1200" dirty="0">
                <a:latin typeface="Times New Roman"/>
                <a:cs typeface="Times New Roman"/>
              </a:rPr>
              <a:t>Integrated Services Digital</a:t>
            </a:r>
            <a:r>
              <a:rPr sz="1200" spc="-50"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698500" lvl="1" indent="-228600" algn="just">
              <a:lnSpc>
                <a:spcPct val="100000"/>
              </a:lnSpc>
              <a:spcBef>
                <a:spcPts val="5"/>
              </a:spcBef>
              <a:buFont typeface="Meiryo"/>
              <a:buChar char="➢"/>
              <a:tabLst>
                <a:tab pos="698500" algn="l"/>
              </a:tabLst>
            </a:pPr>
            <a:r>
              <a:rPr sz="1200" b="1" u="heavy" dirty="0">
                <a:latin typeface="Times New Roman"/>
                <a:cs typeface="Times New Roman"/>
              </a:rPr>
              <a:t>The American National Standard Institute</a:t>
            </a:r>
            <a:r>
              <a:rPr sz="1200" b="1" u="heavy" spc="-85" dirty="0">
                <a:latin typeface="Times New Roman"/>
                <a:cs typeface="Times New Roman"/>
              </a:rPr>
              <a:t> </a:t>
            </a:r>
            <a:r>
              <a:rPr sz="1200" b="1" u="heavy" spc="-5" dirty="0">
                <a:latin typeface="Times New Roman"/>
                <a:cs typeface="Times New Roman"/>
              </a:rPr>
              <a:t>(ANSI)</a:t>
            </a:r>
            <a:endParaRPr sz="1200">
              <a:latin typeface="Times New Roman"/>
              <a:cs typeface="Times New Roman"/>
            </a:endParaRPr>
          </a:p>
          <a:p>
            <a:pPr lvl="1">
              <a:lnSpc>
                <a:spcPct val="100000"/>
              </a:lnSpc>
              <a:spcBef>
                <a:spcPts val="40"/>
              </a:spcBef>
              <a:buFont typeface="Meiryo"/>
              <a:buChar char="➢"/>
            </a:pPr>
            <a:endParaRPr sz="11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Private-Non Profit Cooperation not </a:t>
            </a:r>
            <a:r>
              <a:rPr sz="1200" spc="-5" dirty="0">
                <a:latin typeface="Times New Roman"/>
                <a:cs typeface="Times New Roman"/>
              </a:rPr>
              <a:t>affiliated  </a:t>
            </a:r>
            <a:r>
              <a:rPr sz="1200" dirty="0">
                <a:latin typeface="Times New Roman"/>
                <a:cs typeface="Times New Roman"/>
              </a:rPr>
              <a:t>with </a:t>
            </a:r>
            <a:r>
              <a:rPr sz="1200" spc="-5" dirty="0">
                <a:latin typeface="Times New Roman"/>
                <a:cs typeface="Times New Roman"/>
              </a:rPr>
              <a:t>US</a:t>
            </a:r>
            <a:r>
              <a:rPr sz="1200" dirty="0">
                <a:latin typeface="Times New Roman"/>
                <a:cs typeface="Times New Roman"/>
              </a:rPr>
              <a:t> </a:t>
            </a:r>
            <a:r>
              <a:rPr sz="1200" spc="-5" dirty="0">
                <a:latin typeface="Times New Roman"/>
                <a:cs typeface="Times New Roman"/>
              </a:rPr>
              <a:t>Government</a:t>
            </a:r>
            <a:endParaRPr sz="1200">
              <a:latin typeface="Times New Roman"/>
              <a:cs typeface="Times New Roman"/>
            </a:endParaRPr>
          </a:p>
          <a:p>
            <a:pPr marL="927100" marR="5715" lvl="2" indent="-228600">
              <a:lnSpc>
                <a:spcPts val="1380"/>
              </a:lnSpc>
              <a:spcBef>
                <a:spcPts val="65"/>
              </a:spcBef>
              <a:buFont typeface="Meiryo"/>
              <a:buChar char="✓"/>
              <a:tabLst>
                <a:tab pos="927100" algn="l"/>
              </a:tabLst>
            </a:pPr>
            <a:r>
              <a:rPr sz="1200" spc="-5" dirty="0">
                <a:latin typeface="Times New Roman"/>
                <a:cs typeface="Times New Roman"/>
              </a:rPr>
              <a:t>Members </a:t>
            </a:r>
            <a:r>
              <a:rPr sz="1200" dirty="0">
                <a:latin typeface="Times New Roman"/>
                <a:cs typeface="Times New Roman"/>
              </a:rPr>
              <a:t>include professional </a:t>
            </a:r>
            <a:r>
              <a:rPr sz="1200" spc="-5" dirty="0">
                <a:latin typeface="Times New Roman"/>
                <a:cs typeface="Times New Roman"/>
              </a:rPr>
              <a:t>societies, </a:t>
            </a:r>
            <a:r>
              <a:rPr sz="1200" dirty="0">
                <a:latin typeface="Times New Roman"/>
                <a:cs typeface="Times New Roman"/>
              </a:rPr>
              <a:t>industrial </a:t>
            </a:r>
            <a:r>
              <a:rPr sz="1200" spc="-5" dirty="0">
                <a:latin typeface="Times New Roman"/>
                <a:cs typeface="Times New Roman"/>
              </a:rPr>
              <a:t>associations, </a:t>
            </a:r>
            <a:r>
              <a:rPr sz="1200" dirty="0">
                <a:latin typeface="Times New Roman"/>
                <a:cs typeface="Times New Roman"/>
              </a:rPr>
              <a:t>govt. and  regulatory</a:t>
            </a:r>
            <a:r>
              <a:rPr sz="1200" spc="-105" dirty="0">
                <a:latin typeface="Times New Roman"/>
                <a:cs typeface="Times New Roman"/>
              </a:rPr>
              <a:t> </a:t>
            </a:r>
            <a:r>
              <a:rPr sz="1200" dirty="0">
                <a:latin typeface="Times New Roman"/>
                <a:cs typeface="Times New Roman"/>
              </a:rPr>
              <a:t>bodies</a:t>
            </a:r>
            <a:endParaRPr sz="1200">
              <a:latin typeface="Times New Roman"/>
              <a:cs typeface="Times New Roman"/>
            </a:endParaRPr>
          </a:p>
          <a:p>
            <a:pPr marL="927100" lvl="2" indent="-228600">
              <a:lnSpc>
                <a:spcPts val="1345"/>
              </a:lnSpc>
              <a:buFont typeface="Meiryo"/>
              <a:buChar char="✓"/>
              <a:tabLst>
                <a:tab pos="927100" algn="l"/>
              </a:tabLst>
            </a:pPr>
            <a:r>
              <a:rPr sz="1200" spc="-5" dirty="0">
                <a:latin typeface="Times New Roman"/>
                <a:cs typeface="Times New Roman"/>
              </a:rPr>
              <a:t>Submits </a:t>
            </a:r>
            <a:r>
              <a:rPr sz="1200" dirty="0">
                <a:latin typeface="Times New Roman"/>
                <a:cs typeface="Times New Roman"/>
              </a:rPr>
              <a:t>proposal to ITU-T and is a voting </a:t>
            </a:r>
            <a:r>
              <a:rPr sz="1200" spc="-5" dirty="0">
                <a:latin typeface="Times New Roman"/>
                <a:cs typeface="Times New Roman"/>
              </a:rPr>
              <a:t>member </a:t>
            </a:r>
            <a:r>
              <a:rPr sz="1200" dirty="0">
                <a:latin typeface="Times New Roman"/>
                <a:cs typeface="Times New Roman"/>
              </a:rPr>
              <a:t>for </a:t>
            </a:r>
            <a:r>
              <a:rPr sz="1200" spc="-5" dirty="0">
                <a:latin typeface="Times New Roman"/>
                <a:cs typeface="Times New Roman"/>
              </a:rPr>
              <a:t>USA </a:t>
            </a:r>
            <a:r>
              <a:rPr sz="1200" dirty="0">
                <a:latin typeface="Times New Roman"/>
                <a:cs typeface="Times New Roman"/>
              </a:rPr>
              <a:t>in</a:t>
            </a:r>
            <a:r>
              <a:rPr sz="1200" spc="-55" dirty="0">
                <a:latin typeface="Times New Roman"/>
                <a:cs typeface="Times New Roman"/>
              </a:rPr>
              <a:t> </a:t>
            </a:r>
            <a:r>
              <a:rPr sz="1200" spc="-5" dirty="0">
                <a:latin typeface="Times New Roman"/>
                <a:cs typeface="Times New Roman"/>
              </a:rPr>
              <a:t>ISO</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698500" lvl="1" indent="-228600" algn="just">
              <a:lnSpc>
                <a:spcPct val="100000"/>
              </a:lnSpc>
              <a:spcBef>
                <a:spcPts val="5"/>
              </a:spcBef>
              <a:buFont typeface="Meiryo"/>
              <a:buChar char="➢"/>
              <a:tabLst>
                <a:tab pos="698500" algn="l"/>
              </a:tabLst>
            </a:pPr>
            <a:r>
              <a:rPr sz="1200" b="1" u="heavy" dirty="0">
                <a:latin typeface="Times New Roman"/>
                <a:cs typeface="Times New Roman"/>
              </a:rPr>
              <a:t>The Institute of Electrical </a:t>
            </a:r>
            <a:r>
              <a:rPr sz="1200" b="1" u="heavy" spc="-5" dirty="0">
                <a:latin typeface="Times New Roman"/>
                <a:cs typeface="Times New Roman"/>
              </a:rPr>
              <a:t>and Electronics Engineers</a:t>
            </a:r>
            <a:r>
              <a:rPr sz="1200" b="1" u="heavy" spc="-80" dirty="0">
                <a:latin typeface="Times New Roman"/>
                <a:cs typeface="Times New Roman"/>
              </a:rPr>
              <a:t> </a:t>
            </a:r>
            <a:r>
              <a:rPr sz="1200" b="1" u="heavy" spc="-5" dirty="0">
                <a:latin typeface="Times New Roman"/>
                <a:cs typeface="Times New Roman"/>
              </a:rPr>
              <a:t>(IEEE)</a:t>
            </a:r>
            <a:endParaRPr sz="1200">
              <a:latin typeface="Times New Roman"/>
              <a:cs typeface="Times New Roman"/>
            </a:endParaRPr>
          </a:p>
          <a:p>
            <a:pPr lvl="1">
              <a:lnSpc>
                <a:spcPct val="100000"/>
              </a:lnSpc>
              <a:spcBef>
                <a:spcPts val="40"/>
              </a:spcBef>
              <a:buFont typeface="Meiryo"/>
              <a:buChar char="➢"/>
            </a:pPr>
            <a:endParaRPr sz="11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Largest professional engineering society in the</a:t>
            </a:r>
            <a:r>
              <a:rPr sz="1200" spc="-105" dirty="0">
                <a:latin typeface="Times New Roman"/>
                <a:cs typeface="Times New Roman"/>
              </a:rPr>
              <a:t> </a:t>
            </a:r>
            <a:r>
              <a:rPr sz="1200" spc="-5" dirty="0">
                <a:latin typeface="Times New Roman"/>
                <a:cs typeface="Times New Roman"/>
              </a:rPr>
              <a:t>world</a:t>
            </a:r>
            <a:endParaRPr sz="1200">
              <a:latin typeface="Times New Roman"/>
              <a:cs typeface="Times New Roman"/>
            </a:endParaRPr>
          </a:p>
          <a:p>
            <a:pPr marL="927100" marR="6350" lvl="2" indent="-228600">
              <a:lnSpc>
                <a:spcPts val="1380"/>
              </a:lnSpc>
              <a:spcBef>
                <a:spcPts val="65"/>
              </a:spcBef>
              <a:buFont typeface="Meiryo"/>
              <a:buChar char="✓"/>
              <a:tabLst>
                <a:tab pos="927100" algn="l"/>
              </a:tabLst>
            </a:pPr>
            <a:r>
              <a:rPr sz="1200" dirty="0">
                <a:latin typeface="Times New Roman"/>
                <a:cs typeface="Times New Roman"/>
              </a:rPr>
              <a:t>Also oversees the </a:t>
            </a:r>
            <a:r>
              <a:rPr sz="1200" spc="-5" dirty="0">
                <a:latin typeface="Times New Roman"/>
                <a:cs typeface="Times New Roman"/>
              </a:rPr>
              <a:t>development </a:t>
            </a:r>
            <a:r>
              <a:rPr sz="1200" dirty="0">
                <a:latin typeface="Times New Roman"/>
                <a:cs typeface="Times New Roman"/>
              </a:rPr>
              <a:t>of Telecommunication and </a:t>
            </a:r>
            <a:r>
              <a:rPr sz="1200" spc="-5" dirty="0">
                <a:latin typeface="Times New Roman"/>
                <a:cs typeface="Times New Roman"/>
              </a:rPr>
              <a:t>Wireless  </a:t>
            </a:r>
            <a:r>
              <a:rPr sz="1200" dirty="0">
                <a:latin typeface="Times New Roman"/>
                <a:cs typeface="Times New Roman"/>
              </a:rPr>
              <a:t>International</a:t>
            </a:r>
            <a:r>
              <a:rPr sz="1200" spc="-105" dirty="0">
                <a:latin typeface="Times New Roman"/>
                <a:cs typeface="Times New Roman"/>
              </a:rPr>
              <a:t> </a:t>
            </a:r>
            <a:r>
              <a:rPr sz="1200" dirty="0">
                <a:latin typeface="Times New Roman"/>
                <a:cs typeface="Times New Roman"/>
              </a:rPr>
              <a:t>Standards</a:t>
            </a:r>
            <a:endParaRPr sz="1200">
              <a:latin typeface="Times New Roman"/>
              <a:cs typeface="Times New Roman"/>
            </a:endParaRPr>
          </a:p>
          <a:p>
            <a:pPr marL="927100" marR="6350" lvl="2" indent="-228600">
              <a:lnSpc>
                <a:spcPts val="1380"/>
              </a:lnSpc>
              <a:buFont typeface="Meiryo"/>
              <a:buChar char="✓"/>
              <a:tabLst>
                <a:tab pos="927100" algn="l"/>
              </a:tabLst>
            </a:pPr>
            <a:r>
              <a:rPr sz="1200" dirty="0">
                <a:latin typeface="Times New Roman"/>
                <a:cs typeface="Times New Roman"/>
              </a:rPr>
              <a:t>Special </a:t>
            </a:r>
            <a:r>
              <a:rPr sz="1200" spc="-5" dirty="0">
                <a:latin typeface="Times New Roman"/>
                <a:cs typeface="Times New Roman"/>
              </a:rPr>
              <a:t>committee </a:t>
            </a:r>
            <a:r>
              <a:rPr sz="1200" dirty="0">
                <a:latin typeface="Times New Roman"/>
                <a:cs typeface="Times New Roman"/>
              </a:rPr>
              <a:t>for </a:t>
            </a:r>
            <a:r>
              <a:rPr sz="1200" spc="-5" dirty="0">
                <a:latin typeface="Times New Roman"/>
                <a:cs typeface="Times New Roman"/>
              </a:rPr>
              <a:t>LANS </a:t>
            </a:r>
            <a:r>
              <a:rPr sz="1200" dirty="0">
                <a:latin typeface="Times New Roman"/>
                <a:cs typeface="Times New Roman"/>
              </a:rPr>
              <a:t>out of which emerged Project 802 (802.3,  802.4,</a:t>
            </a:r>
            <a:r>
              <a:rPr sz="1200" spc="-100" dirty="0">
                <a:latin typeface="Times New Roman"/>
                <a:cs typeface="Times New Roman"/>
              </a:rPr>
              <a:t> </a:t>
            </a:r>
            <a:r>
              <a:rPr sz="1200" dirty="0">
                <a:latin typeface="Times New Roman"/>
                <a:cs typeface="Times New Roman"/>
              </a:rPr>
              <a:t>802.5)</a:t>
            </a:r>
            <a:endParaRPr sz="1200">
              <a:latin typeface="Times New Roman"/>
              <a:cs typeface="Times New Roman"/>
            </a:endParaRPr>
          </a:p>
          <a:p>
            <a:pPr lvl="2">
              <a:lnSpc>
                <a:spcPct val="100000"/>
              </a:lnSpc>
              <a:spcBef>
                <a:spcPts val="30"/>
              </a:spcBef>
              <a:buFont typeface="Meiryo"/>
              <a:buChar char="✓"/>
            </a:pPr>
            <a:endParaRPr sz="1100">
              <a:latin typeface="Times New Roman"/>
              <a:cs typeface="Times New Roman"/>
            </a:endParaRPr>
          </a:p>
          <a:p>
            <a:pPr marL="469900" indent="-228600">
              <a:lnSpc>
                <a:spcPct val="100000"/>
              </a:lnSpc>
              <a:buFont typeface="Meiryo"/>
              <a:buChar char="❖"/>
              <a:tabLst>
                <a:tab pos="469900" algn="l"/>
              </a:tabLst>
            </a:pPr>
            <a:r>
              <a:rPr sz="1200" b="1" u="heavy" dirty="0">
                <a:latin typeface="Times New Roman"/>
                <a:cs typeface="Times New Roman"/>
              </a:rPr>
              <a:t>Forums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469900" marR="5080" algn="just">
              <a:lnSpc>
                <a:spcPts val="1380"/>
              </a:lnSpc>
              <a:spcBef>
                <a:spcPts val="5"/>
              </a:spcBef>
            </a:pPr>
            <a:r>
              <a:rPr sz="1200" dirty="0">
                <a:latin typeface="Times New Roman"/>
                <a:cs typeface="Times New Roman"/>
              </a:rPr>
              <a:t>Special Interest Groups with </a:t>
            </a:r>
            <a:r>
              <a:rPr sz="1200" spc="-5" dirty="0">
                <a:latin typeface="Times New Roman"/>
                <a:cs typeface="Times New Roman"/>
              </a:rPr>
              <a:t>representatives </a:t>
            </a:r>
            <a:r>
              <a:rPr sz="1200" dirty="0">
                <a:latin typeface="Times New Roman"/>
                <a:cs typeface="Times New Roman"/>
              </a:rPr>
              <a:t>from interested corporations they  </a:t>
            </a:r>
            <a:r>
              <a:rPr sz="1200" spc="-5" dirty="0">
                <a:latin typeface="Times New Roman"/>
                <a:cs typeface="Times New Roman"/>
              </a:rPr>
              <a:t>facilitate and fasten standardization </a:t>
            </a:r>
            <a:r>
              <a:rPr sz="1200" dirty="0">
                <a:latin typeface="Times New Roman"/>
                <a:cs typeface="Times New Roman"/>
              </a:rPr>
              <a:t>process by working with </a:t>
            </a:r>
            <a:r>
              <a:rPr sz="1200" spc="-5" dirty="0">
                <a:latin typeface="Times New Roman"/>
                <a:cs typeface="Times New Roman"/>
              </a:rPr>
              <a:t>universities, </a:t>
            </a:r>
            <a:r>
              <a:rPr sz="1200" dirty="0">
                <a:latin typeface="Times New Roman"/>
                <a:cs typeface="Times New Roman"/>
              </a:rPr>
              <a:t>and  users to </a:t>
            </a:r>
            <a:r>
              <a:rPr sz="1200" spc="-5" dirty="0">
                <a:latin typeface="Times New Roman"/>
                <a:cs typeface="Times New Roman"/>
              </a:rPr>
              <a:t>test, </a:t>
            </a:r>
            <a:r>
              <a:rPr sz="1200" dirty="0">
                <a:latin typeface="Times New Roman"/>
                <a:cs typeface="Times New Roman"/>
              </a:rPr>
              <a:t>evaluate </a:t>
            </a:r>
            <a:r>
              <a:rPr sz="1200" spc="-5" dirty="0">
                <a:latin typeface="Times New Roman"/>
                <a:cs typeface="Times New Roman"/>
              </a:rPr>
              <a:t>and standardize </a:t>
            </a:r>
            <a:r>
              <a:rPr sz="1200" dirty="0">
                <a:latin typeface="Times New Roman"/>
                <a:cs typeface="Times New Roman"/>
              </a:rPr>
              <a:t>new</a:t>
            </a:r>
            <a:r>
              <a:rPr sz="1200" spc="15" dirty="0">
                <a:latin typeface="Times New Roman"/>
                <a:cs typeface="Times New Roman"/>
              </a:rPr>
              <a:t> </a:t>
            </a:r>
            <a:r>
              <a:rPr sz="1200" spc="-5" dirty="0">
                <a:latin typeface="Times New Roman"/>
                <a:cs typeface="Times New Roman"/>
              </a:rPr>
              <a:t>technologies</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24</a:t>
            </a:fld>
            <a:endParaRPr dirty="0"/>
          </a:p>
        </p:txBody>
      </p:sp>
    </p:spTree>
    <p:extLst>
      <p:ext uri="{BB962C8B-B14F-4D97-AF65-F5344CB8AC3E}">
        <p14:creationId xmlns:p14="http://schemas.microsoft.com/office/powerpoint/2010/main" val="38031047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716"/>
            <a:ext cx="3453129" cy="400685"/>
          </a:xfrm>
          <a:prstGeom prst="rect">
            <a:avLst/>
          </a:prstGeom>
        </p:spPr>
        <p:txBody>
          <a:bodyPr vert="horz" wrap="square" lIns="0" tIns="0" rIns="0" bIns="0" rtlCol="0">
            <a:spAutoFit/>
          </a:bodyPr>
          <a:lstStyle/>
          <a:p>
            <a:pPr marL="12700">
              <a:lnSpc>
                <a:spcPts val="1650"/>
              </a:lnSpc>
            </a:pPr>
            <a:r>
              <a:rPr sz="1400" b="1" spc="-5" dirty="0">
                <a:latin typeface="Times New Roman"/>
                <a:cs typeface="Times New Roman"/>
              </a:rPr>
              <a:t>Repeaters</a:t>
            </a:r>
            <a:endParaRPr sz="1400">
              <a:latin typeface="Times New Roman"/>
              <a:cs typeface="Times New Roman"/>
            </a:endParaRPr>
          </a:p>
          <a:p>
            <a:pPr marL="2089150">
              <a:lnSpc>
                <a:spcPts val="1410"/>
              </a:lnSpc>
            </a:pPr>
            <a:r>
              <a:rPr sz="1200" b="1" dirty="0">
                <a:latin typeface="Times New Roman"/>
                <a:cs typeface="Times New Roman"/>
              </a:rPr>
              <a:t>Repeaters</a:t>
            </a:r>
            <a:r>
              <a:rPr sz="1200" b="1" spc="-105" dirty="0">
                <a:latin typeface="Times New Roman"/>
                <a:cs typeface="Times New Roman"/>
              </a:rPr>
              <a:t> </a:t>
            </a:r>
            <a:r>
              <a:rPr sz="1200" b="1" dirty="0">
                <a:latin typeface="Times New Roman"/>
                <a:cs typeface="Times New Roman"/>
              </a:rPr>
              <a:t>(Figure-1)</a:t>
            </a:r>
            <a:endParaRPr sz="1200">
              <a:latin typeface="Times New Roman"/>
              <a:cs typeface="Times New Roman"/>
            </a:endParaRPr>
          </a:p>
        </p:txBody>
      </p:sp>
      <p:sp>
        <p:nvSpPr>
          <p:cNvPr id="7" name="object 7"/>
          <p:cNvSpPr txBox="1"/>
          <p:nvPr/>
        </p:nvSpPr>
        <p:spPr>
          <a:xfrm>
            <a:off x="1130300" y="3934968"/>
            <a:ext cx="4411345" cy="54737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A repeater </a:t>
            </a:r>
            <a:r>
              <a:rPr sz="1200" dirty="0">
                <a:latin typeface="Times New Roman"/>
                <a:cs typeface="Times New Roman"/>
              </a:rPr>
              <a:t>allows </a:t>
            </a:r>
            <a:r>
              <a:rPr sz="1200" spc="-5" dirty="0">
                <a:latin typeface="Times New Roman"/>
                <a:cs typeface="Times New Roman"/>
              </a:rPr>
              <a:t>us </a:t>
            </a:r>
            <a:r>
              <a:rPr sz="1200" dirty="0">
                <a:latin typeface="Times New Roman"/>
                <a:cs typeface="Times New Roman"/>
              </a:rPr>
              <a:t>to extend </a:t>
            </a:r>
            <a:r>
              <a:rPr sz="1200" spc="-5" dirty="0">
                <a:latin typeface="Times New Roman"/>
                <a:cs typeface="Times New Roman"/>
              </a:rPr>
              <a:t>only </a:t>
            </a:r>
            <a:r>
              <a:rPr sz="1200" dirty="0">
                <a:latin typeface="Times New Roman"/>
                <a:cs typeface="Times New Roman"/>
              </a:rPr>
              <a:t>the </a:t>
            </a:r>
            <a:r>
              <a:rPr sz="1200" spc="-5" dirty="0">
                <a:latin typeface="Times New Roman"/>
                <a:cs typeface="Times New Roman"/>
              </a:rPr>
              <a:t>physical </a:t>
            </a:r>
            <a:r>
              <a:rPr sz="1200" dirty="0">
                <a:latin typeface="Times New Roman"/>
                <a:cs typeface="Times New Roman"/>
              </a:rPr>
              <a:t>length </a:t>
            </a:r>
            <a:r>
              <a:rPr sz="1200" spc="-5" dirty="0">
                <a:latin typeface="Times New Roman"/>
                <a:cs typeface="Times New Roman"/>
              </a:rPr>
              <a:t>of </a:t>
            </a:r>
            <a:r>
              <a:rPr sz="1200" dirty="0">
                <a:latin typeface="Times New Roman"/>
                <a:cs typeface="Times New Roman"/>
              </a:rPr>
              <a:t>a</a:t>
            </a:r>
            <a:r>
              <a:rPr sz="1200" spc="-90"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a:p>
            <a:pPr marL="241300" indent="-228600">
              <a:lnSpc>
                <a:spcPts val="1385"/>
              </a:lnSpc>
              <a:buFont typeface="Courier New"/>
              <a:buChar char="o"/>
              <a:tabLst>
                <a:tab pos="241300" algn="l"/>
              </a:tabLst>
            </a:pPr>
            <a:r>
              <a:rPr sz="1200" dirty="0">
                <a:latin typeface="Times New Roman"/>
                <a:cs typeface="Times New Roman"/>
              </a:rPr>
              <a:t>Repeater is a </a:t>
            </a:r>
            <a:r>
              <a:rPr sz="1200" spc="-5" dirty="0">
                <a:latin typeface="Times New Roman"/>
                <a:cs typeface="Times New Roman"/>
              </a:rPr>
              <a:t>regenerator, </a:t>
            </a:r>
            <a:r>
              <a:rPr sz="1200" dirty="0">
                <a:latin typeface="Times New Roman"/>
                <a:cs typeface="Times New Roman"/>
              </a:rPr>
              <a:t>not an</a:t>
            </a:r>
            <a:r>
              <a:rPr sz="1200" spc="-40" dirty="0">
                <a:latin typeface="Times New Roman"/>
                <a:cs typeface="Times New Roman"/>
              </a:rPr>
              <a:t> </a:t>
            </a:r>
            <a:r>
              <a:rPr sz="1200" spc="-5" dirty="0">
                <a:latin typeface="Times New Roman"/>
                <a:cs typeface="Times New Roman"/>
              </a:rPr>
              <a:t>amplifier</a:t>
            </a:r>
            <a:endParaRPr sz="1200">
              <a:latin typeface="Times New Roman"/>
              <a:cs typeface="Times New Roman"/>
            </a:endParaRPr>
          </a:p>
          <a:p>
            <a:pPr marL="2089150">
              <a:lnSpc>
                <a:spcPts val="1415"/>
              </a:lnSpc>
            </a:pPr>
            <a:r>
              <a:rPr sz="1200" b="1" dirty="0">
                <a:latin typeface="Times New Roman"/>
                <a:cs typeface="Times New Roman"/>
              </a:rPr>
              <a:t>Repeaters</a:t>
            </a:r>
            <a:r>
              <a:rPr sz="1200" b="1" spc="-105" dirty="0">
                <a:latin typeface="Times New Roman"/>
                <a:cs typeface="Times New Roman"/>
              </a:rPr>
              <a:t> </a:t>
            </a:r>
            <a:r>
              <a:rPr sz="1200" b="1" dirty="0">
                <a:latin typeface="Times New Roman"/>
                <a:cs typeface="Times New Roman"/>
              </a:rPr>
              <a:t>(Figure-2)</a:t>
            </a:r>
            <a:endParaRPr sz="1200">
              <a:latin typeface="Times New Roman"/>
              <a:cs typeface="Times New Roman"/>
            </a:endParaRPr>
          </a:p>
        </p:txBody>
      </p:sp>
      <p:sp>
        <p:nvSpPr>
          <p:cNvPr id="8" name="object 8"/>
          <p:cNvSpPr txBox="1"/>
          <p:nvPr/>
        </p:nvSpPr>
        <p:spPr>
          <a:xfrm>
            <a:off x="3206750" y="6424421"/>
            <a:ext cx="1376680"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Repeaters</a:t>
            </a:r>
            <a:r>
              <a:rPr sz="1200" b="1" spc="-105" dirty="0">
                <a:latin typeface="Times New Roman"/>
                <a:cs typeface="Times New Roman"/>
              </a:rPr>
              <a:t> </a:t>
            </a:r>
            <a:r>
              <a:rPr sz="1200" b="1" dirty="0">
                <a:latin typeface="Times New Roman"/>
                <a:cs typeface="Times New Roman"/>
              </a:rPr>
              <a:t>(Figure-3)</a:t>
            </a:r>
            <a:endParaRPr sz="1200">
              <a:latin typeface="Times New Roman"/>
              <a:cs typeface="Times New Roman"/>
            </a:endParaRPr>
          </a:p>
        </p:txBody>
      </p:sp>
      <p:sp>
        <p:nvSpPr>
          <p:cNvPr id="9" name="object 9"/>
          <p:cNvSpPr/>
          <p:nvPr/>
        </p:nvSpPr>
        <p:spPr>
          <a:xfrm>
            <a:off x="1530096" y="6786371"/>
            <a:ext cx="4731956" cy="2219705"/>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143000" y="4647438"/>
            <a:ext cx="5609513" cy="1788414"/>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495044" y="1293875"/>
            <a:ext cx="4801984" cy="2478024"/>
          </a:xfrm>
          <a:prstGeom prst="rect">
            <a:avLst/>
          </a:prstGeom>
          <a:blipFill>
            <a:blip r:embed="rId4" cstate="print"/>
            <a:stretch>
              <a:fillRect/>
            </a:stretch>
          </a:blipFill>
        </p:spPr>
        <p:txBody>
          <a:bodyPr wrap="square" lIns="0" tIns="0" rIns="0" bIns="0" rtlCol="0"/>
          <a:lstStyle/>
          <a:p>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p:nvPr/>
        </p:nvSpPr>
        <p:spPr>
          <a:xfrm>
            <a:off x="6406388" y="9887156"/>
            <a:ext cx="2540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240</a:t>
            </a:r>
            <a:endParaRPr sz="1200">
              <a:latin typeface="Times New Roman"/>
              <a:cs typeface="Times New Roman"/>
            </a:endParaRPr>
          </a:p>
        </p:txBody>
      </p:sp>
    </p:spTree>
    <p:extLst>
      <p:ext uri="{BB962C8B-B14F-4D97-AF65-F5344CB8AC3E}">
        <p14:creationId xmlns:p14="http://schemas.microsoft.com/office/powerpoint/2010/main" val="3722524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25780"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Bridges</a:t>
            </a:r>
            <a:endParaRPr sz="1200">
              <a:latin typeface="Times New Roman"/>
              <a:cs typeface="Times New Roman"/>
            </a:endParaRPr>
          </a:p>
        </p:txBody>
      </p:sp>
      <p:sp>
        <p:nvSpPr>
          <p:cNvPr id="7" name="object 7"/>
          <p:cNvSpPr txBox="1"/>
          <p:nvPr/>
        </p:nvSpPr>
        <p:spPr>
          <a:xfrm>
            <a:off x="1130300" y="4744211"/>
            <a:ext cx="3751579" cy="205740"/>
          </a:xfrm>
          <a:prstGeom prst="rect">
            <a:avLst/>
          </a:prstGeom>
        </p:spPr>
        <p:txBody>
          <a:bodyPr vert="horz" wrap="square" lIns="0" tIns="0" rIns="0" bIns="0" rtlCol="0">
            <a:spAutoFit/>
          </a:bodyPr>
          <a:lstStyle/>
          <a:p>
            <a:pPr marL="12700">
              <a:lnSpc>
                <a:spcPct val="100000"/>
              </a:lnSpc>
            </a:pPr>
            <a:r>
              <a:rPr sz="1200" spc="-5" dirty="0">
                <a:latin typeface="Courier New"/>
                <a:cs typeface="Courier New"/>
              </a:rPr>
              <a:t>o </a:t>
            </a:r>
            <a:r>
              <a:rPr sz="1200" dirty="0">
                <a:latin typeface="Times New Roman"/>
                <a:cs typeface="Times New Roman"/>
              </a:rPr>
              <a:t>Bridges can divide a large network </a:t>
            </a:r>
            <a:r>
              <a:rPr sz="1200" spc="-5" dirty="0">
                <a:latin typeface="Times New Roman"/>
                <a:cs typeface="Times New Roman"/>
              </a:rPr>
              <a:t>into smaller </a:t>
            </a:r>
            <a:r>
              <a:rPr sz="1200" spc="5" dirty="0">
                <a:latin typeface="Times New Roman"/>
                <a:cs typeface="Times New Roman"/>
              </a:rPr>
              <a:t> </a:t>
            </a:r>
            <a:r>
              <a:rPr sz="1200" spc="-5" dirty="0">
                <a:latin typeface="Times New Roman"/>
                <a:cs typeface="Times New Roman"/>
              </a:rPr>
              <a:t>segments</a:t>
            </a:r>
            <a:endParaRPr sz="1200">
              <a:latin typeface="Times New Roman"/>
              <a:cs typeface="Times New Roman"/>
            </a:endParaRPr>
          </a:p>
        </p:txBody>
      </p:sp>
      <p:sp>
        <p:nvSpPr>
          <p:cNvPr id="8" name="object 8"/>
          <p:cNvSpPr txBox="1"/>
          <p:nvPr/>
        </p:nvSpPr>
        <p:spPr>
          <a:xfrm>
            <a:off x="1130306" y="9213367"/>
            <a:ext cx="2557145"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When </a:t>
            </a:r>
            <a:r>
              <a:rPr sz="1200" dirty="0">
                <a:latin typeface="Times New Roman"/>
                <a:cs typeface="Times New Roman"/>
              </a:rPr>
              <a:t>a </a:t>
            </a:r>
            <a:r>
              <a:rPr sz="1200" spc="-5" dirty="0">
                <a:latin typeface="Times New Roman"/>
                <a:cs typeface="Times New Roman"/>
              </a:rPr>
              <a:t>frame </a:t>
            </a:r>
            <a:r>
              <a:rPr sz="1200" dirty="0">
                <a:latin typeface="Times New Roman"/>
                <a:cs typeface="Times New Roman"/>
              </a:rPr>
              <a:t>enters a bridge, the</a:t>
            </a:r>
            <a:r>
              <a:rPr sz="1200" spc="-75" dirty="0">
                <a:latin typeface="Times New Roman"/>
                <a:cs typeface="Times New Roman"/>
              </a:rPr>
              <a:t> </a:t>
            </a:r>
            <a:r>
              <a:rPr sz="1200" spc="-5" dirty="0">
                <a:latin typeface="Times New Roman"/>
                <a:cs typeface="Times New Roman"/>
              </a:rPr>
              <a:t>bridge:</a:t>
            </a:r>
            <a:endParaRPr sz="1200">
              <a:latin typeface="Times New Roman"/>
              <a:cs typeface="Times New Roman"/>
            </a:endParaRPr>
          </a:p>
        </p:txBody>
      </p:sp>
      <p:sp>
        <p:nvSpPr>
          <p:cNvPr id="9" name="object 9"/>
          <p:cNvSpPr/>
          <p:nvPr/>
        </p:nvSpPr>
        <p:spPr>
          <a:xfrm>
            <a:off x="1143000" y="5106923"/>
            <a:ext cx="5973648" cy="3419094"/>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143000" y="1264919"/>
            <a:ext cx="6149187" cy="3140202"/>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241</a:t>
            </a:fld>
            <a:endParaRPr dirty="0"/>
          </a:p>
        </p:txBody>
      </p:sp>
    </p:spTree>
    <p:extLst>
      <p:ext uri="{BB962C8B-B14F-4D97-AF65-F5344CB8AC3E}">
        <p14:creationId xmlns:p14="http://schemas.microsoft.com/office/powerpoint/2010/main" val="150094133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899668"/>
            <a:ext cx="5072380" cy="668655"/>
          </a:xfrm>
          <a:prstGeom prst="rect">
            <a:avLst/>
          </a:prstGeom>
        </p:spPr>
        <p:txBody>
          <a:bodyPr vert="horz" wrap="square" lIns="0" tIns="0" rIns="0" bIns="0" rtlCol="0">
            <a:spAutoFit/>
          </a:bodyPr>
          <a:lstStyle/>
          <a:p>
            <a:pPr marL="12700">
              <a:lnSpc>
                <a:spcPts val="1945"/>
              </a:lnSpc>
            </a:pPr>
            <a:r>
              <a:rPr sz="1700" spc="-5" dirty="0">
                <a:latin typeface="Arial"/>
                <a:cs typeface="Arial"/>
              </a:rPr>
              <a:t>–</a:t>
            </a:r>
            <a:r>
              <a:rPr sz="1200" spc="-5" dirty="0">
                <a:latin typeface="Times New Roman"/>
                <a:cs typeface="Times New Roman"/>
              </a:rPr>
              <a:t>not </a:t>
            </a:r>
            <a:r>
              <a:rPr sz="1200" dirty="0">
                <a:latin typeface="Times New Roman"/>
                <a:cs typeface="Times New Roman"/>
              </a:rPr>
              <a:t>only regenerates the</a:t>
            </a:r>
            <a:r>
              <a:rPr sz="1200" spc="-10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12700" marR="5080">
              <a:lnSpc>
                <a:spcPct val="91900"/>
              </a:lnSpc>
              <a:spcBef>
                <a:spcPts val="70"/>
              </a:spcBef>
            </a:pPr>
            <a:r>
              <a:rPr sz="1700" spc="-5" dirty="0">
                <a:latin typeface="Arial"/>
                <a:cs typeface="Arial"/>
              </a:rPr>
              <a:t>–</a:t>
            </a:r>
            <a:r>
              <a:rPr sz="1200" spc="-5" dirty="0">
                <a:latin typeface="Times New Roman"/>
                <a:cs typeface="Times New Roman"/>
              </a:rPr>
              <a:t>but </a:t>
            </a:r>
            <a:r>
              <a:rPr sz="1200" dirty="0">
                <a:latin typeface="Times New Roman"/>
                <a:cs typeface="Times New Roman"/>
              </a:rPr>
              <a:t>check the address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destination and forwards the new copy only to the  segment </a:t>
            </a:r>
            <a:r>
              <a:rPr sz="1200" dirty="0">
                <a:latin typeface="Times New Roman"/>
                <a:cs typeface="Times New Roman"/>
              </a:rPr>
              <a:t>to which the address</a:t>
            </a:r>
            <a:r>
              <a:rPr sz="1200" spc="-80" dirty="0">
                <a:latin typeface="Times New Roman"/>
                <a:cs typeface="Times New Roman"/>
              </a:rPr>
              <a:t> </a:t>
            </a:r>
            <a:r>
              <a:rPr sz="1200" dirty="0">
                <a:latin typeface="Times New Roman"/>
                <a:cs typeface="Times New Roman"/>
              </a:rPr>
              <a:t>belongs</a:t>
            </a:r>
            <a:endParaRPr sz="1200">
              <a:latin typeface="Times New Roman"/>
              <a:cs typeface="Times New Roman"/>
            </a:endParaRPr>
          </a:p>
        </p:txBody>
      </p:sp>
      <p:sp>
        <p:nvSpPr>
          <p:cNvPr id="7" name="object 7"/>
          <p:cNvSpPr txBox="1"/>
          <p:nvPr/>
        </p:nvSpPr>
        <p:spPr>
          <a:xfrm>
            <a:off x="1130300" y="5084064"/>
            <a:ext cx="542290"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Routers</a:t>
            </a:r>
            <a:endParaRPr sz="1200">
              <a:latin typeface="Times New Roman"/>
              <a:cs typeface="Times New Roman"/>
            </a:endParaRPr>
          </a:p>
        </p:txBody>
      </p:sp>
      <p:sp>
        <p:nvSpPr>
          <p:cNvPr id="8" name="object 8"/>
          <p:cNvSpPr txBox="1"/>
          <p:nvPr/>
        </p:nvSpPr>
        <p:spPr>
          <a:xfrm>
            <a:off x="1130300" y="8679192"/>
            <a:ext cx="3919854"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Routers relay packets among </a:t>
            </a:r>
            <a:r>
              <a:rPr sz="1200" spc="-5" dirty="0">
                <a:latin typeface="Times New Roman"/>
                <a:cs typeface="Times New Roman"/>
              </a:rPr>
              <a:t>multiple interconnection</a:t>
            </a:r>
            <a:r>
              <a:rPr sz="1200" spc="10" dirty="0">
                <a:latin typeface="Times New Roman"/>
                <a:cs typeface="Times New Roman"/>
              </a:rPr>
              <a:t> </a:t>
            </a:r>
            <a:r>
              <a:rPr sz="1200" spc="-5" dirty="0">
                <a:latin typeface="Times New Roman"/>
                <a:cs typeface="Times New Roman"/>
              </a:rPr>
              <a:t>networks</a:t>
            </a:r>
            <a:endParaRPr sz="1200">
              <a:latin typeface="Times New Roman"/>
              <a:cs typeface="Times New Roman"/>
            </a:endParaRPr>
          </a:p>
        </p:txBody>
      </p:sp>
      <p:sp>
        <p:nvSpPr>
          <p:cNvPr id="9" name="object 9"/>
          <p:cNvSpPr/>
          <p:nvPr/>
        </p:nvSpPr>
        <p:spPr>
          <a:xfrm>
            <a:off x="1143000" y="5446014"/>
            <a:ext cx="5748261" cy="2721864"/>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207008" y="1735835"/>
            <a:ext cx="5382729" cy="3184398"/>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242</a:t>
            </a:fld>
            <a:endParaRPr dirty="0"/>
          </a:p>
        </p:txBody>
      </p:sp>
    </p:spTree>
    <p:extLst>
      <p:ext uri="{BB962C8B-B14F-4D97-AF65-F5344CB8AC3E}">
        <p14:creationId xmlns:p14="http://schemas.microsoft.com/office/powerpoint/2010/main" val="91652328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3833621"/>
            <a:ext cx="3244215" cy="730250"/>
          </a:xfrm>
          <a:prstGeom prst="rect">
            <a:avLst/>
          </a:prstGeom>
        </p:spPr>
        <p:txBody>
          <a:bodyPr vert="horz" wrap="square" lIns="0" tIns="0" rIns="0" bIns="0" rtlCol="0">
            <a:spAutoFit/>
          </a:bodyPr>
          <a:lstStyle/>
          <a:p>
            <a:pPr marL="12700">
              <a:lnSpc>
                <a:spcPts val="1405"/>
              </a:lnSpc>
            </a:pPr>
            <a:r>
              <a:rPr sz="1200" b="1" spc="-5" dirty="0">
                <a:latin typeface="Times New Roman"/>
                <a:cs typeface="Times New Roman"/>
              </a:rPr>
              <a:t>TCP/IP</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Transmission </a:t>
            </a:r>
            <a:r>
              <a:rPr sz="1200" dirty="0">
                <a:latin typeface="Times New Roman"/>
                <a:cs typeface="Times New Roman"/>
              </a:rPr>
              <a:t>Control Protocol/ Internet</a:t>
            </a:r>
            <a:r>
              <a:rPr sz="1200" spc="-55" dirty="0">
                <a:latin typeface="Times New Roman"/>
                <a:cs typeface="Times New Roman"/>
              </a:rPr>
              <a:t> </a:t>
            </a:r>
            <a:r>
              <a:rPr sz="1200" dirty="0">
                <a:latin typeface="Times New Roman"/>
                <a:cs typeface="Times New Roman"/>
              </a:rPr>
              <a:t>Protocol</a:t>
            </a:r>
            <a:endParaRPr sz="1200">
              <a:latin typeface="Times New Roman"/>
              <a:cs typeface="Times New Roman"/>
            </a:endParaRPr>
          </a:p>
          <a:p>
            <a:pPr marL="12700">
              <a:lnSpc>
                <a:spcPts val="1380"/>
              </a:lnSpc>
            </a:pPr>
            <a:r>
              <a:rPr sz="1200" spc="-5" dirty="0">
                <a:latin typeface="Courier New"/>
                <a:cs typeface="Courier New"/>
              </a:rPr>
              <a:t>o</a:t>
            </a:r>
            <a:r>
              <a:rPr sz="1200" spc="260" dirty="0">
                <a:latin typeface="Courier New"/>
                <a:cs typeface="Courier New"/>
              </a:rPr>
              <a:t> </a:t>
            </a:r>
            <a:r>
              <a:rPr sz="1200" spc="-5" dirty="0">
                <a:latin typeface="Times New Roman"/>
                <a:cs typeface="Times New Roman"/>
              </a:rPr>
              <a:t>1969</a:t>
            </a:r>
            <a:endParaRPr sz="1200">
              <a:latin typeface="Times New Roman"/>
              <a:cs typeface="Times New Roman"/>
            </a:endParaRPr>
          </a:p>
          <a:p>
            <a:pPr marL="278765" indent="-266065">
              <a:lnSpc>
                <a:spcPts val="1410"/>
              </a:lnSpc>
              <a:buFont typeface="Courier New"/>
              <a:buChar char="o"/>
              <a:tabLst>
                <a:tab pos="278765" algn="l"/>
                <a:tab pos="279400" algn="l"/>
              </a:tabLst>
            </a:pPr>
            <a:r>
              <a:rPr sz="1200" spc="-5" dirty="0">
                <a:latin typeface="Times New Roman"/>
                <a:cs typeface="Times New Roman"/>
              </a:rPr>
              <a:t>ARPA(Advanced Research Project Agency)</a:t>
            </a:r>
            <a:r>
              <a:rPr sz="1200" spc="-75" dirty="0">
                <a:latin typeface="Times New Roman"/>
                <a:cs typeface="Times New Roman"/>
              </a:rPr>
              <a:t> </a:t>
            </a:r>
            <a:r>
              <a:rPr sz="1200" spc="-5" dirty="0">
                <a:latin typeface="Times New Roman"/>
                <a:cs typeface="Times New Roman"/>
              </a:rPr>
              <a:t>net</a:t>
            </a:r>
            <a:endParaRPr sz="1200">
              <a:latin typeface="Times New Roman"/>
              <a:cs typeface="Times New Roman"/>
            </a:endParaRPr>
          </a:p>
        </p:txBody>
      </p:sp>
      <p:sp>
        <p:nvSpPr>
          <p:cNvPr id="7" name="object 7"/>
          <p:cNvSpPr/>
          <p:nvPr/>
        </p:nvSpPr>
        <p:spPr>
          <a:xfrm>
            <a:off x="1143000" y="4719828"/>
            <a:ext cx="5808929" cy="304190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296924" y="914400"/>
            <a:ext cx="5195443" cy="2752344"/>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243</a:t>
            </a:fld>
            <a:endParaRPr dirty="0"/>
          </a:p>
        </p:txBody>
      </p:sp>
    </p:spTree>
    <p:extLst>
      <p:ext uri="{BB962C8B-B14F-4D97-AF65-F5344CB8AC3E}">
        <p14:creationId xmlns:p14="http://schemas.microsoft.com/office/powerpoint/2010/main" val="4439051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3250183" y="902716"/>
            <a:ext cx="1290320" cy="225425"/>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TCP/IP and</a:t>
            </a:r>
            <a:r>
              <a:rPr sz="1400" b="1" spc="-55" dirty="0">
                <a:latin typeface="Times New Roman"/>
                <a:cs typeface="Times New Roman"/>
              </a:rPr>
              <a:t> </a:t>
            </a:r>
            <a:r>
              <a:rPr sz="1400" b="1" spc="-5" dirty="0">
                <a:latin typeface="Times New Roman"/>
                <a:cs typeface="Times New Roman"/>
              </a:rPr>
              <a:t>OSI</a:t>
            </a:r>
            <a:endParaRPr sz="1400">
              <a:latin typeface="Times New Roman"/>
              <a:cs typeface="Times New Roman"/>
            </a:endParaRPr>
          </a:p>
        </p:txBody>
      </p:sp>
      <p:sp>
        <p:nvSpPr>
          <p:cNvPr id="7" name="object 7"/>
          <p:cNvSpPr txBox="1"/>
          <p:nvPr/>
        </p:nvSpPr>
        <p:spPr>
          <a:xfrm>
            <a:off x="1130300" y="4669535"/>
            <a:ext cx="4894580" cy="493331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TCP/IP</a:t>
            </a:r>
            <a:r>
              <a:rPr sz="1200" b="1" spc="-105" dirty="0">
                <a:latin typeface="Times New Roman"/>
                <a:cs typeface="Times New Roman"/>
              </a:rPr>
              <a:t> </a:t>
            </a:r>
            <a:r>
              <a:rPr sz="1200" b="1" dirty="0">
                <a:latin typeface="Times New Roman"/>
                <a:cs typeface="Times New Roman"/>
              </a:rPr>
              <a:t>Protocols</a:t>
            </a:r>
            <a:endParaRPr sz="1200">
              <a:latin typeface="Times New Roman"/>
              <a:cs typeface="Times New Roman"/>
            </a:endParaRPr>
          </a:p>
          <a:p>
            <a:pPr marL="469900" indent="-228600">
              <a:lnSpc>
                <a:spcPts val="1365"/>
              </a:lnSpc>
              <a:buFont typeface="Meiryo"/>
              <a:buChar char="❖"/>
              <a:tabLst>
                <a:tab pos="469900" algn="l"/>
              </a:tabLst>
            </a:pPr>
            <a:r>
              <a:rPr sz="1200" dirty="0">
                <a:latin typeface="Times New Roman"/>
                <a:cs typeface="Times New Roman"/>
              </a:rPr>
              <a:t>Network</a:t>
            </a:r>
            <a:r>
              <a:rPr sz="1200" spc="-100" dirty="0">
                <a:latin typeface="Times New Roman"/>
                <a:cs typeface="Times New Roman"/>
              </a:rPr>
              <a:t> </a:t>
            </a:r>
            <a:r>
              <a:rPr sz="1200" dirty="0">
                <a:latin typeface="Times New Roman"/>
                <a:cs typeface="Times New Roman"/>
              </a:rPr>
              <a:t>Layer</a:t>
            </a:r>
            <a:endParaRPr sz="1200">
              <a:latin typeface="Times New Roman"/>
              <a:cs typeface="Times New Roman"/>
            </a:endParaRPr>
          </a:p>
          <a:p>
            <a:pPr marL="927100">
              <a:lnSpc>
                <a:spcPts val="1905"/>
              </a:lnSpc>
            </a:pPr>
            <a:r>
              <a:rPr sz="1700" spc="-5" dirty="0">
                <a:latin typeface="Arial"/>
                <a:cs typeface="Arial"/>
              </a:rPr>
              <a:t>–</a:t>
            </a:r>
            <a:r>
              <a:rPr sz="1200" spc="-5" dirty="0">
                <a:latin typeface="Times New Roman"/>
                <a:cs typeface="Times New Roman"/>
              </a:rPr>
              <a:t>IP (Internetworking Protocol</a:t>
            </a:r>
            <a:r>
              <a:rPr sz="1200" spc="5" dirty="0">
                <a:latin typeface="Times New Roman"/>
                <a:cs typeface="Times New Roman"/>
              </a:rPr>
              <a:t> </a:t>
            </a:r>
            <a:r>
              <a:rPr sz="1200" dirty="0">
                <a:latin typeface="Times New Roman"/>
                <a:cs typeface="Times New Roman"/>
              </a:rPr>
              <a:t>)</a:t>
            </a:r>
            <a:endParaRPr sz="1200">
              <a:latin typeface="Times New Roman"/>
              <a:cs typeface="Times New Roman"/>
            </a:endParaRPr>
          </a:p>
          <a:p>
            <a:pPr marL="927100">
              <a:lnSpc>
                <a:spcPts val="1855"/>
              </a:lnSpc>
            </a:pPr>
            <a:r>
              <a:rPr sz="1700" spc="-5" dirty="0">
                <a:latin typeface="Arial"/>
                <a:cs typeface="Arial"/>
              </a:rPr>
              <a:t>–</a:t>
            </a:r>
            <a:r>
              <a:rPr sz="1200" spc="-5" dirty="0">
                <a:latin typeface="Times New Roman"/>
                <a:cs typeface="Times New Roman"/>
              </a:rPr>
              <a:t>ARP(Address Resolution</a:t>
            </a:r>
            <a:r>
              <a:rPr sz="1200" spc="-85" dirty="0">
                <a:latin typeface="Times New Roman"/>
                <a:cs typeface="Times New Roman"/>
              </a:rPr>
              <a:t> </a:t>
            </a:r>
            <a:r>
              <a:rPr sz="1200" spc="-5" dirty="0">
                <a:latin typeface="Times New Roman"/>
                <a:cs typeface="Times New Roman"/>
              </a:rPr>
              <a:t>Protocol)</a:t>
            </a:r>
            <a:endParaRPr sz="1200">
              <a:latin typeface="Times New Roman"/>
              <a:cs typeface="Times New Roman"/>
            </a:endParaRPr>
          </a:p>
          <a:p>
            <a:pPr marL="927100">
              <a:lnSpc>
                <a:spcPts val="1855"/>
              </a:lnSpc>
            </a:pPr>
            <a:r>
              <a:rPr sz="1700" dirty="0">
                <a:latin typeface="Arial"/>
                <a:cs typeface="Arial"/>
              </a:rPr>
              <a:t>–</a:t>
            </a:r>
            <a:r>
              <a:rPr sz="1200" dirty="0">
                <a:latin typeface="Times New Roman"/>
                <a:cs typeface="Times New Roman"/>
              </a:rPr>
              <a:t>RARP(Reverse Address Resolution</a:t>
            </a:r>
            <a:r>
              <a:rPr sz="1200" spc="-114" dirty="0">
                <a:latin typeface="Times New Roman"/>
                <a:cs typeface="Times New Roman"/>
              </a:rPr>
              <a:t> </a:t>
            </a:r>
            <a:r>
              <a:rPr sz="1200" dirty="0">
                <a:latin typeface="Times New Roman"/>
                <a:cs typeface="Times New Roman"/>
              </a:rPr>
              <a:t>Protocol)</a:t>
            </a:r>
            <a:endParaRPr sz="1200">
              <a:latin typeface="Times New Roman"/>
              <a:cs typeface="Times New Roman"/>
            </a:endParaRPr>
          </a:p>
          <a:p>
            <a:pPr marL="927100">
              <a:lnSpc>
                <a:spcPts val="1855"/>
              </a:lnSpc>
            </a:pPr>
            <a:r>
              <a:rPr sz="1700" spc="-5" dirty="0">
                <a:latin typeface="Arial"/>
                <a:cs typeface="Arial"/>
              </a:rPr>
              <a:t>–</a:t>
            </a:r>
            <a:r>
              <a:rPr sz="1200" spc="-5" dirty="0">
                <a:latin typeface="Times New Roman"/>
                <a:cs typeface="Times New Roman"/>
              </a:rPr>
              <a:t>ICMP(Internet Control </a:t>
            </a:r>
            <a:r>
              <a:rPr sz="1200" dirty="0">
                <a:latin typeface="Times New Roman"/>
                <a:cs typeface="Times New Roman"/>
              </a:rPr>
              <a:t>Message</a:t>
            </a:r>
            <a:r>
              <a:rPr sz="1200" spc="-20" dirty="0">
                <a:latin typeface="Times New Roman"/>
                <a:cs typeface="Times New Roman"/>
              </a:rPr>
              <a:t> </a:t>
            </a:r>
            <a:r>
              <a:rPr sz="1200" dirty="0">
                <a:latin typeface="Times New Roman"/>
                <a:cs typeface="Times New Roman"/>
              </a:rPr>
              <a:t>Protocol)</a:t>
            </a:r>
            <a:endParaRPr sz="1200">
              <a:latin typeface="Times New Roman"/>
              <a:cs typeface="Times New Roman"/>
            </a:endParaRPr>
          </a:p>
          <a:p>
            <a:pPr marL="927100">
              <a:lnSpc>
                <a:spcPts val="1945"/>
              </a:lnSpc>
            </a:pPr>
            <a:r>
              <a:rPr sz="1700" spc="-5" dirty="0">
                <a:latin typeface="Arial"/>
                <a:cs typeface="Arial"/>
              </a:rPr>
              <a:t>–</a:t>
            </a:r>
            <a:r>
              <a:rPr sz="1200" spc="-5" dirty="0">
                <a:latin typeface="Times New Roman"/>
                <a:cs typeface="Times New Roman"/>
              </a:rPr>
              <a:t>IGMP(Internet Group Message</a:t>
            </a:r>
            <a:r>
              <a:rPr sz="1200" spc="-90" dirty="0">
                <a:latin typeface="Times New Roman"/>
                <a:cs typeface="Times New Roman"/>
              </a:rPr>
              <a:t> </a:t>
            </a:r>
            <a:r>
              <a:rPr sz="1200" spc="-5" dirty="0">
                <a:latin typeface="Times New Roman"/>
                <a:cs typeface="Times New Roman"/>
              </a:rPr>
              <a:t>Protocol)</a:t>
            </a:r>
            <a:endParaRPr sz="1200">
              <a:latin typeface="Times New Roman"/>
              <a:cs typeface="Times New Roman"/>
            </a:endParaRPr>
          </a:p>
          <a:p>
            <a:pPr marL="469900" indent="-228600">
              <a:lnSpc>
                <a:spcPts val="1400"/>
              </a:lnSpc>
              <a:spcBef>
                <a:spcPts val="1215"/>
              </a:spcBef>
              <a:buFont typeface="Meiryo"/>
              <a:buChar char="❖"/>
              <a:tabLst>
                <a:tab pos="469900" algn="l"/>
              </a:tabLst>
            </a:pPr>
            <a:r>
              <a:rPr sz="1200" dirty="0">
                <a:latin typeface="Times New Roman"/>
                <a:cs typeface="Times New Roman"/>
              </a:rPr>
              <a:t>Transport</a:t>
            </a:r>
            <a:r>
              <a:rPr sz="1200" spc="-85" dirty="0">
                <a:latin typeface="Times New Roman"/>
                <a:cs typeface="Times New Roman"/>
              </a:rPr>
              <a:t> </a:t>
            </a:r>
            <a:r>
              <a:rPr sz="1200" spc="-5" dirty="0">
                <a:latin typeface="Times New Roman"/>
                <a:cs typeface="Times New Roman"/>
              </a:rPr>
              <a:t>Layer</a:t>
            </a:r>
            <a:endParaRPr sz="1200">
              <a:latin typeface="Times New Roman"/>
              <a:cs typeface="Times New Roman"/>
            </a:endParaRPr>
          </a:p>
          <a:p>
            <a:pPr marL="927100">
              <a:lnSpc>
                <a:spcPts val="1905"/>
              </a:lnSpc>
            </a:pPr>
            <a:r>
              <a:rPr sz="1700" spc="-5" dirty="0">
                <a:latin typeface="Arial"/>
                <a:cs typeface="Arial"/>
              </a:rPr>
              <a:t>–</a:t>
            </a:r>
            <a:r>
              <a:rPr sz="1200" spc="-5" dirty="0">
                <a:latin typeface="Times New Roman"/>
                <a:cs typeface="Times New Roman"/>
              </a:rPr>
              <a:t>TCP (Transmission </a:t>
            </a:r>
            <a:r>
              <a:rPr sz="1200" dirty="0">
                <a:latin typeface="Times New Roman"/>
                <a:cs typeface="Times New Roman"/>
              </a:rPr>
              <a:t>Control </a:t>
            </a:r>
            <a:r>
              <a:rPr sz="1200" spc="-5" dirty="0">
                <a:latin typeface="Times New Roman"/>
                <a:cs typeface="Times New Roman"/>
              </a:rPr>
              <a:t>Protocol)</a:t>
            </a:r>
            <a:endParaRPr sz="1200">
              <a:latin typeface="Times New Roman"/>
              <a:cs typeface="Times New Roman"/>
            </a:endParaRPr>
          </a:p>
          <a:p>
            <a:pPr marL="927100">
              <a:lnSpc>
                <a:spcPts val="1864"/>
              </a:lnSpc>
            </a:pPr>
            <a:r>
              <a:rPr sz="1700" spc="-5" dirty="0">
                <a:latin typeface="Arial"/>
                <a:cs typeface="Arial"/>
              </a:rPr>
              <a:t>–</a:t>
            </a:r>
            <a:r>
              <a:rPr sz="1200" spc="-5" dirty="0">
                <a:latin typeface="Times New Roman"/>
                <a:cs typeface="Times New Roman"/>
              </a:rPr>
              <a:t>UDP </a:t>
            </a:r>
            <a:r>
              <a:rPr sz="1200" dirty="0">
                <a:latin typeface="Times New Roman"/>
                <a:cs typeface="Times New Roman"/>
              </a:rPr>
              <a:t>(User Datagram</a:t>
            </a:r>
            <a:r>
              <a:rPr sz="1200" spc="-90" dirty="0">
                <a:latin typeface="Times New Roman"/>
                <a:cs typeface="Times New Roman"/>
              </a:rPr>
              <a:t> </a:t>
            </a:r>
            <a:r>
              <a:rPr sz="1200" dirty="0">
                <a:latin typeface="Times New Roman"/>
                <a:cs typeface="Times New Roman"/>
              </a:rPr>
              <a:t>Protocol)</a:t>
            </a:r>
            <a:endParaRPr sz="1200">
              <a:latin typeface="Times New Roman"/>
              <a:cs typeface="Times New Roman"/>
            </a:endParaRPr>
          </a:p>
          <a:p>
            <a:pPr marL="12700">
              <a:lnSpc>
                <a:spcPts val="1600"/>
              </a:lnSpc>
            </a:pPr>
            <a:r>
              <a:rPr sz="1400" b="1" spc="-5" dirty="0">
                <a:latin typeface="Times New Roman"/>
                <a:cs typeface="Times New Roman"/>
              </a:rPr>
              <a:t>Summary</a:t>
            </a:r>
            <a:endParaRPr sz="1400">
              <a:latin typeface="Times New Roman"/>
              <a:cs typeface="Times New Roman"/>
            </a:endParaRPr>
          </a:p>
          <a:p>
            <a:pPr marL="12700">
              <a:lnSpc>
                <a:spcPts val="2020"/>
              </a:lnSpc>
              <a:spcBef>
                <a:spcPts val="1200"/>
              </a:spcBef>
            </a:pPr>
            <a:r>
              <a:rPr sz="1800" spc="-15" dirty="0">
                <a:latin typeface="Meiryo"/>
                <a:cs typeface="Meiryo"/>
              </a:rPr>
              <a:t>*</a:t>
            </a:r>
            <a:r>
              <a:rPr sz="1200" spc="-15" dirty="0">
                <a:latin typeface="Times New Roman"/>
                <a:cs typeface="Times New Roman"/>
              </a:rPr>
              <a:t>Internet</a:t>
            </a:r>
            <a:r>
              <a:rPr sz="1200" spc="-60" dirty="0">
                <a:latin typeface="Times New Roman"/>
                <a:cs typeface="Times New Roman"/>
              </a:rPr>
              <a:t> </a:t>
            </a:r>
            <a:r>
              <a:rPr sz="1200" dirty="0">
                <a:latin typeface="Times New Roman"/>
                <a:cs typeface="Times New Roman"/>
              </a:rPr>
              <a:t>work</a:t>
            </a:r>
            <a:endParaRPr sz="1200">
              <a:latin typeface="Times New Roman"/>
              <a:cs typeface="Times New Roman"/>
            </a:endParaRPr>
          </a:p>
          <a:p>
            <a:pPr marL="12700">
              <a:lnSpc>
                <a:spcPts val="1920"/>
              </a:lnSpc>
            </a:pPr>
            <a:r>
              <a:rPr sz="1800" spc="-10" dirty="0">
                <a:latin typeface="Meiryo"/>
                <a:cs typeface="Meiryo"/>
              </a:rPr>
              <a:t>*</a:t>
            </a:r>
            <a:r>
              <a:rPr sz="1200" spc="-10" dirty="0">
                <a:latin typeface="Times New Roman"/>
                <a:cs typeface="Times New Roman"/>
              </a:rPr>
              <a:t>Connecting</a:t>
            </a:r>
            <a:r>
              <a:rPr sz="1200" spc="-85"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927100">
              <a:lnSpc>
                <a:spcPts val="1845"/>
              </a:lnSpc>
            </a:pPr>
            <a:r>
              <a:rPr sz="1700" spc="-5" dirty="0">
                <a:latin typeface="Arial"/>
                <a:cs typeface="Arial"/>
              </a:rPr>
              <a:t>–</a:t>
            </a:r>
            <a:r>
              <a:rPr sz="1200" spc="-5" dirty="0">
                <a:latin typeface="Times New Roman"/>
                <a:cs typeface="Times New Roman"/>
              </a:rPr>
              <a:t>Repeaters</a:t>
            </a:r>
            <a:endParaRPr sz="1200">
              <a:latin typeface="Times New Roman"/>
              <a:cs typeface="Times New Roman"/>
            </a:endParaRPr>
          </a:p>
          <a:p>
            <a:pPr marL="927100">
              <a:lnSpc>
                <a:spcPts val="1855"/>
              </a:lnSpc>
            </a:pPr>
            <a:r>
              <a:rPr sz="1700" spc="-5" dirty="0">
                <a:latin typeface="Arial"/>
                <a:cs typeface="Arial"/>
              </a:rPr>
              <a:t>–</a:t>
            </a:r>
            <a:r>
              <a:rPr sz="1200" spc="-5" dirty="0">
                <a:latin typeface="Times New Roman"/>
                <a:cs typeface="Times New Roman"/>
              </a:rPr>
              <a:t>Bridges</a:t>
            </a:r>
            <a:endParaRPr sz="1200">
              <a:latin typeface="Times New Roman"/>
              <a:cs typeface="Times New Roman"/>
            </a:endParaRPr>
          </a:p>
          <a:p>
            <a:pPr marL="927100">
              <a:lnSpc>
                <a:spcPts val="1814"/>
              </a:lnSpc>
            </a:pPr>
            <a:r>
              <a:rPr sz="1700" spc="-5" dirty="0">
                <a:latin typeface="Arial"/>
                <a:cs typeface="Arial"/>
              </a:rPr>
              <a:t>–</a:t>
            </a:r>
            <a:r>
              <a:rPr sz="1200" spc="-5" dirty="0">
                <a:latin typeface="Times New Roman"/>
                <a:cs typeface="Times New Roman"/>
              </a:rPr>
              <a:t>Routers</a:t>
            </a:r>
            <a:endParaRPr sz="1200">
              <a:latin typeface="Times New Roman"/>
              <a:cs typeface="Times New Roman"/>
            </a:endParaRPr>
          </a:p>
          <a:p>
            <a:pPr marL="12700">
              <a:lnSpc>
                <a:spcPts val="2025"/>
              </a:lnSpc>
            </a:pPr>
            <a:r>
              <a:rPr sz="1800" spc="-15" dirty="0">
                <a:latin typeface="Meiryo"/>
                <a:cs typeface="Meiryo"/>
              </a:rPr>
              <a:t>*</a:t>
            </a:r>
            <a:r>
              <a:rPr sz="1200" spc="-15" dirty="0">
                <a:latin typeface="Times New Roman"/>
                <a:cs typeface="Times New Roman"/>
              </a:rPr>
              <a:t>TCP/IP </a:t>
            </a:r>
            <a:r>
              <a:rPr sz="1200" dirty="0">
                <a:latin typeface="Times New Roman"/>
                <a:cs typeface="Times New Roman"/>
              </a:rPr>
              <a:t>Protocol</a:t>
            </a:r>
            <a:r>
              <a:rPr sz="1200" spc="-70" dirty="0">
                <a:latin typeface="Times New Roman"/>
                <a:cs typeface="Times New Roman"/>
              </a:rPr>
              <a:t> </a:t>
            </a:r>
            <a:r>
              <a:rPr sz="1200" dirty="0">
                <a:latin typeface="Times New Roman"/>
                <a:cs typeface="Times New Roman"/>
              </a:rPr>
              <a:t>Suite</a:t>
            </a:r>
            <a:endParaRPr sz="1200">
              <a:latin typeface="Times New Roman"/>
              <a:cs typeface="Times New Roman"/>
            </a:endParaRPr>
          </a:p>
          <a:p>
            <a:pPr marL="12700">
              <a:lnSpc>
                <a:spcPts val="1355"/>
              </a:lnSpc>
              <a:spcBef>
                <a:spcPts val="1210"/>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12700">
              <a:lnSpc>
                <a:spcPts val="1985"/>
              </a:lnSpc>
            </a:pPr>
            <a:r>
              <a:rPr sz="1800" spc="-15" dirty="0">
                <a:latin typeface="Meiryo"/>
                <a:cs typeface="Meiryo"/>
              </a:rPr>
              <a:t>*</a:t>
            </a:r>
            <a:r>
              <a:rPr sz="1200" spc="-15" dirty="0">
                <a:latin typeface="Times New Roman"/>
                <a:cs typeface="Times New Roman"/>
              </a:rPr>
              <a:t>Section </a:t>
            </a:r>
            <a:r>
              <a:rPr sz="1200" spc="-5" dirty="0">
                <a:latin typeface="Times New Roman"/>
                <a:cs typeface="Times New Roman"/>
              </a:rPr>
              <a:t>21.1, 21.2, 21.3, 24.1,</a:t>
            </a:r>
            <a:r>
              <a:rPr sz="1200" spc="-65" dirty="0">
                <a:latin typeface="Times New Roman"/>
                <a:cs typeface="Times New Roman"/>
              </a:rPr>
              <a:t> </a:t>
            </a:r>
            <a:r>
              <a:rPr sz="1200" spc="-5" dirty="0">
                <a:latin typeface="Times New Roman"/>
                <a:cs typeface="Times New Roman"/>
              </a:rPr>
              <a:t>24.2,</a:t>
            </a:r>
            <a:endParaRPr sz="1200">
              <a:latin typeface="Times New Roman"/>
              <a:cs typeface="Times New Roman"/>
            </a:endParaRPr>
          </a:p>
          <a:p>
            <a:pPr marL="88265">
              <a:lnSpc>
                <a:spcPts val="1350"/>
              </a:lnSpc>
            </a:pP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 Behrouz A.</a:t>
            </a:r>
            <a:r>
              <a:rPr sz="1200" spc="-80"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8" name="object 8"/>
          <p:cNvSpPr/>
          <p:nvPr/>
        </p:nvSpPr>
        <p:spPr>
          <a:xfrm>
            <a:off x="1736598" y="1118616"/>
            <a:ext cx="4320425" cy="3387090"/>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25400">
              <a:lnSpc>
                <a:spcPts val="1305"/>
              </a:lnSpc>
            </a:pPr>
            <a:fld id="{81D60167-4931-47E6-BA6A-407CBD079E47}" type="slidenum">
              <a:rPr dirty="0"/>
              <a:t>244</a:t>
            </a:fld>
            <a:endParaRPr dirty="0"/>
          </a:p>
        </p:txBody>
      </p:sp>
    </p:spTree>
    <p:extLst>
      <p:ext uri="{BB962C8B-B14F-4D97-AF65-F5344CB8AC3E}">
        <p14:creationId xmlns:p14="http://schemas.microsoft.com/office/powerpoint/2010/main" val="282799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2038350" y="3385565"/>
            <a:ext cx="4628515" cy="0"/>
          </a:xfrm>
          <a:custGeom>
            <a:avLst/>
            <a:gdLst/>
            <a:ahLst/>
            <a:cxnLst/>
            <a:rect l="l" t="t" r="r" b="b"/>
            <a:pathLst>
              <a:path w="4628515">
                <a:moveTo>
                  <a:pt x="0" y="0"/>
                </a:moveTo>
                <a:lnTo>
                  <a:pt x="4628388" y="0"/>
                </a:lnTo>
              </a:path>
            </a:pathLst>
          </a:custGeom>
          <a:ln w="9144">
            <a:solidFill>
              <a:srgbClr val="000000"/>
            </a:solidFill>
          </a:ln>
        </p:spPr>
        <p:txBody>
          <a:bodyPr wrap="square" lIns="0" tIns="0" rIns="0" bIns="0" rtlCol="0"/>
          <a:lstStyle/>
          <a:p>
            <a:endParaRPr/>
          </a:p>
        </p:txBody>
      </p:sp>
      <p:sp>
        <p:nvSpPr>
          <p:cNvPr id="7" name="object 7"/>
          <p:cNvSpPr txBox="1"/>
          <p:nvPr/>
        </p:nvSpPr>
        <p:spPr>
          <a:xfrm>
            <a:off x="1130300" y="914399"/>
            <a:ext cx="5532120" cy="6747509"/>
          </a:xfrm>
          <a:prstGeom prst="rect">
            <a:avLst/>
          </a:prstGeom>
        </p:spPr>
        <p:txBody>
          <a:bodyPr vert="horz" wrap="square" lIns="0" tIns="0" rIns="0" bIns="0" rtlCol="0">
            <a:spAutoFit/>
          </a:bodyPr>
          <a:lstStyle/>
          <a:p>
            <a:pPr marL="469900" marR="5080" algn="just">
              <a:lnSpc>
                <a:spcPts val="1380"/>
              </a:lnSpc>
            </a:pPr>
            <a:r>
              <a:rPr sz="1200" dirty="0">
                <a:latin typeface="Times New Roman"/>
                <a:cs typeface="Times New Roman"/>
              </a:rPr>
              <a:t>Each Forum Concentrate on a specific </a:t>
            </a:r>
            <a:r>
              <a:rPr sz="1200" spc="-5" dirty="0">
                <a:latin typeface="Times New Roman"/>
                <a:cs typeface="Times New Roman"/>
              </a:rPr>
              <a:t>technology </a:t>
            </a:r>
            <a:r>
              <a:rPr sz="1200" dirty="0">
                <a:latin typeface="Times New Roman"/>
                <a:cs typeface="Times New Roman"/>
              </a:rPr>
              <a:t>and </a:t>
            </a:r>
            <a:r>
              <a:rPr sz="1200" spc="-5" dirty="0">
                <a:latin typeface="Times New Roman"/>
                <a:cs typeface="Times New Roman"/>
              </a:rPr>
              <a:t>present </a:t>
            </a:r>
            <a:r>
              <a:rPr sz="1200" dirty="0">
                <a:latin typeface="Times New Roman"/>
                <a:cs typeface="Times New Roman"/>
              </a:rPr>
              <a:t>their </a:t>
            </a:r>
            <a:r>
              <a:rPr sz="1200" spc="-5" dirty="0">
                <a:latin typeface="Times New Roman"/>
                <a:cs typeface="Times New Roman"/>
              </a:rPr>
              <a:t>conclusions </a:t>
            </a:r>
            <a:r>
              <a:rPr sz="1200" dirty="0">
                <a:latin typeface="Times New Roman"/>
                <a:cs typeface="Times New Roman"/>
              </a:rPr>
              <a:t>to  the standard</a:t>
            </a:r>
            <a:r>
              <a:rPr sz="1200" spc="-110" dirty="0">
                <a:latin typeface="Times New Roman"/>
                <a:cs typeface="Times New Roman"/>
              </a:rPr>
              <a:t> </a:t>
            </a:r>
            <a:r>
              <a:rPr sz="1200" dirty="0">
                <a:latin typeface="Times New Roman"/>
                <a:cs typeface="Times New Roman"/>
              </a:rPr>
              <a:t>bodies</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155700" indent="-228600">
              <a:lnSpc>
                <a:spcPts val="1410"/>
              </a:lnSpc>
              <a:spcBef>
                <a:spcPts val="5"/>
              </a:spcBef>
              <a:buFont typeface="Meiryo"/>
              <a:buChar char="➢"/>
              <a:tabLst>
                <a:tab pos="1155700" algn="l"/>
              </a:tabLst>
            </a:pPr>
            <a:r>
              <a:rPr sz="1200" spc="-5" dirty="0">
                <a:latin typeface="Times New Roman"/>
                <a:cs typeface="Times New Roman"/>
              </a:rPr>
              <a:t>Frame </a:t>
            </a:r>
            <a:r>
              <a:rPr sz="1200" dirty="0">
                <a:latin typeface="Times New Roman"/>
                <a:cs typeface="Times New Roman"/>
              </a:rPr>
              <a:t>Relay</a:t>
            </a:r>
            <a:r>
              <a:rPr sz="1200" spc="-80" dirty="0">
                <a:latin typeface="Times New Roman"/>
                <a:cs typeface="Times New Roman"/>
              </a:rPr>
              <a:t> </a:t>
            </a:r>
            <a:r>
              <a:rPr sz="1200" dirty="0">
                <a:latin typeface="Times New Roman"/>
                <a:cs typeface="Times New Roman"/>
              </a:rPr>
              <a:t>Forum</a:t>
            </a:r>
            <a:endParaRPr sz="1200">
              <a:latin typeface="Times New Roman"/>
              <a:cs typeface="Times New Roman"/>
            </a:endParaRPr>
          </a:p>
          <a:p>
            <a:pPr marL="1155700" indent="-228600">
              <a:lnSpc>
                <a:spcPts val="1380"/>
              </a:lnSpc>
              <a:buFont typeface="Meiryo"/>
              <a:buChar char="➢"/>
              <a:tabLst>
                <a:tab pos="1155700" algn="l"/>
              </a:tabLst>
            </a:pPr>
            <a:r>
              <a:rPr sz="1200" spc="-5" dirty="0">
                <a:latin typeface="Times New Roman"/>
                <a:cs typeface="Times New Roman"/>
              </a:rPr>
              <a:t>ATM</a:t>
            </a:r>
            <a:r>
              <a:rPr sz="1200" spc="-105" dirty="0">
                <a:latin typeface="Times New Roman"/>
                <a:cs typeface="Times New Roman"/>
              </a:rPr>
              <a:t> </a:t>
            </a:r>
            <a:r>
              <a:rPr sz="1200" spc="-5" dirty="0">
                <a:latin typeface="Times New Roman"/>
                <a:cs typeface="Times New Roman"/>
              </a:rPr>
              <a:t>Forum</a:t>
            </a:r>
            <a:endParaRPr sz="1200">
              <a:latin typeface="Times New Roman"/>
              <a:cs typeface="Times New Roman"/>
            </a:endParaRPr>
          </a:p>
          <a:p>
            <a:pPr marL="1155700" indent="-228600">
              <a:lnSpc>
                <a:spcPts val="1410"/>
              </a:lnSpc>
              <a:buFont typeface="Meiryo"/>
              <a:buChar char="➢"/>
              <a:tabLst>
                <a:tab pos="1155700" algn="l"/>
              </a:tabLst>
            </a:pPr>
            <a:r>
              <a:rPr sz="1200" spc="-5" dirty="0">
                <a:latin typeface="Times New Roman"/>
                <a:cs typeface="Times New Roman"/>
              </a:rPr>
              <a:t>Internet Society </a:t>
            </a:r>
            <a:r>
              <a:rPr sz="1200" dirty="0">
                <a:latin typeface="Times New Roman"/>
                <a:cs typeface="Times New Roman"/>
              </a:rPr>
              <a:t>&amp;</a:t>
            </a:r>
            <a:r>
              <a:rPr sz="1200" spc="-45" dirty="0">
                <a:latin typeface="Times New Roman"/>
                <a:cs typeface="Times New Roman"/>
              </a:rPr>
              <a:t> </a:t>
            </a:r>
            <a:r>
              <a:rPr sz="1200" dirty="0">
                <a:latin typeface="Times New Roman"/>
                <a:cs typeface="Times New Roman"/>
              </a:rPr>
              <a:t>IETF</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ts val="1405"/>
              </a:lnSpc>
              <a:spcBef>
                <a:spcPts val="5"/>
              </a:spcBef>
              <a:buFont typeface="Meiryo"/>
              <a:buChar char="❖"/>
              <a:tabLst>
                <a:tab pos="469900" algn="l"/>
              </a:tabLst>
            </a:pPr>
            <a:r>
              <a:rPr sz="1200" b="1" u="heavy" dirty="0">
                <a:latin typeface="Times New Roman"/>
                <a:cs typeface="Times New Roman"/>
              </a:rPr>
              <a:t>Regulatory</a:t>
            </a:r>
            <a:r>
              <a:rPr sz="1200" b="1" u="heavy" spc="-110" dirty="0">
                <a:latin typeface="Times New Roman"/>
                <a:cs typeface="Times New Roman"/>
              </a:rPr>
              <a:t> </a:t>
            </a:r>
            <a:r>
              <a:rPr sz="1200" b="1" u="heavy" dirty="0">
                <a:latin typeface="Times New Roman"/>
                <a:cs typeface="Times New Roman"/>
              </a:rPr>
              <a:t>Agencies</a:t>
            </a:r>
            <a:endParaRPr sz="1200">
              <a:latin typeface="Times New Roman"/>
              <a:cs typeface="Times New Roman"/>
            </a:endParaRPr>
          </a:p>
          <a:p>
            <a:pPr marL="469900" marR="6350" algn="just">
              <a:lnSpc>
                <a:spcPts val="1380"/>
              </a:lnSpc>
              <a:spcBef>
                <a:spcPts val="60"/>
              </a:spcBef>
            </a:pPr>
            <a:r>
              <a:rPr sz="1200" dirty="0">
                <a:latin typeface="Times New Roman"/>
                <a:cs typeface="Times New Roman"/>
              </a:rPr>
              <a:t>All </a:t>
            </a:r>
            <a:r>
              <a:rPr sz="1200" spc="-5" dirty="0">
                <a:latin typeface="Times New Roman"/>
                <a:cs typeface="Times New Roman"/>
              </a:rPr>
              <a:t>communication </a:t>
            </a:r>
            <a:r>
              <a:rPr sz="1200" dirty="0">
                <a:latin typeface="Times New Roman"/>
                <a:cs typeface="Times New Roman"/>
              </a:rPr>
              <a:t>technology is subject </a:t>
            </a:r>
            <a:r>
              <a:rPr sz="1200" spc="-5" dirty="0">
                <a:latin typeface="Times New Roman"/>
                <a:cs typeface="Times New Roman"/>
              </a:rPr>
              <a:t>to regulation and laws by government  </a:t>
            </a:r>
            <a:r>
              <a:rPr sz="1200" dirty="0">
                <a:latin typeface="Times New Roman"/>
                <a:cs typeface="Times New Roman"/>
              </a:rPr>
              <a:t>agencies. The purpose is to protect </a:t>
            </a:r>
            <a:r>
              <a:rPr sz="1200" spc="-5" dirty="0">
                <a:latin typeface="Times New Roman"/>
                <a:cs typeface="Times New Roman"/>
              </a:rPr>
              <a:t>Public Interest </a:t>
            </a:r>
            <a:r>
              <a:rPr sz="1200" dirty="0">
                <a:latin typeface="Times New Roman"/>
                <a:cs typeface="Times New Roman"/>
              </a:rPr>
              <a:t>by </a:t>
            </a:r>
            <a:r>
              <a:rPr sz="1200" spc="-5" dirty="0">
                <a:latin typeface="Times New Roman"/>
                <a:cs typeface="Times New Roman"/>
              </a:rPr>
              <a:t>regulating </a:t>
            </a:r>
            <a:r>
              <a:rPr sz="1200" dirty="0">
                <a:latin typeface="Times New Roman"/>
                <a:cs typeface="Times New Roman"/>
              </a:rPr>
              <a:t>Radio, Television  and Cable</a:t>
            </a:r>
            <a:r>
              <a:rPr sz="1200" spc="-35" dirty="0">
                <a:latin typeface="Times New Roman"/>
                <a:cs typeface="Times New Roman"/>
              </a:rPr>
              <a:t> </a:t>
            </a:r>
            <a:r>
              <a:rPr sz="1200" spc="-5" dirty="0">
                <a:latin typeface="Times New Roman"/>
                <a:cs typeface="Times New Roman"/>
              </a:rPr>
              <a:t>Communications.</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100">
              <a:latin typeface="Times New Roman"/>
              <a:cs typeface="Times New Roman"/>
            </a:endParaRPr>
          </a:p>
          <a:p>
            <a:pPr marL="1155700" lvl="1" indent="-228600">
              <a:lnSpc>
                <a:spcPct val="100000"/>
              </a:lnSpc>
              <a:buFont typeface="Meiryo"/>
              <a:buChar char="➢"/>
              <a:tabLst>
                <a:tab pos="1155700" algn="l"/>
              </a:tabLst>
            </a:pPr>
            <a:r>
              <a:rPr sz="1200" spc="-5" dirty="0">
                <a:latin typeface="Times New Roman"/>
                <a:cs typeface="Times New Roman"/>
              </a:rPr>
              <a:t>FCC</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25"/>
              </a:spcBef>
            </a:pPr>
            <a:endParaRPr sz="1350">
              <a:latin typeface="Times New Roman"/>
              <a:cs typeface="Times New Roman"/>
            </a:endParaRPr>
          </a:p>
          <a:p>
            <a:pPr marL="12700" marR="5715" algn="just">
              <a:lnSpc>
                <a:spcPts val="1380"/>
              </a:lnSpc>
            </a:pPr>
            <a:r>
              <a:rPr sz="1200" spc="-5" dirty="0">
                <a:latin typeface="Times New Roman"/>
                <a:cs typeface="Times New Roman"/>
              </a:rPr>
              <a:t>Before we </a:t>
            </a:r>
            <a:r>
              <a:rPr sz="1200" dirty="0">
                <a:latin typeface="Times New Roman"/>
                <a:cs typeface="Times New Roman"/>
              </a:rPr>
              <a:t>go into the </a:t>
            </a:r>
            <a:r>
              <a:rPr sz="1200" spc="-5" dirty="0">
                <a:latin typeface="Times New Roman"/>
                <a:cs typeface="Times New Roman"/>
              </a:rPr>
              <a:t>details </a:t>
            </a:r>
            <a:r>
              <a:rPr sz="1200" dirty="0">
                <a:latin typeface="Times New Roman"/>
                <a:cs typeface="Times New Roman"/>
              </a:rPr>
              <a:t>of how data are </a:t>
            </a:r>
            <a:r>
              <a:rPr sz="1200" spc="-5" dirty="0">
                <a:latin typeface="Times New Roman"/>
                <a:cs typeface="Times New Roman"/>
              </a:rPr>
              <a:t>transmitted from </a:t>
            </a:r>
            <a:r>
              <a:rPr sz="1200" dirty="0">
                <a:latin typeface="Times New Roman"/>
                <a:cs typeface="Times New Roman"/>
              </a:rPr>
              <a:t>one device to the </a:t>
            </a:r>
            <a:r>
              <a:rPr sz="1200" spc="-5" dirty="0">
                <a:latin typeface="Times New Roman"/>
                <a:cs typeface="Times New Roman"/>
              </a:rPr>
              <a:t>other, </a:t>
            </a:r>
            <a:r>
              <a:rPr sz="1200" dirty="0">
                <a:latin typeface="Times New Roman"/>
                <a:cs typeface="Times New Roman"/>
              </a:rPr>
              <a:t>it  is </a:t>
            </a:r>
            <a:r>
              <a:rPr sz="1200" spc="-5" dirty="0">
                <a:latin typeface="Times New Roman"/>
                <a:cs typeface="Times New Roman"/>
              </a:rPr>
              <a:t>important </a:t>
            </a:r>
            <a:r>
              <a:rPr sz="1200" dirty="0">
                <a:latin typeface="Times New Roman"/>
                <a:cs typeface="Times New Roman"/>
              </a:rPr>
              <a:t>to</a:t>
            </a:r>
            <a:r>
              <a:rPr sz="1200" spc="-75" dirty="0">
                <a:latin typeface="Times New Roman"/>
                <a:cs typeface="Times New Roman"/>
              </a:rPr>
              <a:t> </a:t>
            </a:r>
            <a:r>
              <a:rPr sz="1200" dirty="0">
                <a:latin typeface="Times New Roman"/>
                <a:cs typeface="Times New Roman"/>
              </a:rPr>
              <a:t>understand:</a:t>
            </a:r>
            <a:endParaRPr sz="1200">
              <a:latin typeface="Times New Roman"/>
              <a:cs typeface="Times New Roman"/>
            </a:endParaRPr>
          </a:p>
          <a:p>
            <a:pPr>
              <a:lnSpc>
                <a:spcPct val="100000"/>
              </a:lnSpc>
              <a:spcBef>
                <a:spcPts val="15"/>
              </a:spcBef>
            </a:pPr>
            <a:endParaRPr sz="1100">
              <a:latin typeface="Times New Roman"/>
              <a:cs typeface="Times New Roman"/>
            </a:endParaRPr>
          </a:p>
          <a:p>
            <a:pPr marL="469900" indent="-228600">
              <a:lnSpc>
                <a:spcPts val="1410"/>
              </a:lnSpc>
              <a:spcBef>
                <a:spcPts val="5"/>
              </a:spcBef>
              <a:buFont typeface="Courier New"/>
              <a:buChar char="o"/>
              <a:tabLst>
                <a:tab pos="469900" algn="l"/>
              </a:tabLst>
            </a:pPr>
            <a:r>
              <a:rPr sz="1200" dirty="0">
                <a:latin typeface="Times New Roman"/>
                <a:cs typeface="Times New Roman"/>
              </a:rPr>
              <a:t>The relationship between communication</a:t>
            </a:r>
            <a:r>
              <a:rPr sz="1200" spc="-105"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How </a:t>
            </a:r>
            <a:r>
              <a:rPr sz="1200" dirty="0">
                <a:latin typeface="Times New Roman"/>
                <a:cs typeface="Times New Roman"/>
              </a:rPr>
              <a:t>the devices </a:t>
            </a:r>
            <a:r>
              <a:rPr sz="1200" spc="-5" dirty="0">
                <a:latin typeface="Times New Roman"/>
                <a:cs typeface="Times New Roman"/>
              </a:rPr>
              <a:t>connect </a:t>
            </a:r>
            <a:r>
              <a:rPr sz="1200" dirty="0">
                <a:latin typeface="Times New Roman"/>
                <a:cs typeface="Times New Roman"/>
              </a:rPr>
              <a:t>with each </a:t>
            </a:r>
            <a:r>
              <a:rPr sz="1200" spc="-5" dirty="0">
                <a:latin typeface="Times New Roman"/>
                <a:cs typeface="Times New Roman"/>
              </a:rPr>
              <a:t>other </a:t>
            </a:r>
            <a:r>
              <a:rPr sz="1200" dirty="0">
                <a:latin typeface="Times New Roman"/>
                <a:cs typeface="Times New Roman"/>
              </a:rPr>
              <a:t>in a</a:t>
            </a:r>
            <a:r>
              <a:rPr sz="1200" spc="-15" dirty="0">
                <a:latin typeface="Times New Roman"/>
                <a:cs typeface="Times New Roman"/>
              </a:rPr>
              <a:t> </a:t>
            </a:r>
            <a:r>
              <a:rPr sz="1200" spc="-5" dirty="0">
                <a:latin typeface="Times New Roman"/>
                <a:cs typeface="Times New Roman"/>
              </a:rPr>
              <a:t>System?</a:t>
            </a:r>
            <a:endParaRPr sz="1200">
              <a:latin typeface="Times New Roman"/>
              <a:cs typeface="Times New Roman"/>
            </a:endParaRPr>
          </a:p>
          <a:p>
            <a:pPr marL="469900" indent="-228600">
              <a:lnSpc>
                <a:spcPts val="1410"/>
              </a:lnSpc>
              <a:buFont typeface="Courier New"/>
              <a:buChar char="o"/>
              <a:tabLst>
                <a:tab pos="469900" algn="l"/>
              </a:tabLst>
            </a:pPr>
            <a:r>
              <a:rPr sz="1200" spc="-5" dirty="0">
                <a:latin typeface="Times New Roman"/>
                <a:cs typeface="Times New Roman"/>
              </a:rPr>
              <a:t>How </a:t>
            </a:r>
            <a:r>
              <a:rPr sz="1200" dirty="0">
                <a:latin typeface="Times New Roman"/>
                <a:cs typeface="Times New Roman"/>
              </a:rPr>
              <a:t>do they do the exchange of</a:t>
            </a:r>
            <a:r>
              <a:rPr sz="1200" spc="-40"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12700" algn="just">
              <a:lnSpc>
                <a:spcPct val="100000"/>
              </a:lnSpc>
            </a:pPr>
            <a:r>
              <a:rPr sz="1200" dirty="0">
                <a:latin typeface="Times New Roman"/>
                <a:cs typeface="Times New Roman"/>
              </a:rPr>
              <a:t>Five Concepts provide the</a:t>
            </a:r>
            <a:r>
              <a:rPr sz="1200" spc="-105" dirty="0">
                <a:latin typeface="Times New Roman"/>
                <a:cs typeface="Times New Roman"/>
              </a:rPr>
              <a:t> </a:t>
            </a:r>
            <a:r>
              <a:rPr sz="1200" dirty="0">
                <a:latin typeface="Times New Roman"/>
                <a:cs typeface="Times New Roman"/>
              </a:rPr>
              <a:t>basis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Line</a:t>
            </a:r>
            <a:r>
              <a:rPr sz="1200" spc="-100" dirty="0">
                <a:latin typeface="Times New Roman"/>
                <a:cs typeface="Times New Roman"/>
              </a:rPr>
              <a:t> </a:t>
            </a:r>
            <a:r>
              <a:rPr sz="1200" dirty="0">
                <a:latin typeface="Times New Roman"/>
                <a:cs typeface="Times New Roman"/>
              </a:rPr>
              <a:t>Configuration</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Topology</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Transmission</a:t>
            </a:r>
            <a:r>
              <a:rPr sz="1200" spc="-55" dirty="0">
                <a:latin typeface="Times New Roman"/>
                <a:cs typeface="Times New Roman"/>
              </a:rPr>
              <a:t> </a:t>
            </a:r>
            <a:r>
              <a:rPr sz="1200" dirty="0">
                <a:latin typeface="Times New Roman"/>
                <a:cs typeface="Times New Roman"/>
              </a:rPr>
              <a:t>Mode</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Categories of</a:t>
            </a:r>
            <a:r>
              <a:rPr sz="1200" spc="-100" dirty="0">
                <a:latin typeface="Times New Roman"/>
                <a:cs typeface="Times New Roman"/>
              </a:rPr>
              <a:t> </a:t>
            </a:r>
            <a:r>
              <a:rPr sz="1200" dirty="0">
                <a:latin typeface="Times New Roman"/>
                <a:cs typeface="Times New Roman"/>
              </a:rPr>
              <a:t>networks</a:t>
            </a:r>
            <a:endParaRPr sz="1200">
              <a:latin typeface="Times New Roman"/>
              <a:cs typeface="Times New Roman"/>
            </a:endParaRPr>
          </a:p>
          <a:p>
            <a:pPr marL="469900" indent="-228600">
              <a:lnSpc>
                <a:spcPts val="1410"/>
              </a:lnSpc>
              <a:buFont typeface="Courier New"/>
              <a:buChar char="o"/>
              <a:tabLst>
                <a:tab pos="469900" algn="l"/>
              </a:tabLst>
            </a:pPr>
            <a:r>
              <a:rPr sz="1200" spc="-5" dirty="0">
                <a:latin typeface="Times New Roman"/>
                <a:cs typeface="Times New Roman"/>
              </a:rPr>
              <a:t>Internetworks</a:t>
            </a:r>
            <a:endParaRPr sz="1200">
              <a:latin typeface="Times New Roman"/>
              <a:cs typeface="Times New Roman"/>
            </a:endParaRPr>
          </a:p>
          <a:p>
            <a:pPr>
              <a:lnSpc>
                <a:spcPct val="100000"/>
              </a:lnSpc>
            </a:pPr>
            <a:endParaRPr sz="1150">
              <a:latin typeface="Times New Roman"/>
              <a:cs typeface="Times New Roman"/>
            </a:endParaRPr>
          </a:p>
          <a:p>
            <a:pPr marL="12700" algn="just">
              <a:lnSpc>
                <a:spcPct val="100000"/>
              </a:lnSpc>
            </a:pPr>
            <a:r>
              <a:rPr sz="1400" b="1" u="heavy" spc="-5" dirty="0">
                <a:latin typeface="Times New Roman"/>
                <a:cs typeface="Times New Roman"/>
              </a:rPr>
              <a:t>LINE</a:t>
            </a:r>
            <a:r>
              <a:rPr sz="1400" b="1" u="heavy" spc="-45" dirty="0">
                <a:latin typeface="Times New Roman"/>
                <a:cs typeface="Times New Roman"/>
              </a:rPr>
              <a:t> </a:t>
            </a:r>
            <a:r>
              <a:rPr sz="1400" b="1" u="heavy" spc="-5" dirty="0">
                <a:latin typeface="Times New Roman"/>
                <a:cs typeface="Times New Roman"/>
              </a:rPr>
              <a:t>CONFIGURATION</a:t>
            </a:r>
            <a:endParaRPr sz="1400">
              <a:latin typeface="Times New Roman"/>
              <a:cs typeface="Times New Roman"/>
            </a:endParaRPr>
          </a:p>
          <a:p>
            <a:pPr>
              <a:lnSpc>
                <a:spcPct val="100000"/>
              </a:lnSpc>
              <a:spcBef>
                <a:spcPts val="35"/>
              </a:spcBef>
            </a:pPr>
            <a:endParaRPr sz="1300">
              <a:latin typeface="Times New Roman"/>
              <a:cs typeface="Times New Roman"/>
            </a:endParaRPr>
          </a:p>
          <a:p>
            <a:pPr marL="12700" algn="just">
              <a:lnSpc>
                <a:spcPct val="100000"/>
              </a:lnSpc>
            </a:pPr>
            <a:r>
              <a:rPr sz="1200" dirty="0">
                <a:latin typeface="Times New Roman"/>
                <a:cs typeface="Times New Roman"/>
              </a:rPr>
              <a:t>“Line Configuration </a:t>
            </a:r>
            <a:r>
              <a:rPr sz="1200" spc="-5" dirty="0">
                <a:latin typeface="Times New Roman"/>
                <a:cs typeface="Times New Roman"/>
              </a:rPr>
              <a:t>refers </a:t>
            </a:r>
            <a:r>
              <a:rPr sz="1200" dirty="0">
                <a:latin typeface="Times New Roman"/>
                <a:cs typeface="Times New Roman"/>
              </a:rPr>
              <a:t>to the way two or </a:t>
            </a:r>
            <a:r>
              <a:rPr sz="1200" spc="-5" dirty="0">
                <a:latin typeface="Times New Roman"/>
                <a:cs typeface="Times New Roman"/>
              </a:rPr>
              <a:t>more </a:t>
            </a:r>
            <a:r>
              <a:rPr sz="1200" dirty="0">
                <a:latin typeface="Times New Roman"/>
                <a:cs typeface="Times New Roman"/>
              </a:rPr>
              <a:t>devices attach to a</a:t>
            </a:r>
            <a:r>
              <a:rPr sz="1200" spc="-105" dirty="0">
                <a:latin typeface="Times New Roman"/>
                <a:cs typeface="Times New Roman"/>
              </a:rPr>
              <a:t> </a:t>
            </a:r>
            <a:r>
              <a:rPr sz="1200" b="1" i="1" u="heavy" spc="-5" dirty="0">
                <a:latin typeface="Times New Roman"/>
                <a:cs typeface="Times New Roman"/>
              </a:rPr>
              <a:t>Link</a:t>
            </a:r>
            <a:r>
              <a:rPr sz="1200" spc="-5" dirty="0">
                <a:latin typeface="Times New Roman"/>
                <a:cs typeface="Times New Roman"/>
              </a:rPr>
              <a:t>”</a:t>
            </a:r>
            <a:endParaRPr sz="1200">
              <a:latin typeface="Times New Roman"/>
              <a:cs typeface="Times New Roman"/>
            </a:endParaRPr>
          </a:p>
          <a:p>
            <a:pPr>
              <a:lnSpc>
                <a:spcPct val="100000"/>
              </a:lnSpc>
              <a:spcBef>
                <a:spcPts val="35"/>
              </a:spcBef>
            </a:pPr>
            <a:endParaRPr sz="1200">
              <a:latin typeface="Times New Roman"/>
              <a:cs typeface="Times New Roman"/>
            </a:endParaRPr>
          </a:p>
          <a:p>
            <a:pPr marL="12700" marR="6350" algn="just">
              <a:lnSpc>
                <a:spcPts val="1380"/>
              </a:lnSpc>
            </a:pPr>
            <a:r>
              <a:rPr sz="1200" spc="-5" dirty="0">
                <a:latin typeface="Times New Roman"/>
                <a:cs typeface="Times New Roman"/>
              </a:rPr>
              <a:t>A </a:t>
            </a:r>
            <a:r>
              <a:rPr sz="1200" dirty="0">
                <a:latin typeface="Times New Roman"/>
                <a:cs typeface="Times New Roman"/>
              </a:rPr>
              <a:t>link is the physical communication path that transfers data from one device to the</a:t>
            </a:r>
            <a:r>
              <a:rPr sz="1200" spc="-114" dirty="0">
                <a:latin typeface="Times New Roman"/>
                <a:cs typeface="Times New Roman"/>
              </a:rPr>
              <a:t> </a:t>
            </a:r>
            <a:r>
              <a:rPr sz="1200" dirty="0">
                <a:latin typeface="Times New Roman"/>
                <a:cs typeface="Times New Roman"/>
              </a:rPr>
              <a:t>other.  Link can </a:t>
            </a:r>
            <a:r>
              <a:rPr sz="1200" spc="-5" dirty="0">
                <a:latin typeface="Times New Roman"/>
                <a:cs typeface="Times New Roman"/>
              </a:rPr>
              <a:t>be </a:t>
            </a:r>
            <a:r>
              <a:rPr sz="1200" dirty="0">
                <a:latin typeface="Times New Roman"/>
                <a:cs typeface="Times New Roman"/>
              </a:rPr>
              <a:t>thought </a:t>
            </a:r>
            <a:r>
              <a:rPr sz="1200" spc="-5" dirty="0">
                <a:latin typeface="Times New Roman"/>
                <a:cs typeface="Times New Roman"/>
              </a:rPr>
              <a:t>of </a:t>
            </a:r>
            <a:r>
              <a:rPr sz="1200" dirty="0">
                <a:latin typeface="Times New Roman"/>
                <a:cs typeface="Times New Roman"/>
              </a:rPr>
              <a:t>as a </a:t>
            </a:r>
            <a:r>
              <a:rPr sz="1200" spc="-5" dirty="0">
                <a:latin typeface="Times New Roman"/>
                <a:cs typeface="Times New Roman"/>
              </a:rPr>
              <a:t>Line drawn between </a:t>
            </a:r>
            <a:r>
              <a:rPr sz="1200" dirty="0">
                <a:latin typeface="Times New Roman"/>
                <a:cs typeface="Times New Roman"/>
              </a:rPr>
              <a:t>two </a:t>
            </a:r>
            <a:r>
              <a:rPr sz="1200" spc="-5" dirty="0">
                <a:latin typeface="Times New Roman"/>
                <a:cs typeface="Times New Roman"/>
              </a:rPr>
              <a:t>points. For communication </a:t>
            </a:r>
            <a:r>
              <a:rPr sz="1200" dirty="0">
                <a:latin typeface="Times New Roman"/>
                <a:cs typeface="Times New Roman"/>
              </a:rPr>
              <a:t>to occur,  two devices must be connected to each other using a</a:t>
            </a:r>
            <a:r>
              <a:rPr sz="1200" spc="-145" dirty="0">
                <a:latin typeface="Times New Roman"/>
                <a:cs typeface="Times New Roman"/>
              </a:rPr>
              <a:t> </a:t>
            </a:r>
            <a:r>
              <a:rPr sz="1200" dirty="0">
                <a:latin typeface="Times New Roman"/>
                <a:cs typeface="Times New Roman"/>
              </a:rPr>
              <a:t>link.</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25</a:t>
            </a:fld>
            <a:endParaRPr dirty="0"/>
          </a:p>
        </p:txBody>
      </p:sp>
      <p:sp>
        <p:nvSpPr>
          <p:cNvPr id="8" name="object 8"/>
          <p:cNvSpPr txBox="1"/>
          <p:nvPr/>
        </p:nvSpPr>
        <p:spPr>
          <a:xfrm>
            <a:off x="3343147" y="8256003"/>
            <a:ext cx="1562735" cy="225425"/>
          </a:xfrm>
          <a:prstGeom prst="rect">
            <a:avLst/>
          </a:prstGeom>
        </p:spPr>
        <p:txBody>
          <a:bodyPr vert="horz" wrap="square" lIns="0" tIns="0" rIns="0" bIns="0" rtlCol="0">
            <a:spAutoFit/>
          </a:bodyPr>
          <a:lstStyle/>
          <a:p>
            <a:pPr marL="12700">
              <a:lnSpc>
                <a:spcPct val="100000"/>
              </a:lnSpc>
            </a:pPr>
            <a:r>
              <a:rPr sz="1400" b="1" u="heavy" spc="-5" dirty="0">
                <a:latin typeface="Times New Roman"/>
                <a:cs typeface="Times New Roman"/>
              </a:rPr>
              <a:t>Line</a:t>
            </a:r>
            <a:r>
              <a:rPr sz="1400" b="1" u="heavy" spc="-25" dirty="0">
                <a:latin typeface="Times New Roman"/>
                <a:cs typeface="Times New Roman"/>
              </a:rPr>
              <a:t> </a:t>
            </a:r>
            <a:r>
              <a:rPr sz="1400" b="1" u="heavy" spc="-5" dirty="0">
                <a:latin typeface="Times New Roman"/>
                <a:cs typeface="Times New Roman"/>
              </a:rPr>
              <a:t>Configurations</a:t>
            </a:r>
            <a:endParaRPr sz="1400">
              <a:latin typeface="Times New Roman"/>
              <a:cs typeface="Times New Roman"/>
            </a:endParaRPr>
          </a:p>
        </p:txBody>
      </p:sp>
    </p:spTree>
    <p:extLst>
      <p:ext uri="{BB962C8B-B14F-4D97-AF65-F5344CB8AC3E}">
        <p14:creationId xmlns:p14="http://schemas.microsoft.com/office/powerpoint/2010/main" val="152889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2748533" y="919733"/>
            <a:ext cx="1257300" cy="800100"/>
          </a:xfrm>
          <a:custGeom>
            <a:avLst/>
            <a:gdLst/>
            <a:ahLst/>
            <a:cxnLst/>
            <a:rect l="l" t="t" r="r" b="b"/>
            <a:pathLst>
              <a:path w="1257300" h="800100">
                <a:moveTo>
                  <a:pt x="1257300" y="0"/>
                </a:moveTo>
                <a:lnTo>
                  <a:pt x="0" y="0"/>
                </a:lnTo>
                <a:lnTo>
                  <a:pt x="0" y="800100"/>
                </a:lnTo>
                <a:lnTo>
                  <a:pt x="1257300" y="800100"/>
                </a:lnTo>
                <a:lnTo>
                  <a:pt x="1257300" y="0"/>
                </a:lnTo>
                <a:close/>
              </a:path>
            </a:pathLst>
          </a:custGeom>
          <a:ln w="9525">
            <a:solidFill>
              <a:srgbClr val="000000"/>
            </a:solidFill>
          </a:ln>
        </p:spPr>
        <p:txBody>
          <a:bodyPr wrap="square" lIns="0" tIns="0" rIns="0" bIns="0" rtlCol="0"/>
          <a:lstStyle/>
          <a:p>
            <a:endParaRPr/>
          </a:p>
        </p:txBody>
      </p:sp>
      <p:sp>
        <p:nvSpPr>
          <p:cNvPr id="7" name="object 7"/>
          <p:cNvSpPr txBox="1"/>
          <p:nvPr/>
        </p:nvSpPr>
        <p:spPr>
          <a:xfrm>
            <a:off x="2865373" y="1145540"/>
            <a:ext cx="1024255" cy="415925"/>
          </a:xfrm>
          <a:prstGeom prst="rect">
            <a:avLst/>
          </a:prstGeom>
        </p:spPr>
        <p:txBody>
          <a:bodyPr vert="horz" wrap="square" lIns="0" tIns="0" rIns="0" bIns="0" rtlCol="0">
            <a:spAutoFit/>
          </a:bodyPr>
          <a:lstStyle/>
          <a:p>
            <a:pPr marL="12700" marR="5080" indent="335915">
              <a:lnSpc>
                <a:spcPts val="1610"/>
              </a:lnSpc>
            </a:pPr>
            <a:r>
              <a:rPr sz="1400" spc="-5" dirty="0">
                <a:latin typeface="Times New Roman"/>
                <a:cs typeface="Times New Roman"/>
              </a:rPr>
              <a:t>Line  Configuration</a:t>
            </a:r>
            <a:endParaRPr sz="1400">
              <a:latin typeface="Times New Roman"/>
              <a:cs typeface="Times New Roman"/>
            </a:endParaRPr>
          </a:p>
        </p:txBody>
      </p:sp>
      <p:sp>
        <p:nvSpPr>
          <p:cNvPr id="8" name="object 8"/>
          <p:cNvSpPr/>
          <p:nvPr/>
        </p:nvSpPr>
        <p:spPr>
          <a:xfrm>
            <a:off x="4005834" y="2177033"/>
            <a:ext cx="1257300" cy="571500"/>
          </a:xfrm>
          <a:custGeom>
            <a:avLst/>
            <a:gdLst/>
            <a:ahLst/>
            <a:cxnLst/>
            <a:rect l="l" t="t" r="r" b="b"/>
            <a:pathLst>
              <a:path w="1257300" h="571500">
                <a:moveTo>
                  <a:pt x="1257300" y="0"/>
                </a:moveTo>
                <a:lnTo>
                  <a:pt x="0" y="0"/>
                </a:lnTo>
                <a:lnTo>
                  <a:pt x="0" y="571500"/>
                </a:lnTo>
                <a:lnTo>
                  <a:pt x="1257300" y="571500"/>
                </a:lnTo>
                <a:lnTo>
                  <a:pt x="1257300" y="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4089146" y="2213356"/>
            <a:ext cx="787400" cy="225425"/>
          </a:xfrm>
          <a:prstGeom prst="rect">
            <a:avLst/>
          </a:prstGeom>
        </p:spPr>
        <p:txBody>
          <a:bodyPr vert="horz" wrap="square" lIns="0" tIns="0" rIns="0" bIns="0" rtlCol="0">
            <a:spAutoFit/>
          </a:bodyPr>
          <a:lstStyle/>
          <a:p>
            <a:pPr marL="12700">
              <a:lnSpc>
                <a:spcPct val="100000"/>
              </a:lnSpc>
            </a:pPr>
            <a:r>
              <a:rPr sz="1400" spc="-5" dirty="0">
                <a:latin typeface="Times New Roman"/>
                <a:cs typeface="Times New Roman"/>
              </a:rPr>
              <a:t>Multipoint</a:t>
            </a:r>
            <a:endParaRPr sz="1400">
              <a:latin typeface="Times New Roman"/>
              <a:cs typeface="Times New Roman"/>
            </a:endParaRPr>
          </a:p>
        </p:txBody>
      </p:sp>
      <p:sp>
        <p:nvSpPr>
          <p:cNvPr id="10" name="object 10"/>
          <p:cNvSpPr/>
          <p:nvPr/>
        </p:nvSpPr>
        <p:spPr>
          <a:xfrm>
            <a:off x="1148333" y="2177033"/>
            <a:ext cx="1257300" cy="571500"/>
          </a:xfrm>
          <a:custGeom>
            <a:avLst/>
            <a:gdLst/>
            <a:ahLst/>
            <a:cxnLst/>
            <a:rect l="l" t="t" r="r" b="b"/>
            <a:pathLst>
              <a:path w="1257300" h="571500">
                <a:moveTo>
                  <a:pt x="1257300" y="0"/>
                </a:moveTo>
                <a:lnTo>
                  <a:pt x="0" y="0"/>
                </a:lnTo>
                <a:lnTo>
                  <a:pt x="0" y="571500"/>
                </a:lnTo>
                <a:lnTo>
                  <a:pt x="1257300" y="571500"/>
                </a:lnTo>
                <a:lnTo>
                  <a:pt x="1257300"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231646" y="2213356"/>
            <a:ext cx="1033780" cy="225425"/>
          </a:xfrm>
          <a:prstGeom prst="rect">
            <a:avLst/>
          </a:prstGeom>
        </p:spPr>
        <p:txBody>
          <a:bodyPr vert="horz" wrap="square" lIns="0" tIns="0" rIns="0" bIns="0" rtlCol="0">
            <a:spAutoFit/>
          </a:bodyPr>
          <a:lstStyle/>
          <a:p>
            <a:pPr marL="12700">
              <a:lnSpc>
                <a:spcPct val="100000"/>
              </a:lnSpc>
            </a:pPr>
            <a:r>
              <a:rPr sz="1400" spc="-5" dirty="0">
                <a:latin typeface="Times New Roman"/>
                <a:cs typeface="Times New Roman"/>
              </a:rPr>
              <a:t>Point-to-Point</a:t>
            </a:r>
            <a:endParaRPr sz="1400">
              <a:latin typeface="Times New Roman"/>
              <a:cs typeface="Times New Roman"/>
            </a:endParaRPr>
          </a:p>
        </p:txBody>
      </p:sp>
      <p:sp>
        <p:nvSpPr>
          <p:cNvPr id="12" name="object 12"/>
          <p:cNvSpPr/>
          <p:nvPr/>
        </p:nvSpPr>
        <p:spPr>
          <a:xfrm>
            <a:off x="5034534" y="3205733"/>
            <a:ext cx="1371600" cy="457200"/>
          </a:xfrm>
          <a:custGeom>
            <a:avLst/>
            <a:gdLst/>
            <a:ahLst/>
            <a:cxnLst/>
            <a:rect l="l" t="t" r="r" b="b"/>
            <a:pathLst>
              <a:path w="1371600" h="457200">
                <a:moveTo>
                  <a:pt x="1371600" y="0"/>
                </a:moveTo>
                <a:lnTo>
                  <a:pt x="0" y="0"/>
                </a:lnTo>
                <a:lnTo>
                  <a:pt x="0" y="457200"/>
                </a:lnTo>
                <a:lnTo>
                  <a:pt x="1371600" y="457200"/>
                </a:lnTo>
                <a:lnTo>
                  <a:pt x="1371600" y="0"/>
                </a:lnTo>
                <a:close/>
              </a:path>
            </a:pathLst>
          </a:custGeom>
          <a:ln w="9525">
            <a:solidFill>
              <a:srgbClr val="000000"/>
            </a:solidFill>
          </a:ln>
        </p:spPr>
        <p:txBody>
          <a:bodyPr wrap="square" lIns="0" tIns="0" rIns="0" bIns="0" rtlCol="0"/>
          <a:lstStyle/>
          <a:p>
            <a:endParaRPr/>
          </a:p>
        </p:txBody>
      </p:sp>
      <p:sp>
        <p:nvSpPr>
          <p:cNvPr id="13" name="object 13"/>
          <p:cNvSpPr txBox="1"/>
          <p:nvPr/>
        </p:nvSpPr>
        <p:spPr>
          <a:xfrm>
            <a:off x="5117846" y="3242056"/>
            <a:ext cx="938530" cy="225425"/>
          </a:xfrm>
          <a:prstGeom prst="rect">
            <a:avLst/>
          </a:prstGeom>
        </p:spPr>
        <p:txBody>
          <a:bodyPr vert="horz" wrap="square" lIns="0" tIns="0" rIns="0" bIns="0" rtlCol="0">
            <a:spAutoFit/>
          </a:bodyPr>
          <a:lstStyle/>
          <a:p>
            <a:pPr marL="12700">
              <a:lnSpc>
                <a:spcPct val="100000"/>
              </a:lnSpc>
            </a:pPr>
            <a:r>
              <a:rPr sz="1400" spc="-5" dirty="0">
                <a:latin typeface="Times New Roman"/>
                <a:cs typeface="Times New Roman"/>
              </a:rPr>
              <a:t>Time</a:t>
            </a:r>
            <a:r>
              <a:rPr sz="1400" spc="-65" dirty="0">
                <a:latin typeface="Times New Roman"/>
                <a:cs typeface="Times New Roman"/>
              </a:rPr>
              <a:t> </a:t>
            </a:r>
            <a:r>
              <a:rPr sz="1400" spc="-10" dirty="0">
                <a:latin typeface="Times New Roman"/>
                <a:cs typeface="Times New Roman"/>
              </a:rPr>
              <a:t>Shared</a:t>
            </a:r>
            <a:endParaRPr sz="1400">
              <a:latin typeface="Times New Roman"/>
              <a:cs typeface="Times New Roman"/>
            </a:endParaRPr>
          </a:p>
        </p:txBody>
      </p:sp>
      <p:sp>
        <p:nvSpPr>
          <p:cNvPr id="14" name="object 14"/>
          <p:cNvSpPr/>
          <p:nvPr/>
        </p:nvSpPr>
        <p:spPr>
          <a:xfrm>
            <a:off x="3091433" y="3205733"/>
            <a:ext cx="1371600" cy="457200"/>
          </a:xfrm>
          <a:custGeom>
            <a:avLst/>
            <a:gdLst/>
            <a:ahLst/>
            <a:cxnLst/>
            <a:rect l="l" t="t" r="r" b="b"/>
            <a:pathLst>
              <a:path w="1371600" h="457200">
                <a:moveTo>
                  <a:pt x="1371600" y="0"/>
                </a:moveTo>
                <a:lnTo>
                  <a:pt x="0" y="0"/>
                </a:lnTo>
                <a:lnTo>
                  <a:pt x="0" y="457200"/>
                </a:lnTo>
                <a:lnTo>
                  <a:pt x="1371600" y="457200"/>
                </a:lnTo>
                <a:lnTo>
                  <a:pt x="1371600" y="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3174745" y="3242056"/>
            <a:ext cx="1195705" cy="225425"/>
          </a:xfrm>
          <a:prstGeom prst="rect">
            <a:avLst/>
          </a:prstGeom>
        </p:spPr>
        <p:txBody>
          <a:bodyPr vert="horz" wrap="square" lIns="0" tIns="0" rIns="0" bIns="0" rtlCol="0">
            <a:spAutoFit/>
          </a:bodyPr>
          <a:lstStyle/>
          <a:p>
            <a:pPr marL="12700">
              <a:lnSpc>
                <a:spcPct val="100000"/>
              </a:lnSpc>
            </a:pPr>
            <a:r>
              <a:rPr sz="1400" spc="-5" dirty="0">
                <a:latin typeface="Times New Roman"/>
                <a:cs typeface="Times New Roman"/>
              </a:rPr>
              <a:t>Spatially</a:t>
            </a:r>
            <a:r>
              <a:rPr sz="1400" spc="-40" dirty="0">
                <a:latin typeface="Times New Roman"/>
                <a:cs typeface="Times New Roman"/>
              </a:rPr>
              <a:t> </a:t>
            </a:r>
            <a:r>
              <a:rPr sz="1400" spc="-5" dirty="0">
                <a:latin typeface="Times New Roman"/>
                <a:cs typeface="Times New Roman"/>
              </a:rPr>
              <a:t>Shared</a:t>
            </a:r>
            <a:endParaRPr sz="1400">
              <a:latin typeface="Times New Roman"/>
              <a:cs typeface="Times New Roman"/>
            </a:endParaRPr>
          </a:p>
        </p:txBody>
      </p:sp>
      <p:sp>
        <p:nvSpPr>
          <p:cNvPr id="16" name="object 16"/>
          <p:cNvSpPr/>
          <p:nvPr/>
        </p:nvSpPr>
        <p:spPr>
          <a:xfrm>
            <a:off x="1719833" y="1719833"/>
            <a:ext cx="1600200" cy="457200"/>
          </a:xfrm>
          <a:custGeom>
            <a:avLst/>
            <a:gdLst/>
            <a:ahLst/>
            <a:cxnLst/>
            <a:rect l="l" t="t" r="r" b="b"/>
            <a:pathLst>
              <a:path w="1600200" h="457200">
                <a:moveTo>
                  <a:pt x="1600200" y="0"/>
                </a:moveTo>
                <a:lnTo>
                  <a:pt x="1600200" y="228600"/>
                </a:lnTo>
                <a:lnTo>
                  <a:pt x="0" y="228600"/>
                </a:lnTo>
                <a:lnTo>
                  <a:pt x="0" y="457200"/>
                </a:lnTo>
              </a:path>
            </a:pathLst>
          </a:custGeom>
          <a:ln w="9525">
            <a:solidFill>
              <a:srgbClr val="000000"/>
            </a:solidFill>
          </a:ln>
        </p:spPr>
        <p:txBody>
          <a:bodyPr wrap="square" lIns="0" tIns="0" rIns="0" bIns="0" rtlCol="0"/>
          <a:lstStyle/>
          <a:p>
            <a:endParaRPr/>
          </a:p>
        </p:txBody>
      </p:sp>
      <p:sp>
        <p:nvSpPr>
          <p:cNvPr id="17" name="object 17"/>
          <p:cNvSpPr/>
          <p:nvPr/>
        </p:nvSpPr>
        <p:spPr>
          <a:xfrm>
            <a:off x="3320034" y="1948433"/>
            <a:ext cx="1371600" cy="228600"/>
          </a:xfrm>
          <a:custGeom>
            <a:avLst/>
            <a:gdLst/>
            <a:ahLst/>
            <a:cxnLst/>
            <a:rect l="l" t="t" r="r" b="b"/>
            <a:pathLst>
              <a:path w="1371600" h="228600">
                <a:moveTo>
                  <a:pt x="0" y="0"/>
                </a:moveTo>
                <a:lnTo>
                  <a:pt x="1371600" y="0"/>
                </a:lnTo>
                <a:lnTo>
                  <a:pt x="1371600" y="228600"/>
                </a:lnTo>
              </a:path>
            </a:pathLst>
          </a:custGeom>
          <a:ln w="9525">
            <a:solidFill>
              <a:srgbClr val="000000"/>
            </a:solidFill>
          </a:ln>
        </p:spPr>
        <p:txBody>
          <a:bodyPr wrap="square" lIns="0" tIns="0" rIns="0" bIns="0" rtlCol="0"/>
          <a:lstStyle/>
          <a:p>
            <a:endParaRPr/>
          </a:p>
        </p:txBody>
      </p:sp>
      <p:sp>
        <p:nvSpPr>
          <p:cNvPr id="18" name="object 18"/>
          <p:cNvSpPr/>
          <p:nvPr/>
        </p:nvSpPr>
        <p:spPr>
          <a:xfrm>
            <a:off x="3434334" y="2748533"/>
            <a:ext cx="1257300" cy="457200"/>
          </a:xfrm>
          <a:custGeom>
            <a:avLst/>
            <a:gdLst/>
            <a:ahLst/>
            <a:cxnLst/>
            <a:rect l="l" t="t" r="r" b="b"/>
            <a:pathLst>
              <a:path w="1257300" h="457200">
                <a:moveTo>
                  <a:pt x="1257300" y="0"/>
                </a:moveTo>
                <a:lnTo>
                  <a:pt x="1257300" y="228600"/>
                </a:lnTo>
                <a:lnTo>
                  <a:pt x="0" y="228600"/>
                </a:lnTo>
                <a:lnTo>
                  <a:pt x="0" y="457200"/>
                </a:lnTo>
              </a:path>
            </a:pathLst>
          </a:custGeom>
          <a:ln w="9525">
            <a:solidFill>
              <a:srgbClr val="000000"/>
            </a:solidFill>
          </a:ln>
        </p:spPr>
        <p:txBody>
          <a:bodyPr wrap="square" lIns="0" tIns="0" rIns="0" bIns="0" rtlCol="0"/>
          <a:lstStyle/>
          <a:p>
            <a:endParaRPr/>
          </a:p>
        </p:txBody>
      </p:sp>
      <p:sp>
        <p:nvSpPr>
          <p:cNvPr id="19" name="object 19"/>
          <p:cNvSpPr/>
          <p:nvPr/>
        </p:nvSpPr>
        <p:spPr>
          <a:xfrm>
            <a:off x="4691634" y="2977133"/>
            <a:ext cx="1143000" cy="228600"/>
          </a:xfrm>
          <a:custGeom>
            <a:avLst/>
            <a:gdLst/>
            <a:ahLst/>
            <a:cxnLst/>
            <a:rect l="l" t="t" r="r" b="b"/>
            <a:pathLst>
              <a:path w="1143000" h="228600">
                <a:moveTo>
                  <a:pt x="0" y="0"/>
                </a:moveTo>
                <a:lnTo>
                  <a:pt x="1143000" y="0"/>
                </a:lnTo>
                <a:lnTo>
                  <a:pt x="1143000" y="228600"/>
                </a:lnTo>
              </a:path>
            </a:pathLst>
          </a:custGeom>
          <a:ln w="9525">
            <a:solidFill>
              <a:srgbClr val="000000"/>
            </a:solidFill>
          </a:ln>
        </p:spPr>
        <p:txBody>
          <a:bodyPr wrap="square" lIns="0" tIns="0" rIns="0" bIns="0" rtlCol="0"/>
          <a:lstStyle/>
          <a:p>
            <a:endParaRPr/>
          </a:p>
        </p:txBody>
      </p:sp>
      <p:sp>
        <p:nvSpPr>
          <p:cNvPr id="20" name="object 20"/>
          <p:cNvSpPr txBox="1"/>
          <p:nvPr/>
        </p:nvSpPr>
        <p:spPr>
          <a:xfrm>
            <a:off x="1358900" y="3832097"/>
            <a:ext cx="5303520" cy="194627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spc="-5" dirty="0">
                <a:latin typeface="Times New Roman"/>
                <a:cs typeface="Times New Roman"/>
              </a:rPr>
              <a:t>Point-to-Point </a:t>
            </a:r>
            <a:r>
              <a:rPr sz="1200" b="1" dirty="0">
                <a:latin typeface="Times New Roman"/>
                <a:cs typeface="Times New Roman"/>
              </a:rPr>
              <a:t>Line</a:t>
            </a:r>
            <a:r>
              <a:rPr sz="1200" b="1" spc="-40" dirty="0">
                <a:latin typeface="Times New Roman"/>
                <a:cs typeface="Times New Roman"/>
              </a:rPr>
              <a:t> </a:t>
            </a:r>
            <a:r>
              <a:rPr sz="1200" b="1" dirty="0">
                <a:latin typeface="Times New Roman"/>
                <a:cs typeface="Times New Roman"/>
              </a:rPr>
              <a:t>Configuration</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241300" marR="5080" algn="just">
              <a:lnSpc>
                <a:spcPts val="1380"/>
              </a:lnSpc>
              <a:spcBef>
                <a:spcPts val="5"/>
              </a:spcBef>
            </a:pPr>
            <a:r>
              <a:rPr sz="1200" spc="-5" dirty="0">
                <a:latin typeface="Times New Roman"/>
                <a:cs typeface="Times New Roman"/>
              </a:rPr>
              <a:t>Dedicated Link between </a:t>
            </a:r>
            <a:r>
              <a:rPr sz="1200" dirty="0">
                <a:latin typeface="Times New Roman"/>
                <a:cs typeface="Times New Roman"/>
              </a:rPr>
              <a:t>two </a:t>
            </a:r>
            <a:r>
              <a:rPr sz="1200" spc="-5" dirty="0">
                <a:latin typeface="Times New Roman"/>
                <a:cs typeface="Times New Roman"/>
              </a:rPr>
              <a:t>devices. </a:t>
            </a:r>
            <a:r>
              <a:rPr sz="1200" dirty="0">
                <a:latin typeface="Times New Roman"/>
                <a:cs typeface="Times New Roman"/>
              </a:rPr>
              <a:t>Entire </a:t>
            </a:r>
            <a:r>
              <a:rPr sz="1200" spc="-5" dirty="0">
                <a:latin typeface="Times New Roman"/>
                <a:cs typeface="Times New Roman"/>
              </a:rPr>
              <a:t>Capacity </a:t>
            </a:r>
            <a:r>
              <a:rPr sz="1200" dirty="0">
                <a:latin typeface="Times New Roman"/>
                <a:cs typeface="Times New Roman"/>
              </a:rPr>
              <a:t>of </a:t>
            </a:r>
            <a:r>
              <a:rPr sz="1200" spc="-5" dirty="0">
                <a:latin typeface="Times New Roman"/>
                <a:cs typeface="Times New Roman"/>
              </a:rPr>
              <a:t>the channel </a:t>
            </a:r>
            <a:r>
              <a:rPr sz="1200" dirty="0">
                <a:latin typeface="Times New Roman"/>
                <a:cs typeface="Times New Roman"/>
              </a:rPr>
              <a:t>is </a:t>
            </a:r>
            <a:r>
              <a:rPr sz="1200" spc="-5" dirty="0">
                <a:latin typeface="Times New Roman"/>
                <a:cs typeface="Times New Roman"/>
              </a:rPr>
              <a:t>reserved  </a:t>
            </a:r>
            <a:r>
              <a:rPr sz="1200" dirty="0">
                <a:latin typeface="Times New Roman"/>
                <a:cs typeface="Times New Roman"/>
              </a:rPr>
              <a:t>for </a:t>
            </a:r>
            <a:r>
              <a:rPr sz="1200" spc="-5" dirty="0">
                <a:latin typeface="Times New Roman"/>
                <a:cs typeface="Times New Roman"/>
              </a:rPr>
              <a:t>TX </a:t>
            </a:r>
            <a:r>
              <a:rPr sz="1200" dirty="0">
                <a:latin typeface="Times New Roman"/>
                <a:cs typeface="Times New Roman"/>
              </a:rPr>
              <a:t>B/w these two devices. Mostly point-to-point connection use wire/cable to  connect with each other. But </a:t>
            </a:r>
            <a:r>
              <a:rPr sz="1200" spc="-5" dirty="0">
                <a:latin typeface="Times New Roman"/>
                <a:cs typeface="Times New Roman"/>
              </a:rPr>
              <a:t>Microwave, </a:t>
            </a:r>
            <a:r>
              <a:rPr sz="1200" dirty="0">
                <a:latin typeface="Times New Roman"/>
                <a:cs typeface="Times New Roman"/>
              </a:rPr>
              <a:t>Satellite </a:t>
            </a:r>
            <a:r>
              <a:rPr sz="1200" spc="-5" dirty="0">
                <a:latin typeface="Times New Roman"/>
                <a:cs typeface="Times New Roman"/>
              </a:rPr>
              <a:t>Links </a:t>
            </a:r>
            <a:r>
              <a:rPr sz="1200" dirty="0">
                <a:latin typeface="Times New Roman"/>
                <a:cs typeface="Times New Roman"/>
              </a:rPr>
              <a:t>can also be</a:t>
            </a:r>
            <a:r>
              <a:rPr sz="1200" spc="-30" dirty="0">
                <a:latin typeface="Times New Roman"/>
                <a:cs typeface="Times New Roman"/>
              </a:rPr>
              <a:t> </a:t>
            </a:r>
            <a:r>
              <a:rPr sz="1200" spc="-5" dirty="0">
                <a:latin typeface="Times New Roman"/>
                <a:cs typeface="Times New Roman"/>
              </a:rPr>
              <a:t>used</a:t>
            </a:r>
            <a:endParaRPr sz="1200">
              <a:latin typeface="Times New Roman"/>
              <a:cs typeface="Times New Roman"/>
            </a:endParaRPr>
          </a:p>
          <a:p>
            <a:pPr marL="241300" marR="5080" algn="just">
              <a:lnSpc>
                <a:spcPts val="1380"/>
              </a:lnSpc>
            </a:pPr>
            <a:r>
              <a:rPr sz="1200" dirty="0">
                <a:latin typeface="Times New Roman"/>
                <a:cs typeface="Times New Roman"/>
              </a:rPr>
              <a:t>Data and Control </a:t>
            </a:r>
            <a:r>
              <a:rPr sz="1200" spc="-5" dirty="0">
                <a:latin typeface="Times New Roman"/>
                <a:cs typeface="Times New Roman"/>
              </a:rPr>
              <a:t>information </a:t>
            </a:r>
            <a:r>
              <a:rPr sz="1200" dirty="0">
                <a:latin typeface="Times New Roman"/>
                <a:cs typeface="Times New Roman"/>
              </a:rPr>
              <a:t>pas directly between </a:t>
            </a:r>
            <a:r>
              <a:rPr sz="1200" spc="-5" dirty="0">
                <a:latin typeface="Times New Roman"/>
                <a:cs typeface="Times New Roman"/>
              </a:rPr>
              <a:t>entities </a:t>
            </a:r>
            <a:r>
              <a:rPr sz="1200" dirty="0">
                <a:latin typeface="Times New Roman"/>
                <a:cs typeface="Times New Roman"/>
              </a:rPr>
              <a:t>with no </a:t>
            </a:r>
            <a:r>
              <a:rPr sz="1200" spc="-5" dirty="0">
                <a:latin typeface="Times New Roman"/>
                <a:cs typeface="Times New Roman"/>
              </a:rPr>
              <a:t>intervening  </a:t>
            </a:r>
            <a:r>
              <a:rPr sz="1200" dirty="0">
                <a:latin typeface="Times New Roman"/>
                <a:cs typeface="Times New Roman"/>
              </a:rPr>
              <a:t>agent</a:t>
            </a:r>
            <a:endParaRPr sz="1200">
              <a:latin typeface="Times New Roman"/>
              <a:cs typeface="Times New Roman"/>
            </a:endParaRPr>
          </a:p>
          <a:p>
            <a:pPr marL="927100" lvl="1" indent="-228600">
              <a:lnSpc>
                <a:spcPts val="1345"/>
              </a:lnSpc>
              <a:buFont typeface="Meiryo"/>
              <a:buChar char="➢"/>
              <a:tabLst>
                <a:tab pos="927100" algn="l"/>
              </a:tabLst>
            </a:pPr>
            <a:r>
              <a:rPr sz="1200" b="1" u="heavy" dirty="0">
                <a:latin typeface="Times New Roman"/>
                <a:cs typeface="Times New Roman"/>
              </a:rPr>
              <a:t>Examples</a:t>
            </a:r>
            <a:r>
              <a:rPr sz="1200" dirty="0">
                <a:latin typeface="Times New Roman"/>
                <a:cs typeface="Times New Roman"/>
              </a:rPr>
              <a:t>:</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1155700" lvl="2" indent="-228600">
              <a:lnSpc>
                <a:spcPts val="1410"/>
              </a:lnSpc>
              <a:buFont typeface="Meiryo"/>
              <a:buChar char="✓"/>
              <a:tabLst>
                <a:tab pos="1155700" algn="l"/>
              </a:tabLst>
            </a:pPr>
            <a:r>
              <a:rPr sz="1200" spc="-5" dirty="0">
                <a:latin typeface="Times New Roman"/>
                <a:cs typeface="Times New Roman"/>
              </a:rPr>
              <a:t>TV Remote </a:t>
            </a:r>
            <a:r>
              <a:rPr sz="1200" dirty="0">
                <a:latin typeface="Times New Roman"/>
                <a:cs typeface="Times New Roman"/>
              </a:rPr>
              <a:t>Control and </a:t>
            </a:r>
            <a:r>
              <a:rPr sz="1200" spc="-5" dirty="0">
                <a:latin typeface="Times New Roman"/>
                <a:cs typeface="Times New Roman"/>
              </a:rPr>
              <a:t>TV </a:t>
            </a:r>
            <a:r>
              <a:rPr sz="1200" dirty="0">
                <a:latin typeface="Times New Roman"/>
                <a:cs typeface="Times New Roman"/>
              </a:rPr>
              <a:t>Control</a:t>
            </a:r>
            <a:r>
              <a:rPr sz="1200" spc="-20"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a:p>
            <a:pPr marL="1155700" lvl="2" indent="-228600">
              <a:lnSpc>
                <a:spcPts val="1410"/>
              </a:lnSpc>
              <a:buFont typeface="Meiryo"/>
              <a:buChar char="✓"/>
              <a:tabLst>
                <a:tab pos="1155700" algn="l"/>
              </a:tabLst>
            </a:pPr>
            <a:r>
              <a:rPr sz="1200" dirty="0">
                <a:latin typeface="Times New Roman"/>
                <a:cs typeface="Times New Roman"/>
              </a:rPr>
              <a:t>Mobile Phone (when talking) and </a:t>
            </a:r>
            <a:r>
              <a:rPr sz="1200" spc="-5" dirty="0">
                <a:latin typeface="Times New Roman"/>
                <a:cs typeface="Times New Roman"/>
              </a:rPr>
              <a:t>Base </a:t>
            </a:r>
            <a:r>
              <a:rPr sz="1200" dirty="0">
                <a:latin typeface="Times New Roman"/>
                <a:cs typeface="Times New Roman"/>
              </a:rPr>
              <a:t>Station</a:t>
            </a:r>
            <a:r>
              <a:rPr sz="1200" spc="-95" dirty="0">
                <a:latin typeface="Times New Roman"/>
                <a:cs typeface="Times New Roman"/>
              </a:rPr>
              <a:t> </a:t>
            </a:r>
            <a:r>
              <a:rPr sz="1200" dirty="0">
                <a:latin typeface="Times New Roman"/>
                <a:cs typeface="Times New Roman"/>
              </a:rPr>
              <a:t>(Antenna)</a:t>
            </a:r>
            <a:endParaRPr sz="1200">
              <a:latin typeface="Times New Roman"/>
              <a:cs typeface="Times New Roman"/>
            </a:endParaRPr>
          </a:p>
        </p:txBody>
      </p:sp>
      <p:sp>
        <p:nvSpPr>
          <p:cNvPr id="21" name="object 21"/>
          <p:cNvSpPr/>
          <p:nvPr/>
        </p:nvSpPr>
        <p:spPr>
          <a:xfrm>
            <a:off x="1143000" y="6121146"/>
            <a:ext cx="5362409" cy="2366010"/>
          </a:xfrm>
          <a:prstGeom prst="rect">
            <a:avLst/>
          </a:prstGeom>
          <a:blipFill>
            <a:blip r:embed="rId2" cstate="print"/>
            <a:stretch>
              <a:fillRect/>
            </a:stretch>
          </a:blipFill>
        </p:spPr>
        <p:txBody>
          <a:bodyPr wrap="square" lIns="0" tIns="0" rIns="0" bIns="0" rtlCol="0"/>
          <a:lstStyle/>
          <a:p>
            <a:endParaRPr/>
          </a:p>
        </p:txBody>
      </p:sp>
      <p:sp>
        <p:nvSpPr>
          <p:cNvPr id="22" name="object 22"/>
          <p:cNvSpPr txBox="1"/>
          <p:nvPr/>
        </p:nvSpPr>
        <p:spPr>
          <a:xfrm>
            <a:off x="1130300" y="8651735"/>
            <a:ext cx="5532120" cy="1069975"/>
          </a:xfrm>
          <a:prstGeom prst="rect">
            <a:avLst/>
          </a:prstGeom>
        </p:spPr>
        <p:txBody>
          <a:bodyPr vert="horz" wrap="square" lIns="0" tIns="0" rIns="0" bIns="0" rtlCol="0">
            <a:spAutoFit/>
          </a:bodyPr>
          <a:lstStyle/>
          <a:p>
            <a:pPr marL="469900" indent="-228600">
              <a:lnSpc>
                <a:spcPts val="1405"/>
              </a:lnSpc>
              <a:buFont typeface="Meiryo"/>
              <a:buChar char="❖"/>
              <a:tabLst>
                <a:tab pos="469900" algn="l"/>
              </a:tabLst>
            </a:pPr>
            <a:r>
              <a:rPr sz="1200" b="1" spc="-5" dirty="0">
                <a:latin typeface="Times New Roman"/>
                <a:cs typeface="Times New Roman"/>
              </a:rPr>
              <a:t>Multipoint </a:t>
            </a:r>
            <a:r>
              <a:rPr sz="1200" b="1" dirty="0">
                <a:latin typeface="Times New Roman"/>
                <a:cs typeface="Times New Roman"/>
              </a:rPr>
              <a:t>Line</a:t>
            </a:r>
            <a:r>
              <a:rPr sz="1200" b="1" spc="-70" dirty="0">
                <a:latin typeface="Times New Roman"/>
                <a:cs typeface="Times New Roman"/>
              </a:rPr>
              <a:t> </a:t>
            </a:r>
            <a:r>
              <a:rPr sz="1200" b="1" dirty="0">
                <a:latin typeface="Times New Roman"/>
                <a:cs typeface="Times New Roman"/>
              </a:rPr>
              <a:t>Configuration</a:t>
            </a:r>
            <a:endParaRPr sz="1200">
              <a:latin typeface="Times New Roman"/>
              <a:cs typeface="Times New Roman"/>
            </a:endParaRPr>
          </a:p>
          <a:p>
            <a:pPr marL="12700" marR="5715">
              <a:lnSpc>
                <a:spcPts val="1380"/>
              </a:lnSpc>
              <a:spcBef>
                <a:spcPts val="60"/>
              </a:spcBef>
            </a:pPr>
            <a:r>
              <a:rPr sz="1200" spc="-5" dirty="0">
                <a:latin typeface="Times New Roman"/>
                <a:cs typeface="Times New Roman"/>
              </a:rPr>
              <a:t>More </a:t>
            </a:r>
            <a:r>
              <a:rPr sz="1200" dirty="0">
                <a:latin typeface="Times New Roman"/>
                <a:cs typeface="Times New Roman"/>
              </a:rPr>
              <a:t>than two </a:t>
            </a:r>
            <a:r>
              <a:rPr sz="1200" spc="-5" dirty="0">
                <a:latin typeface="Times New Roman"/>
                <a:cs typeface="Times New Roman"/>
              </a:rPr>
              <a:t>devices share </a:t>
            </a:r>
            <a:r>
              <a:rPr sz="1200" dirty="0">
                <a:latin typeface="Times New Roman"/>
                <a:cs typeface="Times New Roman"/>
              </a:rPr>
              <a:t>the Link that is the capacity of the </a:t>
            </a:r>
            <a:r>
              <a:rPr sz="1200" spc="-5" dirty="0">
                <a:latin typeface="Times New Roman"/>
                <a:cs typeface="Times New Roman"/>
              </a:rPr>
              <a:t>channel </a:t>
            </a:r>
            <a:r>
              <a:rPr sz="1200" dirty="0">
                <a:latin typeface="Times New Roman"/>
                <a:cs typeface="Times New Roman"/>
              </a:rPr>
              <a:t>is </a:t>
            </a:r>
            <a:r>
              <a:rPr sz="1200" spc="-5" dirty="0">
                <a:latin typeface="Times New Roman"/>
                <a:cs typeface="Times New Roman"/>
              </a:rPr>
              <a:t>SHARED  </a:t>
            </a:r>
            <a:r>
              <a:rPr sz="1200" dirty="0">
                <a:latin typeface="Times New Roman"/>
                <a:cs typeface="Times New Roman"/>
              </a:rPr>
              <a:t>now. </a:t>
            </a:r>
            <a:r>
              <a:rPr sz="1200" spc="-5" dirty="0">
                <a:latin typeface="Times New Roman"/>
                <a:cs typeface="Times New Roman"/>
              </a:rPr>
              <a:t>With </a:t>
            </a:r>
            <a:r>
              <a:rPr sz="1200" dirty="0">
                <a:latin typeface="Times New Roman"/>
                <a:cs typeface="Times New Roman"/>
              </a:rPr>
              <a:t>shared </a:t>
            </a:r>
            <a:r>
              <a:rPr sz="1200" spc="-5" dirty="0">
                <a:latin typeface="Times New Roman"/>
                <a:cs typeface="Times New Roman"/>
              </a:rPr>
              <a:t>capacity, there </a:t>
            </a:r>
            <a:r>
              <a:rPr sz="1200" dirty="0">
                <a:latin typeface="Times New Roman"/>
                <a:cs typeface="Times New Roman"/>
              </a:rPr>
              <a:t>can be two </a:t>
            </a:r>
            <a:r>
              <a:rPr sz="1200" spc="-5" dirty="0">
                <a:latin typeface="Times New Roman"/>
                <a:cs typeface="Times New Roman"/>
              </a:rPr>
              <a:t>possibilities </a:t>
            </a:r>
            <a:r>
              <a:rPr sz="1200" dirty="0">
                <a:latin typeface="Times New Roman"/>
                <a:cs typeface="Times New Roman"/>
              </a:rPr>
              <a:t>in a </a:t>
            </a:r>
            <a:r>
              <a:rPr sz="1200" spc="-5" dirty="0">
                <a:latin typeface="Times New Roman"/>
                <a:cs typeface="Times New Roman"/>
              </a:rPr>
              <a:t>Multipoint </a:t>
            </a:r>
            <a:r>
              <a:rPr sz="1200" dirty="0">
                <a:latin typeface="Times New Roman"/>
                <a:cs typeface="Times New Roman"/>
              </a:rPr>
              <a:t>Line</a:t>
            </a:r>
            <a:r>
              <a:rPr sz="1200" spc="80" dirty="0">
                <a:latin typeface="Times New Roman"/>
                <a:cs typeface="Times New Roman"/>
              </a:rPr>
              <a:t> </a:t>
            </a:r>
            <a:r>
              <a:rPr sz="1200" spc="-5" dirty="0">
                <a:latin typeface="Times New Roman"/>
                <a:cs typeface="Times New Roman"/>
              </a:rPr>
              <a:t>Config:</a:t>
            </a:r>
            <a:endParaRPr sz="1200">
              <a:latin typeface="Times New Roman"/>
              <a:cs typeface="Times New Roman"/>
            </a:endParaRPr>
          </a:p>
          <a:p>
            <a:pPr>
              <a:lnSpc>
                <a:spcPct val="100000"/>
              </a:lnSpc>
            </a:pPr>
            <a:endParaRPr sz="1200">
              <a:latin typeface="Times New Roman"/>
              <a:cs typeface="Times New Roman"/>
            </a:endParaRPr>
          </a:p>
          <a:p>
            <a:pPr marL="1155700" marR="5080" lvl="1" indent="-228600">
              <a:lnSpc>
                <a:spcPts val="1380"/>
              </a:lnSpc>
              <a:buFont typeface="Meiryo"/>
              <a:buChar char="➢"/>
              <a:tabLst>
                <a:tab pos="1155700" algn="l"/>
              </a:tabLst>
            </a:pPr>
            <a:r>
              <a:rPr sz="1200" b="1" u="heavy" dirty="0">
                <a:latin typeface="Times New Roman"/>
                <a:cs typeface="Times New Roman"/>
              </a:rPr>
              <a:t>Spatial Sharing</a:t>
            </a:r>
            <a:r>
              <a:rPr sz="1200" dirty="0">
                <a:latin typeface="Times New Roman"/>
                <a:cs typeface="Times New Roman"/>
              </a:rPr>
              <a:t>: If </a:t>
            </a:r>
            <a:r>
              <a:rPr sz="1200" spc="-5" dirty="0">
                <a:latin typeface="Times New Roman"/>
                <a:cs typeface="Times New Roman"/>
              </a:rPr>
              <a:t>several devices </a:t>
            </a:r>
            <a:r>
              <a:rPr sz="1200" dirty="0">
                <a:latin typeface="Times New Roman"/>
                <a:cs typeface="Times New Roman"/>
              </a:rPr>
              <a:t>can share the link </a:t>
            </a:r>
            <a:r>
              <a:rPr sz="1200" spc="-5" dirty="0">
                <a:latin typeface="Times New Roman"/>
                <a:cs typeface="Times New Roman"/>
              </a:rPr>
              <a:t>simultaneously,  </a:t>
            </a:r>
            <a:r>
              <a:rPr sz="1200" dirty="0">
                <a:latin typeface="Times New Roman"/>
                <a:cs typeface="Times New Roman"/>
              </a:rPr>
              <a:t>its </a:t>
            </a:r>
            <a:r>
              <a:rPr sz="1200" spc="-5" dirty="0">
                <a:latin typeface="Times New Roman"/>
                <a:cs typeface="Times New Roman"/>
              </a:rPr>
              <a:t>called Spatially shared </a:t>
            </a:r>
            <a:r>
              <a:rPr sz="1200" dirty="0">
                <a:latin typeface="Times New Roman"/>
                <a:cs typeface="Times New Roman"/>
              </a:rPr>
              <a:t>line</a:t>
            </a:r>
            <a:r>
              <a:rPr sz="1200" spc="40" dirty="0">
                <a:latin typeface="Times New Roman"/>
                <a:cs typeface="Times New Roman"/>
              </a:rPr>
              <a:t> </a:t>
            </a:r>
            <a:r>
              <a:rPr sz="1200" spc="-5" dirty="0">
                <a:latin typeface="Times New Roman"/>
                <a:cs typeface="Times New Roman"/>
              </a:rPr>
              <a:t>configuration</a:t>
            </a:r>
            <a:endParaRPr sz="1200">
              <a:latin typeface="Times New Roman"/>
              <a:cs typeface="Times New Roman"/>
            </a:endParaRPr>
          </a:p>
        </p:txBody>
      </p:sp>
      <p:sp>
        <p:nvSpPr>
          <p:cNvPr id="23" name="object 2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24" name="object 24"/>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26</a:t>
            </a:fld>
            <a:endParaRPr dirty="0"/>
          </a:p>
        </p:txBody>
      </p:sp>
    </p:spTree>
    <p:extLst>
      <p:ext uri="{BB962C8B-B14F-4D97-AF65-F5344CB8AC3E}">
        <p14:creationId xmlns:p14="http://schemas.microsoft.com/office/powerpoint/2010/main" val="3156798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1089660"/>
            <a:ext cx="4615815" cy="358140"/>
          </a:xfrm>
          <a:prstGeom prst="rect">
            <a:avLst/>
          </a:prstGeom>
        </p:spPr>
        <p:txBody>
          <a:bodyPr vert="horz" wrap="square" lIns="0" tIns="0" rIns="0" bIns="0" rtlCol="0">
            <a:spAutoFit/>
          </a:bodyPr>
          <a:lstStyle/>
          <a:p>
            <a:pPr marL="241300" marR="5080" indent="-228600">
              <a:lnSpc>
                <a:spcPts val="1380"/>
              </a:lnSpc>
              <a:buFont typeface="Meiryo"/>
              <a:buChar char="➢"/>
              <a:tabLst>
                <a:tab pos="241300" algn="l"/>
              </a:tabLst>
            </a:pPr>
            <a:r>
              <a:rPr sz="1200" b="1" u="heavy" dirty="0">
                <a:latin typeface="Times New Roman"/>
                <a:cs typeface="Times New Roman"/>
              </a:rPr>
              <a:t>Temporal (Time) Sharing</a:t>
            </a:r>
            <a:r>
              <a:rPr sz="1200" dirty="0">
                <a:latin typeface="Times New Roman"/>
                <a:cs typeface="Times New Roman"/>
              </a:rPr>
              <a:t>: If </a:t>
            </a:r>
            <a:r>
              <a:rPr sz="1200" spc="-5" dirty="0">
                <a:latin typeface="Times New Roman"/>
                <a:cs typeface="Times New Roman"/>
              </a:rPr>
              <a:t>users must </a:t>
            </a:r>
            <a:r>
              <a:rPr sz="1200" dirty="0">
                <a:latin typeface="Times New Roman"/>
                <a:cs typeface="Times New Roman"/>
              </a:rPr>
              <a:t>take </a:t>
            </a:r>
            <a:r>
              <a:rPr sz="1200" spc="-5" dirty="0">
                <a:latin typeface="Times New Roman"/>
                <a:cs typeface="Times New Roman"/>
              </a:rPr>
              <a:t>turns </a:t>
            </a:r>
            <a:r>
              <a:rPr sz="1200" dirty="0">
                <a:latin typeface="Times New Roman"/>
                <a:cs typeface="Times New Roman"/>
              </a:rPr>
              <a:t>using the link ,  then its called </a:t>
            </a:r>
            <a:r>
              <a:rPr sz="1200" spc="-5" dirty="0">
                <a:latin typeface="Times New Roman"/>
                <a:cs typeface="Times New Roman"/>
              </a:rPr>
              <a:t>Temporally </a:t>
            </a:r>
            <a:r>
              <a:rPr sz="1200" dirty="0">
                <a:latin typeface="Times New Roman"/>
                <a:cs typeface="Times New Roman"/>
              </a:rPr>
              <a:t>shared or </a:t>
            </a:r>
            <a:r>
              <a:rPr sz="1200" spc="-5" dirty="0">
                <a:latin typeface="Times New Roman"/>
                <a:cs typeface="Times New Roman"/>
              </a:rPr>
              <a:t>Time </a:t>
            </a:r>
            <a:r>
              <a:rPr sz="1200" dirty="0">
                <a:latin typeface="Times New Roman"/>
                <a:cs typeface="Times New Roman"/>
              </a:rPr>
              <a:t>Shared Line</a:t>
            </a:r>
            <a:r>
              <a:rPr sz="1200" spc="-50" dirty="0">
                <a:latin typeface="Times New Roman"/>
                <a:cs typeface="Times New Roman"/>
              </a:rPr>
              <a:t> </a:t>
            </a:r>
            <a:r>
              <a:rPr sz="1200" dirty="0">
                <a:latin typeface="Times New Roman"/>
                <a:cs typeface="Times New Roman"/>
              </a:rPr>
              <a:t>Configuration</a:t>
            </a:r>
            <a:endParaRPr sz="1200">
              <a:latin typeface="Times New Roman"/>
              <a:cs typeface="Times New Roman"/>
            </a:endParaRPr>
          </a:p>
        </p:txBody>
      </p:sp>
      <p:sp>
        <p:nvSpPr>
          <p:cNvPr id="7" name="object 7"/>
          <p:cNvSpPr txBox="1"/>
          <p:nvPr/>
        </p:nvSpPr>
        <p:spPr>
          <a:xfrm>
            <a:off x="1130300" y="4407408"/>
            <a:ext cx="5530215" cy="180022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Summary</a:t>
            </a:r>
            <a:endParaRPr sz="1200">
              <a:latin typeface="Times New Roman"/>
              <a:cs typeface="Times New Roman"/>
            </a:endParaRPr>
          </a:p>
          <a:p>
            <a:pPr>
              <a:lnSpc>
                <a:spcPct val="100000"/>
              </a:lnSpc>
              <a:spcBef>
                <a:spcPts val="40"/>
              </a:spcBef>
            </a:pPr>
            <a:endParaRPr sz="1100">
              <a:latin typeface="Times New Roman"/>
              <a:cs typeface="Times New Roman"/>
            </a:endParaRPr>
          </a:p>
          <a:p>
            <a:pPr marL="698500" indent="-228600">
              <a:lnSpc>
                <a:spcPts val="1410"/>
              </a:lnSpc>
              <a:buFont typeface="Meiryo"/>
              <a:buChar char="*"/>
              <a:tabLst>
                <a:tab pos="697865" algn="l"/>
                <a:tab pos="698500" algn="l"/>
              </a:tabLst>
            </a:pPr>
            <a:r>
              <a:rPr sz="1200" dirty="0">
                <a:latin typeface="Times New Roman"/>
                <a:cs typeface="Times New Roman"/>
              </a:rPr>
              <a:t>Standards</a:t>
            </a:r>
            <a:endParaRPr sz="1200">
              <a:latin typeface="Times New Roman"/>
              <a:cs typeface="Times New Roman"/>
            </a:endParaRPr>
          </a:p>
          <a:p>
            <a:pPr marL="698500" indent="-228600">
              <a:lnSpc>
                <a:spcPts val="1380"/>
              </a:lnSpc>
              <a:buFont typeface="Meiryo"/>
              <a:buChar char="*"/>
              <a:tabLst>
                <a:tab pos="697865" algn="l"/>
                <a:tab pos="698500" algn="l"/>
              </a:tabLst>
            </a:pPr>
            <a:r>
              <a:rPr sz="1200" dirty="0">
                <a:latin typeface="Times New Roman"/>
                <a:cs typeface="Times New Roman"/>
              </a:rPr>
              <a:t>Standard</a:t>
            </a:r>
            <a:r>
              <a:rPr sz="1200" spc="-105" dirty="0">
                <a:latin typeface="Times New Roman"/>
                <a:cs typeface="Times New Roman"/>
              </a:rPr>
              <a:t> </a:t>
            </a:r>
            <a:r>
              <a:rPr sz="1200" dirty="0">
                <a:latin typeface="Times New Roman"/>
                <a:cs typeface="Times New Roman"/>
              </a:rPr>
              <a:t>Organizations</a:t>
            </a:r>
            <a:endParaRPr sz="1200">
              <a:latin typeface="Times New Roman"/>
              <a:cs typeface="Times New Roman"/>
            </a:endParaRPr>
          </a:p>
          <a:p>
            <a:pPr marL="698500" indent="-228600">
              <a:lnSpc>
                <a:spcPts val="1380"/>
              </a:lnSpc>
              <a:buFont typeface="Meiryo"/>
              <a:buChar char="*"/>
              <a:tabLst>
                <a:tab pos="697865" algn="l"/>
                <a:tab pos="698500" algn="l"/>
              </a:tabLst>
            </a:pPr>
            <a:r>
              <a:rPr sz="1200" dirty="0">
                <a:latin typeface="Times New Roman"/>
                <a:cs typeface="Times New Roman"/>
              </a:rPr>
              <a:t>Line</a:t>
            </a:r>
            <a:r>
              <a:rPr sz="1200" spc="-100" dirty="0">
                <a:latin typeface="Times New Roman"/>
                <a:cs typeface="Times New Roman"/>
              </a:rPr>
              <a:t> </a:t>
            </a:r>
            <a:r>
              <a:rPr sz="1200" dirty="0">
                <a:latin typeface="Times New Roman"/>
                <a:cs typeface="Times New Roman"/>
              </a:rPr>
              <a:t>Configuration</a:t>
            </a:r>
            <a:endParaRPr sz="1200">
              <a:latin typeface="Times New Roman"/>
              <a:cs typeface="Times New Roman"/>
            </a:endParaRPr>
          </a:p>
          <a:p>
            <a:pPr marL="698500" indent="-228600">
              <a:lnSpc>
                <a:spcPts val="1410"/>
              </a:lnSpc>
              <a:buFont typeface="Meiryo"/>
              <a:buChar char="*"/>
              <a:tabLst>
                <a:tab pos="697865" algn="l"/>
                <a:tab pos="698500" algn="l"/>
              </a:tabLst>
            </a:pPr>
            <a:r>
              <a:rPr sz="1200" spc="-5" dirty="0">
                <a:latin typeface="Times New Roman"/>
                <a:cs typeface="Times New Roman"/>
              </a:rPr>
              <a:t>Categories of </a:t>
            </a:r>
            <a:r>
              <a:rPr sz="1200" dirty="0">
                <a:latin typeface="Times New Roman"/>
                <a:cs typeface="Times New Roman"/>
              </a:rPr>
              <a:t>Line</a:t>
            </a:r>
            <a:r>
              <a:rPr sz="1200" spc="-80" dirty="0">
                <a:latin typeface="Times New Roman"/>
                <a:cs typeface="Times New Roman"/>
              </a:rPr>
              <a:t> </a:t>
            </a:r>
            <a:r>
              <a:rPr sz="1200" spc="-5" dirty="0">
                <a:latin typeface="Times New Roman"/>
                <a:cs typeface="Times New Roman"/>
              </a:rPr>
              <a:t>Configuration</a:t>
            </a:r>
            <a:endParaRPr sz="1200">
              <a:latin typeface="Times New Roman"/>
              <a:cs typeface="Times New Roman"/>
            </a:endParaRPr>
          </a:p>
          <a:p>
            <a:pPr>
              <a:lnSpc>
                <a:spcPct val="100000"/>
              </a:lnSpc>
            </a:pPr>
            <a:endParaRPr sz="1150">
              <a:latin typeface="Times New Roman"/>
              <a:cs typeface="Times New Roman"/>
            </a:endParaRPr>
          </a:p>
          <a:p>
            <a:pPr marL="12700">
              <a:lnSpc>
                <a:spcPts val="1639"/>
              </a:lnSpc>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marL="469900" indent="-228600">
              <a:lnSpc>
                <a:spcPts val="1370"/>
              </a:lnSpc>
              <a:buFont typeface="Meiryo"/>
              <a:buChar char="*"/>
              <a:tabLst>
                <a:tab pos="469265" algn="l"/>
                <a:tab pos="469900" algn="l"/>
              </a:tabLst>
            </a:pPr>
            <a:r>
              <a:rPr sz="1200" dirty="0">
                <a:latin typeface="Times New Roman"/>
                <a:cs typeface="Times New Roman"/>
              </a:rPr>
              <a:t>Section </a:t>
            </a:r>
            <a:r>
              <a:rPr sz="1200" spc="-5" dirty="0">
                <a:latin typeface="Times New Roman"/>
                <a:cs typeface="Times New Roman"/>
              </a:rPr>
              <a:t>1.5,2.1 </a:t>
            </a: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Networking” 4th Edition by  </a:t>
            </a:r>
            <a:r>
              <a:rPr sz="1200" spc="190" dirty="0">
                <a:latin typeface="Times New Roman"/>
                <a:cs typeface="Times New Roman"/>
              </a:rPr>
              <a:t> </a:t>
            </a:r>
            <a:r>
              <a:rPr sz="1200" dirty="0">
                <a:latin typeface="Times New Roman"/>
                <a:cs typeface="Times New Roman"/>
              </a:rPr>
              <a:t>Behrouz</a:t>
            </a:r>
            <a:endParaRPr sz="1200">
              <a:latin typeface="Times New Roman"/>
              <a:cs typeface="Times New Roman"/>
            </a:endParaRPr>
          </a:p>
          <a:p>
            <a:pPr marL="655955" lvl="1" indent="-186055">
              <a:lnSpc>
                <a:spcPts val="1410"/>
              </a:lnSpc>
              <a:buAutoNum type="alphaUcPeriod"/>
              <a:tabLst>
                <a:tab pos="656590" algn="l"/>
              </a:tabLst>
            </a:pPr>
            <a:r>
              <a:rPr sz="1200" dirty="0">
                <a:latin typeface="Times New Roman"/>
                <a:cs typeface="Times New Roman"/>
              </a:rPr>
              <a:t>Forouzan</a:t>
            </a:r>
            <a:endParaRPr sz="1200">
              <a:latin typeface="Times New Roman"/>
              <a:cs typeface="Times New Roman"/>
            </a:endParaRPr>
          </a:p>
        </p:txBody>
      </p:sp>
      <p:sp>
        <p:nvSpPr>
          <p:cNvPr id="8" name="object 8"/>
          <p:cNvSpPr/>
          <p:nvPr/>
        </p:nvSpPr>
        <p:spPr>
          <a:xfrm>
            <a:off x="2050160" y="1440180"/>
            <a:ext cx="4997958" cy="2625851"/>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27</a:t>
            </a:fld>
            <a:endParaRPr dirty="0"/>
          </a:p>
        </p:txBody>
      </p:sp>
    </p:spTree>
    <p:extLst>
      <p:ext uri="{BB962C8B-B14F-4D97-AF65-F5344CB8AC3E}">
        <p14:creationId xmlns:p14="http://schemas.microsoft.com/office/powerpoint/2010/main" val="130543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3007867" y="940054"/>
            <a:ext cx="1774189" cy="322580"/>
          </a:xfrm>
          <a:prstGeom prst="rect">
            <a:avLst/>
          </a:prstGeom>
        </p:spPr>
        <p:txBody>
          <a:bodyPr vert="horz" wrap="square" lIns="0" tIns="0" rIns="0" bIns="0" rtlCol="0">
            <a:spAutoFit/>
          </a:bodyPr>
          <a:lstStyle/>
          <a:p>
            <a:pPr marL="1270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#5</a:t>
            </a:r>
            <a:endParaRPr sz="2000">
              <a:latin typeface="Arial Black"/>
              <a:cs typeface="Arial Black"/>
            </a:endParaRPr>
          </a:p>
        </p:txBody>
      </p:sp>
      <p:sp>
        <p:nvSpPr>
          <p:cNvPr id="7" name="object 7"/>
          <p:cNvSpPr txBox="1"/>
          <p:nvPr/>
        </p:nvSpPr>
        <p:spPr>
          <a:xfrm>
            <a:off x="1130300" y="1492237"/>
            <a:ext cx="5530215" cy="2242820"/>
          </a:xfrm>
          <a:prstGeom prst="rect">
            <a:avLst/>
          </a:prstGeom>
        </p:spPr>
        <p:txBody>
          <a:bodyPr vert="horz" wrap="square" lIns="0" tIns="0" rIns="0" bIns="0" rtlCol="0">
            <a:spAutoFit/>
          </a:bodyPr>
          <a:lstStyle/>
          <a:p>
            <a:pPr marL="12700" algn="just">
              <a:lnSpc>
                <a:spcPts val="1885"/>
              </a:lnSpc>
            </a:pPr>
            <a:r>
              <a:rPr sz="1600" b="1" u="heavy" spc="-5" dirty="0">
                <a:latin typeface="Times New Roman"/>
                <a:cs typeface="Times New Roman"/>
              </a:rPr>
              <a:t>TOPOLOGY</a:t>
            </a:r>
            <a:endParaRPr sz="1600">
              <a:latin typeface="Times New Roman"/>
              <a:cs typeface="Times New Roman"/>
            </a:endParaRPr>
          </a:p>
          <a:p>
            <a:pPr marL="12700" marR="5080" algn="just">
              <a:lnSpc>
                <a:spcPts val="1380"/>
              </a:lnSpc>
              <a:spcBef>
                <a:spcPts val="60"/>
              </a:spcBef>
            </a:pPr>
            <a:r>
              <a:rPr sz="1200" dirty="0">
                <a:latin typeface="Times New Roman"/>
                <a:cs typeface="Times New Roman"/>
              </a:rPr>
              <a:t>“The Topology is the </a:t>
            </a:r>
            <a:r>
              <a:rPr sz="1200" spc="-5" dirty="0">
                <a:latin typeface="Times New Roman"/>
                <a:cs typeface="Times New Roman"/>
              </a:rPr>
              <a:t>geometric </a:t>
            </a:r>
            <a:r>
              <a:rPr sz="1200" dirty="0">
                <a:latin typeface="Times New Roman"/>
                <a:cs typeface="Times New Roman"/>
              </a:rPr>
              <a:t>representation of the relationship </a:t>
            </a:r>
            <a:r>
              <a:rPr sz="1200" spc="-5" dirty="0">
                <a:latin typeface="Times New Roman"/>
                <a:cs typeface="Times New Roman"/>
              </a:rPr>
              <a:t>of the links and the  </a:t>
            </a:r>
            <a:r>
              <a:rPr sz="1200" dirty="0">
                <a:latin typeface="Times New Roman"/>
                <a:cs typeface="Times New Roman"/>
              </a:rPr>
              <a:t>linking devices (Nodes) in a</a:t>
            </a:r>
            <a:r>
              <a:rPr sz="1200" spc="-125"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algn="ctr">
              <a:lnSpc>
                <a:spcPts val="1315"/>
              </a:lnSpc>
            </a:pPr>
            <a:r>
              <a:rPr sz="1200" spc="-10" dirty="0">
                <a:latin typeface="Times New Roman"/>
                <a:cs typeface="Times New Roman"/>
              </a:rPr>
              <a:t>Or</a:t>
            </a:r>
            <a:endParaRPr sz="1200">
              <a:latin typeface="Times New Roman"/>
              <a:cs typeface="Times New Roman"/>
            </a:endParaRPr>
          </a:p>
          <a:p>
            <a:pPr marL="12700" algn="just">
              <a:lnSpc>
                <a:spcPts val="1410"/>
              </a:lnSpc>
            </a:pPr>
            <a:r>
              <a:rPr sz="1200" dirty="0">
                <a:latin typeface="Times New Roman"/>
                <a:cs typeface="Times New Roman"/>
              </a:rPr>
              <a:t>“Topology </a:t>
            </a:r>
            <a:r>
              <a:rPr sz="1200" spc="-5" dirty="0">
                <a:latin typeface="Times New Roman"/>
                <a:cs typeface="Times New Roman"/>
              </a:rPr>
              <a:t>defines </a:t>
            </a:r>
            <a:r>
              <a:rPr sz="1200" dirty="0">
                <a:latin typeface="Times New Roman"/>
                <a:cs typeface="Times New Roman"/>
              </a:rPr>
              <a:t>the </a:t>
            </a:r>
            <a:r>
              <a:rPr sz="1200" spc="-5" dirty="0">
                <a:latin typeface="Times New Roman"/>
                <a:cs typeface="Times New Roman"/>
              </a:rPr>
              <a:t>physical or </a:t>
            </a:r>
            <a:r>
              <a:rPr sz="1200" dirty="0">
                <a:latin typeface="Times New Roman"/>
                <a:cs typeface="Times New Roman"/>
              </a:rPr>
              <a:t>the </a:t>
            </a:r>
            <a:r>
              <a:rPr sz="1200" spc="-5" dirty="0">
                <a:latin typeface="Times New Roman"/>
                <a:cs typeface="Times New Roman"/>
              </a:rPr>
              <a:t>Logical Agreement </a:t>
            </a:r>
            <a:r>
              <a:rPr sz="1200" dirty="0">
                <a:latin typeface="Times New Roman"/>
                <a:cs typeface="Times New Roman"/>
              </a:rPr>
              <a:t>of Links in a</a:t>
            </a:r>
            <a:r>
              <a:rPr sz="1200" spc="-10"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a:lnSpc>
                <a:spcPct val="100000"/>
              </a:lnSpc>
              <a:spcBef>
                <a:spcPts val="35"/>
              </a:spcBef>
            </a:pPr>
            <a:endParaRPr sz="1200">
              <a:latin typeface="Times New Roman"/>
              <a:cs typeface="Times New Roman"/>
            </a:endParaRPr>
          </a:p>
          <a:p>
            <a:pPr marL="12700" marR="5080" algn="just">
              <a:lnSpc>
                <a:spcPts val="1380"/>
              </a:lnSpc>
            </a:pPr>
            <a:r>
              <a:rPr sz="1200" dirty="0">
                <a:latin typeface="Times New Roman"/>
                <a:cs typeface="Times New Roman"/>
              </a:rPr>
              <a:t>Topology of a Network is suggestive of how a network is laid out. It refers to the specific  configuration and structure of the connections between the Links and the Nodes. Two or  more devices connect to a Link and two or </a:t>
            </a:r>
            <a:r>
              <a:rPr sz="1200" spc="-5" dirty="0">
                <a:latin typeface="Times New Roman"/>
                <a:cs typeface="Times New Roman"/>
              </a:rPr>
              <a:t>more </a:t>
            </a:r>
            <a:r>
              <a:rPr sz="1200" dirty="0">
                <a:latin typeface="Times New Roman"/>
                <a:cs typeface="Times New Roman"/>
              </a:rPr>
              <a:t>Links form a</a:t>
            </a:r>
            <a:r>
              <a:rPr sz="1200" spc="-120" dirty="0">
                <a:latin typeface="Times New Roman"/>
                <a:cs typeface="Times New Roman"/>
              </a:rPr>
              <a:t> </a:t>
            </a:r>
            <a:r>
              <a:rPr sz="1200" dirty="0">
                <a:latin typeface="Times New Roman"/>
                <a:cs typeface="Times New Roman"/>
              </a:rPr>
              <a:t>Topology</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20"/>
              </a:spcBef>
            </a:pPr>
            <a:endParaRPr sz="1300">
              <a:latin typeface="Times New Roman"/>
              <a:cs typeface="Times New Roman"/>
            </a:endParaRPr>
          </a:p>
          <a:p>
            <a:pPr algn="ctr">
              <a:lnSpc>
                <a:spcPct val="100000"/>
              </a:lnSpc>
            </a:pPr>
            <a:r>
              <a:rPr sz="1400" b="1" u="heavy" spc="-5" dirty="0">
                <a:latin typeface="Times New Roman"/>
                <a:cs typeface="Times New Roman"/>
              </a:rPr>
              <a:t>Categories of</a:t>
            </a:r>
            <a:r>
              <a:rPr sz="1400" b="1" u="heavy" spc="-25" dirty="0">
                <a:latin typeface="Times New Roman"/>
                <a:cs typeface="Times New Roman"/>
              </a:rPr>
              <a:t> </a:t>
            </a:r>
            <a:r>
              <a:rPr sz="1400" b="1" u="heavy" spc="-5" dirty="0">
                <a:latin typeface="Times New Roman"/>
                <a:cs typeface="Times New Roman"/>
              </a:rPr>
              <a:t>TOPOLOGY</a:t>
            </a:r>
            <a:endParaRPr sz="1400">
              <a:latin typeface="Times New Roman"/>
              <a:cs typeface="Times New Roman"/>
            </a:endParaRPr>
          </a:p>
        </p:txBody>
      </p:sp>
      <p:sp>
        <p:nvSpPr>
          <p:cNvPr id="8" name="object 8"/>
          <p:cNvSpPr/>
          <p:nvPr/>
        </p:nvSpPr>
        <p:spPr>
          <a:xfrm>
            <a:off x="3086100" y="4245102"/>
            <a:ext cx="1600200" cy="570865"/>
          </a:xfrm>
          <a:custGeom>
            <a:avLst/>
            <a:gdLst/>
            <a:ahLst/>
            <a:cxnLst/>
            <a:rect l="l" t="t" r="r" b="b"/>
            <a:pathLst>
              <a:path w="1600200" h="570864">
                <a:moveTo>
                  <a:pt x="1600200" y="0"/>
                </a:moveTo>
                <a:lnTo>
                  <a:pt x="0" y="0"/>
                </a:lnTo>
                <a:lnTo>
                  <a:pt x="0" y="570738"/>
                </a:lnTo>
                <a:lnTo>
                  <a:pt x="1600200" y="570738"/>
                </a:lnTo>
                <a:lnTo>
                  <a:pt x="1600200" y="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3577844" y="4286250"/>
            <a:ext cx="61849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Topology</a:t>
            </a:r>
            <a:endParaRPr sz="1200">
              <a:latin typeface="Times New Roman"/>
              <a:cs typeface="Times New Roman"/>
            </a:endParaRPr>
          </a:p>
        </p:txBody>
      </p:sp>
      <p:sp>
        <p:nvSpPr>
          <p:cNvPr id="10" name="object 10"/>
          <p:cNvSpPr/>
          <p:nvPr/>
        </p:nvSpPr>
        <p:spPr>
          <a:xfrm>
            <a:off x="1371600" y="6073140"/>
            <a:ext cx="800100" cy="457200"/>
          </a:xfrm>
          <a:custGeom>
            <a:avLst/>
            <a:gdLst/>
            <a:ahLst/>
            <a:cxnLst/>
            <a:rect l="l" t="t" r="r" b="b"/>
            <a:pathLst>
              <a:path w="800100" h="457200">
                <a:moveTo>
                  <a:pt x="800100" y="0"/>
                </a:moveTo>
                <a:lnTo>
                  <a:pt x="0" y="0"/>
                </a:lnTo>
                <a:lnTo>
                  <a:pt x="0" y="457200"/>
                </a:lnTo>
                <a:lnTo>
                  <a:pt x="800100" y="457200"/>
                </a:lnTo>
                <a:lnTo>
                  <a:pt x="800100"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589786" y="6114288"/>
            <a:ext cx="36449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Mesh</a:t>
            </a:r>
            <a:endParaRPr sz="1200">
              <a:latin typeface="Times New Roman"/>
              <a:cs typeface="Times New Roman"/>
            </a:endParaRPr>
          </a:p>
        </p:txBody>
      </p:sp>
      <p:sp>
        <p:nvSpPr>
          <p:cNvPr id="12" name="object 12"/>
          <p:cNvSpPr/>
          <p:nvPr/>
        </p:nvSpPr>
        <p:spPr>
          <a:xfrm>
            <a:off x="2400300" y="6073140"/>
            <a:ext cx="800100" cy="457200"/>
          </a:xfrm>
          <a:custGeom>
            <a:avLst/>
            <a:gdLst/>
            <a:ahLst/>
            <a:cxnLst/>
            <a:rect l="l" t="t" r="r" b="b"/>
            <a:pathLst>
              <a:path w="800100" h="457200">
                <a:moveTo>
                  <a:pt x="800100" y="0"/>
                </a:moveTo>
                <a:lnTo>
                  <a:pt x="0" y="0"/>
                </a:lnTo>
                <a:lnTo>
                  <a:pt x="0" y="457200"/>
                </a:lnTo>
                <a:lnTo>
                  <a:pt x="800100" y="457200"/>
                </a:lnTo>
                <a:lnTo>
                  <a:pt x="800100" y="0"/>
                </a:lnTo>
                <a:close/>
              </a:path>
            </a:pathLst>
          </a:custGeom>
          <a:ln w="9525">
            <a:solidFill>
              <a:srgbClr val="000000"/>
            </a:solidFill>
          </a:ln>
        </p:spPr>
        <p:txBody>
          <a:bodyPr wrap="square" lIns="0" tIns="0" rIns="0" bIns="0" rtlCol="0"/>
          <a:lstStyle/>
          <a:p>
            <a:endParaRPr/>
          </a:p>
        </p:txBody>
      </p:sp>
      <p:sp>
        <p:nvSpPr>
          <p:cNvPr id="13" name="object 13"/>
          <p:cNvSpPr txBox="1"/>
          <p:nvPr/>
        </p:nvSpPr>
        <p:spPr>
          <a:xfrm>
            <a:off x="2664967" y="6114288"/>
            <a:ext cx="27178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Star</a:t>
            </a:r>
            <a:endParaRPr sz="1200">
              <a:latin typeface="Times New Roman"/>
              <a:cs typeface="Times New Roman"/>
            </a:endParaRPr>
          </a:p>
        </p:txBody>
      </p:sp>
      <p:sp>
        <p:nvSpPr>
          <p:cNvPr id="14" name="object 14"/>
          <p:cNvSpPr/>
          <p:nvPr/>
        </p:nvSpPr>
        <p:spPr>
          <a:xfrm>
            <a:off x="3429000" y="6073140"/>
            <a:ext cx="800100" cy="457200"/>
          </a:xfrm>
          <a:custGeom>
            <a:avLst/>
            <a:gdLst/>
            <a:ahLst/>
            <a:cxnLst/>
            <a:rect l="l" t="t" r="r" b="b"/>
            <a:pathLst>
              <a:path w="800100" h="457200">
                <a:moveTo>
                  <a:pt x="800100" y="0"/>
                </a:moveTo>
                <a:lnTo>
                  <a:pt x="0" y="0"/>
                </a:lnTo>
                <a:lnTo>
                  <a:pt x="0" y="457200"/>
                </a:lnTo>
                <a:lnTo>
                  <a:pt x="800100" y="457200"/>
                </a:lnTo>
                <a:lnTo>
                  <a:pt x="800100" y="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3676903" y="6114288"/>
            <a:ext cx="30543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Tree</a:t>
            </a:r>
            <a:endParaRPr sz="1200">
              <a:latin typeface="Times New Roman"/>
              <a:cs typeface="Times New Roman"/>
            </a:endParaRPr>
          </a:p>
        </p:txBody>
      </p:sp>
      <p:sp>
        <p:nvSpPr>
          <p:cNvPr id="16" name="object 16"/>
          <p:cNvSpPr/>
          <p:nvPr/>
        </p:nvSpPr>
        <p:spPr>
          <a:xfrm>
            <a:off x="4572000" y="6073140"/>
            <a:ext cx="800100" cy="457200"/>
          </a:xfrm>
          <a:custGeom>
            <a:avLst/>
            <a:gdLst/>
            <a:ahLst/>
            <a:cxnLst/>
            <a:rect l="l" t="t" r="r" b="b"/>
            <a:pathLst>
              <a:path w="800100" h="457200">
                <a:moveTo>
                  <a:pt x="800100" y="0"/>
                </a:moveTo>
                <a:lnTo>
                  <a:pt x="0" y="0"/>
                </a:lnTo>
                <a:lnTo>
                  <a:pt x="0" y="457200"/>
                </a:lnTo>
                <a:lnTo>
                  <a:pt x="800100" y="457200"/>
                </a:lnTo>
                <a:lnTo>
                  <a:pt x="800100" y="0"/>
                </a:lnTo>
                <a:close/>
              </a:path>
            </a:pathLst>
          </a:custGeom>
          <a:ln w="9525">
            <a:solidFill>
              <a:srgbClr val="000000"/>
            </a:solidFill>
          </a:ln>
        </p:spPr>
        <p:txBody>
          <a:bodyPr wrap="square" lIns="0" tIns="0" rIns="0" bIns="0" rtlCol="0"/>
          <a:lstStyle/>
          <a:p>
            <a:endParaRPr/>
          </a:p>
        </p:txBody>
      </p:sp>
      <p:sp>
        <p:nvSpPr>
          <p:cNvPr id="17" name="object 17"/>
          <p:cNvSpPr txBox="1"/>
          <p:nvPr/>
        </p:nvSpPr>
        <p:spPr>
          <a:xfrm>
            <a:off x="4841240" y="6114288"/>
            <a:ext cx="262890"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Bus</a:t>
            </a:r>
            <a:endParaRPr sz="1200">
              <a:latin typeface="Times New Roman"/>
              <a:cs typeface="Times New Roman"/>
            </a:endParaRPr>
          </a:p>
        </p:txBody>
      </p:sp>
      <p:sp>
        <p:nvSpPr>
          <p:cNvPr id="18" name="object 18"/>
          <p:cNvSpPr/>
          <p:nvPr/>
        </p:nvSpPr>
        <p:spPr>
          <a:xfrm>
            <a:off x="5715000" y="6073140"/>
            <a:ext cx="800100" cy="457200"/>
          </a:xfrm>
          <a:custGeom>
            <a:avLst/>
            <a:gdLst/>
            <a:ahLst/>
            <a:cxnLst/>
            <a:rect l="l" t="t" r="r" b="b"/>
            <a:pathLst>
              <a:path w="800100" h="457200">
                <a:moveTo>
                  <a:pt x="800100" y="0"/>
                </a:moveTo>
                <a:lnTo>
                  <a:pt x="0" y="0"/>
                </a:lnTo>
                <a:lnTo>
                  <a:pt x="0" y="457200"/>
                </a:lnTo>
                <a:lnTo>
                  <a:pt x="800100" y="457200"/>
                </a:lnTo>
                <a:lnTo>
                  <a:pt x="800100" y="0"/>
                </a:lnTo>
                <a:close/>
              </a:path>
            </a:pathLst>
          </a:custGeom>
          <a:ln w="9525">
            <a:solidFill>
              <a:srgbClr val="000000"/>
            </a:solidFill>
          </a:ln>
        </p:spPr>
        <p:txBody>
          <a:bodyPr wrap="square" lIns="0" tIns="0" rIns="0" bIns="0" rtlCol="0"/>
          <a:lstStyle/>
          <a:p>
            <a:endParaRPr/>
          </a:p>
        </p:txBody>
      </p:sp>
      <p:sp>
        <p:nvSpPr>
          <p:cNvPr id="19" name="object 19"/>
          <p:cNvSpPr txBox="1"/>
          <p:nvPr/>
        </p:nvSpPr>
        <p:spPr>
          <a:xfrm>
            <a:off x="5954521" y="6114288"/>
            <a:ext cx="32194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Ring</a:t>
            </a:r>
            <a:endParaRPr sz="1200">
              <a:latin typeface="Times New Roman"/>
              <a:cs typeface="Times New Roman"/>
            </a:endParaRPr>
          </a:p>
        </p:txBody>
      </p:sp>
      <p:sp>
        <p:nvSpPr>
          <p:cNvPr id="20" name="object 20"/>
          <p:cNvSpPr/>
          <p:nvPr/>
        </p:nvSpPr>
        <p:spPr>
          <a:xfrm>
            <a:off x="3886200" y="4815840"/>
            <a:ext cx="1270" cy="571500"/>
          </a:xfrm>
          <a:custGeom>
            <a:avLst/>
            <a:gdLst/>
            <a:ahLst/>
            <a:cxnLst/>
            <a:rect l="l" t="t" r="r" b="b"/>
            <a:pathLst>
              <a:path w="1270" h="571500">
                <a:moveTo>
                  <a:pt x="0" y="0"/>
                </a:moveTo>
                <a:lnTo>
                  <a:pt x="762" y="571500"/>
                </a:lnTo>
              </a:path>
            </a:pathLst>
          </a:custGeom>
          <a:ln w="9525">
            <a:solidFill>
              <a:srgbClr val="000000"/>
            </a:solidFill>
          </a:ln>
        </p:spPr>
        <p:txBody>
          <a:bodyPr wrap="square" lIns="0" tIns="0" rIns="0" bIns="0" rtlCol="0"/>
          <a:lstStyle/>
          <a:p>
            <a:endParaRPr/>
          </a:p>
        </p:txBody>
      </p:sp>
      <p:sp>
        <p:nvSpPr>
          <p:cNvPr id="21" name="object 21"/>
          <p:cNvSpPr/>
          <p:nvPr/>
        </p:nvSpPr>
        <p:spPr>
          <a:xfrm>
            <a:off x="1714500" y="5387340"/>
            <a:ext cx="4343400" cy="0"/>
          </a:xfrm>
          <a:custGeom>
            <a:avLst/>
            <a:gdLst/>
            <a:ahLst/>
            <a:cxnLst/>
            <a:rect l="l" t="t" r="r" b="b"/>
            <a:pathLst>
              <a:path w="4343400">
                <a:moveTo>
                  <a:pt x="0" y="0"/>
                </a:moveTo>
                <a:lnTo>
                  <a:pt x="4343400" y="0"/>
                </a:lnTo>
              </a:path>
            </a:pathLst>
          </a:custGeom>
          <a:ln w="9525">
            <a:solidFill>
              <a:srgbClr val="000000"/>
            </a:solidFill>
          </a:ln>
        </p:spPr>
        <p:txBody>
          <a:bodyPr wrap="square" lIns="0" tIns="0" rIns="0" bIns="0" rtlCol="0"/>
          <a:lstStyle/>
          <a:p>
            <a:endParaRPr/>
          </a:p>
        </p:txBody>
      </p:sp>
      <p:sp>
        <p:nvSpPr>
          <p:cNvPr id="22" name="object 22"/>
          <p:cNvSpPr/>
          <p:nvPr/>
        </p:nvSpPr>
        <p:spPr>
          <a:xfrm>
            <a:off x="1714500" y="5387340"/>
            <a:ext cx="0" cy="685800"/>
          </a:xfrm>
          <a:custGeom>
            <a:avLst/>
            <a:gdLst/>
            <a:ahLst/>
            <a:cxnLst/>
            <a:rect l="l" t="t" r="r" b="b"/>
            <a:pathLst>
              <a:path h="685800">
                <a:moveTo>
                  <a:pt x="0" y="0"/>
                </a:moveTo>
                <a:lnTo>
                  <a:pt x="0" y="685800"/>
                </a:lnTo>
              </a:path>
            </a:pathLst>
          </a:custGeom>
          <a:ln w="9525">
            <a:solidFill>
              <a:srgbClr val="000000"/>
            </a:solidFill>
          </a:ln>
        </p:spPr>
        <p:txBody>
          <a:bodyPr wrap="square" lIns="0" tIns="0" rIns="0" bIns="0" rtlCol="0"/>
          <a:lstStyle/>
          <a:p>
            <a:endParaRPr/>
          </a:p>
        </p:txBody>
      </p:sp>
      <p:sp>
        <p:nvSpPr>
          <p:cNvPr id="23" name="object 23"/>
          <p:cNvSpPr/>
          <p:nvPr/>
        </p:nvSpPr>
        <p:spPr>
          <a:xfrm>
            <a:off x="2857500" y="5387340"/>
            <a:ext cx="0" cy="685800"/>
          </a:xfrm>
          <a:custGeom>
            <a:avLst/>
            <a:gdLst/>
            <a:ahLst/>
            <a:cxnLst/>
            <a:rect l="l" t="t" r="r" b="b"/>
            <a:pathLst>
              <a:path h="685800">
                <a:moveTo>
                  <a:pt x="0" y="0"/>
                </a:moveTo>
                <a:lnTo>
                  <a:pt x="0" y="685800"/>
                </a:lnTo>
              </a:path>
            </a:pathLst>
          </a:custGeom>
          <a:ln w="9525">
            <a:solidFill>
              <a:srgbClr val="000000"/>
            </a:solidFill>
          </a:ln>
        </p:spPr>
        <p:txBody>
          <a:bodyPr wrap="square" lIns="0" tIns="0" rIns="0" bIns="0" rtlCol="0"/>
          <a:lstStyle/>
          <a:p>
            <a:endParaRPr/>
          </a:p>
        </p:txBody>
      </p:sp>
      <p:sp>
        <p:nvSpPr>
          <p:cNvPr id="24" name="object 24"/>
          <p:cNvSpPr/>
          <p:nvPr/>
        </p:nvSpPr>
        <p:spPr>
          <a:xfrm>
            <a:off x="3886200" y="5387340"/>
            <a:ext cx="0" cy="685800"/>
          </a:xfrm>
          <a:custGeom>
            <a:avLst/>
            <a:gdLst/>
            <a:ahLst/>
            <a:cxnLst/>
            <a:rect l="l" t="t" r="r" b="b"/>
            <a:pathLst>
              <a:path h="685800">
                <a:moveTo>
                  <a:pt x="0" y="0"/>
                </a:moveTo>
                <a:lnTo>
                  <a:pt x="0" y="685800"/>
                </a:lnTo>
              </a:path>
            </a:pathLst>
          </a:custGeom>
          <a:ln w="9525">
            <a:solidFill>
              <a:srgbClr val="000000"/>
            </a:solidFill>
          </a:ln>
        </p:spPr>
        <p:txBody>
          <a:bodyPr wrap="square" lIns="0" tIns="0" rIns="0" bIns="0" rtlCol="0"/>
          <a:lstStyle/>
          <a:p>
            <a:endParaRPr/>
          </a:p>
        </p:txBody>
      </p:sp>
      <p:sp>
        <p:nvSpPr>
          <p:cNvPr id="25" name="object 25"/>
          <p:cNvSpPr/>
          <p:nvPr/>
        </p:nvSpPr>
        <p:spPr>
          <a:xfrm>
            <a:off x="4914900" y="5387340"/>
            <a:ext cx="0" cy="685800"/>
          </a:xfrm>
          <a:custGeom>
            <a:avLst/>
            <a:gdLst/>
            <a:ahLst/>
            <a:cxnLst/>
            <a:rect l="l" t="t" r="r" b="b"/>
            <a:pathLst>
              <a:path h="685800">
                <a:moveTo>
                  <a:pt x="0" y="0"/>
                </a:moveTo>
                <a:lnTo>
                  <a:pt x="0" y="685800"/>
                </a:lnTo>
              </a:path>
            </a:pathLst>
          </a:custGeom>
          <a:ln w="9525">
            <a:solidFill>
              <a:srgbClr val="000000"/>
            </a:solidFill>
          </a:ln>
        </p:spPr>
        <p:txBody>
          <a:bodyPr wrap="square" lIns="0" tIns="0" rIns="0" bIns="0" rtlCol="0"/>
          <a:lstStyle/>
          <a:p>
            <a:endParaRPr/>
          </a:p>
        </p:txBody>
      </p:sp>
      <p:sp>
        <p:nvSpPr>
          <p:cNvPr id="26" name="object 26"/>
          <p:cNvSpPr/>
          <p:nvPr/>
        </p:nvSpPr>
        <p:spPr>
          <a:xfrm>
            <a:off x="6057900" y="5387340"/>
            <a:ext cx="0" cy="685800"/>
          </a:xfrm>
          <a:custGeom>
            <a:avLst/>
            <a:gdLst/>
            <a:ahLst/>
            <a:cxnLst/>
            <a:rect l="l" t="t" r="r" b="b"/>
            <a:pathLst>
              <a:path h="685800">
                <a:moveTo>
                  <a:pt x="0" y="0"/>
                </a:moveTo>
                <a:lnTo>
                  <a:pt x="0" y="685800"/>
                </a:lnTo>
              </a:path>
            </a:pathLst>
          </a:custGeom>
          <a:ln w="9525">
            <a:solidFill>
              <a:srgbClr val="000000"/>
            </a:solidFill>
          </a:ln>
        </p:spPr>
        <p:txBody>
          <a:bodyPr wrap="square" lIns="0" tIns="0" rIns="0" bIns="0" rtlCol="0"/>
          <a:lstStyle/>
          <a:p>
            <a:endParaRPr/>
          </a:p>
        </p:txBody>
      </p:sp>
      <p:sp>
        <p:nvSpPr>
          <p:cNvPr id="27" name="object 27"/>
          <p:cNvSpPr txBox="1"/>
          <p:nvPr/>
        </p:nvSpPr>
        <p:spPr>
          <a:xfrm>
            <a:off x="1130300" y="7037832"/>
            <a:ext cx="5530215" cy="1636345"/>
          </a:xfrm>
          <a:prstGeom prst="rect">
            <a:avLst/>
          </a:prstGeom>
        </p:spPr>
        <p:txBody>
          <a:bodyPr vert="horz" wrap="square" lIns="0" tIns="0" rIns="0" bIns="0" rtlCol="0">
            <a:spAutoFit/>
          </a:bodyPr>
          <a:lstStyle/>
          <a:p>
            <a:pPr marL="469900" indent="-228600">
              <a:lnSpc>
                <a:spcPts val="1410"/>
              </a:lnSpc>
              <a:buFont typeface="Meiryo"/>
              <a:buChar char="✓"/>
              <a:tabLst>
                <a:tab pos="469900" algn="l"/>
              </a:tabLst>
            </a:pPr>
            <a:r>
              <a:rPr sz="1200" dirty="0">
                <a:latin typeface="Times New Roman"/>
                <a:cs typeface="Times New Roman"/>
              </a:rPr>
              <a:t>Question: </a:t>
            </a:r>
            <a:r>
              <a:rPr sz="1200" spc="-5" dirty="0">
                <a:latin typeface="Times New Roman"/>
                <a:cs typeface="Times New Roman"/>
              </a:rPr>
              <a:t>What </a:t>
            </a:r>
            <a:r>
              <a:rPr sz="1200" dirty="0">
                <a:latin typeface="Times New Roman"/>
                <a:cs typeface="Times New Roman"/>
              </a:rPr>
              <a:t>to </a:t>
            </a:r>
            <a:r>
              <a:rPr sz="1200" spc="-5" dirty="0">
                <a:latin typeface="Times New Roman"/>
                <a:cs typeface="Times New Roman"/>
              </a:rPr>
              <a:t>consider </a:t>
            </a:r>
            <a:r>
              <a:rPr sz="1200" dirty="0">
                <a:latin typeface="Times New Roman"/>
                <a:cs typeface="Times New Roman"/>
              </a:rPr>
              <a:t>when </a:t>
            </a:r>
            <a:r>
              <a:rPr sz="1200" spc="-5" dirty="0">
                <a:latin typeface="Times New Roman"/>
                <a:cs typeface="Times New Roman"/>
              </a:rPr>
              <a:t>choosing </a:t>
            </a:r>
            <a:r>
              <a:rPr sz="1200" dirty="0">
                <a:latin typeface="Times New Roman"/>
                <a:cs typeface="Times New Roman"/>
              </a:rPr>
              <a:t>a</a:t>
            </a:r>
            <a:r>
              <a:rPr sz="1200" spc="30" dirty="0">
                <a:latin typeface="Times New Roman"/>
                <a:cs typeface="Times New Roman"/>
              </a:rPr>
              <a:t> </a:t>
            </a:r>
            <a:r>
              <a:rPr sz="1200" spc="-5" dirty="0">
                <a:latin typeface="Times New Roman"/>
                <a:cs typeface="Times New Roman"/>
              </a:rPr>
              <a:t>Topology????????</a:t>
            </a:r>
            <a:endParaRPr sz="1200" dirty="0">
              <a:latin typeface="Times New Roman"/>
              <a:cs typeface="Times New Roman"/>
            </a:endParaRPr>
          </a:p>
          <a:p>
            <a:pPr marL="469900" indent="-228600">
              <a:lnSpc>
                <a:spcPts val="1410"/>
              </a:lnSpc>
              <a:buFont typeface="Meiryo"/>
              <a:buChar char="✓"/>
              <a:tabLst>
                <a:tab pos="469900" algn="l"/>
              </a:tabLst>
            </a:pPr>
            <a:r>
              <a:rPr sz="1200" dirty="0">
                <a:latin typeface="Times New Roman"/>
                <a:cs typeface="Times New Roman"/>
              </a:rPr>
              <a:t>Answer: Relative </a:t>
            </a:r>
            <a:r>
              <a:rPr sz="1200" spc="-5" dirty="0">
                <a:latin typeface="Times New Roman"/>
                <a:cs typeface="Times New Roman"/>
              </a:rPr>
              <a:t>status </a:t>
            </a:r>
            <a:r>
              <a:rPr sz="1200" dirty="0">
                <a:latin typeface="Times New Roman"/>
                <a:cs typeface="Times New Roman"/>
              </a:rPr>
              <a:t>of the devices to be</a:t>
            </a:r>
            <a:r>
              <a:rPr sz="1200" spc="-120" dirty="0">
                <a:latin typeface="Times New Roman"/>
                <a:cs typeface="Times New Roman"/>
              </a:rPr>
              <a:t> </a:t>
            </a:r>
            <a:r>
              <a:rPr sz="1200" dirty="0">
                <a:latin typeface="Times New Roman"/>
                <a:cs typeface="Times New Roman"/>
              </a:rPr>
              <a:t>linked.</a:t>
            </a:r>
          </a:p>
          <a:p>
            <a:pPr>
              <a:lnSpc>
                <a:spcPct val="100000"/>
              </a:lnSpc>
              <a:spcBef>
                <a:spcPts val="55"/>
              </a:spcBef>
            </a:pPr>
            <a:endParaRPr sz="1100" dirty="0">
              <a:latin typeface="Times New Roman"/>
              <a:cs typeface="Times New Roman"/>
            </a:endParaRPr>
          </a:p>
          <a:p>
            <a:pPr marL="12700">
              <a:lnSpc>
                <a:spcPct val="100000"/>
              </a:lnSpc>
            </a:pPr>
            <a:r>
              <a:rPr sz="1200" dirty="0">
                <a:latin typeface="Times New Roman"/>
                <a:cs typeface="Times New Roman"/>
              </a:rPr>
              <a:t>Two </a:t>
            </a:r>
            <a:r>
              <a:rPr sz="1200" dirty="0">
                <a:solidFill>
                  <a:srgbClr val="FF0000"/>
                </a:solidFill>
                <a:latin typeface="Times New Roman"/>
                <a:cs typeface="Times New Roman"/>
              </a:rPr>
              <a:t>relationships</a:t>
            </a:r>
            <a:r>
              <a:rPr sz="1200" dirty="0">
                <a:latin typeface="Times New Roman"/>
                <a:cs typeface="Times New Roman"/>
              </a:rPr>
              <a:t> are possible in a</a:t>
            </a:r>
            <a:r>
              <a:rPr sz="1200" spc="-135" dirty="0">
                <a:latin typeface="Times New Roman"/>
                <a:cs typeface="Times New Roman"/>
              </a:rPr>
              <a:t> </a:t>
            </a:r>
            <a:r>
              <a:rPr sz="1200" dirty="0">
                <a:latin typeface="Times New Roman"/>
                <a:cs typeface="Times New Roman"/>
              </a:rPr>
              <a:t>network</a:t>
            </a:r>
          </a:p>
          <a:p>
            <a:pPr>
              <a:lnSpc>
                <a:spcPct val="100000"/>
              </a:lnSpc>
              <a:spcBef>
                <a:spcPts val="55"/>
              </a:spcBef>
            </a:pPr>
            <a:endParaRPr sz="1100" dirty="0">
              <a:latin typeface="Times New Roman"/>
              <a:cs typeface="Times New Roman"/>
            </a:endParaRPr>
          </a:p>
          <a:p>
            <a:pPr marL="469900" indent="-228600">
              <a:lnSpc>
                <a:spcPct val="100000"/>
              </a:lnSpc>
              <a:buFont typeface="Meiryo"/>
              <a:buChar char="➢"/>
              <a:tabLst>
                <a:tab pos="469900" algn="l"/>
              </a:tabLst>
            </a:pPr>
            <a:r>
              <a:rPr sz="1200" b="1" spc="-5" dirty="0">
                <a:latin typeface="Times New Roman"/>
                <a:cs typeface="Times New Roman"/>
              </a:rPr>
              <a:t>PEER-TO-PEER</a:t>
            </a:r>
            <a:r>
              <a:rPr sz="1200" spc="-5" dirty="0">
                <a:latin typeface="Times New Roman"/>
                <a:cs typeface="Times New Roman"/>
              </a:rPr>
              <a:t>: </a:t>
            </a:r>
            <a:r>
              <a:rPr sz="1200" dirty="0">
                <a:latin typeface="Times New Roman"/>
                <a:cs typeface="Times New Roman"/>
              </a:rPr>
              <a:t>Devices share </a:t>
            </a:r>
            <a:r>
              <a:rPr sz="1200" spc="-5" dirty="0">
                <a:latin typeface="Times New Roman"/>
                <a:cs typeface="Times New Roman"/>
              </a:rPr>
              <a:t>the </a:t>
            </a:r>
            <a:r>
              <a:rPr sz="1200" dirty="0">
                <a:latin typeface="Times New Roman"/>
                <a:cs typeface="Times New Roman"/>
              </a:rPr>
              <a:t>link</a:t>
            </a:r>
            <a:r>
              <a:rPr sz="1200" spc="-55" dirty="0">
                <a:latin typeface="Times New Roman"/>
                <a:cs typeface="Times New Roman"/>
              </a:rPr>
              <a:t> </a:t>
            </a:r>
            <a:r>
              <a:rPr sz="1200" spc="-5" dirty="0">
                <a:latin typeface="Times New Roman"/>
                <a:cs typeface="Times New Roman"/>
              </a:rPr>
              <a:t>equally</a:t>
            </a:r>
            <a:endParaRPr sz="1200" dirty="0">
              <a:latin typeface="Times New Roman"/>
              <a:cs typeface="Times New Roman"/>
            </a:endParaRPr>
          </a:p>
          <a:p>
            <a:pPr>
              <a:lnSpc>
                <a:spcPct val="100000"/>
              </a:lnSpc>
              <a:spcBef>
                <a:spcPts val="35"/>
              </a:spcBef>
              <a:buFont typeface="Meiryo"/>
              <a:buChar char="➢"/>
            </a:pPr>
            <a:endParaRPr sz="1200" dirty="0">
              <a:latin typeface="Times New Roman"/>
              <a:cs typeface="Times New Roman"/>
            </a:endParaRPr>
          </a:p>
          <a:p>
            <a:pPr marL="469900" marR="5080" indent="-228600">
              <a:lnSpc>
                <a:spcPts val="1380"/>
              </a:lnSpc>
              <a:buFont typeface="Meiryo"/>
              <a:buChar char="➢"/>
              <a:tabLst>
                <a:tab pos="469900" algn="l"/>
              </a:tabLst>
            </a:pPr>
            <a:r>
              <a:rPr sz="1200" b="1" spc="-5" dirty="0">
                <a:latin typeface="Times New Roman"/>
                <a:cs typeface="Times New Roman"/>
              </a:rPr>
              <a:t>PRIMARY-SECONDARY</a:t>
            </a:r>
            <a:r>
              <a:rPr sz="1200" spc="-5" dirty="0">
                <a:latin typeface="Times New Roman"/>
                <a:cs typeface="Times New Roman"/>
              </a:rPr>
              <a:t>: </a:t>
            </a:r>
            <a:r>
              <a:rPr sz="1200" dirty="0">
                <a:latin typeface="Times New Roman"/>
                <a:cs typeface="Times New Roman"/>
              </a:rPr>
              <a:t>One device controls </a:t>
            </a:r>
            <a:r>
              <a:rPr sz="1200" spc="-5" dirty="0">
                <a:latin typeface="Times New Roman"/>
                <a:cs typeface="Times New Roman"/>
              </a:rPr>
              <a:t>traffic </a:t>
            </a:r>
            <a:r>
              <a:rPr sz="1200" dirty="0">
                <a:latin typeface="Times New Roman"/>
                <a:cs typeface="Times New Roman"/>
              </a:rPr>
              <a:t>and the others </a:t>
            </a:r>
            <a:r>
              <a:rPr sz="1200" spc="-5" dirty="0">
                <a:latin typeface="Times New Roman"/>
                <a:cs typeface="Times New Roman"/>
              </a:rPr>
              <a:t>must  transmit </a:t>
            </a:r>
            <a:r>
              <a:rPr sz="1200" dirty="0">
                <a:latin typeface="Times New Roman"/>
                <a:cs typeface="Times New Roman"/>
              </a:rPr>
              <a:t>through</a:t>
            </a:r>
            <a:r>
              <a:rPr sz="1200" spc="-70" dirty="0">
                <a:latin typeface="Times New Roman"/>
                <a:cs typeface="Times New Roman"/>
              </a:rPr>
              <a:t> </a:t>
            </a:r>
            <a:r>
              <a:rPr sz="1200" dirty="0">
                <a:latin typeface="Times New Roman"/>
                <a:cs typeface="Times New Roman"/>
              </a:rPr>
              <a:t>it</a:t>
            </a:r>
          </a:p>
        </p:txBody>
      </p:sp>
      <p:sp>
        <p:nvSpPr>
          <p:cNvPr id="28" name="object 2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29" name="object 2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28</a:t>
            </a:fld>
            <a:endParaRPr dirty="0"/>
          </a:p>
        </p:txBody>
      </p:sp>
      <p:pic>
        <p:nvPicPr>
          <p:cNvPr id="30"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005478" y="1474457"/>
            <a:ext cx="487363" cy="487363"/>
          </a:xfrm>
          <a:prstGeom prst="rect">
            <a:avLst/>
          </a:prstGeom>
        </p:spPr>
      </p:pic>
      <p:pic>
        <p:nvPicPr>
          <p:cNvPr id="31"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902450" y="3365500"/>
            <a:ext cx="487363" cy="487363"/>
          </a:xfrm>
          <a:prstGeom prst="rect">
            <a:avLst/>
          </a:prstGeom>
        </p:spPr>
      </p:pic>
      <p:pic>
        <p:nvPicPr>
          <p:cNvPr id="32"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stretch>
            <a:fillRect/>
          </a:stretch>
        </p:blipFill>
        <p:spPr>
          <a:xfrm>
            <a:off x="6793706" y="7368641"/>
            <a:ext cx="487363" cy="487363"/>
          </a:xfrm>
          <a:prstGeom prst="rect">
            <a:avLst/>
          </a:prstGeom>
        </p:spPr>
      </p:pic>
    </p:spTree>
    <p:extLst>
      <p:ext uri="{BB962C8B-B14F-4D97-AF65-F5344CB8AC3E}">
        <p14:creationId xmlns:p14="http://schemas.microsoft.com/office/powerpoint/2010/main" val="16565980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8" fill="hold"/>
                                        <p:tgtEl>
                                          <p:spTgt spid="30"/>
                                        </p:tgtEl>
                                      </p:cBhvr>
                                    </p:cmd>
                                  </p:childTnLst>
                                </p:cTn>
                              </p:par>
                            </p:childTnLst>
                          </p:cTn>
                        </p:par>
                      </p:childTnLst>
                    </p:cTn>
                  </p:par>
                </p:childTnLst>
              </p:cTn>
              <p:nextCondLst>
                <p:cond evt="onClick" delay="0">
                  <p:tgtEl>
                    <p:spTgt spid="30"/>
                  </p:tgtEl>
                </p:cond>
              </p:nextCondLst>
            </p:seq>
            <p:audio>
              <p:cMediaNode vol="80000">
                <p:cTn id="7" fill="hold" display="0">
                  <p:stCondLst>
                    <p:cond delay="indefinite"/>
                  </p:stCondLst>
                  <p:endCondLst>
                    <p:cond evt="onStopAudio" delay="0">
                      <p:tgtEl>
                        <p:sldTgt/>
                      </p:tgtEl>
                    </p:cond>
                  </p:endCondLst>
                </p:cTn>
                <p:tgtEl>
                  <p:spTgt spid="30"/>
                </p:tgtEl>
              </p:cMediaNode>
            </p:audi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7271" fill="hold"/>
                                        <p:tgtEl>
                                          <p:spTgt spid="31"/>
                                        </p:tgtEl>
                                      </p:cBhvr>
                                    </p:cmd>
                                  </p:childTnLst>
                                </p:cTn>
                              </p:par>
                            </p:childTnLst>
                          </p:cTn>
                        </p:par>
                      </p:childTnLst>
                    </p:cTn>
                  </p:par>
                </p:childTnLst>
              </p:cTn>
              <p:nextCondLst>
                <p:cond evt="onClick" delay="0">
                  <p:tgtEl>
                    <p:spTgt spid="31"/>
                  </p:tgtEl>
                </p:cond>
              </p:nextCondLst>
            </p:seq>
            <p:audio>
              <p:cMediaNode vol="80000">
                <p:cTn id="13" fill="hold" display="0">
                  <p:stCondLst>
                    <p:cond delay="indefinite"/>
                  </p:stCondLst>
                  <p:endCondLst>
                    <p:cond evt="onStopAudio" delay="0">
                      <p:tgtEl>
                        <p:sldTgt/>
                      </p:tgtEl>
                    </p:cond>
                  </p:endCondLst>
                </p:cTn>
                <p:tgtEl>
                  <p:spTgt spid="31"/>
                </p:tgtEl>
              </p:cMediaNode>
            </p:audio>
            <p:seq concurrent="1" nextAc="seek">
              <p:cTn id="14" restart="whenNotActive" fill="hold" evtFilter="cancelBubble" nodeType="interactiveSeq">
                <p:stCondLst>
                  <p:cond evt="onClick" delay="0">
                    <p:tgtEl>
                      <p:spTgt spid="3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464" fill="hold"/>
                                        <p:tgtEl>
                                          <p:spTgt spid="32"/>
                                        </p:tgtEl>
                                      </p:cBhvr>
                                    </p:cmd>
                                  </p:childTnLst>
                                </p:cTn>
                              </p:par>
                            </p:childTnLst>
                          </p:cTn>
                        </p:par>
                      </p:childTnLst>
                    </p:cTn>
                  </p:par>
                </p:childTnLst>
              </p:cTn>
              <p:nextCondLst>
                <p:cond evt="onClick" delay="0">
                  <p:tgtEl>
                    <p:spTgt spid="32"/>
                  </p:tgtEl>
                </p:cond>
              </p:nextCondLst>
            </p:seq>
            <p:audio>
              <p:cMediaNode vol="80000">
                <p:cTn id="19" fill="hold" display="0">
                  <p:stCondLst>
                    <p:cond delay="indefinite"/>
                  </p:stCondLst>
                  <p:endCondLst>
                    <p:cond evt="onStopAudio" delay="0">
                      <p:tgtEl>
                        <p:sldTgt/>
                      </p:tgtEl>
                    </p:cond>
                  </p:endCondLst>
                </p:cTn>
                <p:tgtEl>
                  <p:spTgt spid="3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3198367" y="1078992"/>
            <a:ext cx="1393825" cy="194945"/>
          </a:xfrm>
          <a:prstGeom prst="rect">
            <a:avLst/>
          </a:prstGeom>
        </p:spPr>
        <p:txBody>
          <a:bodyPr vert="horz" wrap="square" lIns="0" tIns="0" rIns="0" bIns="0" rtlCol="0">
            <a:spAutoFit/>
          </a:bodyPr>
          <a:lstStyle/>
          <a:p>
            <a:pPr marL="12700">
              <a:lnSpc>
                <a:spcPct val="100000"/>
              </a:lnSpc>
            </a:pPr>
            <a:r>
              <a:rPr sz="1200" b="1" u="heavy" dirty="0">
                <a:latin typeface="Times New Roman"/>
                <a:cs typeface="Times New Roman"/>
              </a:rPr>
              <a:t>MESH</a:t>
            </a:r>
            <a:r>
              <a:rPr sz="1200" b="1" u="heavy" spc="-105" dirty="0">
                <a:latin typeface="Times New Roman"/>
                <a:cs typeface="Times New Roman"/>
              </a:rPr>
              <a:t> </a:t>
            </a:r>
            <a:r>
              <a:rPr sz="1200" b="1" u="heavy" dirty="0">
                <a:latin typeface="Times New Roman"/>
                <a:cs typeface="Times New Roman"/>
              </a:rPr>
              <a:t>TOPOLOGY</a:t>
            </a:r>
            <a:endParaRPr sz="1200">
              <a:latin typeface="Times New Roman"/>
              <a:cs typeface="Times New Roman"/>
            </a:endParaRPr>
          </a:p>
        </p:txBody>
      </p:sp>
      <p:sp>
        <p:nvSpPr>
          <p:cNvPr id="7" name="object 7"/>
          <p:cNvSpPr/>
          <p:nvPr/>
        </p:nvSpPr>
        <p:spPr>
          <a:xfrm>
            <a:off x="1143000" y="1440180"/>
            <a:ext cx="5715000" cy="2266950"/>
          </a:xfrm>
          <a:prstGeom prst="rect">
            <a:avLst/>
          </a:prstGeom>
          <a:blipFill>
            <a:blip r:embed="rId8" cstate="print"/>
            <a:stretch>
              <a:fillRect/>
            </a:stretch>
          </a:blipFill>
        </p:spPr>
        <p:txBody>
          <a:bodyPr wrap="square" lIns="0" tIns="0" rIns="0" bIns="0" rtlCol="0"/>
          <a:lstStyle/>
          <a:p>
            <a:endParaRPr/>
          </a:p>
        </p:txBody>
      </p:sp>
      <p:sp>
        <p:nvSpPr>
          <p:cNvPr id="8" name="object 8"/>
          <p:cNvSpPr txBox="1"/>
          <p:nvPr/>
        </p:nvSpPr>
        <p:spPr>
          <a:xfrm>
            <a:off x="1358900" y="3871721"/>
            <a:ext cx="4949190" cy="38100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Every device has </a:t>
            </a:r>
            <a:r>
              <a:rPr sz="1200" b="1" i="1" u="heavy" spc="-5" dirty="0">
                <a:latin typeface="Times New Roman"/>
                <a:cs typeface="Times New Roman"/>
              </a:rPr>
              <a:t>dedicated </a:t>
            </a:r>
            <a:r>
              <a:rPr sz="1200" dirty="0">
                <a:latin typeface="Times New Roman"/>
                <a:cs typeface="Times New Roman"/>
              </a:rPr>
              <a:t>a point-to-point link to every other</a:t>
            </a:r>
            <a:r>
              <a:rPr sz="1200" spc="-120" dirty="0">
                <a:latin typeface="Times New Roman"/>
                <a:cs typeface="Times New Roman"/>
              </a:rPr>
              <a:t> </a:t>
            </a:r>
            <a:r>
              <a:rPr sz="1200" dirty="0">
                <a:latin typeface="Times New Roman"/>
                <a:cs typeface="Times New Roman"/>
              </a:rPr>
              <a:t>device</a:t>
            </a:r>
          </a:p>
          <a:p>
            <a:pPr marL="241300" indent="-228600">
              <a:lnSpc>
                <a:spcPts val="1410"/>
              </a:lnSpc>
              <a:buFont typeface="Courier New"/>
              <a:buChar char="o"/>
              <a:tabLst>
                <a:tab pos="241300" algn="l"/>
              </a:tabLst>
            </a:pPr>
            <a:r>
              <a:rPr sz="1200" u="sng" spc="-5" dirty="0">
                <a:latin typeface="Times New Roman"/>
                <a:cs typeface="Times New Roman"/>
              </a:rPr>
              <a:t>Dedicated</a:t>
            </a:r>
            <a:r>
              <a:rPr sz="1200" spc="-5" dirty="0">
                <a:latin typeface="Times New Roman"/>
                <a:cs typeface="Times New Roman"/>
              </a:rPr>
              <a:t>: </a:t>
            </a:r>
            <a:r>
              <a:rPr sz="1200" dirty="0">
                <a:latin typeface="Times New Roman"/>
                <a:cs typeface="Times New Roman"/>
              </a:rPr>
              <a:t>Means </a:t>
            </a:r>
            <a:r>
              <a:rPr sz="1200" spc="-5" dirty="0">
                <a:latin typeface="Times New Roman"/>
                <a:cs typeface="Times New Roman"/>
              </a:rPr>
              <a:t>that </a:t>
            </a:r>
            <a:r>
              <a:rPr sz="1200" dirty="0">
                <a:latin typeface="Times New Roman"/>
                <a:cs typeface="Times New Roman"/>
              </a:rPr>
              <a:t>the link </a:t>
            </a:r>
            <a:r>
              <a:rPr sz="1200" spc="-5" dirty="0">
                <a:latin typeface="Times New Roman"/>
                <a:cs typeface="Times New Roman"/>
              </a:rPr>
              <a:t>carries traffic </a:t>
            </a:r>
            <a:r>
              <a:rPr sz="1200" dirty="0">
                <a:latin typeface="Times New Roman"/>
                <a:cs typeface="Times New Roman"/>
              </a:rPr>
              <a:t>only between these two</a:t>
            </a:r>
            <a:r>
              <a:rPr sz="1200" spc="20" dirty="0">
                <a:latin typeface="Times New Roman"/>
                <a:cs typeface="Times New Roman"/>
              </a:rPr>
              <a:t> </a:t>
            </a:r>
            <a:r>
              <a:rPr sz="1200" dirty="0">
                <a:latin typeface="Times New Roman"/>
                <a:cs typeface="Times New Roman"/>
              </a:rPr>
              <a:t>devices</a:t>
            </a:r>
          </a:p>
        </p:txBody>
      </p:sp>
      <p:sp>
        <p:nvSpPr>
          <p:cNvPr id="9" name="object 9"/>
          <p:cNvSpPr txBox="1"/>
          <p:nvPr/>
        </p:nvSpPr>
        <p:spPr>
          <a:xfrm>
            <a:off x="1352550" y="4281806"/>
            <a:ext cx="1655445" cy="205740"/>
          </a:xfrm>
          <a:prstGeom prst="rect">
            <a:avLst/>
          </a:prstGeom>
        </p:spPr>
        <p:txBody>
          <a:bodyPr vert="horz" wrap="square" lIns="0" tIns="0" rIns="0" bIns="0" rtlCol="0">
            <a:spAutoFit/>
          </a:bodyPr>
          <a:lstStyle/>
          <a:p>
            <a:pPr marL="12700">
              <a:lnSpc>
                <a:spcPct val="100000"/>
              </a:lnSpc>
            </a:pPr>
            <a:r>
              <a:rPr sz="1200" spc="-5" dirty="0">
                <a:latin typeface="Courier New"/>
                <a:cs typeface="Courier New"/>
              </a:rPr>
              <a:t>o </a:t>
            </a:r>
            <a:r>
              <a:rPr sz="1200" dirty="0">
                <a:latin typeface="Times New Roman"/>
                <a:cs typeface="Times New Roman"/>
              </a:rPr>
              <a:t>Eac</a:t>
            </a:r>
            <a:r>
              <a:rPr sz="1200" strike="sngStrike" dirty="0">
                <a:latin typeface="Times New Roman"/>
                <a:cs typeface="Times New Roman"/>
              </a:rPr>
              <a:t>h devic</a:t>
            </a:r>
            <a:r>
              <a:rPr sz="1200" strike="noStrike" dirty="0">
                <a:latin typeface="Times New Roman"/>
                <a:cs typeface="Times New Roman"/>
              </a:rPr>
              <a:t>e must</a:t>
            </a:r>
            <a:r>
              <a:rPr sz="1200" strike="noStrike" spc="250" dirty="0">
                <a:latin typeface="Times New Roman"/>
                <a:cs typeface="Times New Roman"/>
              </a:rPr>
              <a:t> </a:t>
            </a:r>
            <a:r>
              <a:rPr sz="1200" strike="noStrike" dirty="0">
                <a:latin typeface="Times New Roman"/>
                <a:cs typeface="Times New Roman"/>
              </a:rPr>
              <a:t>have</a:t>
            </a:r>
            <a:endParaRPr sz="1200" dirty="0">
              <a:latin typeface="Times New Roman"/>
              <a:cs typeface="Times New Roman"/>
            </a:endParaRPr>
          </a:p>
        </p:txBody>
      </p:sp>
      <p:sp>
        <p:nvSpPr>
          <p:cNvPr id="10" name="object 10"/>
          <p:cNvSpPr txBox="1"/>
          <p:nvPr/>
        </p:nvSpPr>
        <p:spPr>
          <a:xfrm>
            <a:off x="3388738" y="4287203"/>
            <a:ext cx="58039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I/O</a:t>
            </a:r>
            <a:r>
              <a:rPr sz="1200" spc="-110" dirty="0">
                <a:latin typeface="Times New Roman"/>
                <a:cs typeface="Times New Roman"/>
              </a:rPr>
              <a:t> </a:t>
            </a:r>
            <a:r>
              <a:rPr sz="1200" dirty="0">
                <a:latin typeface="Times New Roman"/>
                <a:cs typeface="Times New Roman"/>
              </a:rPr>
              <a:t>Ports</a:t>
            </a:r>
          </a:p>
        </p:txBody>
      </p:sp>
      <p:sp>
        <p:nvSpPr>
          <p:cNvPr id="11" name="object 11"/>
          <p:cNvSpPr/>
          <p:nvPr/>
        </p:nvSpPr>
        <p:spPr>
          <a:xfrm>
            <a:off x="1835657" y="5842253"/>
            <a:ext cx="120396" cy="108966"/>
          </a:xfrm>
          <a:prstGeom prst="rect">
            <a:avLst/>
          </a:prstGeom>
          <a:blipFill>
            <a:blip r:embed="rId9" cstate="print"/>
            <a:stretch>
              <a:fillRect/>
            </a:stretch>
          </a:blipFill>
        </p:spPr>
        <p:txBody>
          <a:bodyPr wrap="square" lIns="0" tIns="0" rIns="0" bIns="0" rtlCol="0"/>
          <a:lstStyle/>
          <a:p>
            <a:endParaRPr/>
          </a:p>
        </p:txBody>
      </p:sp>
      <p:sp>
        <p:nvSpPr>
          <p:cNvPr id="12" name="object 12"/>
          <p:cNvSpPr txBox="1"/>
          <p:nvPr/>
        </p:nvSpPr>
        <p:spPr>
          <a:xfrm>
            <a:off x="1130301" y="4923282"/>
            <a:ext cx="5530850" cy="4575810"/>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In figure above, </a:t>
            </a:r>
            <a:r>
              <a:rPr sz="1200" spc="-5" dirty="0">
                <a:latin typeface="Times New Roman"/>
                <a:cs typeface="Times New Roman"/>
              </a:rPr>
              <a:t>we </a:t>
            </a:r>
            <a:r>
              <a:rPr sz="1200" dirty="0">
                <a:latin typeface="Times New Roman"/>
                <a:cs typeface="Times New Roman"/>
              </a:rPr>
              <a:t>have 5 Nodes,</a:t>
            </a:r>
            <a:r>
              <a:rPr sz="1200" spc="-95" dirty="0">
                <a:latin typeface="Times New Roman"/>
                <a:cs typeface="Times New Roman"/>
              </a:rPr>
              <a:t> </a:t>
            </a:r>
            <a:r>
              <a:rPr sz="1200" dirty="0">
                <a:latin typeface="Times New Roman"/>
                <a:cs typeface="Times New Roman"/>
              </a:rPr>
              <a:t>therefore:</a:t>
            </a:r>
          </a:p>
          <a:p>
            <a:pPr>
              <a:lnSpc>
                <a:spcPct val="100000"/>
              </a:lnSpc>
              <a:spcBef>
                <a:spcPts val="55"/>
              </a:spcBef>
            </a:pPr>
            <a:endParaRPr sz="1100" dirty="0">
              <a:latin typeface="Times New Roman"/>
              <a:cs typeface="Times New Roman"/>
            </a:endParaRPr>
          </a:p>
          <a:p>
            <a:pPr marL="926465">
              <a:lnSpc>
                <a:spcPts val="1410"/>
              </a:lnSpc>
            </a:pPr>
            <a:r>
              <a:rPr sz="1200" spc="-260" dirty="0">
                <a:latin typeface="Meiryo"/>
                <a:cs typeface="Meiryo"/>
              </a:rPr>
              <a:t>✓    </a:t>
            </a:r>
            <a:r>
              <a:rPr sz="1200" spc="-114" dirty="0">
                <a:latin typeface="Meiryo"/>
                <a:cs typeface="Meiryo"/>
              </a:rPr>
              <a:t> </a:t>
            </a:r>
            <a:r>
              <a:rPr sz="1200" spc="-5" dirty="0">
                <a:latin typeface="Times New Roman"/>
                <a:cs typeface="Times New Roman"/>
              </a:rPr>
              <a:t>No. of Links= 5(5-1)/2 </a:t>
            </a:r>
            <a:r>
              <a:rPr sz="1200" dirty="0">
                <a:latin typeface="Times New Roman"/>
                <a:cs typeface="Times New Roman"/>
              </a:rPr>
              <a:t>=</a:t>
            </a:r>
            <a:r>
              <a:rPr sz="1200" spc="-100" dirty="0">
                <a:latin typeface="Times New Roman"/>
                <a:cs typeface="Times New Roman"/>
              </a:rPr>
              <a:t> </a:t>
            </a:r>
            <a:r>
              <a:rPr sz="1200" u="sng" spc="-5" dirty="0">
                <a:latin typeface="Times New Roman"/>
                <a:cs typeface="Times New Roman"/>
              </a:rPr>
              <a:t>10</a:t>
            </a:r>
            <a:endParaRPr sz="1200" dirty="0">
              <a:latin typeface="Times New Roman"/>
              <a:cs typeface="Times New Roman"/>
            </a:endParaRPr>
          </a:p>
          <a:p>
            <a:pPr marL="1155700" indent="-228600">
              <a:lnSpc>
                <a:spcPts val="1410"/>
              </a:lnSpc>
              <a:buFont typeface="Meiryo"/>
              <a:buChar char="✓"/>
              <a:tabLst>
                <a:tab pos="1155700" algn="l"/>
              </a:tabLst>
            </a:pPr>
            <a:r>
              <a:rPr sz="1200" dirty="0">
                <a:latin typeface="Times New Roman"/>
                <a:cs typeface="Times New Roman"/>
              </a:rPr>
              <a:t>No. of I/O Ports= 5-1 =</a:t>
            </a:r>
            <a:r>
              <a:rPr sz="1200" spc="-135" dirty="0">
                <a:latin typeface="Times New Roman"/>
                <a:cs typeface="Times New Roman"/>
              </a:rPr>
              <a:t> </a:t>
            </a:r>
            <a:r>
              <a:rPr sz="1200" u="sng" dirty="0">
                <a:latin typeface="Times New Roman"/>
                <a:cs typeface="Times New Roman"/>
              </a:rPr>
              <a:t>4</a:t>
            </a:r>
            <a:endParaRPr sz="1200" dirty="0">
              <a:latin typeface="Times New Roman"/>
              <a:cs typeface="Times New Roman"/>
            </a:endParaRPr>
          </a:p>
          <a:p>
            <a:pPr>
              <a:lnSpc>
                <a:spcPct val="100000"/>
              </a:lnSpc>
              <a:spcBef>
                <a:spcPts val="5"/>
              </a:spcBef>
              <a:buFont typeface="Meiryo"/>
              <a:buChar char="✓"/>
            </a:pPr>
            <a:endParaRPr sz="1150" dirty="0">
              <a:latin typeface="Times New Roman"/>
              <a:cs typeface="Times New Roman"/>
            </a:endParaRPr>
          </a:p>
          <a:p>
            <a:pPr marL="926465">
              <a:lnSpc>
                <a:spcPct val="100000"/>
              </a:lnSpc>
              <a:spcBef>
                <a:spcPts val="5"/>
              </a:spcBef>
            </a:pPr>
            <a:r>
              <a:rPr sz="1200" b="1" i="1" u="heavy" dirty="0">
                <a:latin typeface="Times New Roman"/>
                <a:cs typeface="Times New Roman"/>
              </a:rPr>
              <a:t>This increase exponentially </a:t>
            </a:r>
            <a:r>
              <a:rPr sz="1200" b="1" i="1" u="heavy" spc="-5" dirty="0">
                <a:latin typeface="Times New Roman"/>
                <a:cs typeface="Times New Roman"/>
              </a:rPr>
              <a:t>with </a:t>
            </a:r>
            <a:r>
              <a:rPr sz="1200" b="1" i="1" u="heavy" dirty="0">
                <a:latin typeface="Times New Roman"/>
                <a:cs typeface="Times New Roman"/>
              </a:rPr>
              <a:t>increase in </a:t>
            </a:r>
            <a:r>
              <a:rPr sz="1200" b="1" i="1" u="heavy" spc="-5" dirty="0">
                <a:latin typeface="Times New Roman"/>
                <a:cs typeface="Times New Roman"/>
              </a:rPr>
              <a:t>No. of</a:t>
            </a:r>
            <a:r>
              <a:rPr sz="1200" b="1" i="1" u="heavy" spc="-110" dirty="0">
                <a:latin typeface="Times New Roman"/>
                <a:cs typeface="Times New Roman"/>
              </a:rPr>
              <a:t> </a:t>
            </a:r>
            <a:r>
              <a:rPr sz="1200" b="1" i="1" u="heavy" spc="-5" dirty="0">
                <a:latin typeface="Times New Roman"/>
                <a:cs typeface="Times New Roman"/>
              </a:rPr>
              <a:t>Nodes</a:t>
            </a:r>
            <a:endParaRPr sz="1200" dirty="0">
              <a:latin typeface="Times New Roman"/>
              <a:cs typeface="Times New Roman"/>
            </a:endParaRPr>
          </a:p>
          <a:p>
            <a:pPr>
              <a:lnSpc>
                <a:spcPct val="100000"/>
              </a:lnSpc>
              <a:spcBef>
                <a:spcPts val="40"/>
              </a:spcBef>
            </a:pPr>
            <a:endParaRPr sz="1100" dirty="0">
              <a:latin typeface="Times New Roman"/>
              <a:cs typeface="Times New Roman"/>
            </a:endParaRPr>
          </a:p>
          <a:p>
            <a:pPr marL="1155700" indent="-228600">
              <a:lnSpc>
                <a:spcPts val="1410"/>
              </a:lnSpc>
              <a:buFont typeface="Meiryo"/>
              <a:buChar char="✓"/>
              <a:tabLst>
                <a:tab pos="1155700" algn="l"/>
              </a:tabLst>
            </a:pPr>
            <a:r>
              <a:rPr sz="1200" dirty="0">
                <a:latin typeface="Times New Roman"/>
                <a:cs typeface="Times New Roman"/>
              </a:rPr>
              <a:t>e.g. for 6 nodes = 15</a:t>
            </a:r>
            <a:r>
              <a:rPr sz="1200" spc="-105" dirty="0">
                <a:latin typeface="Times New Roman"/>
                <a:cs typeface="Times New Roman"/>
              </a:rPr>
              <a:t> </a:t>
            </a:r>
            <a:r>
              <a:rPr sz="1200" dirty="0">
                <a:latin typeface="Times New Roman"/>
                <a:cs typeface="Times New Roman"/>
              </a:rPr>
              <a:t>Links</a:t>
            </a:r>
          </a:p>
          <a:p>
            <a:pPr marL="1155700" indent="-228600">
              <a:lnSpc>
                <a:spcPts val="1410"/>
              </a:lnSpc>
              <a:buFont typeface="Meiryo"/>
              <a:buChar char="✓"/>
              <a:tabLst>
                <a:tab pos="1155700" algn="l"/>
              </a:tabLst>
            </a:pPr>
            <a:r>
              <a:rPr sz="1200" dirty="0">
                <a:latin typeface="Times New Roman"/>
                <a:cs typeface="Times New Roman"/>
              </a:rPr>
              <a:t>7 Nodes=21</a:t>
            </a:r>
            <a:r>
              <a:rPr sz="1200" spc="-100" dirty="0">
                <a:latin typeface="Times New Roman"/>
                <a:cs typeface="Times New Roman"/>
              </a:rPr>
              <a:t> </a:t>
            </a:r>
            <a:r>
              <a:rPr sz="1200" dirty="0">
                <a:latin typeface="Times New Roman"/>
                <a:cs typeface="Times New Roman"/>
              </a:rPr>
              <a:t>Links</a:t>
            </a:r>
          </a:p>
          <a:p>
            <a:pPr>
              <a:lnSpc>
                <a:spcPct val="100000"/>
              </a:lnSpc>
              <a:spcBef>
                <a:spcPts val="5"/>
              </a:spcBef>
            </a:pPr>
            <a:endParaRPr sz="1150" dirty="0">
              <a:latin typeface="Times New Roman"/>
              <a:cs typeface="Times New Roman"/>
            </a:endParaRPr>
          </a:p>
          <a:p>
            <a:pPr marL="469900" indent="-228600">
              <a:lnSpc>
                <a:spcPct val="100000"/>
              </a:lnSpc>
              <a:spcBef>
                <a:spcPts val="5"/>
              </a:spcBef>
              <a:buFont typeface="Meiryo"/>
              <a:buChar char="❖"/>
              <a:tabLst>
                <a:tab pos="469900" algn="l"/>
              </a:tabLst>
            </a:pPr>
            <a:r>
              <a:rPr sz="1200" b="1" dirty="0">
                <a:latin typeface="Times New Roman"/>
                <a:cs typeface="Times New Roman"/>
              </a:rPr>
              <a:t>Advantages of Mesh</a:t>
            </a:r>
            <a:r>
              <a:rPr sz="1200" b="1" spc="-105" dirty="0">
                <a:latin typeface="Times New Roman"/>
                <a:cs typeface="Times New Roman"/>
              </a:rPr>
              <a:t> </a:t>
            </a:r>
            <a:r>
              <a:rPr sz="1200" b="1" dirty="0">
                <a:latin typeface="Times New Roman"/>
                <a:cs typeface="Times New Roman"/>
              </a:rPr>
              <a:t>Topology</a:t>
            </a:r>
            <a:endParaRPr sz="1200" dirty="0">
              <a:latin typeface="Times New Roman"/>
              <a:cs typeface="Times New Roman"/>
            </a:endParaRPr>
          </a:p>
          <a:p>
            <a:pPr>
              <a:lnSpc>
                <a:spcPct val="100000"/>
              </a:lnSpc>
              <a:spcBef>
                <a:spcPts val="15"/>
              </a:spcBef>
              <a:buFont typeface="Meiryo"/>
              <a:buChar char="❖"/>
            </a:pPr>
            <a:endParaRPr sz="1200" dirty="0">
              <a:latin typeface="Times New Roman"/>
              <a:cs typeface="Times New Roman"/>
            </a:endParaRPr>
          </a:p>
          <a:p>
            <a:pPr marL="698500" marR="5080" lvl="1" indent="-228600">
              <a:lnSpc>
                <a:spcPts val="1380"/>
              </a:lnSpc>
              <a:buFont typeface="Meiryo"/>
              <a:buChar char="➢"/>
              <a:tabLst>
                <a:tab pos="698500" algn="l"/>
              </a:tabLst>
            </a:pPr>
            <a:r>
              <a:rPr sz="1200" spc="-5" dirty="0">
                <a:latin typeface="Times New Roman"/>
                <a:cs typeface="Times New Roman"/>
              </a:rPr>
              <a:t>Use </a:t>
            </a:r>
            <a:r>
              <a:rPr sz="1200" dirty="0">
                <a:latin typeface="Times New Roman"/>
                <a:cs typeface="Times New Roman"/>
              </a:rPr>
              <a:t>of Dedicated </a:t>
            </a:r>
            <a:r>
              <a:rPr sz="1200" spc="-5" dirty="0">
                <a:latin typeface="Times New Roman"/>
                <a:cs typeface="Times New Roman"/>
              </a:rPr>
              <a:t>links guarantees that </a:t>
            </a:r>
            <a:r>
              <a:rPr sz="1200" dirty="0">
                <a:latin typeface="Times New Roman"/>
                <a:cs typeface="Times New Roman"/>
              </a:rPr>
              <a:t>each </a:t>
            </a:r>
            <a:r>
              <a:rPr sz="1200" spc="-5" dirty="0">
                <a:latin typeface="Times New Roman"/>
                <a:cs typeface="Times New Roman"/>
              </a:rPr>
              <a:t>connection </a:t>
            </a:r>
            <a:r>
              <a:rPr sz="1200" dirty="0">
                <a:latin typeface="Times New Roman"/>
                <a:cs typeface="Times New Roman"/>
              </a:rPr>
              <a:t>can carry its own load.  This </a:t>
            </a:r>
            <a:r>
              <a:rPr sz="1200" spc="-5" dirty="0">
                <a:latin typeface="Times New Roman"/>
                <a:cs typeface="Times New Roman"/>
              </a:rPr>
              <a:t>eliminates </a:t>
            </a:r>
            <a:r>
              <a:rPr sz="1200" dirty="0">
                <a:latin typeface="Times New Roman"/>
                <a:cs typeface="Times New Roman"/>
              </a:rPr>
              <a:t>Traffic </a:t>
            </a:r>
            <a:r>
              <a:rPr sz="1200" spc="-5" dirty="0">
                <a:latin typeface="Times New Roman"/>
                <a:cs typeface="Times New Roman"/>
              </a:rPr>
              <a:t>Problems </a:t>
            </a:r>
            <a:r>
              <a:rPr sz="1200" dirty="0">
                <a:latin typeface="Times New Roman"/>
                <a:cs typeface="Times New Roman"/>
              </a:rPr>
              <a:t>as in case of Shared</a:t>
            </a:r>
            <a:r>
              <a:rPr sz="1200" spc="-35" dirty="0">
                <a:latin typeface="Times New Roman"/>
                <a:cs typeface="Times New Roman"/>
              </a:rPr>
              <a:t> </a:t>
            </a:r>
            <a:r>
              <a:rPr sz="1200" dirty="0">
                <a:latin typeface="Times New Roman"/>
                <a:cs typeface="Times New Roman"/>
              </a:rPr>
              <a:t>Link</a:t>
            </a:r>
          </a:p>
          <a:p>
            <a:pPr marL="698500" lvl="1" indent="-228600">
              <a:lnSpc>
                <a:spcPts val="1315"/>
              </a:lnSpc>
              <a:buFont typeface="Meiryo"/>
              <a:buChar char="➢"/>
              <a:tabLst>
                <a:tab pos="698500" algn="l"/>
              </a:tabLst>
            </a:pPr>
            <a:r>
              <a:rPr sz="1200" spc="-5" dirty="0">
                <a:latin typeface="Times New Roman"/>
                <a:cs typeface="Times New Roman"/>
              </a:rPr>
              <a:t>Mesh </a:t>
            </a:r>
            <a:r>
              <a:rPr sz="1200" dirty="0">
                <a:latin typeface="Times New Roman"/>
                <a:cs typeface="Times New Roman"/>
              </a:rPr>
              <a:t>Topology is </a:t>
            </a:r>
            <a:r>
              <a:rPr sz="1200" spc="-5" dirty="0">
                <a:latin typeface="Times New Roman"/>
                <a:cs typeface="Times New Roman"/>
              </a:rPr>
              <a:t>robust. If one </a:t>
            </a:r>
            <a:r>
              <a:rPr sz="1200" dirty="0">
                <a:latin typeface="Times New Roman"/>
                <a:cs typeface="Times New Roman"/>
              </a:rPr>
              <a:t>link fails, it does not effect other</a:t>
            </a:r>
            <a:r>
              <a:rPr sz="1200" spc="-85" dirty="0">
                <a:latin typeface="Times New Roman"/>
                <a:cs typeface="Times New Roman"/>
              </a:rPr>
              <a:t> </a:t>
            </a:r>
            <a:r>
              <a:rPr sz="1200" dirty="0">
                <a:latin typeface="Times New Roman"/>
                <a:cs typeface="Times New Roman"/>
              </a:rPr>
              <a:t>links</a:t>
            </a:r>
          </a:p>
          <a:p>
            <a:pPr marL="698500" lvl="1" indent="-228600">
              <a:lnSpc>
                <a:spcPts val="1380"/>
              </a:lnSpc>
              <a:buFont typeface="Meiryo"/>
              <a:buChar char="➢"/>
              <a:tabLst>
                <a:tab pos="698500" algn="l"/>
              </a:tabLst>
            </a:pPr>
            <a:r>
              <a:rPr sz="1200" dirty="0">
                <a:latin typeface="Times New Roman"/>
                <a:cs typeface="Times New Roman"/>
              </a:rPr>
              <a:t>Security &amp; Privacy due to dedicated</a:t>
            </a:r>
            <a:r>
              <a:rPr sz="1200" spc="-130" dirty="0">
                <a:latin typeface="Times New Roman"/>
                <a:cs typeface="Times New Roman"/>
              </a:rPr>
              <a:t> </a:t>
            </a:r>
            <a:r>
              <a:rPr sz="1200" dirty="0">
                <a:latin typeface="Times New Roman"/>
                <a:cs typeface="Times New Roman"/>
              </a:rPr>
              <a:t>links</a:t>
            </a:r>
          </a:p>
          <a:p>
            <a:pPr marL="698500" lvl="1" indent="-228600">
              <a:lnSpc>
                <a:spcPts val="1410"/>
              </a:lnSpc>
              <a:buFont typeface="Meiryo"/>
              <a:buChar char="➢"/>
              <a:tabLst>
                <a:tab pos="698500" algn="l"/>
              </a:tabLst>
            </a:pPr>
            <a:r>
              <a:rPr sz="1200" dirty="0">
                <a:latin typeface="Times New Roman"/>
                <a:cs typeface="Times New Roman"/>
              </a:rPr>
              <a:t>Point – to </a:t>
            </a:r>
            <a:r>
              <a:rPr sz="1200" spc="-5" dirty="0">
                <a:latin typeface="Times New Roman"/>
                <a:cs typeface="Times New Roman"/>
              </a:rPr>
              <a:t>–Point </a:t>
            </a:r>
            <a:r>
              <a:rPr sz="1200" dirty="0">
                <a:latin typeface="Times New Roman"/>
                <a:cs typeface="Times New Roman"/>
              </a:rPr>
              <a:t>links </a:t>
            </a:r>
            <a:r>
              <a:rPr sz="1200" spc="-5" dirty="0">
                <a:latin typeface="Times New Roman"/>
                <a:cs typeface="Times New Roman"/>
              </a:rPr>
              <a:t>make </a:t>
            </a:r>
            <a:r>
              <a:rPr sz="1200" dirty="0">
                <a:latin typeface="Times New Roman"/>
                <a:cs typeface="Times New Roman"/>
              </a:rPr>
              <a:t>Fault </a:t>
            </a:r>
            <a:r>
              <a:rPr sz="1200" spc="-5" dirty="0">
                <a:latin typeface="Times New Roman"/>
                <a:cs typeface="Times New Roman"/>
              </a:rPr>
              <a:t>Identification</a:t>
            </a:r>
            <a:r>
              <a:rPr sz="1200" spc="-15" dirty="0">
                <a:latin typeface="Times New Roman"/>
                <a:cs typeface="Times New Roman"/>
              </a:rPr>
              <a:t> </a:t>
            </a:r>
            <a:r>
              <a:rPr sz="1200" dirty="0">
                <a:latin typeface="Times New Roman"/>
                <a:cs typeface="Times New Roman"/>
              </a:rPr>
              <a:t>easy</a:t>
            </a:r>
          </a:p>
          <a:p>
            <a:pPr lvl="1">
              <a:lnSpc>
                <a:spcPct val="100000"/>
              </a:lnSpc>
              <a:spcBef>
                <a:spcPts val="5"/>
              </a:spcBef>
              <a:buFont typeface="Meiryo"/>
              <a:buChar char="➢"/>
            </a:pPr>
            <a:endParaRPr sz="1150" dirty="0">
              <a:latin typeface="Times New Roman"/>
              <a:cs typeface="Times New Roman"/>
            </a:endParaRPr>
          </a:p>
          <a:p>
            <a:pPr marL="469900" indent="-228600">
              <a:lnSpc>
                <a:spcPct val="100000"/>
              </a:lnSpc>
              <a:spcBef>
                <a:spcPts val="5"/>
              </a:spcBef>
              <a:buFont typeface="Meiryo"/>
              <a:buChar char="❖"/>
              <a:tabLst>
                <a:tab pos="469900" algn="l"/>
              </a:tabLst>
            </a:pPr>
            <a:r>
              <a:rPr sz="1200" b="1" dirty="0">
                <a:latin typeface="Times New Roman"/>
                <a:cs typeface="Times New Roman"/>
              </a:rPr>
              <a:t>Disadvantages of Mesh</a:t>
            </a:r>
            <a:r>
              <a:rPr sz="1200" b="1" spc="-114" dirty="0">
                <a:latin typeface="Times New Roman"/>
                <a:cs typeface="Times New Roman"/>
              </a:rPr>
              <a:t> </a:t>
            </a:r>
            <a:r>
              <a:rPr sz="1200" b="1" dirty="0">
                <a:latin typeface="Times New Roman"/>
                <a:cs typeface="Times New Roman"/>
              </a:rPr>
              <a:t>Topology</a:t>
            </a:r>
            <a:endParaRPr sz="1200" dirty="0">
              <a:latin typeface="Times New Roman"/>
              <a:cs typeface="Times New Roman"/>
            </a:endParaRPr>
          </a:p>
          <a:p>
            <a:pPr>
              <a:lnSpc>
                <a:spcPct val="100000"/>
              </a:lnSpc>
              <a:spcBef>
                <a:spcPts val="40"/>
              </a:spcBef>
              <a:buFont typeface="Meiryo"/>
              <a:buChar char="❖"/>
            </a:pPr>
            <a:endParaRPr sz="1100" dirty="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Amount </a:t>
            </a:r>
            <a:r>
              <a:rPr sz="1200" dirty="0">
                <a:latin typeface="Times New Roman"/>
                <a:cs typeface="Times New Roman"/>
              </a:rPr>
              <a:t>of</a:t>
            </a:r>
            <a:r>
              <a:rPr sz="1200" spc="-80" dirty="0">
                <a:latin typeface="Times New Roman"/>
                <a:cs typeface="Times New Roman"/>
              </a:rPr>
              <a:t> </a:t>
            </a:r>
            <a:r>
              <a:rPr sz="1200" dirty="0">
                <a:latin typeface="Times New Roman"/>
                <a:cs typeface="Times New Roman"/>
              </a:rPr>
              <a:t>Cabling</a:t>
            </a:r>
          </a:p>
          <a:p>
            <a:pPr marL="1155700" lvl="2" indent="-228600">
              <a:lnSpc>
                <a:spcPts val="1380"/>
              </a:lnSpc>
              <a:buFont typeface="Meiryo"/>
              <a:buChar char="✓"/>
              <a:tabLst>
                <a:tab pos="1155700" algn="l"/>
              </a:tabLst>
            </a:pPr>
            <a:r>
              <a:rPr sz="1200" dirty="0">
                <a:latin typeface="Times New Roman"/>
                <a:cs typeface="Times New Roman"/>
              </a:rPr>
              <a:t>Makes </a:t>
            </a:r>
            <a:r>
              <a:rPr sz="1200" spc="-5" dirty="0">
                <a:latin typeface="Times New Roman"/>
                <a:cs typeface="Times New Roman"/>
              </a:rPr>
              <a:t>Installation </a:t>
            </a:r>
            <a:r>
              <a:rPr sz="1200" dirty="0">
                <a:latin typeface="Times New Roman"/>
                <a:cs typeface="Times New Roman"/>
              </a:rPr>
              <a:t>&amp; </a:t>
            </a:r>
            <a:r>
              <a:rPr sz="1200" spc="-5" dirty="0">
                <a:latin typeface="Times New Roman"/>
                <a:cs typeface="Times New Roman"/>
              </a:rPr>
              <a:t>Reconfiguration</a:t>
            </a:r>
            <a:r>
              <a:rPr sz="1200" spc="10" dirty="0">
                <a:latin typeface="Times New Roman"/>
                <a:cs typeface="Times New Roman"/>
              </a:rPr>
              <a:t> </a:t>
            </a:r>
            <a:r>
              <a:rPr sz="1200" dirty="0">
                <a:latin typeface="Times New Roman"/>
                <a:cs typeface="Times New Roman"/>
              </a:rPr>
              <a:t>difficult</a:t>
            </a:r>
          </a:p>
          <a:p>
            <a:pPr marL="1155700" lvl="2" indent="-228600">
              <a:lnSpc>
                <a:spcPts val="1410"/>
              </a:lnSpc>
              <a:buFont typeface="Meiryo"/>
              <a:buChar char="✓"/>
              <a:tabLst>
                <a:tab pos="1155700" algn="l"/>
              </a:tabLst>
            </a:pPr>
            <a:r>
              <a:rPr sz="1200" dirty="0">
                <a:latin typeface="Times New Roman"/>
                <a:cs typeface="Times New Roman"/>
              </a:rPr>
              <a:t>Sheer bulk of wiring can be greater </a:t>
            </a:r>
            <a:r>
              <a:rPr sz="1200" spc="-5" dirty="0">
                <a:latin typeface="Times New Roman"/>
                <a:cs typeface="Times New Roman"/>
              </a:rPr>
              <a:t>than </a:t>
            </a:r>
            <a:r>
              <a:rPr sz="1200" dirty="0">
                <a:latin typeface="Times New Roman"/>
                <a:cs typeface="Times New Roman"/>
              </a:rPr>
              <a:t>the available</a:t>
            </a:r>
            <a:r>
              <a:rPr sz="1200" spc="-114" dirty="0">
                <a:latin typeface="Times New Roman"/>
                <a:cs typeface="Times New Roman"/>
              </a:rPr>
              <a:t> </a:t>
            </a:r>
            <a:r>
              <a:rPr sz="1200" spc="-5" dirty="0">
                <a:latin typeface="Times New Roman"/>
                <a:cs typeface="Times New Roman"/>
              </a:rPr>
              <a:t>space</a:t>
            </a:r>
            <a:endParaRPr sz="1200" dirty="0">
              <a:latin typeface="Times New Roman"/>
              <a:cs typeface="Times New Roman"/>
            </a:endParaRPr>
          </a:p>
          <a:p>
            <a:pPr lvl="2">
              <a:lnSpc>
                <a:spcPct val="100000"/>
              </a:lnSpc>
              <a:spcBef>
                <a:spcPts val="55"/>
              </a:spcBef>
              <a:buFont typeface="Meiryo"/>
              <a:buChar char="✓"/>
            </a:pPr>
            <a:endParaRPr sz="1100" dirty="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Number </a:t>
            </a:r>
            <a:r>
              <a:rPr sz="1200" dirty="0">
                <a:latin typeface="Times New Roman"/>
                <a:cs typeface="Times New Roman"/>
              </a:rPr>
              <a:t>of I/O Ports</a:t>
            </a:r>
            <a:r>
              <a:rPr sz="1200" spc="-75" dirty="0">
                <a:latin typeface="Times New Roman"/>
                <a:cs typeface="Times New Roman"/>
              </a:rPr>
              <a:t> </a:t>
            </a:r>
            <a:r>
              <a:rPr sz="1200" dirty="0">
                <a:latin typeface="Times New Roman"/>
                <a:cs typeface="Times New Roman"/>
              </a:rPr>
              <a:t>Required</a:t>
            </a:r>
          </a:p>
          <a:p>
            <a:pPr marL="1155700" lvl="2" indent="-228600">
              <a:lnSpc>
                <a:spcPts val="1410"/>
              </a:lnSpc>
              <a:buFont typeface="Meiryo"/>
              <a:buChar char="✓"/>
              <a:tabLst>
                <a:tab pos="1155700" algn="l"/>
              </a:tabLst>
            </a:pPr>
            <a:r>
              <a:rPr sz="1200" dirty="0">
                <a:latin typeface="Times New Roman"/>
                <a:cs typeface="Times New Roman"/>
              </a:rPr>
              <a:t>Hardware required to connect each link can be prohibitively</a:t>
            </a:r>
            <a:r>
              <a:rPr sz="1200" spc="-140" dirty="0">
                <a:latin typeface="Times New Roman"/>
                <a:cs typeface="Times New Roman"/>
              </a:rPr>
              <a:t> </a:t>
            </a:r>
            <a:r>
              <a:rPr sz="1200" dirty="0">
                <a:latin typeface="Times New Roman"/>
                <a:cs typeface="Times New Roman"/>
              </a:rPr>
              <a:t>expensive</a:t>
            </a:r>
          </a:p>
        </p:txBody>
      </p:sp>
      <p:sp>
        <p:nvSpPr>
          <p:cNvPr id="16" name="object 16"/>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7" name="object 17"/>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29</a:t>
            </a:fld>
            <a:endParaRPr dirty="0"/>
          </a:p>
        </p:txBody>
      </p:sp>
      <p:sp>
        <p:nvSpPr>
          <p:cNvPr id="13" name="object 13"/>
          <p:cNvSpPr txBox="1"/>
          <p:nvPr/>
        </p:nvSpPr>
        <p:spPr>
          <a:xfrm>
            <a:off x="3050094" y="4275043"/>
            <a:ext cx="296545" cy="194945"/>
          </a:xfrm>
          <a:prstGeom prst="rect">
            <a:avLst/>
          </a:prstGeom>
        </p:spPr>
        <p:txBody>
          <a:bodyPr vert="horz" wrap="square" lIns="0" tIns="0" rIns="0" bIns="0" rtlCol="0">
            <a:spAutoFit/>
          </a:bodyPr>
          <a:lstStyle/>
          <a:p>
            <a:pPr marL="12700">
              <a:lnSpc>
                <a:spcPct val="100000"/>
              </a:lnSpc>
            </a:pPr>
            <a:r>
              <a:rPr sz="1200" i="1" spc="-5" dirty="0">
                <a:latin typeface="Times New Roman"/>
                <a:cs typeface="Times New Roman"/>
              </a:rPr>
              <a:t>n</a:t>
            </a:r>
            <a:r>
              <a:rPr sz="1200" i="1" spc="-190" dirty="0">
                <a:latin typeface="Times New Roman"/>
                <a:cs typeface="Times New Roman"/>
              </a:rPr>
              <a:t> </a:t>
            </a:r>
            <a:r>
              <a:rPr sz="1200" spc="30" dirty="0">
                <a:latin typeface="Symbol"/>
                <a:cs typeface="Symbol"/>
              </a:rPr>
              <a:t></a:t>
            </a:r>
            <a:r>
              <a:rPr sz="1200" spc="30" dirty="0">
                <a:latin typeface="Times New Roman"/>
                <a:cs typeface="Times New Roman"/>
              </a:rPr>
              <a:t>1</a:t>
            </a:r>
            <a:endParaRPr sz="1200" dirty="0">
              <a:latin typeface="Times New Roman"/>
              <a:cs typeface="Times New Roman"/>
            </a:endParaRPr>
          </a:p>
        </p:txBody>
      </p:sp>
      <p:sp>
        <p:nvSpPr>
          <p:cNvPr id="15" name="object 15"/>
          <p:cNvSpPr txBox="1"/>
          <p:nvPr/>
        </p:nvSpPr>
        <p:spPr>
          <a:xfrm>
            <a:off x="1358900" y="4554474"/>
            <a:ext cx="2237740" cy="184666"/>
          </a:xfrm>
          <a:prstGeom prst="rect">
            <a:avLst/>
          </a:prstGeom>
        </p:spPr>
        <p:txBody>
          <a:bodyPr vert="horz" wrap="square" lIns="0" tIns="0" rIns="0" bIns="0" rtlCol="0">
            <a:spAutoFit/>
          </a:bodyPr>
          <a:lstStyle/>
          <a:p>
            <a:pPr marL="12700">
              <a:lnSpc>
                <a:spcPct val="100000"/>
              </a:lnSpc>
            </a:pPr>
            <a:r>
              <a:rPr sz="1800" i="1" spc="22" baseline="-25462" dirty="0">
                <a:latin typeface="Times New Roman"/>
                <a:cs typeface="Times New Roman"/>
              </a:rPr>
              <a:t>n</a:t>
            </a:r>
            <a:r>
              <a:rPr sz="1800" spc="22" baseline="-25462" dirty="0">
                <a:latin typeface="Times New Roman"/>
                <a:cs typeface="Times New Roman"/>
              </a:rPr>
              <a:t>(</a:t>
            </a:r>
            <a:r>
              <a:rPr sz="1800" i="1" spc="22" baseline="-25462" dirty="0">
                <a:latin typeface="Times New Roman"/>
                <a:cs typeface="Times New Roman"/>
              </a:rPr>
              <a:t>n </a:t>
            </a:r>
            <a:r>
              <a:rPr sz="1800" spc="-22" baseline="-25462" dirty="0">
                <a:latin typeface="Symbol"/>
                <a:cs typeface="Symbol"/>
              </a:rPr>
              <a:t></a:t>
            </a:r>
            <a:r>
              <a:rPr sz="1800" spc="-22" baseline="-25462" dirty="0">
                <a:latin typeface="Times New Roman"/>
                <a:cs typeface="Times New Roman"/>
              </a:rPr>
              <a:t>1)</a:t>
            </a:r>
            <a:r>
              <a:rPr lang="en-AU" sz="1800" spc="-22" baseline="-25462" dirty="0">
                <a:latin typeface="Times New Roman"/>
                <a:cs typeface="Times New Roman"/>
              </a:rPr>
              <a:t>/2</a:t>
            </a:r>
            <a:r>
              <a:rPr sz="1800" spc="-22" baseline="-25462" dirty="0">
                <a:latin typeface="Times New Roman"/>
                <a:cs typeface="Times New Roman"/>
              </a:rPr>
              <a:t> </a:t>
            </a:r>
            <a:r>
              <a:rPr lang="en-AU" sz="1200" dirty="0">
                <a:latin typeface="Times New Roman"/>
                <a:cs typeface="Times New Roman"/>
              </a:rPr>
              <a:t>link in the system</a:t>
            </a:r>
            <a:endParaRPr sz="1200" dirty="0">
              <a:latin typeface="Times New Roman"/>
              <a:cs typeface="Times New Roman"/>
            </a:endParaRPr>
          </a:p>
        </p:txBody>
      </p:sp>
      <p:pic>
        <p:nvPicPr>
          <p:cNvPr id="1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883972" y="999012"/>
            <a:ext cx="487363" cy="487363"/>
          </a:xfrm>
          <a:prstGeom prst="rect">
            <a:avLst/>
          </a:prstGeom>
        </p:spPr>
      </p:pic>
      <p:pic>
        <p:nvPicPr>
          <p:cNvPr id="19"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827145" y="6567805"/>
            <a:ext cx="487363" cy="487363"/>
          </a:xfrm>
          <a:prstGeom prst="rect">
            <a:avLst/>
          </a:prstGeom>
        </p:spPr>
      </p:pic>
      <p:pic>
        <p:nvPicPr>
          <p:cNvPr id="20"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4387850" y="8048688"/>
            <a:ext cx="487363" cy="487363"/>
          </a:xfrm>
          <a:prstGeom prst="rect">
            <a:avLst/>
          </a:prstGeom>
        </p:spPr>
      </p:pic>
    </p:spTree>
    <p:extLst>
      <p:ext uri="{BB962C8B-B14F-4D97-AF65-F5344CB8AC3E}">
        <p14:creationId xmlns:p14="http://schemas.microsoft.com/office/powerpoint/2010/main" val="16989023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54" fill="hold"/>
                                        <p:tgtEl>
                                          <p:spTgt spid="18"/>
                                        </p:tgtEl>
                                      </p:cBhvr>
                                    </p:cmd>
                                  </p:childTnLst>
                                </p:cTn>
                              </p:par>
                            </p:childTnLst>
                          </p:cTn>
                        </p:par>
                      </p:childTnLst>
                    </p:cTn>
                  </p:par>
                </p:childTnLst>
              </p:cTn>
              <p:nextCondLst>
                <p:cond evt="onClick" delay="0">
                  <p:tgtEl>
                    <p:spTgt spid="18"/>
                  </p:tgtEl>
                </p:cond>
              </p:nextCondLst>
            </p:seq>
            <p:audio>
              <p:cMediaNode vol="80000">
                <p:cTn id="7" fill="hold"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4988" fill="hold"/>
                                        <p:tgtEl>
                                          <p:spTgt spid="19"/>
                                        </p:tgtEl>
                                      </p:cBhvr>
                                    </p:cmd>
                                  </p:childTnLst>
                                </p:cTn>
                              </p:par>
                            </p:childTnLst>
                          </p:cTn>
                        </p:par>
                      </p:childTnLst>
                    </p:cTn>
                  </p:par>
                </p:childTnLst>
              </p:cTn>
              <p:nextCondLst>
                <p:cond evt="onClick" delay="0">
                  <p:tgtEl>
                    <p:spTgt spid="19"/>
                  </p:tgtEl>
                </p:cond>
              </p:nextCondLst>
            </p:seq>
            <p:audio>
              <p:cMediaNode vol="80000">
                <p:cTn id="13" fill="hold" display="0">
                  <p:stCondLst>
                    <p:cond delay="indefinite"/>
                  </p:stCondLst>
                  <p:endCondLst>
                    <p:cond evt="onStopAudio" delay="0">
                      <p:tgtEl>
                        <p:sldTgt/>
                      </p:tgtEl>
                    </p:cond>
                  </p:endCondLst>
                </p:cTn>
                <p:tgtEl>
                  <p:spTgt spid="19"/>
                </p:tgtEl>
              </p:cMediaNode>
            </p:audio>
            <p:seq concurrent="1" nextAc="seek">
              <p:cTn id="14" restart="whenNotActive" fill="hold" evtFilter="cancelBubble" nodeType="interactiveSeq">
                <p:stCondLst>
                  <p:cond evt="onClick" delay="0">
                    <p:tgtEl>
                      <p:spTgt spid="20"/>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561" fill="hold"/>
                                        <p:tgtEl>
                                          <p:spTgt spid="20"/>
                                        </p:tgtEl>
                                      </p:cBhvr>
                                    </p:cmd>
                                  </p:childTnLst>
                                </p:cTn>
                              </p:par>
                            </p:childTnLst>
                          </p:cTn>
                        </p:par>
                      </p:childTnLst>
                    </p:cTn>
                  </p:par>
                </p:childTnLst>
              </p:cTn>
              <p:nextCondLst>
                <p:cond evt="onClick" delay="0">
                  <p:tgtEl>
                    <p:spTgt spid="20"/>
                  </p:tgtEl>
                </p:cond>
              </p:nextCondLst>
            </p:seq>
            <p:audio>
              <p:cMediaNode vol="80000">
                <p:cTn id="19"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264150" cy="3485515"/>
          </a:xfrm>
          <a:prstGeom prst="rect">
            <a:avLst/>
          </a:prstGeom>
        </p:spPr>
        <p:txBody>
          <a:bodyPr vert="horz" wrap="square" lIns="0" tIns="0" rIns="0" bIns="0" rtlCol="0">
            <a:spAutoFit/>
          </a:bodyPr>
          <a:lstStyle/>
          <a:p>
            <a:pPr marL="188976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a:t>
            </a:r>
            <a:endParaRPr sz="2000" dirty="0">
              <a:latin typeface="Arial Black"/>
              <a:cs typeface="Arial Black"/>
            </a:endParaRPr>
          </a:p>
          <a:p>
            <a:pPr>
              <a:lnSpc>
                <a:spcPct val="100000"/>
              </a:lnSpc>
              <a:spcBef>
                <a:spcPts val="50"/>
              </a:spcBef>
            </a:pPr>
            <a:endParaRPr sz="1650" dirty="0">
              <a:latin typeface="Times New Roman"/>
              <a:cs typeface="Times New Roman"/>
            </a:endParaRPr>
          </a:p>
          <a:p>
            <a:pPr marL="12700">
              <a:lnSpc>
                <a:spcPts val="1850"/>
              </a:lnSpc>
            </a:pPr>
            <a:r>
              <a:rPr sz="1600" b="1" u="heavy" spc="-5" dirty="0">
                <a:latin typeface="Times New Roman"/>
                <a:cs typeface="Times New Roman"/>
              </a:rPr>
              <a:t>Course</a:t>
            </a:r>
            <a:r>
              <a:rPr sz="1600" b="1" u="heavy" spc="-90" dirty="0">
                <a:latin typeface="Times New Roman"/>
                <a:cs typeface="Times New Roman"/>
              </a:rPr>
              <a:t> </a:t>
            </a:r>
            <a:r>
              <a:rPr sz="1600" b="1" u="heavy" spc="-5" dirty="0">
                <a:latin typeface="Times New Roman"/>
                <a:cs typeface="Times New Roman"/>
              </a:rPr>
              <a:t>Outline</a:t>
            </a:r>
            <a:endParaRPr sz="1600" dirty="0">
              <a:latin typeface="Times New Roman"/>
              <a:cs typeface="Times New Roman"/>
            </a:endParaRPr>
          </a:p>
          <a:p>
            <a:pPr marL="12700">
              <a:lnSpc>
                <a:spcPts val="1775"/>
              </a:lnSpc>
            </a:pPr>
            <a:r>
              <a:rPr sz="1600" spc="-20" dirty="0">
                <a:latin typeface="Meiryo"/>
                <a:cs typeface="Meiryo"/>
              </a:rPr>
              <a:t>*</a:t>
            </a:r>
            <a:r>
              <a:rPr sz="1200" b="1" spc="-20" dirty="0">
                <a:latin typeface="Times New Roman"/>
                <a:cs typeface="Times New Roman"/>
              </a:rPr>
              <a:t>The </a:t>
            </a:r>
            <a:r>
              <a:rPr sz="1200" b="1" dirty="0">
                <a:latin typeface="Times New Roman"/>
                <a:cs typeface="Times New Roman"/>
              </a:rPr>
              <a:t>course </a:t>
            </a:r>
            <a:r>
              <a:rPr sz="1200" b="1" spc="-5" dirty="0">
                <a:latin typeface="Times New Roman"/>
                <a:cs typeface="Times New Roman"/>
              </a:rPr>
              <a:t>will </a:t>
            </a:r>
            <a:r>
              <a:rPr sz="1200" b="1" dirty="0">
                <a:latin typeface="Times New Roman"/>
                <a:cs typeface="Times New Roman"/>
              </a:rPr>
              <a:t>consist of</a:t>
            </a:r>
            <a:r>
              <a:rPr sz="1200" b="1" spc="-80" dirty="0">
                <a:latin typeface="Times New Roman"/>
                <a:cs typeface="Times New Roman"/>
              </a:rPr>
              <a:t> </a:t>
            </a:r>
            <a:r>
              <a:rPr sz="1200" b="1" dirty="0">
                <a:latin typeface="Times New Roman"/>
                <a:cs typeface="Times New Roman"/>
              </a:rPr>
              <a:t>:</a:t>
            </a:r>
            <a:endParaRPr sz="1200" dirty="0">
              <a:latin typeface="Times New Roman"/>
              <a:cs typeface="Times New Roman"/>
            </a:endParaRPr>
          </a:p>
          <a:p>
            <a:pPr marL="927100">
              <a:lnSpc>
                <a:spcPts val="1500"/>
              </a:lnSpc>
            </a:pPr>
            <a:r>
              <a:rPr sz="1350" spc="-5" dirty="0">
                <a:latin typeface="Arial"/>
                <a:cs typeface="Arial"/>
              </a:rPr>
              <a:t>–</a:t>
            </a:r>
            <a:r>
              <a:rPr sz="1200" spc="-5" dirty="0">
                <a:latin typeface="Times New Roman"/>
                <a:cs typeface="Times New Roman"/>
              </a:rPr>
              <a:t>45</a:t>
            </a:r>
            <a:r>
              <a:rPr sz="1200" spc="-65" dirty="0">
                <a:latin typeface="Times New Roman"/>
                <a:cs typeface="Times New Roman"/>
              </a:rPr>
              <a:t> </a:t>
            </a:r>
            <a:r>
              <a:rPr sz="1200" spc="-5" dirty="0">
                <a:latin typeface="Times New Roman"/>
                <a:cs typeface="Times New Roman"/>
              </a:rPr>
              <a:t>lectures</a:t>
            </a:r>
            <a:endParaRPr sz="1200" dirty="0">
              <a:latin typeface="Times New Roman"/>
              <a:cs typeface="Times New Roman"/>
            </a:endParaRPr>
          </a:p>
          <a:p>
            <a:pPr marL="927100">
              <a:lnSpc>
                <a:spcPts val="1525"/>
              </a:lnSpc>
            </a:pPr>
            <a:r>
              <a:rPr sz="1350" spc="-5" dirty="0">
                <a:latin typeface="Arial"/>
                <a:cs typeface="Arial"/>
              </a:rPr>
              <a:t>–</a:t>
            </a:r>
            <a:r>
              <a:rPr sz="1200" spc="-5" dirty="0">
                <a:latin typeface="Times New Roman"/>
                <a:cs typeface="Times New Roman"/>
              </a:rPr>
              <a:t>10-14</a:t>
            </a:r>
            <a:r>
              <a:rPr sz="1200" spc="-35" dirty="0">
                <a:latin typeface="Times New Roman"/>
                <a:cs typeface="Times New Roman"/>
              </a:rPr>
              <a:t> </a:t>
            </a:r>
            <a:r>
              <a:rPr sz="1200" spc="-5" dirty="0">
                <a:latin typeface="Times New Roman"/>
                <a:cs typeface="Times New Roman"/>
              </a:rPr>
              <a:t>assignments</a:t>
            </a:r>
            <a:endParaRPr sz="1200" dirty="0">
              <a:latin typeface="Times New Roman"/>
              <a:cs typeface="Times New Roman"/>
            </a:endParaRPr>
          </a:p>
          <a:p>
            <a:pPr marL="927100">
              <a:lnSpc>
                <a:spcPts val="1525"/>
              </a:lnSpc>
            </a:pPr>
            <a:r>
              <a:rPr sz="1350" spc="-5" dirty="0">
                <a:latin typeface="Arial"/>
                <a:cs typeface="Arial"/>
              </a:rPr>
              <a:t>–</a:t>
            </a:r>
            <a:r>
              <a:rPr sz="1200" spc="-5" dirty="0">
                <a:latin typeface="Times New Roman"/>
                <a:cs typeface="Times New Roman"/>
              </a:rPr>
              <a:t>2exams </a:t>
            </a:r>
            <a:r>
              <a:rPr sz="1200" dirty="0">
                <a:latin typeface="Times New Roman"/>
                <a:cs typeface="Times New Roman"/>
              </a:rPr>
              <a:t>(1 </a:t>
            </a:r>
            <a:r>
              <a:rPr sz="1200" spc="-5" dirty="0">
                <a:latin typeface="Times New Roman"/>
                <a:cs typeface="Times New Roman"/>
              </a:rPr>
              <a:t>midterm </a:t>
            </a:r>
            <a:r>
              <a:rPr sz="1200" dirty="0">
                <a:latin typeface="Times New Roman"/>
                <a:cs typeface="Times New Roman"/>
              </a:rPr>
              <a:t>and 1</a:t>
            </a:r>
            <a:r>
              <a:rPr sz="1200" spc="-55" dirty="0">
                <a:latin typeface="Times New Roman"/>
                <a:cs typeface="Times New Roman"/>
              </a:rPr>
              <a:t> </a:t>
            </a:r>
            <a:r>
              <a:rPr sz="1200" dirty="0">
                <a:latin typeface="Times New Roman"/>
                <a:cs typeface="Times New Roman"/>
              </a:rPr>
              <a:t>final)</a:t>
            </a:r>
          </a:p>
          <a:p>
            <a:pPr marL="927100">
              <a:lnSpc>
                <a:spcPts val="1485"/>
              </a:lnSpc>
            </a:pPr>
            <a:r>
              <a:rPr sz="1350" spc="-10" dirty="0">
                <a:latin typeface="Arial"/>
                <a:cs typeface="Arial"/>
              </a:rPr>
              <a:t>–</a:t>
            </a:r>
            <a:r>
              <a:rPr sz="1200" spc="-10" dirty="0">
                <a:latin typeface="Times New Roman"/>
                <a:cs typeface="Times New Roman"/>
              </a:rPr>
              <a:t>GMDB</a:t>
            </a:r>
            <a:endParaRPr sz="1200" dirty="0">
              <a:latin typeface="Times New Roman"/>
              <a:cs typeface="Times New Roman"/>
            </a:endParaRPr>
          </a:p>
          <a:p>
            <a:pPr marL="12700">
              <a:lnSpc>
                <a:spcPts val="1764"/>
              </a:lnSpc>
            </a:pPr>
            <a:r>
              <a:rPr sz="1600" spc="-10" dirty="0">
                <a:latin typeface="Meiryo"/>
                <a:cs typeface="Meiryo"/>
              </a:rPr>
              <a:t>*</a:t>
            </a:r>
            <a:r>
              <a:rPr sz="1200" b="1" spc="-10" dirty="0">
                <a:latin typeface="Times New Roman"/>
                <a:cs typeface="Times New Roman"/>
              </a:rPr>
              <a:t>Grading</a:t>
            </a:r>
            <a:r>
              <a:rPr sz="1200" b="1" spc="-65" dirty="0">
                <a:latin typeface="Times New Roman"/>
                <a:cs typeface="Times New Roman"/>
              </a:rPr>
              <a:t> </a:t>
            </a:r>
            <a:r>
              <a:rPr sz="1200" b="1" spc="-5" dirty="0">
                <a:latin typeface="Times New Roman"/>
                <a:cs typeface="Times New Roman"/>
              </a:rPr>
              <a:t>Criteria</a:t>
            </a:r>
            <a:r>
              <a:rPr sz="1200" spc="-5" dirty="0">
                <a:latin typeface="Times New Roman"/>
                <a:cs typeface="Times New Roman"/>
              </a:rPr>
              <a:t>:</a:t>
            </a:r>
            <a:endParaRPr sz="1200" dirty="0">
              <a:latin typeface="Times New Roman"/>
              <a:cs typeface="Times New Roman"/>
            </a:endParaRPr>
          </a:p>
          <a:p>
            <a:pPr marL="927100">
              <a:lnSpc>
                <a:spcPts val="1500"/>
              </a:lnSpc>
            </a:pPr>
            <a:r>
              <a:rPr sz="1350" spc="-5" dirty="0">
                <a:latin typeface="Arial"/>
                <a:cs typeface="Arial"/>
              </a:rPr>
              <a:t>–</a:t>
            </a:r>
            <a:r>
              <a:rPr sz="1200" spc="-5" dirty="0">
                <a:latin typeface="Times New Roman"/>
                <a:cs typeface="Times New Roman"/>
              </a:rPr>
              <a:t>One Midterm: </a:t>
            </a:r>
            <a:r>
              <a:rPr sz="1200" dirty="0">
                <a:latin typeface="Times New Roman"/>
                <a:cs typeface="Times New Roman"/>
              </a:rPr>
              <a:t>35</a:t>
            </a:r>
            <a:r>
              <a:rPr sz="1200" spc="-50" dirty="0">
                <a:latin typeface="Times New Roman"/>
                <a:cs typeface="Times New Roman"/>
              </a:rPr>
              <a:t> </a:t>
            </a:r>
            <a:r>
              <a:rPr sz="1200" dirty="0">
                <a:latin typeface="Times New Roman"/>
                <a:cs typeface="Times New Roman"/>
              </a:rPr>
              <a:t>%</a:t>
            </a:r>
          </a:p>
          <a:p>
            <a:pPr marL="927100">
              <a:lnSpc>
                <a:spcPts val="1525"/>
              </a:lnSpc>
            </a:pPr>
            <a:r>
              <a:rPr sz="1350" spc="-5" dirty="0">
                <a:latin typeface="Arial"/>
                <a:cs typeface="Arial"/>
              </a:rPr>
              <a:t>–</a:t>
            </a:r>
            <a:r>
              <a:rPr sz="1200" spc="-5" dirty="0">
                <a:latin typeface="Times New Roman"/>
                <a:cs typeface="Times New Roman"/>
              </a:rPr>
              <a:t>Final Exam:</a:t>
            </a:r>
            <a:r>
              <a:rPr sz="1200" spc="-60" dirty="0">
                <a:latin typeface="Times New Roman"/>
                <a:cs typeface="Times New Roman"/>
              </a:rPr>
              <a:t> </a:t>
            </a:r>
            <a:r>
              <a:rPr sz="1200" dirty="0">
                <a:latin typeface="Times New Roman"/>
                <a:cs typeface="Times New Roman"/>
              </a:rPr>
              <a:t>45%</a:t>
            </a:r>
          </a:p>
          <a:p>
            <a:pPr marL="927100">
              <a:lnSpc>
                <a:spcPts val="1525"/>
              </a:lnSpc>
            </a:pPr>
            <a:r>
              <a:rPr sz="1350" spc="-5" dirty="0">
                <a:latin typeface="Arial"/>
                <a:cs typeface="Arial"/>
              </a:rPr>
              <a:t>–</a:t>
            </a:r>
            <a:r>
              <a:rPr sz="1200" spc="-5" dirty="0">
                <a:latin typeface="Times New Roman"/>
                <a:cs typeface="Times New Roman"/>
              </a:rPr>
              <a:t>Assignments:</a:t>
            </a:r>
            <a:r>
              <a:rPr sz="1200" spc="-50" dirty="0">
                <a:latin typeface="Times New Roman"/>
                <a:cs typeface="Times New Roman"/>
              </a:rPr>
              <a:t> </a:t>
            </a:r>
            <a:r>
              <a:rPr sz="1200" dirty="0">
                <a:latin typeface="Times New Roman"/>
                <a:cs typeface="Times New Roman"/>
              </a:rPr>
              <a:t>15%</a:t>
            </a:r>
          </a:p>
          <a:p>
            <a:pPr marL="927100">
              <a:lnSpc>
                <a:spcPts val="1530"/>
              </a:lnSpc>
            </a:pPr>
            <a:r>
              <a:rPr sz="1350" spc="-5" dirty="0">
                <a:latin typeface="Arial"/>
                <a:cs typeface="Arial"/>
              </a:rPr>
              <a:t>–</a:t>
            </a:r>
            <a:r>
              <a:rPr sz="1200" spc="-5" dirty="0">
                <a:latin typeface="Times New Roman"/>
                <a:cs typeface="Times New Roman"/>
              </a:rPr>
              <a:t>GMDB:</a:t>
            </a:r>
            <a:r>
              <a:rPr sz="1200" spc="-80" dirty="0">
                <a:latin typeface="Times New Roman"/>
                <a:cs typeface="Times New Roman"/>
              </a:rPr>
              <a:t> </a:t>
            </a:r>
            <a:r>
              <a:rPr sz="1200" dirty="0">
                <a:latin typeface="Times New Roman"/>
                <a:cs typeface="Times New Roman"/>
              </a:rPr>
              <a:t>5%</a:t>
            </a:r>
          </a:p>
          <a:p>
            <a:pPr marL="12700">
              <a:lnSpc>
                <a:spcPts val="1555"/>
              </a:lnSpc>
            </a:pPr>
            <a:r>
              <a:rPr sz="1400" b="1" u="heavy" spc="-5" dirty="0">
                <a:latin typeface="Times New Roman"/>
                <a:cs typeface="Times New Roman"/>
              </a:rPr>
              <a:t>Textbook</a:t>
            </a:r>
            <a:endParaRPr sz="1400" dirty="0">
              <a:latin typeface="Times New Roman"/>
              <a:cs typeface="Times New Roman"/>
            </a:endParaRPr>
          </a:p>
          <a:p>
            <a:pPr marL="12700">
              <a:lnSpc>
                <a:spcPts val="1935"/>
              </a:lnSpc>
            </a:pPr>
            <a:r>
              <a:rPr sz="1800" spc="-15" dirty="0">
                <a:latin typeface="Meiryo"/>
                <a:cs typeface="Meiryo"/>
              </a:rPr>
              <a:t>*</a:t>
            </a:r>
            <a:r>
              <a:rPr sz="1200" b="1" spc="-15" dirty="0">
                <a:latin typeface="Times New Roman"/>
                <a:cs typeface="Times New Roman"/>
              </a:rPr>
              <a:t>“Data </a:t>
            </a:r>
            <a:r>
              <a:rPr sz="1200" b="1" spc="-5" dirty="0">
                <a:latin typeface="Times New Roman"/>
                <a:cs typeface="Times New Roman"/>
              </a:rPr>
              <a:t>Communications and </a:t>
            </a:r>
            <a:r>
              <a:rPr sz="1200" b="1" dirty="0">
                <a:latin typeface="Times New Roman"/>
                <a:cs typeface="Times New Roman"/>
              </a:rPr>
              <a:t>Networking” </a:t>
            </a:r>
            <a:r>
              <a:rPr sz="1200" b="1" spc="-5" dirty="0">
                <a:latin typeface="Times New Roman"/>
                <a:cs typeface="Times New Roman"/>
              </a:rPr>
              <a:t>4</a:t>
            </a:r>
            <a:r>
              <a:rPr sz="1200" b="1" spc="-7" baseline="38194" dirty="0">
                <a:latin typeface="Times New Roman"/>
                <a:cs typeface="Times New Roman"/>
              </a:rPr>
              <a:t>th  </a:t>
            </a:r>
            <a:r>
              <a:rPr sz="1200" b="1" dirty="0">
                <a:latin typeface="Times New Roman"/>
                <a:cs typeface="Times New Roman"/>
              </a:rPr>
              <a:t>Edition by Behrouz </a:t>
            </a:r>
            <a:r>
              <a:rPr sz="1200" b="1" spc="-5" dirty="0">
                <a:latin typeface="Times New Roman"/>
                <a:cs typeface="Times New Roman"/>
              </a:rPr>
              <a:t>A.</a:t>
            </a:r>
            <a:r>
              <a:rPr sz="1200" b="1" spc="40" dirty="0">
                <a:latin typeface="Times New Roman"/>
                <a:cs typeface="Times New Roman"/>
              </a:rPr>
              <a:t> </a:t>
            </a:r>
            <a:r>
              <a:rPr sz="1200" b="1" spc="-5" dirty="0">
                <a:latin typeface="Times New Roman"/>
                <a:cs typeface="Times New Roman"/>
              </a:rPr>
              <a:t>Forouzan</a:t>
            </a:r>
            <a:endParaRPr sz="1200" dirty="0">
              <a:latin typeface="Times New Roman"/>
              <a:cs typeface="Times New Roman"/>
            </a:endParaRPr>
          </a:p>
          <a:p>
            <a:pPr marL="12700">
              <a:lnSpc>
                <a:spcPts val="2020"/>
              </a:lnSpc>
            </a:pPr>
            <a:r>
              <a:rPr sz="1800" spc="-15" dirty="0">
                <a:latin typeface="Meiryo"/>
                <a:cs typeface="Meiryo"/>
              </a:rPr>
              <a:t>*</a:t>
            </a:r>
            <a:r>
              <a:rPr sz="1200" b="1" spc="-15" dirty="0">
                <a:latin typeface="Times New Roman"/>
                <a:cs typeface="Times New Roman"/>
              </a:rPr>
              <a:t>“Data </a:t>
            </a:r>
            <a:r>
              <a:rPr sz="1200" b="1" spc="-5" dirty="0">
                <a:latin typeface="Times New Roman"/>
                <a:cs typeface="Times New Roman"/>
              </a:rPr>
              <a:t>and </a:t>
            </a:r>
            <a:r>
              <a:rPr sz="1200" b="1" dirty="0">
                <a:latin typeface="Times New Roman"/>
                <a:cs typeface="Times New Roman"/>
              </a:rPr>
              <a:t>Computer Communication” </a:t>
            </a:r>
            <a:r>
              <a:rPr sz="1200" b="1" spc="-5" dirty="0">
                <a:latin typeface="Times New Roman"/>
                <a:cs typeface="Times New Roman"/>
              </a:rPr>
              <a:t>6</a:t>
            </a:r>
            <a:r>
              <a:rPr sz="1200" b="1" spc="-7" baseline="38194" dirty="0">
                <a:latin typeface="Times New Roman"/>
                <a:cs typeface="Times New Roman"/>
              </a:rPr>
              <a:t>th </a:t>
            </a:r>
            <a:r>
              <a:rPr sz="1200" b="1" dirty="0">
                <a:latin typeface="Times New Roman"/>
                <a:cs typeface="Times New Roman"/>
              </a:rPr>
              <a:t>Edition by </a:t>
            </a:r>
            <a:r>
              <a:rPr sz="1200" b="1" spc="-5" dirty="0">
                <a:latin typeface="Times New Roman"/>
                <a:cs typeface="Times New Roman"/>
              </a:rPr>
              <a:t>William</a:t>
            </a:r>
            <a:r>
              <a:rPr sz="1200" b="1" dirty="0">
                <a:latin typeface="Times New Roman"/>
                <a:cs typeface="Times New Roman"/>
              </a:rPr>
              <a:t> </a:t>
            </a:r>
            <a:r>
              <a:rPr sz="1200" b="1" spc="-5" dirty="0">
                <a:latin typeface="Times New Roman"/>
                <a:cs typeface="Times New Roman"/>
              </a:rPr>
              <a:t>Stallings</a:t>
            </a:r>
            <a:endParaRPr sz="1200" dirty="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3</a:t>
            </a:fld>
            <a:endParaRPr dirty="0"/>
          </a:p>
        </p:txBody>
      </p:sp>
    </p:spTree>
    <p:extLst>
      <p:ext uri="{BB962C8B-B14F-4D97-AF65-F5344CB8AC3E}">
        <p14:creationId xmlns:p14="http://schemas.microsoft.com/office/powerpoint/2010/main" val="2217675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81072" y="938783"/>
            <a:ext cx="128016" cy="117347"/>
          </a:xfrm>
          <a:prstGeom prst="rect">
            <a:avLst/>
          </a:prstGeom>
          <a:blipFill>
            <a:blip r:embed="rId6" cstate="print"/>
            <a:stretch>
              <a:fillRect/>
            </a:stretch>
          </a:blipFill>
        </p:spPr>
        <p:txBody>
          <a:bodyPr wrap="square" lIns="0" tIns="0" rIns="0" bIns="0" rtlCol="0"/>
          <a:lstStyle/>
          <a:p>
            <a:endParaRPr/>
          </a:p>
        </p:txBody>
      </p:sp>
      <p:sp>
        <p:nvSpPr>
          <p:cNvPr id="3" name="object 3"/>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4" name="object 4"/>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5" name="object 5"/>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7" name="object 7"/>
          <p:cNvSpPr txBox="1"/>
          <p:nvPr/>
        </p:nvSpPr>
        <p:spPr>
          <a:xfrm>
            <a:off x="2696972" y="903731"/>
            <a:ext cx="2625090" cy="574675"/>
          </a:xfrm>
          <a:prstGeom prst="rect">
            <a:avLst/>
          </a:prstGeom>
        </p:spPr>
        <p:txBody>
          <a:bodyPr vert="horz" wrap="square" lIns="0" tIns="0" rIns="0" bIns="0" rtlCol="0">
            <a:spAutoFit/>
          </a:bodyPr>
          <a:lstStyle/>
          <a:p>
            <a:pPr marL="12700">
              <a:lnSpc>
                <a:spcPct val="100000"/>
              </a:lnSpc>
            </a:pPr>
            <a:r>
              <a:rPr sz="1200" b="1" i="1" u="heavy" dirty="0">
                <a:latin typeface="Times New Roman"/>
                <a:cs typeface="Times New Roman"/>
              </a:rPr>
              <a:t>Therefore, </a:t>
            </a:r>
            <a:r>
              <a:rPr sz="1200" b="1" i="1" u="heavy" spc="-5" dirty="0">
                <a:latin typeface="Times New Roman"/>
                <a:cs typeface="Times New Roman"/>
              </a:rPr>
              <a:t>Mesh </a:t>
            </a:r>
            <a:r>
              <a:rPr sz="1200" b="1" i="1" u="heavy" dirty="0">
                <a:latin typeface="Times New Roman"/>
                <a:cs typeface="Times New Roman"/>
              </a:rPr>
              <a:t>topology </a:t>
            </a:r>
            <a:r>
              <a:rPr sz="1200" b="1" i="1" u="heavy" spc="-5" dirty="0">
                <a:latin typeface="Times New Roman"/>
                <a:cs typeface="Times New Roman"/>
              </a:rPr>
              <a:t>has </a:t>
            </a:r>
            <a:r>
              <a:rPr sz="1200" b="1" i="1" u="heavy" dirty="0">
                <a:latin typeface="Times New Roman"/>
                <a:cs typeface="Times New Roman"/>
              </a:rPr>
              <a:t>limited</a:t>
            </a:r>
            <a:r>
              <a:rPr sz="1200" b="1" i="1" u="heavy" spc="-70" dirty="0">
                <a:latin typeface="Times New Roman"/>
                <a:cs typeface="Times New Roman"/>
              </a:rPr>
              <a:t> </a:t>
            </a:r>
            <a:r>
              <a:rPr sz="1200" b="1" i="1" u="heavy" spc="-5" dirty="0">
                <a:latin typeface="Times New Roman"/>
                <a:cs typeface="Times New Roman"/>
              </a:rPr>
              <a:t>use</a:t>
            </a:r>
            <a:endParaRPr sz="1200">
              <a:latin typeface="Times New Roman"/>
              <a:cs typeface="Times New Roman"/>
            </a:endParaRPr>
          </a:p>
          <a:p>
            <a:pPr>
              <a:lnSpc>
                <a:spcPct val="100000"/>
              </a:lnSpc>
              <a:spcBef>
                <a:spcPts val="45"/>
              </a:spcBef>
            </a:pPr>
            <a:endParaRPr sz="1100">
              <a:latin typeface="Times New Roman"/>
              <a:cs typeface="Times New Roman"/>
            </a:endParaRPr>
          </a:p>
          <a:p>
            <a:pPr marL="655955">
              <a:lnSpc>
                <a:spcPct val="100000"/>
              </a:lnSpc>
            </a:pPr>
            <a:r>
              <a:rPr sz="1400" b="1" u="heavy" spc="-5" dirty="0">
                <a:latin typeface="Times New Roman"/>
                <a:cs typeface="Times New Roman"/>
              </a:rPr>
              <a:t>Star</a:t>
            </a:r>
            <a:r>
              <a:rPr sz="1400" b="1" u="heavy" spc="-60" dirty="0">
                <a:latin typeface="Times New Roman"/>
                <a:cs typeface="Times New Roman"/>
              </a:rPr>
              <a:t> </a:t>
            </a:r>
            <a:r>
              <a:rPr sz="1400" b="1" u="heavy" spc="-5" dirty="0">
                <a:latin typeface="Times New Roman"/>
                <a:cs typeface="Times New Roman"/>
              </a:rPr>
              <a:t>Topology</a:t>
            </a:r>
            <a:endParaRPr sz="1400">
              <a:latin typeface="Times New Roman"/>
              <a:cs typeface="Times New Roman"/>
            </a:endParaRPr>
          </a:p>
        </p:txBody>
      </p:sp>
      <p:sp>
        <p:nvSpPr>
          <p:cNvPr id="8" name="object 8"/>
          <p:cNvSpPr/>
          <p:nvPr/>
        </p:nvSpPr>
        <p:spPr>
          <a:xfrm>
            <a:off x="2400300" y="1531619"/>
            <a:ext cx="3314700" cy="1443990"/>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1358900" y="2975609"/>
            <a:ext cx="5303520" cy="3798476"/>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Each device has a dedicated point-to-point link to a </a:t>
            </a:r>
            <a:r>
              <a:rPr sz="1200" b="1" dirty="0">
                <a:latin typeface="Times New Roman"/>
                <a:cs typeface="Times New Roman"/>
              </a:rPr>
              <a:t>central </a:t>
            </a:r>
            <a:r>
              <a:rPr sz="1200" b="1" spc="-5" dirty="0">
                <a:latin typeface="Times New Roman"/>
                <a:cs typeface="Times New Roman"/>
              </a:rPr>
              <a:t>controller </a:t>
            </a:r>
            <a:r>
              <a:rPr sz="1200" b="1" dirty="0">
                <a:latin typeface="Times New Roman"/>
                <a:cs typeface="Times New Roman"/>
              </a:rPr>
              <a:t>(</a:t>
            </a:r>
            <a:r>
              <a:rPr sz="1200" b="1" spc="-114" dirty="0">
                <a:latin typeface="Times New Roman"/>
                <a:cs typeface="Times New Roman"/>
              </a:rPr>
              <a:t> </a:t>
            </a:r>
            <a:r>
              <a:rPr sz="1200" b="1" dirty="0">
                <a:latin typeface="Times New Roman"/>
                <a:cs typeface="Times New Roman"/>
              </a:rPr>
              <a:t>Hub)</a:t>
            </a:r>
          </a:p>
          <a:p>
            <a:pPr marL="241300" indent="-228600">
              <a:lnSpc>
                <a:spcPts val="1380"/>
              </a:lnSpc>
              <a:buFont typeface="Courier New"/>
              <a:buChar char="o"/>
              <a:tabLst>
                <a:tab pos="241300" algn="l"/>
              </a:tabLst>
            </a:pPr>
            <a:r>
              <a:rPr sz="1200" dirty="0">
                <a:latin typeface="Times New Roman"/>
                <a:cs typeface="Times New Roman"/>
              </a:rPr>
              <a:t>Devices are </a:t>
            </a:r>
            <a:r>
              <a:rPr sz="1200" b="1" dirty="0">
                <a:latin typeface="Times New Roman"/>
                <a:cs typeface="Times New Roman"/>
              </a:rPr>
              <a:t>not</a:t>
            </a:r>
            <a:r>
              <a:rPr sz="1200" dirty="0">
                <a:latin typeface="Times New Roman"/>
                <a:cs typeface="Times New Roman"/>
              </a:rPr>
              <a:t> directly connected to each</a:t>
            </a:r>
            <a:r>
              <a:rPr sz="1200" spc="-150" dirty="0">
                <a:latin typeface="Times New Roman"/>
                <a:cs typeface="Times New Roman"/>
              </a:rPr>
              <a:t> </a:t>
            </a:r>
            <a:r>
              <a:rPr sz="1200" dirty="0">
                <a:latin typeface="Times New Roman"/>
                <a:cs typeface="Times New Roman"/>
              </a:rPr>
              <a:t>other</a:t>
            </a:r>
          </a:p>
          <a:p>
            <a:pPr marL="241300" indent="-228600">
              <a:lnSpc>
                <a:spcPts val="1380"/>
              </a:lnSpc>
              <a:buFont typeface="Courier New"/>
              <a:buChar char="o"/>
              <a:tabLst>
                <a:tab pos="241300" algn="l"/>
              </a:tabLst>
            </a:pPr>
            <a:r>
              <a:rPr sz="1200" dirty="0">
                <a:latin typeface="Times New Roman"/>
                <a:cs typeface="Times New Roman"/>
              </a:rPr>
              <a:t>Controller (Hub) acts as an</a:t>
            </a:r>
            <a:r>
              <a:rPr sz="1200" spc="-85" dirty="0">
                <a:latin typeface="Times New Roman"/>
                <a:cs typeface="Times New Roman"/>
              </a:rPr>
              <a:t> </a:t>
            </a:r>
            <a:r>
              <a:rPr sz="1200" b="1" spc="-5" dirty="0">
                <a:latin typeface="Times New Roman"/>
                <a:cs typeface="Times New Roman"/>
              </a:rPr>
              <a:t>exchange</a:t>
            </a:r>
            <a:endParaRPr sz="1200" b="1" dirty="0">
              <a:latin typeface="Times New Roman"/>
              <a:cs typeface="Times New Roman"/>
            </a:endParaRPr>
          </a:p>
          <a:p>
            <a:pPr marL="241300" marR="5715" indent="-228600">
              <a:lnSpc>
                <a:spcPts val="1380"/>
              </a:lnSpc>
              <a:spcBef>
                <a:spcPts val="65"/>
              </a:spcBef>
              <a:buFont typeface="Courier New"/>
              <a:buChar char="o"/>
              <a:tabLst>
                <a:tab pos="241300" algn="l"/>
              </a:tabLst>
            </a:pPr>
            <a:r>
              <a:rPr sz="1200" spc="-5" dirty="0">
                <a:latin typeface="Times New Roman"/>
                <a:cs typeface="Times New Roman"/>
              </a:rPr>
              <a:t>If one device wants </a:t>
            </a:r>
            <a:r>
              <a:rPr sz="1200" dirty="0">
                <a:latin typeface="Times New Roman"/>
                <a:cs typeface="Times New Roman"/>
              </a:rPr>
              <a:t>to </a:t>
            </a:r>
            <a:r>
              <a:rPr sz="1200" spc="-5" dirty="0">
                <a:latin typeface="Times New Roman"/>
                <a:cs typeface="Times New Roman"/>
              </a:rPr>
              <a:t>send data </a:t>
            </a:r>
            <a:r>
              <a:rPr sz="1200" dirty="0">
                <a:latin typeface="Times New Roman"/>
                <a:cs typeface="Times New Roman"/>
              </a:rPr>
              <a:t>to the </a:t>
            </a:r>
            <a:r>
              <a:rPr sz="1200" spc="-5" dirty="0">
                <a:latin typeface="Times New Roman"/>
                <a:cs typeface="Times New Roman"/>
              </a:rPr>
              <a:t>other, </a:t>
            </a:r>
            <a:r>
              <a:rPr sz="1200" dirty="0">
                <a:latin typeface="Times New Roman"/>
                <a:cs typeface="Times New Roman"/>
              </a:rPr>
              <a:t>it </a:t>
            </a:r>
            <a:r>
              <a:rPr sz="1200" b="1" dirty="0">
                <a:latin typeface="Times New Roman"/>
                <a:cs typeface="Times New Roman"/>
              </a:rPr>
              <a:t>sends</a:t>
            </a:r>
            <a:r>
              <a:rPr sz="1200" dirty="0">
                <a:latin typeface="Times New Roman"/>
                <a:cs typeface="Times New Roman"/>
              </a:rPr>
              <a:t> </a:t>
            </a:r>
            <a:r>
              <a:rPr sz="1200" spc="-5" dirty="0">
                <a:latin typeface="Times New Roman"/>
                <a:cs typeface="Times New Roman"/>
              </a:rPr>
              <a:t>the data </a:t>
            </a:r>
            <a:r>
              <a:rPr sz="1200" dirty="0">
                <a:latin typeface="Times New Roman"/>
                <a:cs typeface="Times New Roman"/>
              </a:rPr>
              <a:t>to the </a:t>
            </a:r>
            <a:r>
              <a:rPr sz="1200" b="1" spc="-5" dirty="0">
                <a:latin typeface="Times New Roman"/>
                <a:cs typeface="Times New Roman"/>
              </a:rPr>
              <a:t>controller</a:t>
            </a:r>
            <a:r>
              <a:rPr sz="1200" spc="-5" dirty="0">
                <a:latin typeface="Times New Roman"/>
                <a:cs typeface="Times New Roman"/>
              </a:rPr>
              <a:t> </a:t>
            </a:r>
            <a:r>
              <a:rPr sz="1200" dirty="0">
                <a:latin typeface="Times New Roman"/>
                <a:cs typeface="Times New Roman"/>
              </a:rPr>
              <a:t>,  which then </a:t>
            </a:r>
            <a:r>
              <a:rPr sz="1200" spc="-5" dirty="0">
                <a:latin typeface="Times New Roman"/>
                <a:cs typeface="Times New Roman"/>
              </a:rPr>
              <a:t>relays </a:t>
            </a:r>
            <a:r>
              <a:rPr sz="1200" dirty="0">
                <a:latin typeface="Times New Roman"/>
                <a:cs typeface="Times New Roman"/>
              </a:rPr>
              <a:t>it to </a:t>
            </a:r>
            <a:r>
              <a:rPr sz="1200" spc="-5" dirty="0">
                <a:latin typeface="Times New Roman"/>
                <a:cs typeface="Times New Roman"/>
              </a:rPr>
              <a:t>the </a:t>
            </a:r>
            <a:r>
              <a:rPr sz="1200" dirty="0">
                <a:latin typeface="Times New Roman"/>
                <a:cs typeface="Times New Roman"/>
              </a:rPr>
              <a:t>other </a:t>
            </a:r>
            <a:r>
              <a:rPr sz="1200" spc="-5" dirty="0">
                <a:latin typeface="Times New Roman"/>
                <a:cs typeface="Times New Roman"/>
              </a:rPr>
              <a:t>connected</a:t>
            </a:r>
            <a:r>
              <a:rPr sz="1200" spc="-45" dirty="0">
                <a:latin typeface="Times New Roman"/>
                <a:cs typeface="Times New Roman"/>
              </a:rPr>
              <a:t> </a:t>
            </a:r>
            <a:r>
              <a:rPr sz="1200" spc="-5" dirty="0">
                <a:latin typeface="Times New Roman"/>
                <a:cs typeface="Times New Roman"/>
              </a:rPr>
              <a:t>device</a:t>
            </a:r>
            <a:endParaRPr sz="1200" dirty="0">
              <a:latin typeface="Times New Roman"/>
              <a:cs typeface="Times New Roman"/>
            </a:endParaRPr>
          </a:p>
          <a:p>
            <a:pPr>
              <a:lnSpc>
                <a:spcPct val="100000"/>
              </a:lnSpc>
              <a:spcBef>
                <a:spcPts val="30"/>
              </a:spcBef>
            </a:pPr>
            <a:endParaRPr sz="1100" dirty="0">
              <a:latin typeface="Times New Roman"/>
              <a:cs typeface="Times New Roman"/>
            </a:endParaRPr>
          </a:p>
          <a:p>
            <a:pPr marL="241300" indent="-228600">
              <a:lnSpc>
                <a:spcPct val="100000"/>
              </a:lnSpc>
              <a:buFont typeface="Meiryo"/>
              <a:buChar char="❖"/>
              <a:tabLst>
                <a:tab pos="241300" algn="l"/>
              </a:tabLst>
            </a:pPr>
            <a:r>
              <a:rPr sz="1200" b="1" dirty="0">
                <a:latin typeface="Times New Roman"/>
                <a:cs typeface="Times New Roman"/>
              </a:rPr>
              <a:t>Advantages of Star</a:t>
            </a:r>
            <a:r>
              <a:rPr sz="1200" b="1" spc="-105" dirty="0">
                <a:latin typeface="Times New Roman"/>
                <a:cs typeface="Times New Roman"/>
              </a:rPr>
              <a:t> </a:t>
            </a:r>
            <a:r>
              <a:rPr sz="1200" b="1" dirty="0">
                <a:latin typeface="Times New Roman"/>
                <a:cs typeface="Times New Roman"/>
              </a:rPr>
              <a:t>Topology</a:t>
            </a:r>
            <a:endParaRPr sz="1200" dirty="0">
              <a:latin typeface="Times New Roman"/>
              <a:cs typeface="Times New Roman"/>
            </a:endParaRPr>
          </a:p>
          <a:p>
            <a:pPr>
              <a:lnSpc>
                <a:spcPct val="100000"/>
              </a:lnSpc>
              <a:spcBef>
                <a:spcPts val="40"/>
              </a:spcBef>
              <a:buFont typeface="Meiryo"/>
              <a:buChar char="❖"/>
            </a:pPr>
            <a:endParaRPr sz="1100" dirty="0">
              <a:latin typeface="Times New Roman"/>
              <a:cs typeface="Times New Roman"/>
            </a:endParaRPr>
          </a:p>
          <a:p>
            <a:pPr marL="469900" lvl="1" indent="-228600">
              <a:lnSpc>
                <a:spcPts val="1410"/>
              </a:lnSpc>
              <a:buFont typeface="Meiryo"/>
              <a:buChar char="➢"/>
              <a:tabLst>
                <a:tab pos="469900" algn="l"/>
              </a:tabLst>
            </a:pPr>
            <a:r>
              <a:rPr sz="1200" b="1" dirty="0">
                <a:latin typeface="Times New Roman"/>
                <a:cs typeface="Times New Roman"/>
              </a:rPr>
              <a:t>Less</a:t>
            </a:r>
            <a:r>
              <a:rPr sz="1200" spc="-80" dirty="0">
                <a:latin typeface="Times New Roman"/>
                <a:cs typeface="Times New Roman"/>
              </a:rPr>
              <a:t> </a:t>
            </a:r>
            <a:r>
              <a:rPr sz="1200" spc="-5" dirty="0">
                <a:latin typeface="Times New Roman"/>
                <a:cs typeface="Times New Roman"/>
              </a:rPr>
              <a:t>Cabling</a:t>
            </a:r>
            <a:endParaRPr sz="1200" dirty="0">
              <a:latin typeface="Times New Roman"/>
              <a:cs typeface="Times New Roman"/>
            </a:endParaRPr>
          </a:p>
          <a:p>
            <a:pPr marL="469900" marR="5080" lvl="1" indent="-228600">
              <a:lnSpc>
                <a:spcPts val="1380"/>
              </a:lnSpc>
              <a:spcBef>
                <a:spcPts val="65"/>
              </a:spcBef>
              <a:buFont typeface="Meiryo"/>
              <a:buChar char="➢"/>
              <a:tabLst>
                <a:tab pos="469900" algn="l"/>
              </a:tabLst>
            </a:pPr>
            <a:r>
              <a:rPr sz="1200" b="1" dirty="0">
                <a:latin typeface="Times New Roman"/>
                <a:cs typeface="Times New Roman"/>
              </a:rPr>
              <a:t>Less Expensive </a:t>
            </a:r>
            <a:r>
              <a:rPr sz="1200" dirty="0">
                <a:latin typeface="Times New Roman"/>
                <a:cs typeface="Times New Roman"/>
              </a:rPr>
              <a:t>than </a:t>
            </a:r>
            <a:r>
              <a:rPr sz="1200" spc="-5" dirty="0">
                <a:latin typeface="Times New Roman"/>
                <a:cs typeface="Times New Roman"/>
              </a:rPr>
              <a:t>Mesh </a:t>
            </a:r>
            <a:r>
              <a:rPr sz="1200" dirty="0">
                <a:latin typeface="Times New Roman"/>
                <a:cs typeface="Times New Roman"/>
              </a:rPr>
              <a:t>as each device need sonly one link and </a:t>
            </a:r>
            <a:r>
              <a:rPr sz="1200" spc="-5" dirty="0">
                <a:latin typeface="Times New Roman"/>
                <a:cs typeface="Times New Roman"/>
              </a:rPr>
              <a:t>one </a:t>
            </a:r>
            <a:r>
              <a:rPr sz="1200" dirty="0">
                <a:latin typeface="Times New Roman"/>
                <a:cs typeface="Times New Roman"/>
              </a:rPr>
              <a:t>I./O  Port</a:t>
            </a:r>
          </a:p>
          <a:p>
            <a:pPr marL="469900" lvl="1" indent="-228600">
              <a:lnSpc>
                <a:spcPts val="1315"/>
              </a:lnSpc>
              <a:buFont typeface="Meiryo"/>
              <a:buChar char="➢"/>
              <a:tabLst>
                <a:tab pos="469900" algn="l"/>
              </a:tabLst>
            </a:pPr>
            <a:r>
              <a:rPr sz="1200" dirty="0">
                <a:latin typeface="Times New Roman"/>
                <a:cs typeface="Times New Roman"/>
              </a:rPr>
              <a:t>Easy to </a:t>
            </a:r>
            <a:r>
              <a:rPr sz="1200" b="1" spc="-5" dirty="0">
                <a:latin typeface="Times New Roman"/>
                <a:cs typeface="Times New Roman"/>
              </a:rPr>
              <a:t>Install</a:t>
            </a:r>
            <a:r>
              <a:rPr sz="1200" spc="-5" dirty="0">
                <a:latin typeface="Times New Roman"/>
                <a:cs typeface="Times New Roman"/>
              </a:rPr>
              <a:t> </a:t>
            </a:r>
            <a:r>
              <a:rPr sz="1200" dirty="0">
                <a:latin typeface="Times New Roman"/>
                <a:cs typeface="Times New Roman"/>
              </a:rPr>
              <a:t>and</a:t>
            </a:r>
            <a:r>
              <a:rPr sz="1200" spc="-105" dirty="0">
                <a:latin typeface="Times New Roman"/>
                <a:cs typeface="Times New Roman"/>
              </a:rPr>
              <a:t> </a:t>
            </a:r>
            <a:r>
              <a:rPr sz="1200" spc="-5" dirty="0">
                <a:latin typeface="Times New Roman"/>
                <a:cs typeface="Times New Roman"/>
              </a:rPr>
              <a:t>Reconfigure</a:t>
            </a:r>
            <a:endParaRPr sz="1200" dirty="0">
              <a:latin typeface="Times New Roman"/>
              <a:cs typeface="Times New Roman"/>
            </a:endParaRPr>
          </a:p>
          <a:p>
            <a:pPr marL="469900" lvl="1" indent="-228600">
              <a:lnSpc>
                <a:spcPts val="1380"/>
              </a:lnSpc>
              <a:buFont typeface="Meiryo"/>
              <a:buChar char="➢"/>
              <a:tabLst>
                <a:tab pos="469900" algn="l"/>
              </a:tabLst>
            </a:pPr>
            <a:r>
              <a:rPr sz="1200" dirty="0">
                <a:latin typeface="Times New Roman"/>
                <a:cs typeface="Times New Roman"/>
              </a:rPr>
              <a:t>Robust, if a link </a:t>
            </a:r>
            <a:r>
              <a:rPr sz="1200" b="1" dirty="0">
                <a:latin typeface="Times New Roman"/>
                <a:cs typeface="Times New Roman"/>
              </a:rPr>
              <a:t>fails</a:t>
            </a:r>
            <a:r>
              <a:rPr sz="1200" dirty="0">
                <a:latin typeface="Times New Roman"/>
                <a:cs typeface="Times New Roman"/>
              </a:rPr>
              <a:t> , only that link</a:t>
            </a:r>
            <a:r>
              <a:rPr sz="1200" spc="-140" dirty="0">
                <a:latin typeface="Times New Roman"/>
                <a:cs typeface="Times New Roman"/>
              </a:rPr>
              <a:t> </a:t>
            </a:r>
            <a:r>
              <a:rPr sz="1200" dirty="0">
                <a:latin typeface="Times New Roman"/>
                <a:cs typeface="Times New Roman"/>
              </a:rPr>
              <a:t>fails</a:t>
            </a:r>
          </a:p>
          <a:p>
            <a:pPr marL="469900" lvl="1" indent="-228600">
              <a:lnSpc>
                <a:spcPts val="1410"/>
              </a:lnSpc>
              <a:buFont typeface="Meiryo"/>
              <a:buChar char="➢"/>
              <a:tabLst>
                <a:tab pos="469900" algn="l"/>
              </a:tabLst>
            </a:pPr>
            <a:r>
              <a:rPr sz="1200" dirty="0">
                <a:latin typeface="Times New Roman"/>
                <a:cs typeface="Times New Roman"/>
              </a:rPr>
              <a:t>Easy Fault</a:t>
            </a:r>
            <a:r>
              <a:rPr sz="1200" spc="-110" dirty="0">
                <a:latin typeface="Times New Roman"/>
                <a:cs typeface="Times New Roman"/>
              </a:rPr>
              <a:t> </a:t>
            </a:r>
            <a:r>
              <a:rPr sz="1200" dirty="0">
                <a:latin typeface="Times New Roman"/>
                <a:cs typeface="Times New Roman"/>
              </a:rPr>
              <a:t>Detection</a:t>
            </a:r>
          </a:p>
          <a:p>
            <a:pPr lvl="1">
              <a:lnSpc>
                <a:spcPct val="100000"/>
              </a:lnSpc>
              <a:spcBef>
                <a:spcPts val="5"/>
              </a:spcBef>
              <a:buFont typeface="Meiryo"/>
              <a:buChar char="➢"/>
            </a:pPr>
            <a:endParaRPr sz="1150" dirty="0">
              <a:latin typeface="Times New Roman"/>
              <a:cs typeface="Times New Roman"/>
            </a:endParaRPr>
          </a:p>
          <a:p>
            <a:pPr marL="241300" indent="-228600">
              <a:lnSpc>
                <a:spcPct val="100000"/>
              </a:lnSpc>
              <a:spcBef>
                <a:spcPts val="5"/>
              </a:spcBef>
              <a:buFont typeface="Meiryo"/>
              <a:buChar char="❖"/>
              <a:tabLst>
                <a:tab pos="241300" algn="l"/>
              </a:tabLst>
            </a:pPr>
            <a:r>
              <a:rPr sz="1200" b="1" dirty="0">
                <a:latin typeface="Times New Roman"/>
                <a:cs typeface="Times New Roman"/>
              </a:rPr>
              <a:t>Disadvantages of Star</a:t>
            </a:r>
            <a:r>
              <a:rPr sz="1200" b="1" spc="-120" dirty="0">
                <a:latin typeface="Times New Roman"/>
                <a:cs typeface="Times New Roman"/>
              </a:rPr>
              <a:t> </a:t>
            </a:r>
            <a:r>
              <a:rPr sz="1200" b="1" dirty="0">
                <a:latin typeface="Times New Roman"/>
                <a:cs typeface="Times New Roman"/>
              </a:rPr>
              <a:t>Topology</a:t>
            </a:r>
            <a:endParaRPr sz="1200" dirty="0">
              <a:latin typeface="Times New Roman"/>
              <a:cs typeface="Times New Roman"/>
            </a:endParaRPr>
          </a:p>
          <a:p>
            <a:pPr>
              <a:lnSpc>
                <a:spcPct val="100000"/>
              </a:lnSpc>
              <a:spcBef>
                <a:spcPts val="40"/>
              </a:spcBef>
              <a:buFont typeface="Meiryo"/>
              <a:buChar char="❖"/>
            </a:pPr>
            <a:endParaRPr sz="1100" dirty="0">
              <a:latin typeface="Times New Roman"/>
              <a:cs typeface="Times New Roman"/>
            </a:endParaRPr>
          </a:p>
          <a:p>
            <a:pPr marL="469900" lvl="1" indent="-228600">
              <a:lnSpc>
                <a:spcPts val="1410"/>
              </a:lnSpc>
              <a:buFont typeface="Meiryo"/>
              <a:buChar char="➢"/>
              <a:tabLst>
                <a:tab pos="469900" algn="l"/>
              </a:tabLst>
            </a:pPr>
            <a:r>
              <a:rPr sz="1200" dirty="0">
                <a:latin typeface="Times New Roman"/>
                <a:cs typeface="Times New Roman"/>
              </a:rPr>
              <a:t>Although Cabling required is far less than</a:t>
            </a:r>
            <a:r>
              <a:rPr sz="1200" spc="-140" dirty="0">
                <a:latin typeface="Times New Roman"/>
                <a:cs typeface="Times New Roman"/>
              </a:rPr>
              <a:t> </a:t>
            </a:r>
            <a:r>
              <a:rPr sz="1200" dirty="0">
                <a:latin typeface="Times New Roman"/>
                <a:cs typeface="Times New Roman"/>
              </a:rPr>
              <a:t>Mesh</a:t>
            </a:r>
          </a:p>
          <a:p>
            <a:pPr marL="469900" marR="5080" lvl="1" indent="-228600">
              <a:lnSpc>
                <a:spcPts val="1380"/>
              </a:lnSpc>
              <a:spcBef>
                <a:spcPts val="65"/>
              </a:spcBef>
              <a:buFont typeface="Meiryo"/>
              <a:buChar char="➢"/>
              <a:tabLst>
                <a:tab pos="469900" algn="l"/>
              </a:tabLst>
            </a:pPr>
            <a:r>
              <a:rPr sz="1200" dirty="0">
                <a:latin typeface="Times New Roman"/>
                <a:cs typeface="Times New Roman"/>
              </a:rPr>
              <a:t>Still each </a:t>
            </a:r>
            <a:r>
              <a:rPr sz="1200" spc="-5" dirty="0">
                <a:latin typeface="Times New Roman"/>
                <a:cs typeface="Times New Roman"/>
              </a:rPr>
              <a:t>node </a:t>
            </a:r>
            <a:r>
              <a:rPr sz="1200" b="1" spc="-5" dirty="0">
                <a:latin typeface="Times New Roman"/>
                <a:cs typeface="Times New Roman"/>
              </a:rPr>
              <a:t>must</a:t>
            </a:r>
            <a:r>
              <a:rPr sz="1200" spc="-5" dirty="0">
                <a:latin typeface="Times New Roman"/>
                <a:cs typeface="Times New Roman"/>
              </a:rPr>
              <a:t> </a:t>
            </a:r>
            <a:r>
              <a:rPr sz="1200" dirty="0">
                <a:latin typeface="Times New Roman"/>
                <a:cs typeface="Times New Roman"/>
              </a:rPr>
              <a:t>be connected to a </a:t>
            </a:r>
            <a:r>
              <a:rPr sz="1200" b="1" dirty="0">
                <a:latin typeface="Times New Roman"/>
                <a:cs typeface="Times New Roman"/>
              </a:rPr>
              <a:t>Hub</a:t>
            </a:r>
            <a:r>
              <a:rPr sz="1200" dirty="0">
                <a:latin typeface="Times New Roman"/>
                <a:cs typeface="Times New Roman"/>
              </a:rPr>
              <a:t> , so </a:t>
            </a:r>
            <a:r>
              <a:rPr sz="1200" b="1" dirty="0">
                <a:latin typeface="Times New Roman"/>
                <a:cs typeface="Times New Roman"/>
              </a:rPr>
              <a:t>Cabling</a:t>
            </a:r>
            <a:r>
              <a:rPr sz="1200" dirty="0">
                <a:latin typeface="Times New Roman"/>
                <a:cs typeface="Times New Roman"/>
              </a:rPr>
              <a:t> is still </a:t>
            </a:r>
            <a:r>
              <a:rPr sz="1200" spc="-5" dirty="0">
                <a:latin typeface="Times New Roman"/>
                <a:cs typeface="Times New Roman"/>
              </a:rPr>
              <a:t>much </a:t>
            </a:r>
            <a:r>
              <a:rPr sz="1200" b="1" dirty="0">
                <a:latin typeface="Times New Roman"/>
                <a:cs typeface="Times New Roman"/>
              </a:rPr>
              <a:t>more</a:t>
            </a:r>
            <a:r>
              <a:rPr sz="1200" dirty="0">
                <a:latin typeface="Times New Roman"/>
                <a:cs typeface="Times New Roman"/>
              </a:rPr>
              <a:t>  than </a:t>
            </a:r>
            <a:r>
              <a:rPr sz="1200" spc="-5" dirty="0">
                <a:latin typeface="Times New Roman"/>
                <a:cs typeface="Times New Roman"/>
              </a:rPr>
              <a:t>some </a:t>
            </a:r>
            <a:r>
              <a:rPr sz="1200" dirty="0">
                <a:latin typeface="Times New Roman"/>
                <a:cs typeface="Times New Roman"/>
              </a:rPr>
              <a:t>other</a:t>
            </a:r>
            <a:r>
              <a:rPr sz="1200" spc="-85" dirty="0">
                <a:latin typeface="Times New Roman"/>
                <a:cs typeface="Times New Roman"/>
              </a:rPr>
              <a:t> </a:t>
            </a:r>
            <a:r>
              <a:rPr sz="1200" dirty="0">
                <a:latin typeface="Times New Roman"/>
                <a:cs typeface="Times New Roman"/>
              </a:rPr>
              <a:t>Topologies</a:t>
            </a:r>
          </a:p>
          <a:p>
            <a:pPr marR="222885" algn="ctr">
              <a:lnSpc>
                <a:spcPts val="1570"/>
              </a:lnSpc>
            </a:pPr>
            <a:r>
              <a:rPr sz="1400" u="sng" spc="-5" dirty="0">
                <a:latin typeface="Times New Roman"/>
                <a:cs typeface="Times New Roman"/>
              </a:rPr>
              <a:t>Tree</a:t>
            </a:r>
            <a:r>
              <a:rPr sz="1400" u="sng" spc="-60" dirty="0">
                <a:latin typeface="Times New Roman"/>
                <a:cs typeface="Times New Roman"/>
              </a:rPr>
              <a:t> </a:t>
            </a:r>
            <a:r>
              <a:rPr sz="1400" u="sng" spc="-5" dirty="0">
                <a:latin typeface="Times New Roman"/>
                <a:cs typeface="Times New Roman"/>
              </a:rPr>
              <a:t>Topology</a:t>
            </a:r>
            <a:endParaRPr sz="1400" dirty="0">
              <a:latin typeface="Times New Roman"/>
              <a:cs typeface="Times New Roman"/>
            </a:endParaRPr>
          </a:p>
        </p:txBody>
      </p:sp>
      <p:sp>
        <p:nvSpPr>
          <p:cNvPr id="10" name="object 10"/>
          <p:cNvSpPr/>
          <p:nvPr/>
        </p:nvSpPr>
        <p:spPr>
          <a:xfrm>
            <a:off x="1143000" y="6872478"/>
            <a:ext cx="5372100" cy="2055114"/>
          </a:xfrm>
          <a:prstGeom prst="rect">
            <a:avLst/>
          </a:prstGeom>
          <a:blipFill>
            <a:blip r:embed="rId8" cstate="print"/>
            <a:stretch>
              <a:fillRect/>
            </a:stretch>
          </a:blipFill>
        </p:spPr>
        <p:txBody>
          <a:bodyPr wrap="square" lIns="0" tIns="0" rIns="0" bIns="0" rtlCol="0"/>
          <a:lstStyle/>
          <a:p>
            <a:endParaRPr/>
          </a:p>
        </p:txBody>
      </p:sp>
      <p:sp>
        <p:nvSpPr>
          <p:cNvPr id="11" name="object 11"/>
          <p:cNvSpPr txBox="1"/>
          <p:nvPr/>
        </p:nvSpPr>
        <p:spPr>
          <a:xfrm>
            <a:off x="1358900" y="9266682"/>
            <a:ext cx="2023745" cy="205740"/>
          </a:xfrm>
          <a:prstGeom prst="rect">
            <a:avLst/>
          </a:prstGeom>
        </p:spPr>
        <p:txBody>
          <a:bodyPr vert="horz" wrap="square" lIns="0" tIns="0" rIns="0" bIns="0" rtlCol="0">
            <a:spAutoFit/>
          </a:bodyPr>
          <a:lstStyle/>
          <a:p>
            <a:pPr marL="12700">
              <a:lnSpc>
                <a:spcPct val="100000"/>
              </a:lnSpc>
            </a:pPr>
            <a:r>
              <a:rPr sz="1200" spc="-5" dirty="0">
                <a:latin typeface="Courier New"/>
                <a:cs typeface="Courier New"/>
              </a:rPr>
              <a:t>o </a:t>
            </a:r>
            <a:r>
              <a:rPr sz="1200" spc="-5" dirty="0">
                <a:latin typeface="Times New Roman"/>
                <a:cs typeface="Times New Roman"/>
              </a:rPr>
              <a:t>A variation of Star</a:t>
            </a:r>
            <a:r>
              <a:rPr sz="1200" spc="280" dirty="0">
                <a:latin typeface="Times New Roman"/>
                <a:cs typeface="Times New Roman"/>
              </a:rPr>
              <a:t> </a:t>
            </a:r>
            <a:r>
              <a:rPr sz="1200" dirty="0">
                <a:latin typeface="Times New Roman"/>
                <a:cs typeface="Times New Roman"/>
              </a:rPr>
              <a:t>Topology</a:t>
            </a:r>
            <a:endParaRPr sz="1200">
              <a:latin typeface="Times New Roman"/>
              <a:cs typeface="Times New Roman"/>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30</a:t>
            </a:r>
            <a:endParaRPr sz="1200">
              <a:latin typeface="Times New Roman"/>
              <a:cs typeface="Times New Roman"/>
            </a:endParaRPr>
          </a:p>
        </p:txBody>
      </p:sp>
      <p:pic>
        <p:nvPicPr>
          <p:cNvPr id="1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87450" y="695101"/>
            <a:ext cx="487363" cy="487363"/>
          </a:xfrm>
          <a:prstGeom prst="rect">
            <a:avLst/>
          </a:prstGeom>
        </p:spPr>
      </p:pic>
      <p:pic>
        <p:nvPicPr>
          <p:cNvPr id="15"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035050" y="1941021"/>
            <a:ext cx="487363" cy="487363"/>
          </a:xfrm>
          <a:prstGeom prst="rect">
            <a:avLst/>
          </a:prstGeom>
        </p:spPr>
      </p:pic>
    </p:spTree>
    <p:extLst>
      <p:ext uri="{BB962C8B-B14F-4D97-AF65-F5344CB8AC3E}">
        <p14:creationId xmlns:p14="http://schemas.microsoft.com/office/powerpoint/2010/main" val="2909437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51" fill="hold"/>
                                        <p:tgtEl>
                                          <p:spTgt spid="14"/>
                                        </p:tgtEl>
                                      </p:cBhvr>
                                    </p:cmd>
                                  </p:childTnLst>
                                </p:cTn>
                              </p:par>
                            </p:childTnLst>
                          </p:cTn>
                        </p:par>
                      </p:childTnLst>
                    </p:cTn>
                  </p:par>
                </p:childTnLst>
              </p:cTn>
              <p:nextCondLst>
                <p:cond evt="onClick" delay="0">
                  <p:tgtEl>
                    <p:spTgt spid="14"/>
                  </p:tgtEl>
                </p:cond>
              </p:nextCondLst>
            </p:seq>
            <p:audio>
              <p:cMediaNode vol="80000">
                <p:cTn id="7" fill="hold" display="0">
                  <p:stCondLst>
                    <p:cond delay="indefinite"/>
                  </p:stCondLst>
                  <p:endCondLst>
                    <p:cond evt="onStopAudio" delay="0">
                      <p:tgtEl>
                        <p:sldTgt/>
                      </p:tgtEl>
                    </p:cond>
                  </p:endCondLst>
                </p:cTn>
                <p:tgtEl>
                  <p:spTgt spid="14"/>
                </p:tgtEl>
              </p:cMediaNode>
            </p:audi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5143" fill="hold"/>
                                        <p:tgtEl>
                                          <p:spTgt spid="15"/>
                                        </p:tgtEl>
                                      </p:cBhvr>
                                    </p:cmd>
                                  </p:childTnLst>
                                </p:cTn>
                              </p:par>
                            </p:childTnLst>
                          </p:cTn>
                        </p:par>
                      </p:childTnLst>
                    </p:cTn>
                  </p:par>
                </p:childTnLst>
              </p:cTn>
              <p:nextCondLst>
                <p:cond evt="onClick" delay="0">
                  <p:tgtEl>
                    <p:spTgt spid="15"/>
                  </p:tgtEl>
                </p:cond>
              </p:nextCondLst>
            </p:seq>
            <p:audio>
              <p:cMediaNode vol="80000">
                <p:cTn id="13" fill="hold" display="0">
                  <p:stCondLst>
                    <p:cond delay="indefinite"/>
                  </p:stCondLst>
                  <p:endCondLst>
                    <p:cond evt="onStopAudio" delay="0">
                      <p:tgtEl>
                        <p:sldTgt/>
                      </p:tgtEl>
                    </p:cond>
                  </p:endCondLst>
                </p:cTn>
                <p:tgtEl>
                  <p:spTgt spid="1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14399"/>
            <a:ext cx="5303520" cy="6500754"/>
          </a:xfrm>
          <a:prstGeom prst="rect">
            <a:avLst/>
          </a:prstGeom>
        </p:spPr>
        <p:txBody>
          <a:bodyPr vert="horz" wrap="square" lIns="0" tIns="0" rIns="0" bIns="0" rtlCol="0">
            <a:spAutoFit/>
          </a:bodyPr>
          <a:lstStyle/>
          <a:p>
            <a:pPr marL="241300" marR="6350" indent="-228600">
              <a:lnSpc>
                <a:spcPts val="1380"/>
              </a:lnSpc>
              <a:buFont typeface="Courier New"/>
              <a:buChar char="o"/>
              <a:tabLst>
                <a:tab pos="241300" algn="l"/>
              </a:tabLst>
            </a:pPr>
            <a:r>
              <a:rPr sz="1200" dirty="0">
                <a:latin typeface="Times New Roman"/>
                <a:cs typeface="Times New Roman"/>
              </a:rPr>
              <a:t>Nodes in a Tree are linked to a </a:t>
            </a:r>
            <a:r>
              <a:rPr sz="1200" b="1" dirty="0">
                <a:latin typeface="Times New Roman"/>
                <a:cs typeface="Times New Roman"/>
              </a:rPr>
              <a:t>central hub </a:t>
            </a:r>
            <a:r>
              <a:rPr sz="1200" dirty="0">
                <a:latin typeface="Times New Roman"/>
                <a:cs typeface="Times New Roman"/>
              </a:rPr>
              <a:t>that controls the traffic to and from  network</a:t>
            </a:r>
          </a:p>
          <a:p>
            <a:pPr marL="240665" marR="5715" indent="-227965">
              <a:lnSpc>
                <a:spcPts val="1380"/>
              </a:lnSpc>
              <a:buFont typeface="Courier New"/>
              <a:buChar char="o"/>
              <a:tabLst>
                <a:tab pos="241300" algn="l"/>
              </a:tabLst>
            </a:pPr>
            <a:r>
              <a:rPr sz="1200" dirty="0">
                <a:latin typeface="Times New Roman"/>
                <a:cs typeface="Times New Roman"/>
              </a:rPr>
              <a:t>Difference b/w star </a:t>
            </a:r>
            <a:r>
              <a:rPr sz="1200" spc="-5" dirty="0">
                <a:latin typeface="Times New Roman"/>
                <a:cs typeface="Times New Roman"/>
              </a:rPr>
              <a:t>and </a:t>
            </a:r>
            <a:r>
              <a:rPr sz="1200" dirty="0">
                <a:latin typeface="Times New Roman"/>
                <a:cs typeface="Times New Roman"/>
              </a:rPr>
              <a:t>tree is </a:t>
            </a:r>
            <a:r>
              <a:rPr sz="1200" b="1" dirty="0">
                <a:latin typeface="Times New Roman"/>
                <a:cs typeface="Times New Roman"/>
              </a:rPr>
              <a:t>not all </a:t>
            </a:r>
            <a:r>
              <a:rPr sz="1200" b="1" spc="-5" dirty="0">
                <a:latin typeface="Times New Roman"/>
                <a:cs typeface="Times New Roman"/>
              </a:rPr>
              <a:t>the </a:t>
            </a:r>
            <a:r>
              <a:rPr sz="1200" b="1" dirty="0">
                <a:latin typeface="Times New Roman"/>
                <a:cs typeface="Times New Roman"/>
              </a:rPr>
              <a:t>devices plug </a:t>
            </a:r>
            <a:r>
              <a:rPr sz="1200" dirty="0">
                <a:latin typeface="Times New Roman"/>
                <a:cs typeface="Times New Roman"/>
              </a:rPr>
              <a:t>directly into </a:t>
            </a:r>
            <a:r>
              <a:rPr sz="1200" spc="-5" dirty="0">
                <a:latin typeface="Times New Roman"/>
                <a:cs typeface="Times New Roman"/>
              </a:rPr>
              <a:t>the central  </a:t>
            </a:r>
            <a:r>
              <a:rPr sz="1200" spc="-10" dirty="0">
                <a:latin typeface="Times New Roman"/>
                <a:cs typeface="Times New Roman"/>
              </a:rPr>
              <a:t>HUB</a:t>
            </a:r>
            <a:endParaRPr sz="1200" dirty="0">
              <a:latin typeface="Times New Roman"/>
              <a:cs typeface="Times New Roman"/>
            </a:endParaRPr>
          </a:p>
          <a:p>
            <a:pPr marL="241300" indent="-228600">
              <a:lnSpc>
                <a:spcPts val="1345"/>
              </a:lnSpc>
              <a:buFont typeface="Courier New"/>
              <a:buChar char="o"/>
              <a:tabLst>
                <a:tab pos="241300" algn="l"/>
              </a:tabLst>
            </a:pPr>
            <a:r>
              <a:rPr sz="1200" b="1" dirty="0">
                <a:latin typeface="Times New Roman"/>
                <a:cs typeface="Times New Roman"/>
              </a:rPr>
              <a:t>Majority</a:t>
            </a:r>
            <a:r>
              <a:rPr sz="1200" dirty="0">
                <a:latin typeface="Times New Roman"/>
                <a:cs typeface="Times New Roman"/>
              </a:rPr>
              <a:t> connects to </a:t>
            </a:r>
            <a:r>
              <a:rPr sz="1200" b="1" dirty="0">
                <a:latin typeface="Times New Roman"/>
                <a:cs typeface="Times New Roman"/>
              </a:rPr>
              <a:t>secondary hub </a:t>
            </a:r>
            <a:r>
              <a:rPr sz="1200" spc="-5" dirty="0">
                <a:latin typeface="Times New Roman"/>
                <a:cs typeface="Times New Roman"/>
              </a:rPr>
              <a:t>that is connected to central</a:t>
            </a:r>
            <a:r>
              <a:rPr sz="1200" spc="-105" dirty="0">
                <a:latin typeface="Times New Roman"/>
                <a:cs typeface="Times New Roman"/>
              </a:rPr>
              <a:t> </a:t>
            </a:r>
            <a:r>
              <a:rPr sz="1200" spc="-5" dirty="0">
                <a:latin typeface="Times New Roman"/>
                <a:cs typeface="Times New Roman"/>
              </a:rPr>
              <a:t>hub</a:t>
            </a:r>
            <a:endParaRPr sz="1200" dirty="0">
              <a:latin typeface="Times New Roman"/>
              <a:cs typeface="Times New Roman"/>
            </a:endParaRPr>
          </a:p>
          <a:p>
            <a:pPr>
              <a:lnSpc>
                <a:spcPct val="100000"/>
              </a:lnSpc>
              <a:spcBef>
                <a:spcPts val="5"/>
              </a:spcBef>
            </a:pPr>
            <a:endParaRPr sz="1150" dirty="0">
              <a:latin typeface="Times New Roman"/>
              <a:cs typeface="Times New Roman"/>
            </a:endParaRPr>
          </a:p>
          <a:p>
            <a:pPr marL="241300" indent="-228600">
              <a:lnSpc>
                <a:spcPct val="100000"/>
              </a:lnSpc>
              <a:spcBef>
                <a:spcPts val="5"/>
              </a:spcBef>
              <a:buFont typeface="Meiryo"/>
              <a:buChar char="❖"/>
              <a:tabLst>
                <a:tab pos="241300" algn="l"/>
              </a:tabLst>
            </a:pPr>
            <a:r>
              <a:rPr sz="1200" b="1" spc="-5" dirty="0">
                <a:latin typeface="Times New Roman"/>
                <a:cs typeface="Times New Roman"/>
              </a:rPr>
              <a:t>CENTRAL </a:t>
            </a:r>
            <a:r>
              <a:rPr sz="1200" b="1" dirty="0">
                <a:latin typeface="Times New Roman"/>
                <a:cs typeface="Times New Roman"/>
              </a:rPr>
              <a:t>HUB in Tree</a:t>
            </a:r>
            <a:r>
              <a:rPr sz="1200" b="1" spc="-65" dirty="0">
                <a:latin typeface="Times New Roman"/>
                <a:cs typeface="Times New Roman"/>
              </a:rPr>
              <a:t> </a:t>
            </a:r>
            <a:r>
              <a:rPr sz="1200" b="1" dirty="0">
                <a:latin typeface="Times New Roman"/>
                <a:cs typeface="Times New Roman"/>
              </a:rPr>
              <a:t>Topology</a:t>
            </a:r>
            <a:endParaRPr sz="1200" dirty="0">
              <a:latin typeface="Times New Roman"/>
              <a:cs typeface="Times New Roman"/>
            </a:endParaRPr>
          </a:p>
          <a:p>
            <a:pPr>
              <a:lnSpc>
                <a:spcPct val="100000"/>
              </a:lnSpc>
              <a:spcBef>
                <a:spcPts val="40"/>
              </a:spcBef>
              <a:buFont typeface="Meiryo"/>
              <a:buChar char="❖"/>
            </a:pPr>
            <a:endParaRPr sz="1100" dirty="0">
              <a:latin typeface="Times New Roman"/>
              <a:cs typeface="Times New Roman"/>
            </a:endParaRPr>
          </a:p>
          <a:p>
            <a:pPr marL="469900" lvl="1" indent="-228600">
              <a:lnSpc>
                <a:spcPts val="1410"/>
              </a:lnSpc>
              <a:buFont typeface="Meiryo"/>
              <a:buChar char="➢"/>
              <a:tabLst>
                <a:tab pos="469900" algn="l"/>
              </a:tabLst>
            </a:pPr>
            <a:r>
              <a:rPr sz="1200" dirty="0">
                <a:latin typeface="Times New Roman"/>
                <a:cs typeface="Times New Roman"/>
              </a:rPr>
              <a:t>Central Hub in a Tree is an </a:t>
            </a:r>
            <a:r>
              <a:rPr sz="1200" b="1" i="1" u="heavy" spc="-5" dirty="0">
                <a:latin typeface="Times New Roman"/>
                <a:cs typeface="Times New Roman"/>
              </a:rPr>
              <a:t>ACTIVE</a:t>
            </a:r>
            <a:r>
              <a:rPr sz="1200" b="1" i="1" u="heavy" spc="-135" dirty="0">
                <a:latin typeface="Times New Roman"/>
                <a:cs typeface="Times New Roman"/>
              </a:rPr>
              <a:t> </a:t>
            </a:r>
            <a:r>
              <a:rPr sz="1200" b="1" i="1" u="heavy" spc="-5" dirty="0">
                <a:latin typeface="Times New Roman"/>
                <a:cs typeface="Times New Roman"/>
              </a:rPr>
              <a:t>HUB</a:t>
            </a:r>
            <a:endParaRPr sz="1200" dirty="0">
              <a:latin typeface="Times New Roman"/>
              <a:cs typeface="Times New Roman"/>
            </a:endParaRPr>
          </a:p>
          <a:p>
            <a:pPr marL="469900" lvl="1" indent="-228600">
              <a:lnSpc>
                <a:spcPts val="1380"/>
              </a:lnSpc>
              <a:buFont typeface="Meiryo"/>
              <a:buChar char="➢"/>
              <a:tabLst>
                <a:tab pos="469900" algn="l"/>
              </a:tabLst>
            </a:pPr>
            <a:r>
              <a:rPr sz="1200" spc="-5" dirty="0">
                <a:latin typeface="Times New Roman"/>
                <a:cs typeface="Times New Roman"/>
              </a:rPr>
              <a:t>ACTIVE HUB </a:t>
            </a:r>
            <a:r>
              <a:rPr sz="1200" dirty="0">
                <a:latin typeface="Times New Roman"/>
                <a:cs typeface="Times New Roman"/>
              </a:rPr>
              <a:t>contains a</a:t>
            </a:r>
            <a:r>
              <a:rPr sz="1200" spc="-85" dirty="0">
                <a:latin typeface="Times New Roman"/>
                <a:cs typeface="Times New Roman"/>
              </a:rPr>
              <a:t> </a:t>
            </a:r>
            <a:r>
              <a:rPr sz="1200" b="1" spc="-5" dirty="0">
                <a:latin typeface="Times New Roman"/>
                <a:cs typeface="Times New Roman"/>
              </a:rPr>
              <a:t>repeater</a:t>
            </a:r>
            <a:endParaRPr sz="1200" b="1" dirty="0">
              <a:latin typeface="Times New Roman"/>
              <a:cs typeface="Times New Roman"/>
            </a:endParaRPr>
          </a:p>
          <a:p>
            <a:pPr marL="469900" marR="5715" lvl="1" indent="-228600">
              <a:lnSpc>
                <a:spcPts val="1380"/>
              </a:lnSpc>
              <a:spcBef>
                <a:spcPts val="65"/>
              </a:spcBef>
              <a:buFont typeface="Meiryo"/>
              <a:buChar char="➢"/>
              <a:tabLst>
                <a:tab pos="469900" algn="l"/>
              </a:tabLst>
            </a:pPr>
            <a:r>
              <a:rPr sz="1200" dirty="0">
                <a:latin typeface="Times New Roman"/>
                <a:cs typeface="Times New Roman"/>
              </a:rPr>
              <a:t>Repeater is a hardware device </a:t>
            </a:r>
            <a:r>
              <a:rPr sz="1200" spc="-5" dirty="0">
                <a:latin typeface="Times New Roman"/>
                <a:cs typeface="Times New Roman"/>
              </a:rPr>
              <a:t>that </a:t>
            </a:r>
            <a:r>
              <a:rPr sz="1200" b="1" spc="-5" dirty="0">
                <a:latin typeface="Times New Roman"/>
                <a:cs typeface="Times New Roman"/>
              </a:rPr>
              <a:t>regenerates</a:t>
            </a:r>
            <a:r>
              <a:rPr sz="1200" spc="-5" dirty="0">
                <a:latin typeface="Times New Roman"/>
                <a:cs typeface="Times New Roman"/>
              </a:rPr>
              <a:t> </a:t>
            </a:r>
            <a:r>
              <a:rPr sz="1200" dirty="0">
                <a:latin typeface="Times New Roman"/>
                <a:cs typeface="Times New Roman"/>
              </a:rPr>
              <a:t>the received </a:t>
            </a:r>
            <a:r>
              <a:rPr sz="1200" b="1" dirty="0">
                <a:latin typeface="Times New Roman"/>
                <a:cs typeface="Times New Roman"/>
              </a:rPr>
              <a:t>bit pattern </a:t>
            </a:r>
            <a:r>
              <a:rPr sz="1200" spc="-5" dirty="0">
                <a:latin typeface="Times New Roman"/>
                <a:cs typeface="Times New Roman"/>
              </a:rPr>
              <a:t>before  sending them</a:t>
            </a:r>
            <a:r>
              <a:rPr sz="1200" spc="-95" dirty="0">
                <a:latin typeface="Times New Roman"/>
                <a:cs typeface="Times New Roman"/>
              </a:rPr>
              <a:t> </a:t>
            </a:r>
            <a:r>
              <a:rPr sz="1200" spc="-5" dirty="0">
                <a:latin typeface="Times New Roman"/>
                <a:cs typeface="Times New Roman"/>
              </a:rPr>
              <a:t>out.</a:t>
            </a:r>
            <a:endParaRPr sz="1200" dirty="0">
              <a:latin typeface="Times New Roman"/>
              <a:cs typeface="Times New Roman"/>
            </a:endParaRPr>
          </a:p>
          <a:p>
            <a:pPr marL="469900" lvl="1" indent="-228600">
              <a:lnSpc>
                <a:spcPts val="1345"/>
              </a:lnSpc>
              <a:buFont typeface="Meiryo"/>
              <a:buChar char="➢"/>
              <a:tabLst>
                <a:tab pos="469900" algn="l"/>
              </a:tabLst>
            </a:pPr>
            <a:r>
              <a:rPr sz="1200" dirty="0">
                <a:latin typeface="Times New Roman"/>
                <a:cs typeface="Times New Roman"/>
              </a:rPr>
              <a:t>Repeater </a:t>
            </a:r>
            <a:r>
              <a:rPr sz="1200" b="1" dirty="0">
                <a:latin typeface="Times New Roman"/>
                <a:cs typeface="Times New Roman"/>
              </a:rPr>
              <a:t>strengthens</a:t>
            </a:r>
            <a:r>
              <a:rPr sz="1200" dirty="0">
                <a:latin typeface="Times New Roman"/>
                <a:cs typeface="Times New Roman"/>
              </a:rPr>
              <a:t> </a:t>
            </a:r>
            <a:r>
              <a:rPr sz="1200" spc="-5" dirty="0">
                <a:latin typeface="Times New Roman"/>
                <a:cs typeface="Times New Roman"/>
              </a:rPr>
              <a:t>TX. </a:t>
            </a:r>
            <a:r>
              <a:rPr sz="1200" dirty="0">
                <a:latin typeface="Times New Roman"/>
                <a:cs typeface="Times New Roman"/>
              </a:rPr>
              <a:t>And </a:t>
            </a:r>
            <a:r>
              <a:rPr sz="1200" b="1" dirty="0">
                <a:latin typeface="Times New Roman"/>
                <a:cs typeface="Times New Roman"/>
              </a:rPr>
              <a:t>increases</a:t>
            </a:r>
            <a:r>
              <a:rPr sz="1200" dirty="0">
                <a:latin typeface="Times New Roman"/>
                <a:cs typeface="Times New Roman"/>
              </a:rPr>
              <a:t> </a:t>
            </a:r>
            <a:r>
              <a:rPr sz="1200" spc="-5" dirty="0">
                <a:latin typeface="Times New Roman"/>
                <a:cs typeface="Times New Roman"/>
              </a:rPr>
              <a:t>the </a:t>
            </a:r>
            <a:r>
              <a:rPr sz="1200" b="1" spc="-5" dirty="0">
                <a:latin typeface="Times New Roman"/>
                <a:cs typeface="Times New Roman"/>
              </a:rPr>
              <a:t>distance</a:t>
            </a:r>
            <a:r>
              <a:rPr sz="1200" spc="-5" dirty="0">
                <a:latin typeface="Times New Roman"/>
                <a:cs typeface="Times New Roman"/>
              </a:rPr>
              <a:t> </a:t>
            </a:r>
            <a:r>
              <a:rPr sz="1200" dirty="0">
                <a:latin typeface="Times New Roman"/>
                <a:cs typeface="Times New Roman"/>
              </a:rPr>
              <a:t>a </a:t>
            </a:r>
            <a:r>
              <a:rPr sz="1200" spc="-5" dirty="0">
                <a:latin typeface="Times New Roman"/>
                <a:cs typeface="Times New Roman"/>
              </a:rPr>
              <a:t>signal </a:t>
            </a:r>
            <a:r>
              <a:rPr sz="1200" dirty="0">
                <a:latin typeface="Times New Roman"/>
                <a:cs typeface="Times New Roman"/>
              </a:rPr>
              <a:t>can</a:t>
            </a:r>
            <a:r>
              <a:rPr sz="1200" spc="-70" dirty="0">
                <a:latin typeface="Times New Roman"/>
                <a:cs typeface="Times New Roman"/>
              </a:rPr>
              <a:t> </a:t>
            </a:r>
            <a:r>
              <a:rPr sz="1200" dirty="0">
                <a:latin typeface="Times New Roman"/>
                <a:cs typeface="Times New Roman"/>
              </a:rPr>
              <a:t>travel</a:t>
            </a:r>
          </a:p>
          <a:p>
            <a:pPr lvl="1">
              <a:lnSpc>
                <a:spcPct val="100000"/>
              </a:lnSpc>
              <a:spcBef>
                <a:spcPts val="5"/>
              </a:spcBef>
              <a:buFont typeface="Meiryo"/>
              <a:buChar char="➢"/>
            </a:pPr>
            <a:endParaRPr sz="1150" dirty="0">
              <a:latin typeface="Times New Roman"/>
              <a:cs typeface="Times New Roman"/>
            </a:endParaRPr>
          </a:p>
          <a:p>
            <a:pPr marL="241300" indent="-228600">
              <a:lnSpc>
                <a:spcPct val="100000"/>
              </a:lnSpc>
              <a:spcBef>
                <a:spcPts val="5"/>
              </a:spcBef>
              <a:buFont typeface="Meiryo"/>
              <a:buChar char="❖"/>
              <a:tabLst>
                <a:tab pos="241300" algn="l"/>
              </a:tabLst>
            </a:pPr>
            <a:r>
              <a:rPr sz="1200" b="1" dirty="0">
                <a:latin typeface="Times New Roman"/>
                <a:cs typeface="Times New Roman"/>
              </a:rPr>
              <a:t>Secondary HUB in Tree</a:t>
            </a:r>
            <a:r>
              <a:rPr sz="1200" b="1" spc="-110" dirty="0">
                <a:latin typeface="Times New Roman"/>
                <a:cs typeface="Times New Roman"/>
              </a:rPr>
              <a:t> </a:t>
            </a:r>
            <a:r>
              <a:rPr sz="1200" b="1" dirty="0">
                <a:latin typeface="Times New Roman"/>
                <a:cs typeface="Times New Roman"/>
              </a:rPr>
              <a:t>Topology</a:t>
            </a:r>
            <a:endParaRPr sz="1200" dirty="0">
              <a:latin typeface="Times New Roman"/>
              <a:cs typeface="Times New Roman"/>
            </a:endParaRPr>
          </a:p>
          <a:p>
            <a:pPr>
              <a:lnSpc>
                <a:spcPct val="100000"/>
              </a:lnSpc>
              <a:spcBef>
                <a:spcPts val="40"/>
              </a:spcBef>
              <a:buFont typeface="Meiryo"/>
              <a:buChar char="❖"/>
            </a:pPr>
            <a:endParaRPr sz="1100" dirty="0">
              <a:latin typeface="Times New Roman"/>
              <a:cs typeface="Times New Roman"/>
            </a:endParaRPr>
          </a:p>
          <a:p>
            <a:pPr marL="469900" lvl="1" indent="-228600">
              <a:lnSpc>
                <a:spcPts val="1410"/>
              </a:lnSpc>
              <a:buFont typeface="Meiryo"/>
              <a:buChar char="➢"/>
              <a:tabLst>
                <a:tab pos="469900" algn="l"/>
              </a:tabLst>
            </a:pPr>
            <a:r>
              <a:rPr sz="1200" spc="-5" dirty="0">
                <a:latin typeface="Times New Roman"/>
                <a:cs typeface="Times New Roman"/>
              </a:rPr>
              <a:t>Secondary Hub </a:t>
            </a:r>
            <a:r>
              <a:rPr sz="1200" dirty="0">
                <a:latin typeface="Times New Roman"/>
                <a:cs typeface="Times New Roman"/>
              </a:rPr>
              <a:t>in a Tree </a:t>
            </a:r>
            <a:r>
              <a:rPr sz="1200" spc="-5" dirty="0">
                <a:latin typeface="Times New Roman"/>
                <a:cs typeface="Times New Roman"/>
              </a:rPr>
              <a:t>may be </a:t>
            </a:r>
            <a:r>
              <a:rPr sz="1200" b="1" i="1" u="heavy" dirty="0">
                <a:latin typeface="Times New Roman"/>
                <a:cs typeface="Times New Roman"/>
              </a:rPr>
              <a:t>Active </a:t>
            </a:r>
            <a:r>
              <a:rPr sz="1200" spc="-5" dirty="0">
                <a:latin typeface="Times New Roman"/>
                <a:cs typeface="Times New Roman"/>
              </a:rPr>
              <a:t>or  </a:t>
            </a:r>
            <a:r>
              <a:rPr sz="1200" b="1" i="1" u="heavy" spc="-5" dirty="0">
                <a:latin typeface="Times New Roman"/>
                <a:cs typeface="Times New Roman"/>
              </a:rPr>
              <a:t>Passive</a:t>
            </a:r>
            <a:r>
              <a:rPr sz="1200" b="1" i="1" u="heavy" spc="-60" dirty="0">
                <a:latin typeface="Times New Roman"/>
                <a:cs typeface="Times New Roman"/>
              </a:rPr>
              <a:t> </a:t>
            </a:r>
            <a:r>
              <a:rPr sz="1200" b="1" i="1" u="heavy" dirty="0">
                <a:latin typeface="Times New Roman"/>
                <a:cs typeface="Times New Roman"/>
              </a:rPr>
              <a:t>HUB</a:t>
            </a:r>
            <a:endParaRPr sz="1200" dirty="0">
              <a:latin typeface="Times New Roman"/>
              <a:cs typeface="Times New Roman"/>
            </a:endParaRPr>
          </a:p>
          <a:p>
            <a:pPr marL="469900" lvl="1" indent="-228600">
              <a:lnSpc>
                <a:spcPts val="1410"/>
              </a:lnSpc>
              <a:buFont typeface="Meiryo"/>
              <a:buChar char="➢"/>
              <a:tabLst>
                <a:tab pos="469900" algn="l"/>
              </a:tabLst>
            </a:pPr>
            <a:r>
              <a:rPr sz="1200" spc="-5" dirty="0">
                <a:latin typeface="Times New Roman"/>
                <a:cs typeface="Times New Roman"/>
              </a:rPr>
              <a:t>Passive Hub simply provides physical connection between attached</a:t>
            </a:r>
            <a:r>
              <a:rPr sz="1200" spc="-45" dirty="0">
                <a:latin typeface="Times New Roman"/>
                <a:cs typeface="Times New Roman"/>
              </a:rPr>
              <a:t> </a:t>
            </a:r>
            <a:r>
              <a:rPr sz="1200" spc="-5" dirty="0">
                <a:latin typeface="Times New Roman"/>
                <a:cs typeface="Times New Roman"/>
              </a:rPr>
              <a:t>devices</a:t>
            </a:r>
            <a:endParaRPr sz="1200" dirty="0">
              <a:latin typeface="Times New Roman"/>
              <a:cs typeface="Times New Roman"/>
            </a:endParaRPr>
          </a:p>
          <a:p>
            <a:pPr lvl="1">
              <a:lnSpc>
                <a:spcPct val="100000"/>
              </a:lnSpc>
              <a:spcBef>
                <a:spcPts val="5"/>
              </a:spcBef>
              <a:buFont typeface="Meiryo"/>
              <a:buChar char="➢"/>
            </a:pPr>
            <a:endParaRPr sz="1150" dirty="0">
              <a:latin typeface="Times New Roman"/>
              <a:cs typeface="Times New Roman"/>
            </a:endParaRPr>
          </a:p>
          <a:p>
            <a:pPr marL="241300" indent="-228600">
              <a:lnSpc>
                <a:spcPct val="100000"/>
              </a:lnSpc>
              <a:spcBef>
                <a:spcPts val="5"/>
              </a:spcBef>
              <a:buFont typeface="Meiryo"/>
              <a:buChar char="❖"/>
              <a:tabLst>
                <a:tab pos="241300" algn="l"/>
              </a:tabLst>
            </a:pPr>
            <a:r>
              <a:rPr sz="1200" b="1" dirty="0">
                <a:latin typeface="Times New Roman"/>
                <a:cs typeface="Times New Roman"/>
              </a:rPr>
              <a:t>Advantages of Tree</a:t>
            </a:r>
            <a:r>
              <a:rPr sz="1200" b="1" spc="-105" dirty="0">
                <a:latin typeface="Times New Roman"/>
                <a:cs typeface="Times New Roman"/>
              </a:rPr>
              <a:t> </a:t>
            </a:r>
            <a:r>
              <a:rPr sz="1200" b="1" dirty="0">
                <a:latin typeface="Times New Roman"/>
                <a:cs typeface="Times New Roman"/>
              </a:rPr>
              <a:t>Topology</a:t>
            </a:r>
            <a:endParaRPr sz="1200" dirty="0">
              <a:latin typeface="Times New Roman"/>
              <a:cs typeface="Times New Roman"/>
            </a:endParaRPr>
          </a:p>
          <a:p>
            <a:pPr>
              <a:lnSpc>
                <a:spcPct val="100000"/>
              </a:lnSpc>
              <a:spcBef>
                <a:spcPts val="20"/>
              </a:spcBef>
              <a:buFont typeface="Meiryo"/>
              <a:buChar char="❖"/>
            </a:pPr>
            <a:endParaRPr sz="1200" dirty="0">
              <a:latin typeface="Times New Roman"/>
              <a:cs typeface="Times New Roman"/>
            </a:endParaRPr>
          </a:p>
          <a:p>
            <a:pPr marL="469900" marR="5080" lvl="1" indent="-228600">
              <a:lnSpc>
                <a:spcPts val="1380"/>
              </a:lnSpc>
              <a:spcBef>
                <a:spcPts val="5"/>
              </a:spcBef>
              <a:buFont typeface="Meiryo"/>
              <a:buChar char="➢"/>
              <a:tabLst>
                <a:tab pos="469900" algn="l"/>
              </a:tabLst>
            </a:pPr>
            <a:r>
              <a:rPr sz="1200" dirty="0">
                <a:latin typeface="Times New Roman"/>
                <a:cs typeface="Times New Roman"/>
              </a:rPr>
              <a:t>Because of </a:t>
            </a:r>
            <a:r>
              <a:rPr sz="1200" b="1" dirty="0">
                <a:latin typeface="Times New Roman"/>
                <a:cs typeface="Times New Roman"/>
              </a:rPr>
              <a:t>Secondary</a:t>
            </a:r>
            <a:r>
              <a:rPr sz="1200" dirty="0">
                <a:latin typeface="Times New Roman"/>
                <a:cs typeface="Times New Roman"/>
              </a:rPr>
              <a:t> Hub, More devices can be attached to a </a:t>
            </a:r>
            <a:r>
              <a:rPr sz="1200" spc="-5" dirty="0">
                <a:latin typeface="Times New Roman"/>
                <a:cs typeface="Times New Roman"/>
              </a:rPr>
              <a:t>Central </a:t>
            </a:r>
            <a:r>
              <a:rPr sz="1200" dirty="0">
                <a:latin typeface="Times New Roman"/>
                <a:cs typeface="Times New Roman"/>
              </a:rPr>
              <a:t>Hub  and therefore </a:t>
            </a:r>
            <a:r>
              <a:rPr sz="1200" b="1" dirty="0">
                <a:latin typeface="Times New Roman"/>
                <a:cs typeface="Times New Roman"/>
              </a:rPr>
              <a:t>increase</a:t>
            </a:r>
            <a:r>
              <a:rPr sz="1200" dirty="0">
                <a:latin typeface="Times New Roman"/>
                <a:cs typeface="Times New Roman"/>
              </a:rPr>
              <a:t> </a:t>
            </a:r>
            <a:r>
              <a:rPr sz="1200" spc="-5" dirty="0">
                <a:latin typeface="Times New Roman"/>
                <a:cs typeface="Times New Roman"/>
              </a:rPr>
              <a:t>the </a:t>
            </a:r>
            <a:r>
              <a:rPr sz="1200" b="1" spc="-5" dirty="0">
                <a:latin typeface="Times New Roman"/>
                <a:cs typeface="Times New Roman"/>
              </a:rPr>
              <a:t>distance</a:t>
            </a:r>
            <a:r>
              <a:rPr sz="1200" spc="-5" dirty="0">
                <a:latin typeface="Times New Roman"/>
                <a:cs typeface="Times New Roman"/>
              </a:rPr>
              <a:t> </a:t>
            </a:r>
            <a:r>
              <a:rPr sz="1200" dirty="0">
                <a:latin typeface="Times New Roman"/>
                <a:cs typeface="Times New Roman"/>
              </a:rPr>
              <a:t>a signal can</a:t>
            </a:r>
            <a:r>
              <a:rPr sz="1200" spc="-90" dirty="0">
                <a:latin typeface="Times New Roman"/>
                <a:cs typeface="Times New Roman"/>
              </a:rPr>
              <a:t> </a:t>
            </a:r>
            <a:r>
              <a:rPr sz="1200" dirty="0">
                <a:latin typeface="Times New Roman"/>
                <a:cs typeface="Times New Roman"/>
              </a:rPr>
              <a:t>travel</a:t>
            </a:r>
          </a:p>
          <a:p>
            <a:pPr marL="469900" marR="6985" lvl="1" indent="-228600">
              <a:lnSpc>
                <a:spcPts val="1380"/>
              </a:lnSpc>
              <a:buFont typeface="Meiryo"/>
              <a:buChar char="➢"/>
              <a:tabLst>
                <a:tab pos="469900" algn="l"/>
              </a:tabLst>
            </a:pPr>
            <a:r>
              <a:rPr sz="1200" dirty="0">
                <a:latin typeface="Times New Roman"/>
                <a:cs typeface="Times New Roman"/>
              </a:rPr>
              <a:t>Enables </a:t>
            </a:r>
            <a:r>
              <a:rPr sz="1200" spc="-5" dirty="0">
                <a:latin typeface="Times New Roman"/>
                <a:cs typeface="Times New Roman"/>
              </a:rPr>
              <a:t>Differentiated Services: Allows </a:t>
            </a:r>
            <a:r>
              <a:rPr sz="1200" dirty="0">
                <a:latin typeface="Times New Roman"/>
                <a:cs typeface="Times New Roman"/>
              </a:rPr>
              <a:t>to </a:t>
            </a:r>
            <a:r>
              <a:rPr sz="1200" b="1" spc="-5" dirty="0">
                <a:latin typeface="Times New Roman"/>
                <a:cs typeface="Times New Roman"/>
              </a:rPr>
              <a:t>prioritize</a:t>
            </a:r>
            <a:r>
              <a:rPr sz="1200" spc="-5" dirty="0">
                <a:latin typeface="Times New Roman"/>
                <a:cs typeface="Times New Roman"/>
              </a:rPr>
              <a:t> </a:t>
            </a:r>
            <a:r>
              <a:rPr sz="1200" dirty="0">
                <a:latin typeface="Times New Roman"/>
                <a:cs typeface="Times New Roman"/>
              </a:rPr>
              <a:t>communication, e.g.  </a:t>
            </a:r>
            <a:r>
              <a:rPr sz="1200" spc="-5" dirty="0">
                <a:latin typeface="Times New Roman"/>
                <a:cs typeface="Times New Roman"/>
              </a:rPr>
              <a:t>computers </a:t>
            </a:r>
            <a:r>
              <a:rPr sz="1200" dirty="0">
                <a:latin typeface="Times New Roman"/>
                <a:cs typeface="Times New Roman"/>
              </a:rPr>
              <a:t>attached to one secondary </a:t>
            </a:r>
            <a:r>
              <a:rPr sz="1200" spc="-5" dirty="0">
                <a:latin typeface="Times New Roman"/>
                <a:cs typeface="Times New Roman"/>
              </a:rPr>
              <a:t>hub </a:t>
            </a:r>
            <a:r>
              <a:rPr sz="1200" dirty="0">
                <a:latin typeface="Times New Roman"/>
                <a:cs typeface="Times New Roman"/>
              </a:rPr>
              <a:t>can </a:t>
            </a:r>
            <a:r>
              <a:rPr sz="1200" spc="-5" dirty="0">
                <a:latin typeface="Times New Roman"/>
                <a:cs typeface="Times New Roman"/>
              </a:rPr>
              <a:t>be given priority over</a:t>
            </a:r>
            <a:r>
              <a:rPr sz="1200" spc="-45" dirty="0">
                <a:latin typeface="Times New Roman"/>
                <a:cs typeface="Times New Roman"/>
              </a:rPr>
              <a:t> </a:t>
            </a:r>
            <a:r>
              <a:rPr sz="1200" spc="-5" dirty="0">
                <a:latin typeface="Times New Roman"/>
                <a:cs typeface="Times New Roman"/>
              </a:rPr>
              <a:t>others</a:t>
            </a:r>
            <a:endParaRPr sz="1200" dirty="0">
              <a:latin typeface="Times New Roman"/>
              <a:cs typeface="Times New Roman"/>
            </a:endParaRPr>
          </a:p>
          <a:p>
            <a:pPr marL="469900" marR="6350" lvl="1" indent="-228600">
              <a:lnSpc>
                <a:spcPts val="1370"/>
              </a:lnSpc>
              <a:spcBef>
                <a:spcPts val="5"/>
              </a:spcBef>
              <a:buFont typeface="Meiryo"/>
              <a:buChar char="➢"/>
              <a:tabLst>
                <a:tab pos="469900" algn="l"/>
              </a:tabLst>
            </a:pPr>
            <a:r>
              <a:rPr sz="1200" dirty="0">
                <a:latin typeface="Times New Roman"/>
                <a:cs typeface="Times New Roman"/>
              </a:rPr>
              <a:t>Therefore, TIME </a:t>
            </a:r>
            <a:r>
              <a:rPr sz="1200" spc="-5" dirty="0">
                <a:latin typeface="Times New Roman"/>
                <a:cs typeface="Times New Roman"/>
              </a:rPr>
              <a:t>SENSITIVE data will </a:t>
            </a:r>
            <a:r>
              <a:rPr sz="1200" b="1" spc="-5" dirty="0">
                <a:latin typeface="Times New Roman"/>
                <a:cs typeface="Times New Roman"/>
              </a:rPr>
              <a:t>not</a:t>
            </a:r>
            <a:r>
              <a:rPr sz="1200" spc="-5" dirty="0">
                <a:latin typeface="Times New Roman"/>
                <a:cs typeface="Times New Roman"/>
              </a:rPr>
              <a:t> have </a:t>
            </a:r>
            <a:r>
              <a:rPr sz="1200" dirty="0">
                <a:latin typeface="Times New Roman"/>
                <a:cs typeface="Times New Roman"/>
              </a:rPr>
              <a:t>to </a:t>
            </a:r>
            <a:r>
              <a:rPr sz="1200" b="1" spc="-5" dirty="0">
                <a:latin typeface="Times New Roman"/>
                <a:cs typeface="Times New Roman"/>
              </a:rPr>
              <a:t>wait</a:t>
            </a:r>
            <a:r>
              <a:rPr sz="1200" spc="-5" dirty="0">
                <a:latin typeface="Times New Roman"/>
                <a:cs typeface="Times New Roman"/>
              </a:rPr>
              <a:t> for access </a:t>
            </a:r>
            <a:r>
              <a:rPr sz="1200" dirty="0">
                <a:latin typeface="Times New Roman"/>
                <a:cs typeface="Times New Roman"/>
              </a:rPr>
              <a:t>to the  network</a:t>
            </a:r>
          </a:p>
          <a:p>
            <a:pPr marL="469900" lvl="1" indent="-228600">
              <a:lnSpc>
                <a:spcPts val="1320"/>
              </a:lnSpc>
              <a:buFont typeface="Meiryo"/>
              <a:buChar char="➢"/>
              <a:tabLst>
                <a:tab pos="469900" algn="l"/>
              </a:tabLst>
            </a:pPr>
            <a:r>
              <a:rPr sz="1200" dirty="0">
                <a:latin typeface="Times New Roman"/>
                <a:cs typeface="Times New Roman"/>
              </a:rPr>
              <a:t>Rest of the advantages are </a:t>
            </a:r>
            <a:r>
              <a:rPr sz="1200" spc="-5" dirty="0">
                <a:latin typeface="Times New Roman"/>
                <a:cs typeface="Times New Roman"/>
              </a:rPr>
              <a:t>almost </a:t>
            </a:r>
            <a:r>
              <a:rPr sz="1200" dirty="0">
                <a:latin typeface="Times New Roman"/>
                <a:cs typeface="Times New Roman"/>
              </a:rPr>
              <a:t>the </a:t>
            </a:r>
            <a:r>
              <a:rPr sz="1200" spc="-5" dirty="0">
                <a:latin typeface="Times New Roman"/>
                <a:cs typeface="Times New Roman"/>
              </a:rPr>
              <a:t>same </a:t>
            </a:r>
            <a:r>
              <a:rPr sz="1200" dirty="0">
                <a:latin typeface="Times New Roman"/>
                <a:cs typeface="Times New Roman"/>
              </a:rPr>
              <a:t>as</a:t>
            </a:r>
            <a:r>
              <a:rPr sz="1200" spc="-114" dirty="0">
                <a:latin typeface="Times New Roman"/>
                <a:cs typeface="Times New Roman"/>
              </a:rPr>
              <a:t> </a:t>
            </a:r>
            <a:r>
              <a:rPr sz="1200" dirty="0">
                <a:latin typeface="Times New Roman"/>
                <a:cs typeface="Times New Roman"/>
              </a:rPr>
              <a:t>STAR</a:t>
            </a:r>
          </a:p>
          <a:p>
            <a:pPr marL="927100" lvl="2" indent="-228600">
              <a:lnSpc>
                <a:spcPts val="1415"/>
              </a:lnSpc>
              <a:buFont typeface="Meiryo"/>
              <a:buChar char="✓"/>
              <a:tabLst>
                <a:tab pos="927100" algn="l"/>
              </a:tabLst>
            </a:pPr>
            <a:r>
              <a:rPr sz="1200" b="1" dirty="0">
                <a:latin typeface="Times New Roman"/>
                <a:cs typeface="Times New Roman"/>
              </a:rPr>
              <a:t>Example Tree </a:t>
            </a:r>
            <a:r>
              <a:rPr sz="1200" b="1" spc="-5" dirty="0">
                <a:latin typeface="Times New Roman"/>
                <a:cs typeface="Times New Roman"/>
              </a:rPr>
              <a:t>Topology: </a:t>
            </a:r>
            <a:r>
              <a:rPr sz="1200" b="1" dirty="0">
                <a:latin typeface="Times New Roman"/>
                <a:cs typeface="Times New Roman"/>
              </a:rPr>
              <a:t>Cable</a:t>
            </a:r>
            <a:r>
              <a:rPr sz="1200" b="1" spc="-55" dirty="0">
                <a:latin typeface="Times New Roman"/>
                <a:cs typeface="Times New Roman"/>
              </a:rPr>
              <a:t> </a:t>
            </a:r>
            <a:r>
              <a:rPr sz="1200" b="1" spc="-5" dirty="0">
                <a:latin typeface="Times New Roman"/>
                <a:cs typeface="Times New Roman"/>
              </a:rPr>
              <a:t>TV</a:t>
            </a:r>
            <a:endParaRPr sz="1200" dirty="0">
              <a:latin typeface="Times New Roman"/>
              <a:cs typeface="Times New Roman"/>
            </a:endParaRPr>
          </a:p>
          <a:p>
            <a:pPr>
              <a:lnSpc>
                <a:spcPct val="100000"/>
              </a:lnSpc>
              <a:spcBef>
                <a:spcPts val="40"/>
              </a:spcBef>
            </a:pPr>
            <a:endParaRPr sz="1100" dirty="0">
              <a:latin typeface="Times New Roman"/>
              <a:cs typeface="Times New Roman"/>
            </a:endParaRPr>
          </a:p>
          <a:p>
            <a:pPr marL="1155700">
              <a:lnSpc>
                <a:spcPts val="1405"/>
              </a:lnSpc>
            </a:pPr>
            <a:r>
              <a:rPr sz="1200" spc="-5" dirty="0">
                <a:latin typeface="Times New Roman"/>
                <a:cs typeface="Times New Roman"/>
              </a:rPr>
              <a:t>CABLE</a:t>
            </a:r>
            <a:r>
              <a:rPr sz="1200" spc="-100" dirty="0">
                <a:latin typeface="Times New Roman"/>
                <a:cs typeface="Times New Roman"/>
              </a:rPr>
              <a:t> </a:t>
            </a:r>
            <a:r>
              <a:rPr sz="1200" spc="-5" dirty="0">
                <a:latin typeface="Times New Roman"/>
                <a:cs typeface="Times New Roman"/>
              </a:rPr>
              <a:t>TV</a:t>
            </a:r>
            <a:endParaRPr sz="1200" dirty="0">
              <a:latin typeface="Times New Roman"/>
              <a:cs typeface="Times New Roman"/>
            </a:endParaRPr>
          </a:p>
          <a:p>
            <a:pPr marL="1612900" marR="5715" algn="just">
              <a:lnSpc>
                <a:spcPct val="94700"/>
              </a:lnSpc>
              <a:spcBef>
                <a:spcPts val="55"/>
              </a:spcBef>
            </a:pPr>
            <a:r>
              <a:rPr sz="1400" spc="-5" dirty="0">
                <a:latin typeface="Times New Roman"/>
                <a:cs typeface="Times New Roman"/>
              </a:rPr>
              <a:t>–</a:t>
            </a:r>
            <a:r>
              <a:rPr sz="1200" spc="-5" dirty="0">
                <a:latin typeface="Times New Roman"/>
                <a:cs typeface="Times New Roman"/>
              </a:rPr>
              <a:t>Main </a:t>
            </a:r>
            <a:r>
              <a:rPr sz="1200" dirty="0">
                <a:latin typeface="Times New Roman"/>
                <a:cs typeface="Times New Roman"/>
              </a:rPr>
              <a:t>cable from </a:t>
            </a:r>
            <a:r>
              <a:rPr sz="1200" spc="-5" dirty="0">
                <a:latin typeface="Times New Roman"/>
                <a:cs typeface="Times New Roman"/>
              </a:rPr>
              <a:t>main </a:t>
            </a:r>
            <a:r>
              <a:rPr sz="1200" dirty="0">
                <a:latin typeface="Times New Roman"/>
                <a:cs typeface="Times New Roman"/>
              </a:rPr>
              <a:t>office is divided into </a:t>
            </a:r>
            <a:r>
              <a:rPr sz="1200" b="1" spc="-5" dirty="0">
                <a:latin typeface="Times New Roman"/>
                <a:cs typeface="Times New Roman"/>
              </a:rPr>
              <a:t>many</a:t>
            </a:r>
            <a:r>
              <a:rPr sz="1200" spc="-5" dirty="0">
                <a:latin typeface="Times New Roman"/>
                <a:cs typeface="Times New Roman"/>
              </a:rPr>
              <a:t>  </a:t>
            </a:r>
            <a:r>
              <a:rPr sz="1200" b="1" dirty="0">
                <a:latin typeface="Times New Roman"/>
                <a:cs typeface="Times New Roman"/>
              </a:rPr>
              <a:t>branches</a:t>
            </a:r>
            <a:r>
              <a:rPr sz="1200" dirty="0">
                <a:latin typeface="Times New Roman"/>
                <a:cs typeface="Times New Roman"/>
              </a:rPr>
              <a:t> </a:t>
            </a:r>
            <a:r>
              <a:rPr sz="1200" spc="-5" dirty="0">
                <a:latin typeface="Times New Roman"/>
                <a:cs typeface="Times New Roman"/>
              </a:rPr>
              <a:t>and </a:t>
            </a:r>
            <a:r>
              <a:rPr sz="1200" dirty="0">
                <a:latin typeface="Times New Roman"/>
                <a:cs typeface="Times New Roman"/>
              </a:rPr>
              <a:t>each </a:t>
            </a:r>
            <a:r>
              <a:rPr sz="1200" spc="-5" dirty="0">
                <a:latin typeface="Times New Roman"/>
                <a:cs typeface="Times New Roman"/>
              </a:rPr>
              <a:t>branch </a:t>
            </a:r>
            <a:r>
              <a:rPr sz="1200" dirty="0">
                <a:latin typeface="Times New Roman"/>
                <a:cs typeface="Times New Roman"/>
              </a:rPr>
              <a:t>is divided into </a:t>
            </a:r>
            <a:r>
              <a:rPr sz="1200" b="1" spc="-5" dirty="0">
                <a:latin typeface="Times New Roman"/>
                <a:cs typeface="Times New Roman"/>
              </a:rPr>
              <a:t>smaller</a:t>
            </a:r>
            <a:r>
              <a:rPr sz="1200" spc="-5" dirty="0">
                <a:latin typeface="Times New Roman"/>
                <a:cs typeface="Times New Roman"/>
              </a:rPr>
              <a:t> </a:t>
            </a:r>
            <a:r>
              <a:rPr sz="1200" b="1" dirty="0">
                <a:latin typeface="Times New Roman"/>
                <a:cs typeface="Times New Roman"/>
              </a:rPr>
              <a:t>branches</a:t>
            </a:r>
            <a:r>
              <a:rPr sz="1200" dirty="0">
                <a:latin typeface="Times New Roman"/>
                <a:cs typeface="Times New Roman"/>
              </a:rPr>
              <a:t>  and </a:t>
            </a:r>
            <a:r>
              <a:rPr sz="1200" spc="-5" dirty="0">
                <a:latin typeface="Times New Roman"/>
                <a:cs typeface="Times New Roman"/>
              </a:rPr>
              <a:t>so</a:t>
            </a:r>
            <a:r>
              <a:rPr sz="1200" spc="-110" dirty="0">
                <a:latin typeface="Times New Roman"/>
                <a:cs typeface="Times New Roman"/>
              </a:rPr>
              <a:t> </a:t>
            </a:r>
            <a:r>
              <a:rPr sz="1200" spc="-5" dirty="0">
                <a:latin typeface="Times New Roman"/>
                <a:cs typeface="Times New Roman"/>
              </a:rPr>
              <a:t>on</a:t>
            </a:r>
            <a:endParaRPr sz="1200" dirty="0">
              <a:latin typeface="Times New Roman"/>
              <a:cs typeface="Times New Roman"/>
            </a:endParaRPr>
          </a:p>
          <a:p>
            <a:pPr marL="1612900" algn="just">
              <a:lnSpc>
                <a:spcPts val="1565"/>
              </a:lnSpc>
            </a:pPr>
            <a:r>
              <a:rPr sz="1400" spc="-5" dirty="0">
                <a:latin typeface="Times New Roman"/>
                <a:cs typeface="Times New Roman"/>
              </a:rPr>
              <a:t>–</a:t>
            </a:r>
            <a:r>
              <a:rPr sz="1200" b="1" spc="-5" dirty="0">
                <a:latin typeface="Times New Roman"/>
                <a:cs typeface="Times New Roman"/>
              </a:rPr>
              <a:t>Hubs</a:t>
            </a:r>
            <a:r>
              <a:rPr sz="1200" spc="-5" dirty="0">
                <a:latin typeface="Times New Roman"/>
                <a:cs typeface="Times New Roman"/>
              </a:rPr>
              <a:t> </a:t>
            </a:r>
            <a:r>
              <a:rPr sz="1200" dirty="0">
                <a:latin typeface="Times New Roman"/>
                <a:cs typeface="Times New Roman"/>
              </a:rPr>
              <a:t>are </a:t>
            </a:r>
            <a:r>
              <a:rPr sz="1200" spc="-5" dirty="0">
                <a:latin typeface="Times New Roman"/>
                <a:cs typeface="Times New Roman"/>
              </a:rPr>
              <a:t>used </a:t>
            </a:r>
            <a:r>
              <a:rPr sz="1200" dirty="0">
                <a:latin typeface="Times New Roman"/>
                <a:cs typeface="Times New Roman"/>
              </a:rPr>
              <a:t>when </a:t>
            </a:r>
            <a:r>
              <a:rPr sz="1200" spc="-5" dirty="0">
                <a:latin typeface="Times New Roman"/>
                <a:cs typeface="Times New Roman"/>
              </a:rPr>
              <a:t>cable </a:t>
            </a:r>
            <a:r>
              <a:rPr sz="1200" dirty="0">
                <a:latin typeface="Times New Roman"/>
                <a:cs typeface="Times New Roman"/>
              </a:rPr>
              <a:t>is</a:t>
            </a:r>
            <a:r>
              <a:rPr sz="1200" spc="-15" dirty="0">
                <a:latin typeface="Times New Roman"/>
                <a:cs typeface="Times New Roman"/>
              </a:rPr>
              <a:t> </a:t>
            </a:r>
            <a:r>
              <a:rPr sz="1200" spc="-5" dirty="0">
                <a:latin typeface="Times New Roman"/>
                <a:cs typeface="Times New Roman"/>
              </a:rPr>
              <a:t>divided</a:t>
            </a:r>
            <a:endParaRPr sz="1200" dirty="0">
              <a:latin typeface="Times New Roman"/>
              <a:cs typeface="Times New Roman"/>
            </a:endParaRPr>
          </a:p>
          <a:p>
            <a:pPr marR="222250" algn="ctr">
              <a:lnSpc>
                <a:spcPts val="1630"/>
              </a:lnSpc>
            </a:pPr>
            <a:r>
              <a:rPr sz="1400" b="1" u="heavy" spc="-5" dirty="0">
                <a:latin typeface="Times New Roman"/>
                <a:cs typeface="Times New Roman"/>
              </a:rPr>
              <a:t>BUS</a:t>
            </a:r>
            <a:r>
              <a:rPr sz="1400" b="1" u="heavy" spc="-60" dirty="0">
                <a:latin typeface="Times New Roman"/>
                <a:cs typeface="Times New Roman"/>
              </a:rPr>
              <a:t> </a:t>
            </a:r>
            <a:r>
              <a:rPr sz="1400" b="1" u="heavy" spc="-5" dirty="0">
                <a:latin typeface="Times New Roman"/>
                <a:cs typeface="Times New Roman"/>
              </a:rPr>
              <a:t>TOPOLOGY</a:t>
            </a:r>
            <a:endParaRPr sz="1400" dirty="0">
              <a:latin typeface="Times New Roman"/>
              <a:cs typeface="Times New Roman"/>
            </a:endParaRPr>
          </a:p>
        </p:txBody>
      </p:sp>
      <p:sp>
        <p:nvSpPr>
          <p:cNvPr id="7" name="object 7"/>
          <p:cNvSpPr txBox="1"/>
          <p:nvPr/>
        </p:nvSpPr>
        <p:spPr>
          <a:xfrm>
            <a:off x="1092708" y="7613138"/>
            <a:ext cx="5422900" cy="1916807"/>
          </a:xfrm>
          <a:prstGeom prst="rect">
            <a:avLst/>
          </a:prstGeom>
        </p:spPr>
        <p:txBody>
          <a:bodyPr vert="horz" wrap="square" lIns="0" tIns="0" rIns="0" bIns="0" rtlCol="0">
            <a:spAutoFit/>
          </a:bodyPr>
          <a:lstStyle/>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20"/>
              </a:spcBef>
            </a:pPr>
            <a:endParaRPr sz="1150" dirty="0">
              <a:latin typeface="Times New Roman"/>
              <a:cs typeface="Times New Roman"/>
            </a:endParaRPr>
          </a:p>
          <a:p>
            <a:pPr marL="278765">
              <a:lnSpc>
                <a:spcPts val="1410"/>
              </a:lnSpc>
            </a:pPr>
            <a:r>
              <a:rPr sz="1200" spc="-5" dirty="0">
                <a:latin typeface="Courier New"/>
                <a:cs typeface="Courier New"/>
              </a:rPr>
              <a:t>o </a:t>
            </a:r>
            <a:r>
              <a:rPr sz="1200" spc="-5" dirty="0">
                <a:latin typeface="Times New Roman"/>
                <a:cs typeface="Times New Roman"/>
              </a:rPr>
              <a:t>All </a:t>
            </a:r>
            <a:r>
              <a:rPr sz="1200" dirty="0">
                <a:latin typeface="Times New Roman"/>
                <a:cs typeface="Times New Roman"/>
              </a:rPr>
              <a:t>the </a:t>
            </a:r>
            <a:r>
              <a:rPr sz="1200" spc="-5" dirty="0">
                <a:latin typeface="Times New Roman"/>
                <a:cs typeface="Times New Roman"/>
              </a:rPr>
              <a:t>previous </a:t>
            </a:r>
            <a:r>
              <a:rPr sz="1200" dirty="0">
                <a:latin typeface="Times New Roman"/>
                <a:cs typeface="Times New Roman"/>
              </a:rPr>
              <a:t>topologies </a:t>
            </a:r>
            <a:r>
              <a:rPr sz="1200" spc="-5" dirty="0">
                <a:latin typeface="Times New Roman"/>
                <a:cs typeface="Times New Roman"/>
              </a:rPr>
              <a:t>describe Point-to-point </a:t>
            </a:r>
            <a:r>
              <a:rPr sz="1200" spc="20" dirty="0">
                <a:latin typeface="Times New Roman"/>
                <a:cs typeface="Times New Roman"/>
              </a:rPr>
              <a:t> </a:t>
            </a:r>
            <a:r>
              <a:rPr sz="1200" spc="-5" dirty="0">
                <a:latin typeface="Times New Roman"/>
                <a:cs typeface="Times New Roman"/>
              </a:rPr>
              <a:t>communication</a:t>
            </a:r>
            <a:endParaRPr sz="1200" dirty="0">
              <a:latin typeface="Times New Roman"/>
              <a:cs typeface="Times New Roman"/>
            </a:endParaRPr>
          </a:p>
          <a:p>
            <a:pPr marL="278765">
              <a:lnSpc>
                <a:spcPts val="1380"/>
              </a:lnSpc>
            </a:pPr>
            <a:r>
              <a:rPr sz="1200" spc="-5" dirty="0">
                <a:latin typeface="Courier New"/>
                <a:cs typeface="Courier New"/>
              </a:rPr>
              <a:t>o </a:t>
            </a:r>
            <a:r>
              <a:rPr sz="1200" spc="-5" dirty="0">
                <a:latin typeface="Times New Roman"/>
                <a:cs typeface="Times New Roman"/>
              </a:rPr>
              <a:t>Bus </a:t>
            </a:r>
            <a:r>
              <a:rPr sz="1200" dirty="0">
                <a:latin typeface="Times New Roman"/>
                <a:cs typeface="Times New Roman"/>
              </a:rPr>
              <a:t>Topology is</a:t>
            </a:r>
            <a:r>
              <a:rPr sz="1200" spc="254" dirty="0">
                <a:latin typeface="Times New Roman"/>
                <a:cs typeface="Times New Roman"/>
              </a:rPr>
              <a:t> </a:t>
            </a:r>
            <a:r>
              <a:rPr sz="1200" b="1" spc="-5" dirty="0">
                <a:latin typeface="Times New Roman"/>
                <a:cs typeface="Times New Roman"/>
              </a:rPr>
              <a:t>Multipoint</a:t>
            </a:r>
            <a:endParaRPr sz="1200" b="1" dirty="0">
              <a:latin typeface="Times New Roman"/>
              <a:cs typeface="Times New Roman"/>
            </a:endParaRPr>
          </a:p>
          <a:p>
            <a:pPr marL="278765">
              <a:lnSpc>
                <a:spcPts val="1410"/>
              </a:lnSpc>
            </a:pPr>
            <a:r>
              <a:rPr sz="1200" spc="-5" dirty="0">
                <a:latin typeface="Courier New"/>
                <a:cs typeface="Courier New"/>
              </a:rPr>
              <a:t>o </a:t>
            </a:r>
            <a:r>
              <a:rPr sz="1200" b="1" dirty="0">
                <a:latin typeface="Times New Roman"/>
                <a:cs typeface="Times New Roman"/>
              </a:rPr>
              <a:t>One</a:t>
            </a:r>
            <a:r>
              <a:rPr sz="1200" dirty="0">
                <a:latin typeface="Times New Roman"/>
                <a:cs typeface="Times New Roman"/>
              </a:rPr>
              <a:t> long </a:t>
            </a:r>
            <a:r>
              <a:rPr sz="1200" b="1" dirty="0">
                <a:latin typeface="Times New Roman"/>
                <a:cs typeface="Times New Roman"/>
              </a:rPr>
              <a:t>cable</a:t>
            </a:r>
            <a:r>
              <a:rPr sz="1200" dirty="0">
                <a:latin typeface="Times New Roman"/>
                <a:cs typeface="Times New Roman"/>
              </a:rPr>
              <a:t> acts as a </a:t>
            </a:r>
            <a:r>
              <a:rPr sz="1200" b="1" spc="-5" dirty="0">
                <a:latin typeface="Times New Roman"/>
                <a:cs typeface="Times New Roman"/>
              </a:rPr>
              <a:t>BACKBONE</a:t>
            </a:r>
            <a:r>
              <a:rPr sz="1200" spc="-5" dirty="0">
                <a:latin typeface="Times New Roman"/>
                <a:cs typeface="Times New Roman"/>
              </a:rPr>
              <a:t> </a:t>
            </a:r>
            <a:r>
              <a:rPr sz="1200" dirty="0">
                <a:latin typeface="Times New Roman"/>
                <a:cs typeface="Times New Roman"/>
              </a:rPr>
              <a:t>to link all devices in the</a:t>
            </a:r>
            <a:r>
              <a:rPr sz="1200" spc="250" dirty="0">
                <a:latin typeface="Times New Roman"/>
                <a:cs typeface="Times New Roman"/>
              </a:rPr>
              <a:t> </a:t>
            </a:r>
            <a:r>
              <a:rPr sz="1200" dirty="0">
                <a:latin typeface="Times New Roman"/>
                <a:cs typeface="Times New Roman"/>
              </a:rPr>
              <a:t>network</a:t>
            </a:r>
          </a:p>
        </p:txBody>
      </p:sp>
      <p:sp>
        <p:nvSpPr>
          <p:cNvPr id="8" name="object 8"/>
          <p:cNvSpPr/>
          <p:nvPr/>
        </p:nvSpPr>
        <p:spPr>
          <a:xfrm>
            <a:off x="1873250" y="7556398"/>
            <a:ext cx="3888740" cy="1106560"/>
          </a:xfrm>
          <a:prstGeom prst="rect">
            <a:avLst/>
          </a:prstGeom>
          <a:blipFill>
            <a:blip r:embed="rId6"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31</a:t>
            </a:fld>
            <a:endParaRPr dirty="0"/>
          </a:p>
        </p:txBody>
      </p:sp>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55637" y="1038993"/>
            <a:ext cx="487363" cy="487363"/>
          </a:xfrm>
          <a:prstGeom prst="rect">
            <a:avLst/>
          </a:prstGeom>
        </p:spPr>
      </p:pic>
      <p:pic>
        <p:nvPicPr>
          <p:cNvPr id="12"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010660" y="4164776"/>
            <a:ext cx="487363" cy="487363"/>
          </a:xfrm>
          <a:prstGeom prst="rect">
            <a:avLst/>
          </a:prstGeom>
        </p:spPr>
      </p:pic>
    </p:spTree>
    <p:extLst>
      <p:ext uri="{BB962C8B-B14F-4D97-AF65-F5344CB8AC3E}">
        <p14:creationId xmlns:p14="http://schemas.microsoft.com/office/powerpoint/2010/main" val="17988070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621"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7023" fill="hold"/>
                                        <p:tgtEl>
                                          <p:spTgt spid="12"/>
                                        </p:tgtEl>
                                      </p:cBhvr>
                                    </p:cmd>
                                  </p:childTnLst>
                                </p:cTn>
                              </p:par>
                            </p:childTnLst>
                          </p:cTn>
                        </p:par>
                      </p:childTnLst>
                    </p:cTn>
                  </p:par>
                </p:childTnLst>
              </p:cTn>
              <p:nextCondLst>
                <p:cond evt="onClick" delay="0">
                  <p:tgtEl>
                    <p:spTgt spid="12"/>
                  </p:tgtEl>
                </p:cond>
              </p:nextCondLst>
            </p:seq>
            <p:audio>
              <p:cMediaNode vol="80000">
                <p:cTn id="13" fill="hold" display="0">
                  <p:stCondLst>
                    <p:cond delay="indefinite"/>
                  </p:stCondLst>
                  <p:endCondLst>
                    <p:cond evt="onStopAudio" delay="0">
                      <p:tgtEl>
                        <p:sldTgt/>
                      </p:tgtEl>
                    </p:cond>
                  </p:endCondLst>
                </p:cTn>
                <p:tgtEl>
                  <p:spTgt spid="1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1485" cy="7145546"/>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dirty="0">
              <a:latin typeface="Times New Roman"/>
              <a:cs typeface="Times New Roman"/>
            </a:endParaRPr>
          </a:p>
          <a:p>
            <a:pPr>
              <a:lnSpc>
                <a:spcPct val="100000"/>
              </a:lnSpc>
            </a:pPr>
            <a:endParaRPr sz="1200" dirty="0">
              <a:latin typeface="Times New Roman"/>
              <a:cs typeface="Times New Roman"/>
            </a:endParaRPr>
          </a:p>
          <a:p>
            <a:pPr marL="469900" indent="-228600">
              <a:lnSpc>
                <a:spcPts val="1410"/>
              </a:lnSpc>
              <a:spcBef>
                <a:spcPts val="780"/>
              </a:spcBef>
              <a:buFont typeface="Courier New"/>
              <a:buChar char="o"/>
              <a:tabLst>
                <a:tab pos="469900" algn="l"/>
              </a:tabLst>
            </a:pPr>
            <a:r>
              <a:rPr sz="1200" dirty="0">
                <a:latin typeface="Times New Roman"/>
                <a:cs typeface="Times New Roman"/>
              </a:rPr>
              <a:t>Drop Lines and</a:t>
            </a:r>
            <a:r>
              <a:rPr sz="1200" spc="-114" dirty="0">
                <a:latin typeface="Times New Roman"/>
                <a:cs typeface="Times New Roman"/>
              </a:rPr>
              <a:t> </a:t>
            </a:r>
            <a:r>
              <a:rPr sz="1200" dirty="0">
                <a:latin typeface="Times New Roman"/>
                <a:cs typeface="Times New Roman"/>
              </a:rPr>
              <a:t>Taps</a:t>
            </a:r>
          </a:p>
          <a:p>
            <a:pPr marL="469900" indent="-228600">
              <a:lnSpc>
                <a:spcPts val="1380"/>
              </a:lnSpc>
              <a:buFont typeface="Courier New"/>
              <a:buChar char="o"/>
              <a:tabLst>
                <a:tab pos="469900" algn="l"/>
              </a:tabLst>
            </a:pPr>
            <a:r>
              <a:rPr sz="1200" b="1" spc="-5" dirty="0">
                <a:latin typeface="Times New Roman"/>
                <a:cs typeface="Times New Roman"/>
              </a:rPr>
              <a:t>Drop</a:t>
            </a:r>
            <a:r>
              <a:rPr sz="1200" spc="-5" dirty="0">
                <a:latin typeface="Times New Roman"/>
                <a:cs typeface="Times New Roman"/>
              </a:rPr>
              <a:t> </a:t>
            </a:r>
            <a:r>
              <a:rPr sz="1200" b="1" dirty="0">
                <a:latin typeface="Times New Roman"/>
                <a:cs typeface="Times New Roman"/>
              </a:rPr>
              <a:t>Line</a:t>
            </a:r>
            <a:r>
              <a:rPr sz="1200" dirty="0">
                <a:latin typeface="Times New Roman"/>
                <a:cs typeface="Times New Roman"/>
              </a:rPr>
              <a:t> </a:t>
            </a:r>
            <a:r>
              <a:rPr sz="1200" b="1" dirty="0">
                <a:latin typeface="Times New Roman"/>
                <a:cs typeface="Times New Roman"/>
              </a:rPr>
              <a:t>is</a:t>
            </a:r>
            <a:r>
              <a:rPr sz="1200" dirty="0">
                <a:latin typeface="Times New Roman"/>
                <a:cs typeface="Times New Roman"/>
              </a:rPr>
              <a:t> the </a:t>
            </a:r>
            <a:r>
              <a:rPr sz="1200" b="1" dirty="0">
                <a:latin typeface="Times New Roman"/>
                <a:cs typeface="Times New Roman"/>
              </a:rPr>
              <a:t>connection</a:t>
            </a:r>
            <a:r>
              <a:rPr sz="1200" dirty="0">
                <a:latin typeface="Times New Roman"/>
                <a:cs typeface="Times New Roman"/>
              </a:rPr>
              <a:t> </a:t>
            </a:r>
            <a:r>
              <a:rPr sz="1200" spc="-5" dirty="0">
                <a:latin typeface="Times New Roman"/>
                <a:cs typeface="Times New Roman"/>
              </a:rPr>
              <a:t>between </a:t>
            </a:r>
            <a:r>
              <a:rPr sz="1200" b="1" dirty="0">
                <a:latin typeface="Times New Roman"/>
                <a:cs typeface="Times New Roman"/>
              </a:rPr>
              <a:t>device</a:t>
            </a:r>
            <a:r>
              <a:rPr sz="1200" dirty="0">
                <a:latin typeface="Times New Roman"/>
                <a:cs typeface="Times New Roman"/>
              </a:rPr>
              <a:t> and the </a:t>
            </a:r>
            <a:r>
              <a:rPr sz="1200" spc="-5" dirty="0">
                <a:latin typeface="Times New Roman"/>
                <a:cs typeface="Times New Roman"/>
              </a:rPr>
              <a:t>main </a:t>
            </a:r>
            <a:r>
              <a:rPr sz="1200" b="1" dirty="0">
                <a:latin typeface="Times New Roman"/>
                <a:cs typeface="Times New Roman"/>
              </a:rPr>
              <a:t>cable</a:t>
            </a:r>
            <a:r>
              <a:rPr sz="1200" spc="-120" dirty="0">
                <a:latin typeface="Times New Roman"/>
                <a:cs typeface="Times New Roman"/>
              </a:rPr>
              <a:t> </a:t>
            </a:r>
            <a:r>
              <a:rPr sz="1200" dirty="0">
                <a:latin typeface="Times New Roman"/>
                <a:cs typeface="Times New Roman"/>
              </a:rPr>
              <a:t>(Backbone)</a:t>
            </a:r>
          </a:p>
          <a:p>
            <a:pPr marL="927100" lvl="1" indent="-228600">
              <a:lnSpc>
                <a:spcPts val="1380"/>
              </a:lnSpc>
              <a:buFont typeface="Meiryo"/>
              <a:buChar char="➢"/>
              <a:tabLst>
                <a:tab pos="927100" algn="l"/>
              </a:tabLst>
            </a:pPr>
            <a:r>
              <a:rPr sz="1200" b="1" dirty="0">
                <a:latin typeface="Times New Roman"/>
                <a:cs typeface="Times New Roman"/>
              </a:rPr>
              <a:t>Tap</a:t>
            </a:r>
            <a:r>
              <a:rPr sz="1200" dirty="0">
                <a:latin typeface="Times New Roman"/>
                <a:cs typeface="Times New Roman"/>
              </a:rPr>
              <a:t> is a </a:t>
            </a:r>
            <a:r>
              <a:rPr sz="1200" b="1" spc="-5" dirty="0">
                <a:latin typeface="Times New Roman"/>
                <a:cs typeface="Times New Roman"/>
              </a:rPr>
              <a:t>connector</a:t>
            </a:r>
            <a:r>
              <a:rPr sz="1200" spc="-90" dirty="0">
                <a:latin typeface="Times New Roman"/>
                <a:cs typeface="Times New Roman"/>
              </a:rPr>
              <a:t> </a:t>
            </a:r>
            <a:r>
              <a:rPr sz="1200" dirty="0">
                <a:latin typeface="Times New Roman"/>
                <a:cs typeface="Times New Roman"/>
              </a:rPr>
              <a:t>that;</a:t>
            </a:r>
          </a:p>
          <a:p>
            <a:pPr marL="1384300">
              <a:lnSpc>
                <a:spcPts val="1380"/>
              </a:lnSpc>
            </a:pPr>
            <a:r>
              <a:rPr sz="1200" b="1" dirty="0">
                <a:latin typeface="Times New Roman"/>
                <a:cs typeface="Times New Roman"/>
              </a:rPr>
              <a:t>Splices</a:t>
            </a:r>
            <a:r>
              <a:rPr sz="1200" dirty="0">
                <a:latin typeface="Times New Roman"/>
                <a:cs typeface="Times New Roman"/>
              </a:rPr>
              <a:t> into the </a:t>
            </a:r>
            <a:r>
              <a:rPr sz="1200" spc="-5" dirty="0">
                <a:latin typeface="Times New Roman"/>
                <a:cs typeface="Times New Roman"/>
              </a:rPr>
              <a:t>main </a:t>
            </a:r>
            <a:r>
              <a:rPr sz="1200" dirty="0">
                <a:latin typeface="Times New Roman"/>
                <a:cs typeface="Times New Roman"/>
              </a:rPr>
              <a:t>cable </a:t>
            </a:r>
            <a:r>
              <a:rPr sz="1200" spc="185" dirty="0">
                <a:latin typeface="Times New Roman"/>
                <a:cs typeface="Times New Roman"/>
              </a:rPr>
              <a:t> </a:t>
            </a:r>
            <a:r>
              <a:rPr sz="1200" dirty="0">
                <a:latin typeface="Times New Roman"/>
                <a:cs typeface="Times New Roman"/>
              </a:rPr>
              <a:t>or</a:t>
            </a:r>
          </a:p>
          <a:p>
            <a:pPr marL="1384300" marR="5080">
              <a:lnSpc>
                <a:spcPts val="1380"/>
              </a:lnSpc>
              <a:spcBef>
                <a:spcPts val="65"/>
              </a:spcBef>
            </a:pPr>
            <a:r>
              <a:rPr sz="1200" b="1" spc="-5" dirty="0">
                <a:latin typeface="Times New Roman"/>
                <a:cs typeface="Times New Roman"/>
              </a:rPr>
              <a:t>Punctures</a:t>
            </a:r>
            <a:r>
              <a:rPr sz="1200" spc="-5" dirty="0">
                <a:latin typeface="Times New Roman"/>
                <a:cs typeface="Times New Roman"/>
              </a:rPr>
              <a:t> </a:t>
            </a:r>
            <a:r>
              <a:rPr sz="1200" dirty="0">
                <a:latin typeface="Times New Roman"/>
                <a:cs typeface="Times New Roman"/>
              </a:rPr>
              <a:t>the </a:t>
            </a:r>
            <a:r>
              <a:rPr sz="1200" spc="-5" dirty="0">
                <a:latin typeface="Times New Roman"/>
                <a:cs typeface="Times New Roman"/>
              </a:rPr>
              <a:t>sheathing of </a:t>
            </a:r>
            <a:r>
              <a:rPr sz="1200" dirty="0">
                <a:latin typeface="Times New Roman"/>
                <a:cs typeface="Times New Roman"/>
              </a:rPr>
              <a:t>a cable to </a:t>
            </a:r>
            <a:r>
              <a:rPr sz="1200" spc="-5" dirty="0">
                <a:latin typeface="Times New Roman"/>
                <a:cs typeface="Times New Roman"/>
              </a:rPr>
              <a:t>create </a:t>
            </a:r>
            <a:r>
              <a:rPr sz="1200" dirty="0">
                <a:latin typeface="Times New Roman"/>
                <a:cs typeface="Times New Roman"/>
              </a:rPr>
              <a:t>connection with </a:t>
            </a:r>
            <a:r>
              <a:rPr sz="1200" spc="-5" dirty="0">
                <a:latin typeface="Times New Roman"/>
                <a:cs typeface="Times New Roman"/>
              </a:rPr>
              <a:t>the  </a:t>
            </a:r>
            <a:r>
              <a:rPr sz="1200" b="1" spc="-5" dirty="0">
                <a:latin typeface="Times New Roman"/>
                <a:cs typeface="Times New Roman"/>
              </a:rPr>
              <a:t>metallic</a:t>
            </a:r>
            <a:r>
              <a:rPr sz="1200" spc="-70" dirty="0">
                <a:latin typeface="Times New Roman"/>
                <a:cs typeface="Times New Roman"/>
              </a:rPr>
              <a:t> </a:t>
            </a:r>
            <a:r>
              <a:rPr sz="1200" spc="-5" dirty="0">
                <a:latin typeface="Times New Roman"/>
                <a:cs typeface="Times New Roman"/>
              </a:rPr>
              <a:t>core</a:t>
            </a:r>
            <a:endParaRPr sz="1200" dirty="0">
              <a:latin typeface="Times New Roman"/>
              <a:cs typeface="Times New Roman"/>
            </a:endParaRPr>
          </a:p>
          <a:p>
            <a:pPr>
              <a:lnSpc>
                <a:spcPct val="100000"/>
              </a:lnSpc>
            </a:pPr>
            <a:endParaRPr sz="1200" dirty="0">
              <a:latin typeface="Times New Roman"/>
              <a:cs typeface="Times New Roman"/>
            </a:endParaRPr>
          </a:p>
          <a:p>
            <a:pPr>
              <a:lnSpc>
                <a:spcPct val="100000"/>
              </a:lnSpc>
              <a:spcBef>
                <a:spcPts val="15"/>
              </a:spcBef>
            </a:pPr>
            <a:endParaRPr sz="1100" dirty="0">
              <a:latin typeface="Times New Roman"/>
              <a:cs typeface="Times New Roman"/>
            </a:endParaRPr>
          </a:p>
          <a:p>
            <a:pPr marL="698500" indent="-228600">
              <a:lnSpc>
                <a:spcPts val="1410"/>
              </a:lnSpc>
              <a:spcBef>
                <a:spcPts val="5"/>
              </a:spcBef>
              <a:buFont typeface="Meiryo"/>
              <a:buChar char="➢"/>
              <a:tabLst>
                <a:tab pos="698500" algn="l"/>
              </a:tabLst>
            </a:pPr>
            <a:r>
              <a:rPr sz="1200" b="1" dirty="0">
                <a:latin typeface="Times New Roman"/>
                <a:cs typeface="Times New Roman"/>
              </a:rPr>
              <a:t>Signal</a:t>
            </a:r>
            <a:r>
              <a:rPr sz="1200" dirty="0">
                <a:latin typeface="Times New Roman"/>
                <a:cs typeface="Times New Roman"/>
              </a:rPr>
              <a:t> </a:t>
            </a:r>
            <a:r>
              <a:rPr sz="1200" b="1" spc="-5" dirty="0">
                <a:latin typeface="Times New Roman"/>
                <a:cs typeface="Times New Roman"/>
              </a:rPr>
              <a:t>degrades</a:t>
            </a:r>
            <a:r>
              <a:rPr sz="1200" spc="-5" dirty="0">
                <a:latin typeface="Times New Roman"/>
                <a:cs typeface="Times New Roman"/>
              </a:rPr>
              <a:t> </a:t>
            </a:r>
            <a:r>
              <a:rPr sz="1200" dirty="0">
                <a:latin typeface="Times New Roman"/>
                <a:cs typeface="Times New Roman"/>
              </a:rPr>
              <a:t>as it </a:t>
            </a:r>
            <a:r>
              <a:rPr sz="1200" spc="-5" dirty="0">
                <a:latin typeface="Times New Roman"/>
                <a:cs typeface="Times New Roman"/>
              </a:rPr>
              <a:t>travels, therefore </a:t>
            </a:r>
            <a:r>
              <a:rPr sz="1200" dirty="0">
                <a:latin typeface="Times New Roman"/>
                <a:cs typeface="Times New Roman"/>
              </a:rPr>
              <a:t>there is a </a:t>
            </a:r>
            <a:r>
              <a:rPr sz="1200" b="1" spc="-5" dirty="0">
                <a:latin typeface="Times New Roman"/>
                <a:cs typeface="Times New Roman"/>
              </a:rPr>
              <a:t>limit</a:t>
            </a:r>
            <a:r>
              <a:rPr sz="1200" spc="-10" dirty="0">
                <a:latin typeface="Times New Roman"/>
                <a:cs typeface="Times New Roman"/>
              </a:rPr>
              <a:t> </a:t>
            </a:r>
            <a:r>
              <a:rPr sz="1200" dirty="0">
                <a:latin typeface="Times New Roman"/>
                <a:cs typeface="Times New Roman"/>
              </a:rPr>
              <a:t>on:</a:t>
            </a:r>
          </a:p>
          <a:p>
            <a:pPr marL="1155700" lvl="1" indent="-228600">
              <a:lnSpc>
                <a:spcPts val="1380"/>
              </a:lnSpc>
              <a:buFont typeface="Meiryo"/>
              <a:buChar char="✓"/>
              <a:tabLst>
                <a:tab pos="1155700" algn="l"/>
              </a:tabLst>
            </a:pPr>
            <a:r>
              <a:rPr sz="1200" dirty="0">
                <a:latin typeface="Times New Roman"/>
                <a:cs typeface="Times New Roman"/>
              </a:rPr>
              <a:t>The </a:t>
            </a:r>
            <a:r>
              <a:rPr sz="1200" b="1" spc="-5" dirty="0">
                <a:latin typeface="Times New Roman"/>
                <a:cs typeface="Times New Roman"/>
              </a:rPr>
              <a:t>number</a:t>
            </a:r>
            <a:r>
              <a:rPr sz="1200" spc="-5" dirty="0">
                <a:latin typeface="Times New Roman"/>
                <a:cs typeface="Times New Roman"/>
              </a:rPr>
              <a:t> </a:t>
            </a:r>
            <a:r>
              <a:rPr sz="1200" dirty="0">
                <a:latin typeface="Times New Roman"/>
                <a:cs typeface="Times New Roman"/>
              </a:rPr>
              <a:t>of Taps a Bus can support</a:t>
            </a:r>
            <a:r>
              <a:rPr sz="1200" spc="-80" dirty="0">
                <a:latin typeface="Times New Roman"/>
                <a:cs typeface="Times New Roman"/>
              </a:rPr>
              <a:t> </a:t>
            </a:r>
            <a:r>
              <a:rPr sz="1200" dirty="0">
                <a:latin typeface="Times New Roman"/>
                <a:cs typeface="Times New Roman"/>
              </a:rPr>
              <a:t>and</a:t>
            </a:r>
          </a:p>
          <a:p>
            <a:pPr marL="1155700" lvl="1" indent="-228600">
              <a:lnSpc>
                <a:spcPts val="1410"/>
              </a:lnSpc>
              <a:buFont typeface="Meiryo"/>
              <a:buChar char="✓"/>
              <a:tabLst>
                <a:tab pos="1155700" algn="l"/>
              </a:tabLst>
            </a:pPr>
            <a:r>
              <a:rPr sz="1200" dirty="0">
                <a:latin typeface="Times New Roman"/>
                <a:cs typeface="Times New Roman"/>
              </a:rPr>
              <a:t>The </a:t>
            </a:r>
            <a:r>
              <a:rPr sz="1200" b="1" spc="-5" dirty="0">
                <a:latin typeface="Times New Roman"/>
                <a:cs typeface="Times New Roman"/>
              </a:rPr>
              <a:t>distance</a:t>
            </a:r>
            <a:r>
              <a:rPr sz="1200" spc="-5" dirty="0">
                <a:latin typeface="Times New Roman"/>
                <a:cs typeface="Times New Roman"/>
              </a:rPr>
              <a:t> </a:t>
            </a:r>
            <a:r>
              <a:rPr sz="1200" dirty="0">
                <a:latin typeface="Times New Roman"/>
                <a:cs typeface="Times New Roman"/>
              </a:rPr>
              <a:t>between </a:t>
            </a:r>
            <a:r>
              <a:rPr sz="1200" spc="-5" dirty="0">
                <a:latin typeface="Times New Roman"/>
                <a:cs typeface="Times New Roman"/>
              </a:rPr>
              <a:t>those</a:t>
            </a:r>
            <a:r>
              <a:rPr sz="1200" spc="-55" dirty="0">
                <a:latin typeface="Times New Roman"/>
                <a:cs typeface="Times New Roman"/>
              </a:rPr>
              <a:t> </a:t>
            </a:r>
            <a:r>
              <a:rPr sz="1200" dirty="0">
                <a:latin typeface="Times New Roman"/>
                <a:cs typeface="Times New Roman"/>
              </a:rPr>
              <a:t>Taps</a:t>
            </a:r>
          </a:p>
          <a:p>
            <a:pPr>
              <a:lnSpc>
                <a:spcPct val="100000"/>
              </a:lnSpc>
            </a:pPr>
            <a:endParaRPr sz="1150" dirty="0">
              <a:latin typeface="Times New Roman"/>
              <a:cs typeface="Times New Roman"/>
            </a:endParaRPr>
          </a:p>
          <a:p>
            <a:pPr marL="469265" indent="-227965">
              <a:lnSpc>
                <a:spcPct val="100000"/>
              </a:lnSpc>
              <a:buFont typeface="Meiryo"/>
              <a:buChar char="❖"/>
              <a:tabLst>
                <a:tab pos="469900" algn="l"/>
              </a:tabLst>
            </a:pPr>
            <a:r>
              <a:rPr sz="1400" b="1" spc="-5" dirty="0">
                <a:latin typeface="Times New Roman"/>
                <a:cs typeface="Times New Roman"/>
              </a:rPr>
              <a:t>Advantages of BUS TOPOLOGY</a:t>
            </a:r>
            <a:endParaRPr sz="1400" dirty="0">
              <a:latin typeface="Times New Roman"/>
              <a:cs typeface="Times New Roman"/>
            </a:endParaRPr>
          </a:p>
          <a:p>
            <a:pPr>
              <a:lnSpc>
                <a:spcPct val="100000"/>
              </a:lnSpc>
              <a:spcBef>
                <a:spcPts val="35"/>
              </a:spcBef>
              <a:buFont typeface="Meiryo"/>
              <a:buChar char="❖"/>
            </a:pPr>
            <a:endParaRPr sz="1100" dirty="0">
              <a:latin typeface="Times New Roman"/>
              <a:cs typeface="Times New Roman"/>
            </a:endParaRPr>
          </a:p>
          <a:p>
            <a:pPr marL="698500" lvl="1" indent="-228600">
              <a:lnSpc>
                <a:spcPts val="1410"/>
              </a:lnSpc>
              <a:spcBef>
                <a:spcPts val="5"/>
              </a:spcBef>
              <a:buFont typeface="Meiryo"/>
              <a:buChar char="➢"/>
              <a:tabLst>
                <a:tab pos="698500" algn="l"/>
              </a:tabLst>
            </a:pPr>
            <a:r>
              <a:rPr sz="1200" b="1" dirty="0">
                <a:latin typeface="Times New Roman"/>
                <a:cs typeface="Times New Roman"/>
              </a:rPr>
              <a:t>Easy</a:t>
            </a:r>
            <a:r>
              <a:rPr sz="1200" dirty="0">
                <a:latin typeface="Times New Roman"/>
                <a:cs typeface="Times New Roman"/>
              </a:rPr>
              <a:t> to</a:t>
            </a:r>
            <a:r>
              <a:rPr sz="1200" spc="-85" dirty="0">
                <a:latin typeface="Times New Roman"/>
                <a:cs typeface="Times New Roman"/>
              </a:rPr>
              <a:t> </a:t>
            </a:r>
            <a:r>
              <a:rPr sz="1200" spc="-5" dirty="0">
                <a:latin typeface="Times New Roman"/>
                <a:cs typeface="Times New Roman"/>
              </a:rPr>
              <a:t>install</a:t>
            </a:r>
            <a:endParaRPr sz="1200" dirty="0">
              <a:latin typeface="Times New Roman"/>
              <a:cs typeface="Times New Roman"/>
            </a:endParaRPr>
          </a:p>
          <a:p>
            <a:pPr marL="1155700" marR="5715" lvl="2" indent="-228600">
              <a:lnSpc>
                <a:spcPts val="1380"/>
              </a:lnSpc>
              <a:spcBef>
                <a:spcPts val="65"/>
              </a:spcBef>
              <a:buFont typeface="Meiryo"/>
              <a:buChar char="✓"/>
              <a:tabLst>
                <a:tab pos="1155700" algn="l"/>
              </a:tabLst>
            </a:pPr>
            <a:r>
              <a:rPr sz="1200" spc="-5" dirty="0">
                <a:latin typeface="Times New Roman"/>
                <a:cs typeface="Times New Roman"/>
              </a:rPr>
              <a:t>Backbone can be laid on the most efficient path and then rest of the  nodes </a:t>
            </a:r>
            <a:r>
              <a:rPr sz="1200" dirty="0">
                <a:latin typeface="Times New Roman"/>
                <a:cs typeface="Times New Roman"/>
              </a:rPr>
              <a:t>can </a:t>
            </a:r>
            <a:r>
              <a:rPr sz="1200" spc="-5" dirty="0">
                <a:latin typeface="Times New Roman"/>
                <a:cs typeface="Times New Roman"/>
              </a:rPr>
              <a:t>be </a:t>
            </a:r>
            <a:r>
              <a:rPr sz="1200" dirty="0">
                <a:latin typeface="Times New Roman"/>
                <a:cs typeface="Times New Roman"/>
              </a:rPr>
              <a:t>connected </a:t>
            </a:r>
            <a:r>
              <a:rPr sz="1200" spc="-5" dirty="0">
                <a:latin typeface="Times New Roman"/>
                <a:cs typeface="Times New Roman"/>
              </a:rPr>
              <a:t>using Drop</a:t>
            </a:r>
            <a:r>
              <a:rPr sz="1200" spc="-95" dirty="0">
                <a:latin typeface="Times New Roman"/>
                <a:cs typeface="Times New Roman"/>
              </a:rPr>
              <a:t> </a:t>
            </a:r>
            <a:r>
              <a:rPr sz="1200" dirty="0">
                <a:latin typeface="Times New Roman"/>
                <a:cs typeface="Times New Roman"/>
              </a:rPr>
              <a:t>Lines</a:t>
            </a:r>
          </a:p>
          <a:p>
            <a:pPr marL="698500" lvl="1" indent="-228600">
              <a:lnSpc>
                <a:spcPts val="1315"/>
              </a:lnSpc>
              <a:buFont typeface="Meiryo"/>
              <a:buChar char="➢"/>
              <a:tabLst>
                <a:tab pos="698500" algn="l"/>
              </a:tabLst>
            </a:pPr>
            <a:r>
              <a:rPr sz="1200" b="1" dirty="0">
                <a:latin typeface="Times New Roman"/>
                <a:cs typeface="Times New Roman"/>
              </a:rPr>
              <a:t>Less</a:t>
            </a:r>
            <a:r>
              <a:rPr sz="1200" dirty="0">
                <a:latin typeface="Times New Roman"/>
                <a:cs typeface="Times New Roman"/>
              </a:rPr>
              <a:t> </a:t>
            </a:r>
            <a:r>
              <a:rPr sz="1200" b="1" dirty="0">
                <a:latin typeface="Times New Roman"/>
                <a:cs typeface="Times New Roman"/>
              </a:rPr>
              <a:t>cabling</a:t>
            </a:r>
            <a:r>
              <a:rPr sz="1200" dirty="0">
                <a:latin typeface="Times New Roman"/>
                <a:cs typeface="Times New Roman"/>
              </a:rPr>
              <a:t> than Mesh , Star or</a:t>
            </a:r>
            <a:r>
              <a:rPr sz="1200" spc="-135" dirty="0">
                <a:latin typeface="Times New Roman"/>
                <a:cs typeface="Times New Roman"/>
              </a:rPr>
              <a:t> </a:t>
            </a:r>
            <a:r>
              <a:rPr sz="1200" dirty="0">
                <a:latin typeface="Times New Roman"/>
                <a:cs typeface="Times New Roman"/>
              </a:rPr>
              <a:t>Tree</a:t>
            </a:r>
            <a:endParaRPr lang="en-AU" sz="1200" dirty="0">
              <a:latin typeface="Times New Roman"/>
              <a:cs typeface="Times New Roman"/>
            </a:endParaRPr>
          </a:p>
          <a:p>
            <a:pPr marL="698500" lvl="1" indent="-228600">
              <a:lnSpc>
                <a:spcPts val="1315"/>
              </a:lnSpc>
              <a:buFont typeface="Meiryo"/>
              <a:buChar char="➢"/>
              <a:tabLst>
                <a:tab pos="698500" algn="l"/>
              </a:tabLst>
            </a:pPr>
            <a:endParaRPr sz="1150" dirty="0">
              <a:latin typeface="Times New Roman"/>
              <a:cs typeface="Times New Roman"/>
            </a:endParaRPr>
          </a:p>
          <a:p>
            <a:pPr marL="241300" indent="-228600">
              <a:lnSpc>
                <a:spcPct val="100000"/>
              </a:lnSpc>
              <a:spcBef>
                <a:spcPts val="5"/>
              </a:spcBef>
              <a:buFont typeface="Meiryo"/>
              <a:buChar char="❖"/>
              <a:tabLst>
                <a:tab pos="241300" algn="l"/>
              </a:tabLst>
            </a:pPr>
            <a:r>
              <a:rPr sz="1200" b="1" spc="-5" dirty="0">
                <a:latin typeface="Times New Roman"/>
                <a:cs typeface="Times New Roman"/>
              </a:rPr>
              <a:t>Disadvantages of BUS</a:t>
            </a:r>
            <a:r>
              <a:rPr sz="1200" b="1" spc="-90" dirty="0">
                <a:latin typeface="Times New Roman"/>
                <a:cs typeface="Times New Roman"/>
              </a:rPr>
              <a:t> </a:t>
            </a:r>
            <a:r>
              <a:rPr sz="1200" b="1" spc="-5" dirty="0">
                <a:latin typeface="Times New Roman"/>
                <a:cs typeface="Times New Roman"/>
              </a:rPr>
              <a:t>Topology</a:t>
            </a:r>
            <a:endParaRPr sz="1200" dirty="0">
              <a:latin typeface="Times New Roman"/>
              <a:cs typeface="Times New Roman"/>
            </a:endParaRPr>
          </a:p>
          <a:p>
            <a:pPr>
              <a:lnSpc>
                <a:spcPct val="100000"/>
              </a:lnSpc>
              <a:spcBef>
                <a:spcPts val="40"/>
              </a:spcBef>
              <a:buFont typeface="Meiryo"/>
              <a:buChar char="❖"/>
            </a:pPr>
            <a:endParaRPr sz="1100" dirty="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Difficult</a:t>
            </a:r>
            <a:r>
              <a:rPr sz="1200" spc="-95" dirty="0">
                <a:latin typeface="Times New Roman"/>
                <a:cs typeface="Times New Roman"/>
              </a:rPr>
              <a:t> </a:t>
            </a:r>
            <a:r>
              <a:rPr sz="1200" spc="-5" dirty="0">
                <a:latin typeface="Times New Roman"/>
                <a:cs typeface="Times New Roman"/>
              </a:rPr>
              <a:t>Reconfiguration</a:t>
            </a:r>
            <a:endParaRPr sz="1200" dirty="0">
              <a:latin typeface="Times New Roman"/>
              <a:cs typeface="Times New Roman"/>
            </a:endParaRPr>
          </a:p>
          <a:p>
            <a:pPr marL="927100" lvl="2" indent="-228600">
              <a:lnSpc>
                <a:spcPts val="1380"/>
              </a:lnSpc>
              <a:buFont typeface="Meiryo"/>
              <a:buChar char="✓"/>
              <a:tabLst>
                <a:tab pos="927100" algn="l"/>
              </a:tabLst>
            </a:pPr>
            <a:r>
              <a:rPr sz="1200" b="1" spc="-5" dirty="0">
                <a:latin typeface="Times New Roman"/>
                <a:cs typeface="Times New Roman"/>
              </a:rPr>
              <a:t>Difficult</a:t>
            </a:r>
            <a:r>
              <a:rPr sz="1200" spc="-5" dirty="0">
                <a:latin typeface="Times New Roman"/>
                <a:cs typeface="Times New Roman"/>
              </a:rPr>
              <a:t> </a:t>
            </a:r>
            <a:r>
              <a:rPr sz="1200" dirty="0">
                <a:latin typeface="Times New Roman"/>
                <a:cs typeface="Times New Roman"/>
              </a:rPr>
              <a:t>to </a:t>
            </a:r>
            <a:r>
              <a:rPr sz="1200" b="1" dirty="0">
                <a:latin typeface="Times New Roman"/>
                <a:cs typeface="Times New Roman"/>
              </a:rPr>
              <a:t>add</a:t>
            </a:r>
            <a:r>
              <a:rPr sz="1200" dirty="0">
                <a:latin typeface="Times New Roman"/>
                <a:cs typeface="Times New Roman"/>
              </a:rPr>
              <a:t> </a:t>
            </a:r>
            <a:r>
              <a:rPr sz="1200" b="1" spc="-5" dirty="0">
                <a:latin typeface="Times New Roman"/>
                <a:cs typeface="Times New Roman"/>
              </a:rPr>
              <a:t>new</a:t>
            </a:r>
            <a:r>
              <a:rPr sz="1200" spc="-105" dirty="0">
                <a:latin typeface="Times New Roman"/>
                <a:cs typeface="Times New Roman"/>
              </a:rPr>
              <a:t> </a:t>
            </a:r>
            <a:r>
              <a:rPr sz="1200" spc="-5" dirty="0">
                <a:latin typeface="Times New Roman"/>
                <a:cs typeface="Times New Roman"/>
              </a:rPr>
              <a:t>devices</a:t>
            </a:r>
            <a:endParaRPr sz="1200" dirty="0">
              <a:latin typeface="Times New Roman"/>
              <a:cs typeface="Times New Roman"/>
            </a:endParaRPr>
          </a:p>
          <a:p>
            <a:pPr marL="965200" lvl="2" indent="-266700">
              <a:lnSpc>
                <a:spcPts val="1410"/>
              </a:lnSpc>
              <a:buFont typeface="Meiryo"/>
              <a:buChar char="✓"/>
              <a:tabLst>
                <a:tab pos="964565" algn="l"/>
                <a:tab pos="965200" algn="l"/>
              </a:tabLst>
            </a:pPr>
            <a:r>
              <a:rPr sz="1200" dirty="0">
                <a:latin typeface="Times New Roman"/>
                <a:cs typeface="Times New Roman"/>
              </a:rPr>
              <a:t>adding new devices </a:t>
            </a:r>
            <a:r>
              <a:rPr sz="1200" spc="-5" dirty="0">
                <a:latin typeface="Times New Roman"/>
                <a:cs typeface="Times New Roman"/>
              </a:rPr>
              <a:t>may </a:t>
            </a:r>
            <a:r>
              <a:rPr sz="1200" dirty="0">
                <a:latin typeface="Times New Roman"/>
                <a:cs typeface="Times New Roman"/>
              </a:rPr>
              <a:t>require </a:t>
            </a:r>
            <a:r>
              <a:rPr sz="1200" spc="-5" dirty="0">
                <a:latin typeface="Times New Roman"/>
                <a:cs typeface="Times New Roman"/>
              </a:rPr>
              <a:t>modification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backbone</a:t>
            </a:r>
          </a:p>
          <a:p>
            <a:pPr lvl="2">
              <a:lnSpc>
                <a:spcPct val="100000"/>
              </a:lnSpc>
              <a:spcBef>
                <a:spcPts val="55"/>
              </a:spcBef>
              <a:buFont typeface="Meiryo"/>
              <a:buChar char="✓"/>
            </a:pPr>
            <a:endParaRPr sz="1100" dirty="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No </a:t>
            </a:r>
            <a:r>
              <a:rPr sz="1200" dirty="0">
                <a:latin typeface="Times New Roman"/>
                <a:cs typeface="Times New Roman"/>
              </a:rPr>
              <a:t>Fault</a:t>
            </a:r>
            <a:r>
              <a:rPr sz="1200" spc="-55" dirty="0">
                <a:latin typeface="Times New Roman"/>
                <a:cs typeface="Times New Roman"/>
              </a:rPr>
              <a:t> </a:t>
            </a:r>
            <a:r>
              <a:rPr sz="1200" spc="-5" dirty="0">
                <a:latin typeface="Times New Roman"/>
                <a:cs typeface="Times New Roman"/>
              </a:rPr>
              <a:t>Isolation</a:t>
            </a:r>
            <a:endParaRPr sz="1200" dirty="0">
              <a:latin typeface="Times New Roman"/>
              <a:cs typeface="Times New Roman"/>
            </a:endParaRPr>
          </a:p>
          <a:p>
            <a:pPr marL="927100" marR="6350" lvl="2" indent="-228600">
              <a:lnSpc>
                <a:spcPts val="1380"/>
              </a:lnSpc>
              <a:spcBef>
                <a:spcPts val="65"/>
              </a:spcBef>
              <a:buFont typeface="Meiryo"/>
              <a:buChar char="✓"/>
              <a:tabLst>
                <a:tab pos="927100" algn="l"/>
              </a:tabLst>
            </a:pPr>
            <a:r>
              <a:rPr sz="1200" spc="-5" dirty="0">
                <a:latin typeface="Times New Roman"/>
                <a:cs typeface="Times New Roman"/>
              </a:rPr>
              <a:t>A </a:t>
            </a:r>
            <a:r>
              <a:rPr sz="1200" dirty="0">
                <a:latin typeface="Times New Roman"/>
                <a:cs typeface="Times New Roman"/>
              </a:rPr>
              <a:t>fault or break in </a:t>
            </a:r>
            <a:r>
              <a:rPr sz="1200" spc="-5" dirty="0">
                <a:latin typeface="Times New Roman"/>
                <a:cs typeface="Times New Roman"/>
              </a:rPr>
              <a:t>backbone </a:t>
            </a:r>
            <a:r>
              <a:rPr sz="1200" dirty="0">
                <a:latin typeface="Times New Roman"/>
                <a:cs typeface="Times New Roman"/>
              </a:rPr>
              <a:t>can </a:t>
            </a:r>
            <a:r>
              <a:rPr sz="1200" b="1" spc="-5" dirty="0">
                <a:latin typeface="Times New Roman"/>
                <a:cs typeface="Times New Roman"/>
              </a:rPr>
              <a:t>disable</a:t>
            </a:r>
            <a:r>
              <a:rPr sz="1200" spc="-5" dirty="0">
                <a:latin typeface="Times New Roman"/>
                <a:cs typeface="Times New Roman"/>
              </a:rPr>
              <a:t> </a:t>
            </a:r>
            <a:r>
              <a:rPr sz="1200" b="1" spc="-5" dirty="0">
                <a:latin typeface="Times New Roman"/>
                <a:cs typeface="Times New Roman"/>
              </a:rPr>
              <a:t>communication</a:t>
            </a:r>
            <a:r>
              <a:rPr sz="1200" spc="-5" dirty="0">
                <a:latin typeface="Times New Roman"/>
                <a:cs typeface="Times New Roman"/>
              </a:rPr>
              <a:t> </a:t>
            </a:r>
            <a:r>
              <a:rPr sz="1200" dirty="0">
                <a:latin typeface="Times New Roman"/>
                <a:cs typeface="Times New Roman"/>
              </a:rPr>
              <a:t>even on the </a:t>
            </a:r>
            <a:r>
              <a:rPr sz="1200" spc="-5" dirty="0">
                <a:latin typeface="Times New Roman"/>
                <a:cs typeface="Times New Roman"/>
              </a:rPr>
              <a:t>same  </a:t>
            </a:r>
            <a:r>
              <a:rPr sz="1200" dirty="0">
                <a:latin typeface="Times New Roman"/>
                <a:cs typeface="Times New Roman"/>
              </a:rPr>
              <a:t>side of the</a:t>
            </a:r>
            <a:r>
              <a:rPr sz="1200" spc="-100" dirty="0">
                <a:latin typeface="Times New Roman"/>
                <a:cs typeface="Times New Roman"/>
              </a:rPr>
              <a:t> </a:t>
            </a:r>
            <a:r>
              <a:rPr sz="1200" dirty="0">
                <a:latin typeface="Times New Roman"/>
                <a:cs typeface="Times New Roman"/>
              </a:rPr>
              <a:t>problem</a:t>
            </a:r>
          </a:p>
          <a:p>
            <a:pPr marL="927100" marR="5080" lvl="2" indent="-228600">
              <a:lnSpc>
                <a:spcPts val="1380"/>
              </a:lnSpc>
              <a:buFont typeface="Meiryo"/>
              <a:buChar char="✓"/>
              <a:tabLst>
                <a:tab pos="927100" algn="l"/>
              </a:tabLst>
            </a:pPr>
            <a:r>
              <a:rPr sz="1200" b="1" spc="-5" dirty="0">
                <a:latin typeface="Times New Roman"/>
                <a:cs typeface="Times New Roman"/>
              </a:rPr>
              <a:t>Damaged</a:t>
            </a:r>
            <a:r>
              <a:rPr sz="1200" spc="-5" dirty="0">
                <a:latin typeface="Times New Roman"/>
                <a:cs typeface="Times New Roman"/>
              </a:rPr>
              <a:t> </a:t>
            </a:r>
            <a:r>
              <a:rPr sz="1200" dirty="0">
                <a:latin typeface="Times New Roman"/>
                <a:cs typeface="Times New Roman"/>
              </a:rPr>
              <a:t>area reflects signals </a:t>
            </a:r>
            <a:r>
              <a:rPr sz="1200" b="1" dirty="0">
                <a:latin typeface="Times New Roman"/>
                <a:cs typeface="Times New Roman"/>
              </a:rPr>
              <a:t>back</a:t>
            </a:r>
            <a:r>
              <a:rPr sz="1200" dirty="0">
                <a:latin typeface="Times New Roman"/>
                <a:cs typeface="Times New Roman"/>
              </a:rPr>
              <a:t> in the direction of </a:t>
            </a:r>
            <a:r>
              <a:rPr sz="1200" b="1" dirty="0">
                <a:latin typeface="Times New Roman"/>
                <a:cs typeface="Times New Roman"/>
              </a:rPr>
              <a:t>origin</a:t>
            </a:r>
            <a:r>
              <a:rPr sz="1200" dirty="0">
                <a:latin typeface="Times New Roman"/>
                <a:cs typeface="Times New Roman"/>
              </a:rPr>
              <a:t> creating  </a:t>
            </a:r>
            <a:r>
              <a:rPr sz="1200" b="1" spc="-5" dirty="0">
                <a:latin typeface="Times New Roman"/>
                <a:cs typeface="Times New Roman"/>
              </a:rPr>
              <a:t>Noise</a:t>
            </a:r>
            <a:r>
              <a:rPr sz="1200" spc="-5" dirty="0">
                <a:latin typeface="Times New Roman"/>
                <a:cs typeface="Times New Roman"/>
              </a:rPr>
              <a:t> </a:t>
            </a:r>
            <a:r>
              <a:rPr sz="1200" dirty="0">
                <a:latin typeface="Times New Roman"/>
                <a:cs typeface="Times New Roman"/>
              </a:rPr>
              <a:t>in </a:t>
            </a:r>
            <a:r>
              <a:rPr sz="1200" b="1" spc="-5" dirty="0">
                <a:latin typeface="Times New Roman"/>
                <a:cs typeface="Times New Roman"/>
              </a:rPr>
              <a:t>both</a:t>
            </a:r>
            <a:r>
              <a:rPr sz="1200" spc="-90" dirty="0">
                <a:latin typeface="Times New Roman"/>
                <a:cs typeface="Times New Roman"/>
              </a:rPr>
              <a:t> </a:t>
            </a:r>
            <a:r>
              <a:rPr sz="1200" spc="-5" dirty="0">
                <a:latin typeface="Times New Roman"/>
                <a:cs typeface="Times New Roman"/>
              </a:rPr>
              <a:t>directions</a:t>
            </a:r>
            <a:endParaRPr sz="1200" dirty="0">
              <a:latin typeface="Times New Roman"/>
              <a:cs typeface="Times New Roman"/>
            </a:endParaRPr>
          </a:p>
          <a:p>
            <a:pPr marL="12700">
              <a:lnSpc>
                <a:spcPts val="1355"/>
              </a:lnSpc>
            </a:pPr>
            <a:r>
              <a:rPr sz="1200" b="1" dirty="0">
                <a:latin typeface="Times New Roman"/>
                <a:cs typeface="Times New Roman"/>
              </a:rPr>
              <a:t>Summary</a:t>
            </a:r>
            <a:endParaRPr sz="1200" dirty="0">
              <a:latin typeface="Times New Roman"/>
              <a:cs typeface="Times New Roman"/>
            </a:endParaRPr>
          </a:p>
          <a:p>
            <a:pPr>
              <a:lnSpc>
                <a:spcPct val="100000"/>
              </a:lnSpc>
              <a:spcBef>
                <a:spcPts val="40"/>
              </a:spcBef>
            </a:pPr>
            <a:endParaRPr sz="1100" dirty="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Topology</a:t>
            </a:r>
          </a:p>
          <a:p>
            <a:pPr marL="469900" indent="-228600">
              <a:lnSpc>
                <a:spcPts val="1385"/>
              </a:lnSpc>
              <a:buFont typeface="Meiryo"/>
              <a:buChar char="*"/>
              <a:tabLst>
                <a:tab pos="469265" algn="l"/>
                <a:tab pos="469900" algn="l"/>
              </a:tabLst>
            </a:pPr>
            <a:r>
              <a:rPr sz="1200" spc="-5" dirty="0">
                <a:latin typeface="Times New Roman"/>
                <a:cs typeface="Times New Roman"/>
              </a:rPr>
              <a:t>Categories of</a:t>
            </a:r>
            <a:r>
              <a:rPr sz="1200" spc="-90" dirty="0">
                <a:latin typeface="Times New Roman"/>
                <a:cs typeface="Times New Roman"/>
              </a:rPr>
              <a:t> </a:t>
            </a:r>
            <a:r>
              <a:rPr sz="1200" spc="-5" dirty="0">
                <a:latin typeface="Times New Roman"/>
                <a:cs typeface="Times New Roman"/>
              </a:rPr>
              <a:t>Topologies</a:t>
            </a:r>
            <a:endParaRPr sz="1200" dirty="0">
              <a:latin typeface="Times New Roman"/>
              <a:cs typeface="Times New Roman"/>
            </a:endParaRPr>
          </a:p>
          <a:p>
            <a:pPr marL="12700">
              <a:lnSpc>
                <a:spcPts val="1380"/>
              </a:lnSpc>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dirty="0">
              <a:latin typeface="Times New Roman"/>
              <a:cs typeface="Times New Roman"/>
            </a:endParaRPr>
          </a:p>
          <a:p>
            <a:pPr marL="469900" marR="6985" indent="-228600">
              <a:lnSpc>
                <a:spcPts val="1380"/>
              </a:lnSpc>
              <a:spcBef>
                <a:spcPts val="60"/>
              </a:spcBef>
              <a:buFont typeface="Meiryo"/>
              <a:buChar char="*"/>
              <a:tabLst>
                <a:tab pos="469265" algn="l"/>
                <a:tab pos="469900" algn="l"/>
              </a:tabLst>
            </a:pPr>
            <a:r>
              <a:rPr sz="1200" spc="-5" dirty="0">
                <a:latin typeface="Times New Roman"/>
                <a:cs typeface="Times New Roman"/>
              </a:rPr>
              <a:t>Section 2.2 </a:t>
            </a: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Networking” 4th Edition by Behrouz </a:t>
            </a:r>
            <a:r>
              <a:rPr sz="1200" spc="-5" dirty="0">
                <a:latin typeface="Times New Roman"/>
                <a:cs typeface="Times New Roman"/>
              </a:rPr>
              <a:t>A.  </a:t>
            </a:r>
            <a:r>
              <a:rPr sz="1200" dirty="0">
                <a:latin typeface="Times New Roman"/>
                <a:cs typeface="Times New Roman"/>
              </a:rPr>
              <a:t>Forouzan</a:t>
            </a:r>
          </a:p>
        </p:txBody>
      </p:sp>
      <p:sp>
        <p:nvSpPr>
          <p:cNvPr id="5" name="object 5"/>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32</a:t>
            </a:fld>
            <a:endParaRPr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44850" y="637794"/>
            <a:ext cx="487363" cy="487363"/>
          </a:xfrm>
          <a:prstGeom prst="rect">
            <a:avLst/>
          </a:prstGeom>
        </p:spPr>
      </p:pic>
    </p:spTree>
    <p:extLst>
      <p:ext uri="{BB962C8B-B14F-4D97-AF65-F5344CB8AC3E}">
        <p14:creationId xmlns:p14="http://schemas.microsoft.com/office/powerpoint/2010/main" val="29336166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3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3829050" cy="1275080"/>
          </a:xfrm>
          <a:prstGeom prst="rect">
            <a:avLst/>
          </a:prstGeom>
        </p:spPr>
        <p:txBody>
          <a:bodyPr vert="horz" wrap="square" lIns="0" tIns="0" rIns="0" bIns="0" rtlCol="0">
            <a:spAutoFit/>
          </a:bodyPr>
          <a:lstStyle/>
          <a:p>
            <a:pPr marL="1699895" algn="ctr">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#6</a:t>
            </a:r>
            <a:endParaRPr sz="2000">
              <a:latin typeface="Arial Black"/>
              <a:cs typeface="Arial Black"/>
            </a:endParaRPr>
          </a:p>
          <a:p>
            <a:pPr>
              <a:lnSpc>
                <a:spcPct val="100000"/>
              </a:lnSpc>
              <a:spcBef>
                <a:spcPts val="50"/>
              </a:spcBef>
            </a:pPr>
            <a:endParaRPr sz="1650">
              <a:latin typeface="Times New Roman"/>
              <a:cs typeface="Times New Roman"/>
            </a:endParaRPr>
          </a:p>
          <a:p>
            <a:pPr marL="12700">
              <a:lnSpc>
                <a:spcPct val="100000"/>
              </a:lnSpc>
            </a:pPr>
            <a:r>
              <a:rPr sz="1600" b="1" u="heavy" spc="-5" dirty="0">
                <a:latin typeface="Times New Roman"/>
                <a:cs typeface="Times New Roman"/>
              </a:rPr>
              <a:t>Ring</a:t>
            </a:r>
            <a:r>
              <a:rPr sz="1600" b="1" u="heavy" spc="-85" dirty="0">
                <a:latin typeface="Times New Roman"/>
                <a:cs typeface="Times New Roman"/>
              </a:rPr>
              <a:t> </a:t>
            </a:r>
            <a:r>
              <a:rPr sz="1600" b="1" u="heavy" spc="-5" dirty="0">
                <a:latin typeface="Times New Roman"/>
                <a:cs typeface="Times New Roman"/>
              </a:rPr>
              <a:t>Topology</a:t>
            </a:r>
            <a:endParaRPr sz="1600">
              <a:latin typeface="Times New Roman"/>
              <a:cs typeface="Times New Roman"/>
            </a:endParaRPr>
          </a:p>
          <a:p>
            <a:pPr>
              <a:lnSpc>
                <a:spcPct val="100000"/>
              </a:lnSpc>
              <a:spcBef>
                <a:spcPts val="30"/>
              </a:spcBef>
            </a:pPr>
            <a:endParaRPr sz="1500">
              <a:latin typeface="Times New Roman"/>
              <a:cs typeface="Times New Roman"/>
            </a:endParaRPr>
          </a:p>
          <a:p>
            <a:pPr marL="1701800" algn="ctr">
              <a:lnSpc>
                <a:spcPct val="100000"/>
              </a:lnSpc>
            </a:pPr>
            <a:r>
              <a:rPr sz="1600" b="1" u="heavy" spc="-5" dirty="0">
                <a:latin typeface="Times New Roman"/>
                <a:cs typeface="Times New Roman"/>
              </a:rPr>
              <a:t>Ring Topology</a:t>
            </a:r>
            <a:r>
              <a:rPr sz="1600" b="1" u="heavy" spc="-70" dirty="0">
                <a:latin typeface="Times New Roman"/>
                <a:cs typeface="Times New Roman"/>
              </a:rPr>
              <a:t> </a:t>
            </a:r>
            <a:r>
              <a:rPr sz="1600" b="1" u="heavy" spc="-5" dirty="0">
                <a:latin typeface="Times New Roman"/>
                <a:cs typeface="Times New Roman"/>
              </a:rPr>
              <a:t>Diagram</a:t>
            </a:r>
            <a:endParaRPr sz="1600">
              <a:latin typeface="Times New Roman"/>
              <a:cs typeface="Times New Roman"/>
            </a:endParaRPr>
          </a:p>
        </p:txBody>
      </p:sp>
      <p:sp>
        <p:nvSpPr>
          <p:cNvPr id="7" name="object 7"/>
          <p:cNvSpPr/>
          <p:nvPr/>
        </p:nvSpPr>
        <p:spPr>
          <a:xfrm>
            <a:off x="1035049" y="2908300"/>
            <a:ext cx="4017963" cy="182880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130300" y="5490209"/>
            <a:ext cx="5532755" cy="4257576"/>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Each device has </a:t>
            </a:r>
            <a:r>
              <a:rPr sz="1200" b="1" dirty="0">
                <a:latin typeface="Times New Roman"/>
                <a:cs typeface="Times New Roman"/>
              </a:rPr>
              <a:t>point-to-point</a:t>
            </a:r>
            <a:r>
              <a:rPr sz="1200" dirty="0">
                <a:latin typeface="Times New Roman"/>
                <a:cs typeface="Times New Roman"/>
              </a:rPr>
              <a:t> </a:t>
            </a:r>
            <a:r>
              <a:rPr sz="1200" spc="-5" dirty="0">
                <a:latin typeface="Times New Roman"/>
                <a:cs typeface="Times New Roman"/>
              </a:rPr>
              <a:t>dedicated </a:t>
            </a:r>
            <a:r>
              <a:rPr sz="1200" dirty="0">
                <a:latin typeface="Times New Roman"/>
                <a:cs typeface="Times New Roman"/>
              </a:rPr>
              <a:t>link </a:t>
            </a:r>
            <a:r>
              <a:rPr sz="1200" spc="-5" dirty="0">
                <a:latin typeface="Times New Roman"/>
                <a:cs typeface="Times New Roman"/>
              </a:rPr>
              <a:t>with only </a:t>
            </a:r>
            <a:r>
              <a:rPr sz="1200" b="1" spc="-5" dirty="0">
                <a:latin typeface="Times New Roman"/>
                <a:cs typeface="Times New Roman"/>
              </a:rPr>
              <a:t>two</a:t>
            </a:r>
            <a:r>
              <a:rPr sz="1200" spc="-5" dirty="0">
                <a:latin typeface="Times New Roman"/>
                <a:cs typeface="Times New Roman"/>
              </a:rPr>
              <a:t> devices on </a:t>
            </a:r>
            <a:r>
              <a:rPr sz="1200" dirty="0">
                <a:latin typeface="Times New Roman"/>
                <a:cs typeface="Times New Roman"/>
              </a:rPr>
              <a:t>either</a:t>
            </a:r>
            <a:r>
              <a:rPr sz="1200" spc="-80" dirty="0">
                <a:latin typeface="Times New Roman"/>
                <a:cs typeface="Times New Roman"/>
              </a:rPr>
              <a:t> </a:t>
            </a:r>
            <a:r>
              <a:rPr sz="1200" spc="-5" dirty="0">
                <a:latin typeface="Times New Roman"/>
                <a:cs typeface="Times New Roman"/>
              </a:rPr>
              <a:t>side</a:t>
            </a:r>
            <a:endParaRPr sz="1200" dirty="0">
              <a:latin typeface="Times New Roman"/>
              <a:cs typeface="Times New Roman"/>
            </a:endParaRPr>
          </a:p>
          <a:p>
            <a:pPr marL="241300" marR="6350" indent="-228600">
              <a:lnSpc>
                <a:spcPts val="1380"/>
              </a:lnSpc>
              <a:spcBef>
                <a:spcPts val="65"/>
              </a:spcBef>
              <a:buFont typeface="Courier New"/>
              <a:buChar char="o"/>
              <a:tabLst>
                <a:tab pos="241300" algn="l"/>
              </a:tabLst>
            </a:pPr>
            <a:r>
              <a:rPr sz="1200" spc="-5" dirty="0">
                <a:latin typeface="Times New Roman"/>
                <a:cs typeface="Times New Roman"/>
              </a:rPr>
              <a:t>A </a:t>
            </a:r>
            <a:r>
              <a:rPr sz="1200" b="1" dirty="0">
                <a:latin typeface="Times New Roman"/>
                <a:cs typeface="Times New Roman"/>
              </a:rPr>
              <a:t>signal</a:t>
            </a:r>
            <a:r>
              <a:rPr sz="1200" dirty="0">
                <a:latin typeface="Times New Roman"/>
                <a:cs typeface="Times New Roman"/>
              </a:rPr>
              <a:t> is passed in the ring in </a:t>
            </a:r>
            <a:r>
              <a:rPr sz="1200" b="1" dirty="0">
                <a:latin typeface="Times New Roman"/>
                <a:cs typeface="Times New Roman"/>
              </a:rPr>
              <a:t>one</a:t>
            </a:r>
            <a:r>
              <a:rPr sz="1200" dirty="0">
                <a:latin typeface="Times New Roman"/>
                <a:cs typeface="Times New Roman"/>
              </a:rPr>
              <a:t> </a:t>
            </a:r>
            <a:r>
              <a:rPr sz="1200" b="1" spc="-5" dirty="0">
                <a:latin typeface="Times New Roman"/>
                <a:cs typeface="Times New Roman"/>
              </a:rPr>
              <a:t>direction</a:t>
            </a:r>
            <a:r>
              <a:rPr sz="1200" spc="-5" dirty="0">
                <a:latin typeface="Times New Roman"/>
                <a:cs typeface="Times New Roman"/>
              </a:rPr>
              <a:t> </a:t>
            </a:r>
            <a:r>
              <a:rPr sz="1200" dirty="0">
                <a:latin typeface="Times New Roman"/>
                <a:cs typeface="Times New Roman"/>
              </a:rPr>
              <a:t>from device to device until it reaches its  </a:t>
            </a:r>
            <a:r>
              <a:rPr sz="1200" b="1" spc="-5" dirty="0">
                <a:latin typeface="Times New Roman"/>
                <a:cs typeface="Times New Roman"/>
              </a:rPr>
              <a:t>destination</a:t>
            </a:r>
            <a:endParaRPr sz="1200" b="1" dirty="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Each device has a </a:t>
            </a:r>
            <a:r>
              <a:rPr sz="1200" b="1" spc="-5" dirty="0">
                <a:latin typeface="Times New Roman"/>
                <a:cs typeface="Times New Roman"/>
              </a:rPr>
              <a:t>repeater</a:t>
            </a:r>
            <a:r>
              <a:rPr sz="1200" spc="-40" dirty="0">
                <a:latin typeface="Times New Roman"/>
                <a:cs typeface="Times New Roman"/>
              </a:rPr>
              <a:t> </a:t>
            </a:r>
            <a:r>
              <a:rPr sz="1200" spc="-5" dirty="0">
                <a:latin typeface="Times New Roman"/>
                <a:cs typeface="Times New Roman"/>
              </a:rPr>
              <a:t>incorporated</a:t>
            </a:r>
            <a:endParaRPr sz="1200" dirty="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When </a:t>
            </a:r>
            <a:r>
              <a:rPr sz="1200" dirty="0">
                <a:latin typeface="Times New Roman"/>
                <a:cs typeface="Times New Roman"/>
              </a:rPr>
              <a:t>a device </a:t>
            </a:r>
            <a:r>
              <a:rPr sz="1200" b="1" spc="-5" dirty="0">
                <a:latin typeface="Times New Roman"/>
                <a:cs typeface="Times New Roman"/>
              </a:rPr>
              <a:t>receives</a:t>
            </a:r>
            <a:r>
              <a:rPr sz="1200" spc="-5" dirty="0">
                <a:latin typeface="Times New Roman"/>
                <a:cs typeface="Times New Roman"/>
              </a:rPr>
              <a:t> </a:t>
            </a:r>
            <a:r>
              <a:rPr sz="1200" dirty="0">
                <a:latin typeface="Times New Roman"/>
                <a:cs typeface="Times New Roman"/>
              </a:rPr>
              <a:t>a signal </a:t>
            </a:r>
            <a:r>
              <a:rPr sz="1200" spc="-5" dirty="0">
                <a:latin typeface="Times New Roman"/>
                <a:cs typeface="Times New Roman"/>
              </a:rPr>
              <a:t>destined </a:t>
            </a:r>
            <a:r>
              <a:rPr sz="1200" dirty="0">
                <a:latin typeface="Times New Roman"/>
                <a:cs typeface="Times New Roman"/>
              </a:rPr>
              <a:t>for another </a:t>
            </a:r>
            <a:r>
              <a:rPr sz="1200" spc="-5" dirty="0">
                <a:latin typeface="Times New Roman"/>
                <a:cs typeface="Times New Roman"/>
              </a:rPr>
              <a:t>device, </a:t>
            </a:r>
            <a:r>
              <a:rPr sz="1200" dirty="0">
                <a:latin typeface="Times New Roman"/>
                <a:cs typeface="Times New Roman"/>
              </a:rPr>
              <a:t>it </a:t>
            </a:r>
            <a:r>
              <a:rPr sz="1200" b="1" dirty="0">
                <a:latin typeface="Times New Roman"/>
                <a:cs typeface="Times New Roman"/>
              </a:rPr>
              <a:t>regenerates</a:t>
            </a:r>
            <a:r>
              <a:rPr sz="1200" dirty="0">
                <a:latin typeface="Times New Roman"/>
                <a:cs typeface="Times New Roman"/>
              </a:rPr>
              <a:t> the </a:t>
            </a:r>
            <a:r>
              <a:rPr sz="1200" b="1" dirty="0">
                <a:latin typeface="Times New Roman"/>
                <a:cs typeface="Times New Roman"/>
              </a:rPr>
              <a:t>bits</a:t>
            </a:r>
            <a:r>
              <a:rPr sz="1200" dirty="0">
                <a:latin typeface="Times New Roman"/>
                <a:cs typeface="Times New Roman"/>
              </a:rPr>
              <a:t>  and </a:t>
            </a:r>
            <a:r>
              <a:rPr sz="1200" spc="-5" dirty="0">
                <a:latin typeface="Times New Roman"/>
                <a:cs typeface="Times New Roman"/>
              </a:rPr>
              <a:t>pass </a:t>
            </a:r>
            <a:r>
              <a:rPr sz="1200" dirty="0">
                <a:latin typeface="Times New Roman"/>
                <a:cs typeface="Times New Roman"/>
              </a:rPr>
              <a:t>them</a:t>
            </a:r>
            <a:r>
              <a:rPr sz="1200" spc="-105" dirty="0">
                <a:latin typeface="Times New Roman"/>
                <a:cs typeface="Times New Roman"/>
              </a:rPr>
              <a:t> </a:t>
            </a:r>
            <a:r>
              <a:rPr sz="1200" dirty="0">
                <a:latin typeface="Times New Roman"/>
                <a:cs typeface="Times New Roman"/>
              </a:rPr>
              <a:t>along</a:t>
            </a:r>
          </a:p>
          <a:p>
            <a:pPr>
              <a:lnSpc>
                <a:spcPct val="100000"/>
              </a:lnSpc>
              <a:spcBef>
                <a:spcPts val="15"/>
              </a:spcBef>
            </a:pPr>
            <a:endParaRPr sz="1100" dirty="0">
              <a:latin typeface="Times New Roman"/>
              <a:cs typeface="Times New Roman"/>
            </a:endParaRPr>
          </a:p>
          <a:p>
            <a:pPr marL="241300" indent="-228600">
              <a:lnSpc>
                <a:spcPct val="100000"/>
              </a:lnSpc>
              <a:buFont typeface="Meiryo"/>
              <a:buChar char="❖"/>
              <a:tabLst>
                <a:tab pos="241935" algn="l"/>
              </a:tabLst>
            </a:pPr>
            <a:r>
              <a:rPr sz="1400" b="1" spc="-5" dirty="0">
                <a:latin typeface="Times New Roman"/>
                <a:cs typeface="Times New Roman"/>
              </a:rPr>
              <a:t>Advantages of Ring</a:t>
            </a:r>
            <a:r>
              <a:rPr sz="1400" b="1" spc="-15" dirty="0">
                <a:latin typeface="Times New Roman"/>
                <a:cs typeface="Times New Roman"/>
              </a:rPr>
              <a:t> </a:t>
            </a:r>
            <a:r>
              <a:rPr sz="1400" b="1" spc="-5" dirty="0">
                <a:latin typeface="Times New Roman"/>
                <a:cs typeface="Times New Roman"/>
              </a:rPr>
              <a:t>Topology</a:t>
            </a:r>
            <a:endParaRPr sz="1400" dirty="0">
              <a:latin typeface="Times New Roman"/>
              <a:cs typeface="Times New Roman"/>
            </a:endParaRPr>
          </a:p>
          <a:p>
            <a:pPr>
              <a:lnSpc>
                <a:spcPct val="100000"/>
              </a:lnSpc>
              <a:spcBef>
                <a:spcPts val="40"/>
              </a:spcBef>
              <a:buFont typeface="Meiryo"/>
              <a:buChar char="❖"/>
            </a:pPr>
            <a:endParaRPr sz="1300" dirty="0">
              <a:latin typeface="Times New Roman"/>
              <a:cs typeface="Times New Roman"/>
            </a:endParaRPr>
          </a:p>
          <a:p>
            <a:pPr marL="469900" lvl="1" indent="-228600">
              <a:lnSpc>
                <a:spcPts val="1410"/>
              </a:lnSpc>
              <a:buFont typeface="Meiryo"/>
              <a:buChar char="➢"/>
              <a:tabLst>
                <a:tab pos="469900" algn="l"/>
              </a:tabLst>
            </a:pPr>
            <a:r>
              <a:rPr sz="1200" b="1" dirty="0">
                <a:latin typeface="Times New Roman"/>
                <a:cs typeface="Times New Roman"/>
              </a:rPr>
              <a:t>Easy</a:t>
            </a:r>
            <a:r>
              <a:rPr sz="1200" dirty="0">
                <a:latin typeface="Times New Roman"/>
                <a:cs typeface="Times New Roman"/>
              </a:rPr>
              <a:t> to </a:t>
            </a:r>
            <a:r>
              <a:rPr sz="1200" b="1" spc="-5" dirty="0">
                <a:latin typeface="Times New Roman"/>
                <a:cs typeface="Times New Roman"/>
              </a:rPr>
              <a:t>Install</a:t>
            </a:r>
            <a:r>
              <a:rPr sz="1200" spc="-5" dirty="0">
                <a:latin typeface="Times New Roman"/>
                <a:cs typeface="Times New Roman"/>
              </a:rPr>
              <a:t> </a:t>
            </a:r>
            <a:r>
              <a:rPr sz="1200" dirty="0">
                <a:latin typeface="Times New Roman"/>
                <a:cs typeface="Times New Roman"/>
              </a:rPr>
              <a:t>and</a:t>
            </a:r>
            <a:r>
              <a:rPr sz="1200" spc="-105" dirty="0">
                <a:latin typeface="Times New Roman"/>
                <a:cs typeface="Times New Roman"/>
              </a:rPr>
              <a:t> </a:t>
            </a:r>
            <a:r>
              <a:rPr sz="1200" spc="-5" dirty="0">
                <a:latin typeface="Times New Roman"/>
                <a:cs typeface="Times New Roman"/>
              </a:rPr>
              <a:t>Reconfigure</a:t>
            </a:r>
            <a:endParaRPr sz="1200" dirty="0">
              <a:latin typeface="Times New Roman"/>
              <a:cs typeface="Times New Roman"/>
            </a:endParaRPr>
          </a:p>
          <a:p>
            <a:pPr marL="927100" lvl="2" indent="-228600">
              <a:lnSpc>
                <a:spcPts val="1410"/>
              </a:lnSpc>
              <a:buFont typeface="Meiryo"/>
              <a:buChar char="✓"/>
              <a:tabLst>
                <a:tab pos="927100" algn="l"/>
              </a:tabLst>
            </a:pPr>
            <a:r>
              <a:rPr sz="1200" spc="-5" dirty="0">
                <a:latin typeface="Times New Roman"/>
                <a:cs typeface="Times New Roman"/>
              </a:rPr>
              <a:t>Only </a:t>
            </a:r>
            <a:r>
              <a:rPr sz="1200" b="1" dirty="0">
                <a:latin typeface="Times New Roman"/>
                <a:cs typeface="Times New Roman"/>
              </a:rPr>
              <a:t>two</a:t>
            </a:r>
            <a:r>
              <a:rPr sz="1200" dirty="0">
                <a:latin typeface="Times New Roman"/>
                <a:cs typeface="Times New Roman"/>
              </a:rPr>
              <a:t> </a:t>
            </a:r>
            <a:r>
              <a:rPr sz="1200" b="1" dirty="0">
                <a:latin typeface="Times New Roman"/>
                <a:cs typeface="Times New Roman"/>
              </a:rPr>
              <a:t>connections</a:t>
            </a:r>
            <a:r>
              <a:rPr sz="1200" dirty="0">
                <a:latin typeface="Times New Roman"/>
                <a:cs typeface="Times New Roman"/>
              </a:rPr>
              <a:t> to </a:t>
            </a:r>
            <a:r>
              <a:rPr sz="1200" spc="-5" dirty="0">
                <a:latin typeface="Times New Roman"/>
                <a:cs typeface="Times New Roman"/>
              </a:rPr>
              <a:t>be moved </a:t>
            </a:r>
            <a:r>
              <a:rPr sz="1200" dirty="0">
                <a:latin typeface="Times New Roman"/>
                <a:cs typeface="Times New Roman"/>
              </a:rPr>
              <a:t>to </a:t>
            </a:r>
            <a:r>
              <a:rPr sz="1200" b="1" dirty="0">
                <a:latin typeface="Times New Roman"/>
                <a:cs typeface="Times New Roman"/>
              </a:rPr>
              <a:t>add</a:t>
            </a:r>
            <a:r>
              <a:rPr sz="1200" dirty="0">
                <a:latin typeface="Times New Roman"/>
                <a:cs typeface="Times New Roman"/>
              </a:rPr>
              <a:t> or </a:t>
            </a:r>
            <a:r>
              <a:rPr sz="1200" b="1" dirty="0">
                <a:latin typeface="Times New Roman"/>
                <a:cs typeface="Times New Roman"/>
              </a:rPr>
              <a:t>delete</a:t>
            </a:r>
            <a:r>
              <a:rPr sz="1200" dirty="0">
                <a:latin typeface="Times New Roman"/>
                <a:cs typeface="Times New Roman"/>
              </a:rPr>
              <a:t> a</a:t>
            </a:r>
            <a:r>
              <a:rPr sz="1200" spc="-90" dirty="0">
                <a:latin typeface="Times New Roman"/>
                <a:cs typeface="Times New Roman"/>
              </a:rPr>
              <a:t> </a:t>
            </a:r>
            <a:r>
              <a:rPr sz="1200" dirty="0">
                <a:latin typeface="Times New Roman"/>
                <a:cs typeface="Times New Roman"/>
              </a:rPr>
              <a:t>device</a:t>
            </a:r>
          </a:p>
          <a:p>
            <a:pPr>
              <a:lnSpc>
                <a:spcPct val="100000"/>
              </a:lnSpc>
              <a:spcBef>
                <a:spcPts val="55"/>
              </a:spcBef>
            </a:pPr>
            <a:endParaRPr sz="1100" dirty="0">
              <a:latin typeface="Times New Roman"/>
              <a:cs typeface="Times New Roman"/>
            </a:endParaRPr>
          </a:p>
          <a:p>
            <a:pPr marL="698500" indent="-228600">
              <a:lnSpc>
                <a:spcPts val="1410"/>
              </a:lnSpc>
              <a:buFont typeface="Meiryo"/>
              <a:buChar char="➢"/>
              <a:tabLst>
                <a:tab pos="698500" algn="l"/>
              </a:tabLst>
            </a:pPr>
            <a:r>
              <a:rPr sz="1200" dirty="0">
                <a:latin typeface="Times New Roman"/>
                <a:cs typeface="Times New Roman"/>
              </a:rPr>
              <a:t>SIMPLE Fault</a:t>
            </a:r>
            <a:r>
              <a:rPr sz="1200" spc="-75" dirty="0">
                <a:latin typeface="Times New Roman"/>
                <a:cs typeface="Times New Roman"/>
              </a:rPr>
              <a:t> </a:t>
            </a:r>
            <a:r>
              <a:rPr sz="1200" spc="-5" dirty="0">
                <a:latin typeface="Times New Roman"/>
                <a:cs typeface="Times New Roman"/>
              </a:rPr>
              <a:t>Isolation</a:t>
            </a:r>
            <a:endParaRPr sz="1200" dirty="0">
              <a:latin typeface="Times New Roman"/>
              <a:cs typeface="Times New Roman"/>
            </a:endParaRPr>
          </a:p>
          <a:p>
            <a:pPr marL="927100" lvl="1" indent="-228600">
              <a:lnSpc>
                <a:spcPts val="1380"/>
              </a:lnSpc>
              <a:buFont typeface="Meiryo"/>
              <a:buChar char="✓"/>
              <a:tabLst>
                <a:tab pos="927100" algn="l"/>
              </a:tabLst>
            </a:pPr>
            <a:r>
              <a:rPr sz="1200" dirty="0">
                <a:latin typeface="Times New Roman"/>
                <a:cs typeface="Times New Roman"/>
              </a:rPr>
              <a:t>Generally a signal is </a:t>
            </a:r>
            <a:r>
              <a:rPr sz="1200" spc="-5" dirty="0">
                <a:latin typeface="Times New Roman"/>
                <a:cs typeface="Times New Roman"/>
              </a:rPr>
              <a:t>circulating </a:t>
            </a:r>
            <a:r>
              <a:rPr sz="1200" dirty="0">
                <a:latin typeface="Times New Roman"/>
                <a:cs typeface="Times New Roman"/>
              </a:rPr>
              <a:t>at </a:t>
            </a:r>
            <a:r>
              <a:rPr sz="1200" spc="-5" dirty="0">
                <a:latin typeface="Times New Roman"/>
                <a:cs typeface="Times New Roman"/>
              </a:rPr>
              <a:t>all times </a:t>
            </a:r>
            <a:r>
              <a:rPr sz="1200" dirty="0">
                <a:latin typeface="Times New Roman"/>
                <a:cs typeface="Times New Roman"/>
              </a:rPr>
              <a:t>in a</a:t>
            </a:r>
            <a:r>
              <a:rPr sz="1200" spc="-40" dirty="0">
                <a:latin typeface="Times New Roman"/>
                <a:cs typeface="Times New Roman"/>
              </a:rPr>
              <a:t> </a:t>
            </a:r>
            <a:r>
              <a:rPr sz="1200" dirty="0">
                <a:latin typeface="Times New Roman"/>
                <a:cs typeface="Times New Roman"/>
              </a:rPr>
              <a:t>ring.</a:t>
            </a:r>
          </a:p>
          <a:p>
            <a:pPr marL="927100" marR="5715" lvl="1" indent="-228600">
              <a:lnSpc>
                <a:spcPts val="1380"/>
              </a:lnSpc>
              <a:spcBef>
                <a:spcPts val="65"/>
              </a:spcBef>
              <a:buFont typeface="Meiryo"/>
              <a:buChar char="✓"/>
              <a:tabLst>
                <a:tab pos="927100" algn="l"/>
              </a:tabLst>
            </a:pPr>
            <a:r>
              <a:rPr sz="1200" dirty="0">
                <a:latin typeface="Times New Roman"/>
                <a:cs typeface="Times New Roman"/>
              </a:rPr>
              <a:t>If one device </a:t>
            </a:r>
            <a:r>
              <a:rPr sz="1200" b="1" dirty="0">
                <a:latin typeface="Times New Roman"/>
                <a:cs typeface="Times New Roman"/>
              </a:rPr>
              <a:t>does</a:t>
            </a:r>
            <a:r>
              <a:rPr sz="1200" dirty="0">
                <a:latin typeface="Times New Roman"/>
                <a:cs typeface="Times New Roman"/>
              </a:rPr>
              <a:t> </a:t>
            </a:r>
            <a:r>
              <a:rPr sz="1200" b="1" dirty="0">
                <a:latin typeface="Times New Roman"/>
                <a:cs typeface="Times New Roman"/>
              </a:rPr>
              <a:t>not</a:t>
            </a:r>
            <a:r>
              <a:rPr sz="1200" dirty="0">
                <a:latin typeface="Times New Roman"/>
                <a:cs typeface="Times New Roman"/>
              </a:rPr>
              <a:t> receive a </a:t>
            </a:r>
            <a:r>
              <a:rPr sz="1200" spc="-5" dirty="0">
                <a:latin typeface="Times New Roman"/>
                <a:cs typeface="Times New Roman"/>
              </a:rPr>
              <a:t>signal </a:t>
            </a:r>
            <a:r>
              <a:rPr sz="1200" dirty="0">
                <a:latin typeface="Times New Roman"/>
                <a:cs typeface="Times New Roman"/>
              </a:rPr>
              <a:t>within a specified </a:t>
            </a:r>
            <a:r>
              <a:rPr sz="1200" spc="-5" dirty="0">
                <a:latin typeface="Times New Roman"/>
                <a:cs typeface="Times New Roman"/>
              </a:rPr>
              <a:t>period, </a:t>
            </a:r>
            <a:r>
              <a:rPr sz="1200" dirty="0">
                <a:latin typeface="Times New Roman"/>
                <a:cs typeface="Times New Roman"/>
              </a:rPr>
              <a:t>it can  </a:t>
            </a:r>
            <a:r>
              <a:rPr sz="1200" spc="-5" dirty="0">
                <a:latin typeface="Times New Roman"/>
                <a:cs typeface="Times New Roman"/>
              </a:rPr>
              <a:t>issue an alarm to tell network operator </a:t>
            </a:r>
            <a:r>
              <a:rPr sz="1200" dirty="0">
                <a:latin typeface="Times New Roman"/>
                <a:cs typeface="Times New Roman"/>
              </a:rPr>
              <a:t>about the problem and its</a:t>
            </a:r>
            <a:r>
              <a:rPr sz="1200" spc="-95" dirty="0">
                <a:latin typeface="Times New Roman"/>
                <a:cs typeface="Times New Roman"/>
              </a:rPr>
              <a:t> </a:t>
            </a:r>
            <a:r>
              <a:rPr sz="1200" dirty="0">
                <a:latin typeface="Times New Roman"/>
                <a:cs typeface="Times New Roman"/>
              </a:rPr>
              <a:t>location</a:t>
            </a:r>
          </a:p>
          <a:p>
            <a:pPr>
              <a:lnSpc>
                <a:spcPct val="100000"/>
              </a:lnSpc>
              <a:spcBef>
                <a:spcPts val="20"/>
              </a:spcBef>
            </a:pPr>
            <a:endParaRPr sz="1100" dirty="0">
              <a:latin typeface="Times New Roman"/>
              <a:cs typeface="Times New Roman"/>
            </a:endParaRPr>
          </a:p>
          <a:p>
            <a:pPr marL="241300" indent="-228600">
              <a:lnSpc>
                <a:spcPct val="100000"/>
              </a:lnSpc>
              <a:buFont typeface="Meiryo"/>
              <a:buChar char="❖"/>
              <a:tabLst>
                <a:tab pos="241935" algn="l"/>
              </a:tabLst>
            </a:pPr>
            <a:r>
              <a:rPr sz="1400" b="1" spc="-5" dirty="0">
                <a:latin typeface="Times New Roman"/>
                <a:cs typeface="Times New Roman"/>
              </a:rPr>
              <a:t>Disadvantages of Ring</a:t>
            </a:r>
            <a:r>
              <a:rPr sz="1400" b="1" dirty="0">
                <a:latin typeface="Times New Roman"/>
                <a:cs typeface="Times New Roman"/>
              </a:rPr>
              <a:t> </a:t>
            </a:r>
            <a:r>
              <a:rPr sz="1400" b="1" spc="-5" dirty="0">
                <a:latin typeface="Times New Roman"/>
                <a:cs typeface="Times New Roman"/>
              </a:rPr>
              <a:t>Topology</a:t>
            </a:r>
            <a:endParaRPr sz="1400" dirty="0">
              <a:latin typeface="Times New Roman"/>
              <a:cs typeface="Times New Roman"/>
            </a:endParaRPr>
          </a:p>
          <a:p>
            <a:pPr>
              <a:lnSpc>
                <a:spcPct val="100000"/>
              </a:lnSpc>
              <a:spcBef>
                <a:spcPts val="40"/>
              </a:spcBef>
              <a:buFont typeface="Meiryo"/>
              <a:buChar char="❖"/>
            </a:pPr>
            <a:endParaRPr sz="1300" dirty="0">
              <a:latin typeface="Times New Roman"/>
              <a:cs typeface="Times New Roman"/>
            </a:endParaRPr>
          </a:p>
          <a:p>
            <a:pPr marL="698500" lvl="1" indent="-228600">
              <a:lnSpc>
                <a:spcPts val="1410"/>
              </a:lnSpc>
              <a:buFont typeface="Meiryo"/>
              <a:buChar char="➢"/>
              <a:tabLst>
                <a:tab pos="698500" algn="l"/>
              </a:tabLst>
            </a:pPr>
            <a:r>
              <a:rPr sz="1200" b="1" spc="-5" dirty="0">
                <a:latin typeface="Times New Roman"/>
                <a:cs typeface="Times New Roman"/>
              </a:rPr>
              <a:t>Unidirectional</a:t>
            </a:r>
            <a:r>
              <a:rPr sz="1200" spc="-20" dirty="0">
                <a:latin typeface="Times New Roman"/>
                <a:cs typeface="Times New Roman"/>
              </a:rPr>
              <a:t> </a:t>
            </a:r>
            <a:r>
              <a:rPr sz="1200" spc="-5" dirty="0">
                <a:latin typeface="Times New Roman"/>
                <a:cs typeface="Times New Roman"/>
              </a:rPr>
              <a:t>Traffic</a:t>
            </a:r>
            <a:endParaRPr sz="1200" dirty="0">
              <a:latin typeface="Times New Roman"/>
              <a:cs typeface="Times New Roman"/>
            </a:endParaRPr>
          </a:p>
          <a:p>
            <a:pPr marL="1155700" lvl="2" indent="-228600">
              <a:lnSpc>
                <a:spcPts val="1410"/>
              </a:lnSpc>
              <a:buFont typeface="Meiryo"/>
              <a:buChar char="✓"/>
              <a:tabLst>
                <a:tab pos="1155700" algn="l"/>
              </a:tabLst>
            </a:pPr>
            <a:r>
              <a:rPr sz="1200" spc="-5" dirty="0">
                <a:latin typeface="Times New Roman"/>
                <a:cs typeface="Times New Roman"/>
              </a:rPr>
              <a:t>A </a:t>
            </a:r>
            <a:r>
              <a:rPr sz="1200" b="1" spc="-5" dirty="0">
                <a:latin typeface="Times New Roman"/>
                <a:cs typeface="Times New Roman"/>
              </a:rPr>
              <a:t>break</a:t>
            </a:r>
            <a:r>
              <a:rPr sz="1200" spc="-5" dirty="0">
                <a:latin typeface="Times New Roman"/>
                <a:cs typeface="Times New Roman"/>
              </a:rPr>
              <a:t> in </a:t>
            </a:r>
            <a:r>
              <a:rPr sz="1200" dirty="0">
                <a:latin typeface="Times New Roman"/>
                <a:cs typeface="Times New Roman"/>
              </a:rPr>
              <a:t>a </a:t>
            </a:r>
            <a:r>
              <a:rPr sz="1200" spc="-5" dirty="0">
                <a:latin typeface="Times New Roman"/>
                <a:cs typeface="Times New Roman"/>
              </a:rPr>
              <a:t>ring I.e. </a:t>
            </a:r>
            <a:r>
              <a:rPr sz="1200" dirty="0">
                <a:latin typeface="Times New Roman"/>
                <a:cs typeface="Times New Roman"/>
              </a:rPr>
              <a:t>a </a:t>
            </a:r>
            <a:r>
              <a:rPr sz="1200" spc="-5" dirty="0">
                <a:latin typeface="Times New Roman"/>
                <a:cs typeface="Times New Roman"/>
              </a:rPr>
              <a:t>disabled station </a:t>
            </a:r>
            <a:r>
              <a:rPr sz="1200" dirty="0">
                <a:latin typeface="Times New Roman"/>
                <a:cs typeface="Times New Roman"/>
              </a:rPr>
              <a:t>can </a:t>
            </a:r>
            <a:r>
              <a:rPr sz="1200" spc="-5" dirty="0">
                <a:latin typeface="Times New Roman"/>
                <a:cs typeface="Times New Roman"/>
              </a:rPr>
              <a:t>disable </a:t>
            </a:r>
            <a:r>
              <a:rPr sz="1200" dirty="0">
                <a:latin typeface="Times New Roman"/>
                <a:cs typeface="Times New Roman"/>
              </a:rPr>
              <a:t>the </a:t>
            </a:r>
            <a:r>
              <a:rPr sz="1200" b="1" spc="-5" dirty="0">
                <a:latin typeface="Times New Roman"/>
                <a:cs typeface="Times New Roman"/>
              </a:rPr>
              <a:t>entire</a:t>
            </a:r>
            <a:r>
              <a:rPr sz="1200" spc="-25" dirty="0">
                <a:latin typeface="Times New Roman"/>
                <a:cs typeface="Times New Roman"/>
              </a:rPr>
              <a:t> </a:t>
            </a:r>
            <a:r>
              <a:rPr sz="1200" dirty="0">
                <a:latin typeface="Times New Roman"/>
                <a:cs typeface="Times New Roman"/>
              </a:rPr>
              <a:t>network</a:t>
            </a:r>
          </a:p>
          <a:p>
            <a:pPr lvl="2">
              <a:lnSpc>
                <a:spcPct val="100000"/>
              </a:lnSpc>
              <a:spcBef>
                <a:spcPts val="55"/>
              </a:spcBef>
              <a:buFont typeface="Meiryo"/>
              <a:buChar char="✓"/>
            </a:pPr>
            <a:endParaRPr sz="1100" dirty="0">
              <a:latin typeface="Times New Roman"/>
              <a:cs typeface="Times New Roman"/>
            </a:endParaRPr>
          </a:p>
          <a:p>
            <a:pPr marL="698500" lvl="1" indent="-228600">
              <a:lnSpc>
                <a:spcPct val="100000"/>
              </a:lnSpc>
              <a:buFont typeface="Meiryo"/>
              <a:buChar char="➢"/>
              <a:tabLst>
                <a:tab pos="698500" algn="l"/>
              </a:tabLst>
            </a:pPr>
            <a:r>
              <a:rPr sz="1200" spc="-5" dirty="0">
                <a:latin typeface="Times New Roman"/>
                <a:cs typeface="Times New Roman"/>
              </a:rPr>
              <a:t>Can be solved by</a:t>
            </a:r>
            <a:r>
              <a:rPr sz="1200" spc="-80" dirty="0">
                <a:latin typeface="Times New Roman"/>
                <a:cs typeface="Times New Roman"/>
              </a:rPr>
              <a:t> </a:t>
            </a:r>
            <a:r>
              <a:rPr sz="1200" spc="-5" dirty="0">
                <a:latin typeface="Times New Roman"/>
                <a:cs typeface="Times New Roman"/>
              </a:rPr>
              <a:t>using:</a:t>
            </a:r>
            <a:endParaRPr sz="1200" dirty="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33</a:t>
            </a:fld>
            <a:endParaRPr dirty="0"/>
          </a:p>
        </p:txBody>
      </p:sp>
      <p:pic>
        <p:nvPicPr>
          <p:cNvPr id="11"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78450" y="3517900"/>
            <a:ext cx="487363" cy="487363"/>
          </a:xfrm>
          <a:prstGeom prst="rect">
            <a:avLst/>
          </a:prstGeom>
        </p:spPr>
      </p:pic>
    </p:spTree>
    <p:extLst>
      <p:ext uri="{BB962C8B-B14F-4D97-AF65-F5344CB8AC3E}">
        <p14:creationId xmlns:p14="http://schemas.microsoft.com/office/powerpoint/2010/main" val="6172634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95"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207"/>
            <a:ext cx="3703954" cy="955675"/>
          </a:xfrm>
          <a:prstGeom prst="rect">
            <a:avLst/>
          </a:prstGeom>
        </p:spPr>
        <p:txBody>
          <a:bodyPr vert="horz" wrap="square" lIns="0" tIns="0" rIns="0" bIns="0" rtlCol="0">
            <a:spAutoFit/>
          </a:bodyPr>
          <a:lstStyle/>
          <a:p>
            <a:pPr marL="1155700" indent="-228600">
              <a:lnSpc>
                <a:spcPts val="1410"/>
              </a:lnSpc>
              <a:buFont typeface="Meiryo"/>
              <a:buChar char="✓"/>
              <a:tabLst>
                <a:tab pos="1155700" algn="l"/>
              </a:tabLst>
            </a:pPr>
            <a:r>
              <a:rPr sz="1200" b="1" dirty="0">
                <a:latin typeface="Times New Roman"/>
                <a:cs typeface="Times New Roman"/>
              </a:rPr>
              <a:t>Dual</a:t>
            </a:r>
            <a:r>
              <a:rPr sz="1200" dirty="0">
                <a:latin typeface="Times New Roman"/>
                <a:cs typeface="Times New Roman"/>
              </a:rPr>
              <a:t> </a:t>
            </a:r>
            <a:r>
              <a:rPr sz="1200" b="1" dirty="0">
                <a:latin typeface="Times New Roman"/>
                <a:cs typeface="Times New Roman"/>
              </a:rPr>
              <a:t>Ring</a:t>
            </a:r>
            <a:r>
              <a:rPr sz="1200" spc="-100" dirty="0">
                <a:latin typeface="Times New Roman"/>
                <a:cs typeface="Times New Roman"/>
              </a:rPr>
              <a:t> </a:t>
            </a:r>
            <a:r>
              <a:rPr sz="1200" dirty="0">
                <a:latin typeface="Times New Roman"/>
                <a:cs typeface="Times New Roman"/>
              </a:rPr>
              <a:t>or</a:t>
            </a:r>
          </a:p>
          <a:p>
            <a:pPr marL="1155700" indent="-228600">
              <a:lnSpc>
                <a:spcPts val="1410"/>
              </a:lnSpc>
              <a:buFont typeface="Meiryo"/>
              <a:buChar char="✓"/>
              <a:tabLst>
                <a:tab pos="1155700" algn="l"/>
              </a:tabLst>
            </a:pPr>
            <a:r>
              <a:rPr sz="1200" spc="-5" dirty="0">
                <a:latin typeface="Times New Roman"/>
                <a:cs typeface="Times New Roman"/>
              </a:rPr>
              <a:t>A </a:t>
            </a:r>
            <a:r>
              <a:rPr sz="1200" b="1" spc="-5" dirty="0">
                <a:latin typeface="Times New Roman"/>
                <a:cs typeface="Times New Roman"/>
              </a:rPr>
              <a:t>switch</a:t>
            </a:r>
            <a:r>
              <a:rPr sz="1200" spc="-5" dirty="0">
                <a:latin typeface="Times New Roman"/>
                <a:cs typeface="Times New Roman"/>
              </a:rPr>
              <a:t> </a:t>
            </a:r>
            <a:r>
              <a:rPr sz="1200" b="1" spc="-5" dirty="0">
                <a:latin typeface="Times New Roman"/>
                <a:cs typeface="Times New Roman"/>
              </a:rPr>
              <a:t>capable</a:t>
            </a:r>
            <a:r>
              <a:rPr sz="1200" spc="-5" dirty="0">
                <a:latin typeface="Times New Roman"/>
                <a:cs typeface="Times New Roman"/>
              </a:rPr>
              <a:t> of closing off the</a:t>
            </a:r>
            <a:r>
              <a:rPr sz="1200" spc="-65" dirty="0">
                <a:latin typeface="Times New Roman"/>
                <a:cs typeface="Times New Roman"/>
              </a:rPr>
              <a:t> </a:t>
            </a:r>
            <a:r>
              <a:rPr sz="1200" spc="-5" dirty="0">
                <a:latin typeface="Times New Roman"/>
                <a:cs typeface="Times New Roman"/>
              </a:rPr>
              <a:t>Break</a:t>
            </a:r>
            <a:endParaRPr sz="1200" dirty="0">
              <a:latin typeface="Times New Roman"/>
              <a:cs typeface="Times New Roman"/>
            </a:endParaRPr>
          </a:p>
          <a:p>
            <a:pPr>
              <a:lnSpc>
                <a:spcPct val="100000"/>
              </a:lnSpc>
            </a:pPr>
            <a:endParaRPr sz="1150" dirty="0">
              <a:latin typeface="Times New Roman"/>
              <a:cs typeface="Times New Roman"/>
            </a:endParaRPr>
          </a:p>
          <a:p>
            <a:pPr marL="241300" indent="-228600">
              <a:lnSpc>
                <a:spcPts val="1645"/>
              </a:lnSpc>
              <a:buFont typeface="Meiryo"/>
              <a:buChar char="❖"/>
              <a:tabLst>
                <a:tab pos="241935" algn="l"/>
              </a:tabLst>
            </a:pPr>
            <a:r>
              <a:rPr sz="1400" b="1" spc="-5" dirty="0">
                <a:latin typeface="Times New Roman"/>
                <a:cs typeface="Times New Roman"/>
              </a:rPr>
              <a:t>Hybrid</a:t>
            </a:r>
            <a:r>
              <a:rPr sz="1400" b="1" spc="-45" dirty="0">
                <a:latin typeface="Times New Roman"/>
                <a:cs typeface="Times New Roman"/>
              </a:rPr>
              <a:t> </a:t>
            </a:r>
            <a:r>
              <a:rPr sz="1400" b="1" spc="-5" dirty="0">
                <a:latin typeface="Times New Roman"/>
                <a:cs typeface="Times New Roman"/>
              </a:rPr>
              <a:t>Topologies</a:t>
            </a:r>
            <a:endParaRPr sz="1400" dirty="0">
              <a:latin typeface="Times New Roman"/>
              <a:cs typeface="Times New Roman"/>
            </a:endParaRPr>
          </a:p>
          <a:p>
            <a:pPr marL="2056130">
              <a:lnSpc>
                <a:spcPts val="1645"/>
              </a:lnSpc>
            </a:pPr>
            <a:r>
              <a:rPr sz="1400" b="1" u="heavy" spc="-5" dirty="0">
                <a:latin typeface="Times New Roman"/>
                <a:cs typeface="Times New Roman"/>
              </a:rPr>
              <a:t>Hybrid</a:t>
            </a:r>
            <a:r>
              <a:rPr sz="1400" b="1" u="heavy" spc="-45" dirty="0">
                <a:latin typeface="Times New Roman"/>
                <a:cs typeface="Times New Roman"/>
              </a:rPr>
              <a:t> </a:t>
            </a:r>
            <a:r>
              <a:rPr sz="1400" b="1" u="heavy" spc="-5" dirty="0">
                <a:latin typeface="Times New Roman"/>
                <a:cs typeface="Times New Roman"/>
              </a:rPr>
              <a:t>Topologies</a:t>
            </a:r>
            <a:endParaRPr sz="1400" dirty="0">
              <a:latin typeface="Times New Roman"/>
              <a:cs typeface="Times New Roman"/>
            </a:endParaRPr>
          </a:p>
        </p:txBody>
      </p:sp>
      <p:sp>
        <p:nvSpPr>
          <p:cNvPr id="7" name="object 7"/>
          <p:cNvSpPr txBox="1"/>
          <p:nvPr/>
        </p:nvSpPr>
        <p:spPr>
          <a:xfrm>
            <a:off x="1130300" y="8081517"/>
            <a:ext cx="1662430" cy="225425"/>
          </a:xfrm>
          <a:prstGeom prst="rect">
            <a:avLst/>
          </a:prstGeom>
        </p:spPr>
        <p:txBody>
          <a:bodyPr vert="horz" wrap="square" lIns="0" tIns="0" rIns="0" bIns="0" rtlCol="0">
            <a:spAutoFit/>
          </a:bodyPr>
          <a:lstStyle/>
          <a:p>
            <a:pPr marL="241300" indent="-228600">
              <a:lnSpc>
                <a:spcPct val="100000"/>
              </a:lnSpc>
              <a:buFont typeface="Meiryo"/>
              <a:buChar char="❖"/>
              <a:tabLst>
                <a:tab pos="241935" algn="l"/>
              </a:tabLst>
            </a:pPr>
            <a:r>
              <a:rPr sz="1400" b="1" spc="-5" dirty="0">
                <a:latin typeface="Times New Roman"/>
                <a:cs typeface="Times New Roman"/>
              </a:rPr>
              <a:t>SIMPLEX</a:t>
            </a:r>
            <a:r>
              <a:rPr sz="1400" b="1" spc="-65" dirty="0">
                <a:latin typeface="Times New Roman"/>
                <a:cs typeface="Times New Roman"/>
              </a:rPr>
              <a:t> </a:t>
            </a:r>
            <a:r>
              <a:rPr sz="1400" b="1" spc="-5" dirty="0">
                <a:latin typeface="Times New Roman"/>
                <a:cs typeface="Times New Roman"/>
              </a:rPr>
              <a:t>MODE</a:t>
            </a:r>
            <a:endParaRPr sz="1400">
              <a:latin typeface="Times New Roman"/>
              <a:cs typeface="Times New Roman"/>
            </a:endParaRPr>
          </a:p>
        </p:txBody>
      </p:sp>
      <p:sp>
        <p:nvSpPr>
          <p:cNvPr id="8" name="object 8"/>
          <p:cNvSpPr txBox="1"/>
          <p:nvPr/>
        </p:nvSpPr>
        <p:spPr>
          <a:xfrm>
            <a:off x="1257300" y="8631932"/>
            <a:ext cx="5390515" cy="1495425"/>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250">
              <a:latin typeface="Times New Roman"/>
              <a:cs typeface="Times New Roman"/>
            </a:endParaRPr>
          </a:p>
          <a:p>
            <a:pPr marL="1201420">
              <a:lnSpc>
                <a:spcPct val="100000"/>
              </a:lnSpc>
              <a:tabLst>
                <a:tab pos="5389880" algn="r"/>
              </a:tabLst>
            </a:pPr>
            <a:r>
              <a:rPr sz="1200" dirty="0">
                <a:latin typeface="Times New Roman"/>
                <a:cs typeface="Times New Roman"/>
              </a:rPr>
              <a:t>© </a:t>
            </a:r>
            <a:r>
              <a:rPr sz="1200" spc="-5" dirty="0">
                <a:latin typeface="Times New Roman"/>
                <a:cs typeface="Times New Roman"/>
              </a:rPr>
              <a:t>Copyright Virtual University</a:t>
            </a:r>
            <a:r>
              <a:rPr sz="1200" spc="-10" dirty="0">
                <a:latin typeface="Times New Roman"/>
                <a:cs typeface="Times New Roman"/>
              </a:rPr>
              <a:t> </a:t>
            </a:r>
            <a:r>
              <a:rPr sz="1200" spc="-5" dirty="0">
                <a:latin typeface="Times New Roman"/>
                <a:cs typeface="Times New Roman"/>
              </a:rPr>
              <a:t>of</a:t>
            </a:r>
            <a:r>
              <a:rPr sz="1200" spc="-10" dirty="0">
                <a:latin typeface="Times New Roman"/>
                <a:cs typeface="Times New Roman"/>
              </a:rPr>
              <a:t> </a:t>
            </a:r>
            <a:r>
              <a:rPr sz="1200" spc="-5" dirty="0">
                <a:latin typeface="Times New Roman"/>
                <a:cs typeface="Times New Roman"/>
              </a:rPr>
              <a:t>Pakistan	34</a:t>
            </a:r>
            <a:endParaRPr sz="1200">
              <a:latin typeface="Times New Roman"/>
              <a:cs typeface="Times New Roman"/>
            </a:endParaRPr>
          </a:p>
        </p:txBody>
      </p:sp>
      <p:sp>
        <p:nvSpPr>
          <p:cNvPr id="9" name="object 9"/>
          <p:cNvSpPr/>
          <p:nvPr/>
        </p:nvSpPr>
        <p:spPr>
          <a:xfrm>
            <a:off x="3200400" y="5826252"/>
            <a:ext cx="1485900" cy="570865"/>
          </a:xfrm>
          <a:custGeom>
            <a:avLst/>
            <a:gdLst/>
            <a:ahLst/>
            <a:cxnLst/>
            <a:rect l="l" t="t" r="r" b="b"/>
            <a:pathLst>
              <a:path w="1485900" h="570864">
                <a:moveTo>
                  <a:pt x="1485900" y="0"/>
                </a:moveTo>
                <a:lnTo>
                  <a:pt x="0" y="0"/>
                </a:lnTo>
                <a:lnTo>
                  <a:pt x="0" y="570738"/>
                </a:lnTo>
                <a:lnTo>
                  <a:pt x="1485900" y="570738"/>
                </a:lnTo>
                <a:lnTo>
                  <a:pt x="1485900" y="0"/>
                </a:lnTo>
                <a:close/>
              </a:path>
            </a:pathLst>
          </a:custGeom>
          <a:ln w="9525">
            <a:solidFill>
              <a:srgbClr val="000000"/>
            </a:solidFill>
          </a:ln>
        </p:spPr>
        <p:txBody>
          <a:bodyPr wrap="square" lIns="0" tIns="0" rIns="0" bIns="0" rtlCol="0"/>
          <a:lstStyle/>
          <a:p>
            <a:endParaRPr/>
          </a:p>
        </p:txBody>
      </p:sp>
      <p:sp>
        <p:nvSpPr>
          <p:cNvPr id="10" name="object 10"/>
          <p:cNvSpPr txBox="1"/>
          <p:nvPr/>
        </p:nvSpPr>
        <p:spPr>
          <a:xfrm>
            <a:off x="1130298" y="3881628"/>
            <a:ext cx="5530850" cy="2203167"/>
          </a:xfrm>
          <a:prstGeom prst="rect">
            <a:avLst/>
          </a:prstGeom>
        </p:spPr>
        <p:txBody>
          <a:bodyPr vert="horz" wrap="square" lIns="0" tIns="0" rIns="0" bIns="0" rtlCol="0">
            <a:spAutoFit/>
          </a:bodyPr>
          <a:lstStyle/>
          <a:p>
            <a:pPr marL="241300" indent="-228600">
              <a:lnSpc>
                <a:spcPct val="100000"/>
              </a:lnSpc>
              <a:buFont typeface="Courier New"/>
              <a:buChar char="o"/>
              <a:tabLst>
                <a:tab pos="241300" algn="l"/>
              </a:tabLst>
            </a:pPr>
            <a:r>
              <a:rPr sz="1200" b="1" dirty="0">
                <a:latin typeface="Times New Roman"/>
                <a:cs typeface="Times New Roman"/>
              </a:rPr>
              <a:t>Several</a:t>
            </a:r>
            <a:r>
              <a:rPr sz="1200" dirty="0">
                <a:latin typeface="Times New Roman"/>
                <a:cs typeface="Times New Roman"/>
              </a:rPr>
              <a:t> topologies </a:t>
            </a:r>
            <a:r>
              <a:rPr sz="1200" spc="-5" dirty="0">
                <a:latin typeface="Times New Roman"/>
                <a:cs typeface="Times New Roman"/>
              </a:rPr>
              <a:t>combined </a:t>
            </a:r>
            <a:r>
              <a:rPr sz="1200" dirty="0">
                <a:latin typeface="Times New Roman"/>
                <a:cs typeface="Times New Roman"/>
              </a:rPr>
              <a:t>in a </a:t>
            </a:r>
            <a:r>
              <a:rPr sz="1200" spc="-5" dirty="0">
                <a:latin typeface="Times New Roman"/>
                <a:cs typeface="Times New Roman"/>
              </a:rPr>
              <a:t>larger</a:t>
            </a:r>
            <a:r>
              <a:rPr sz="1200" spc="-45" dirty="0">
                <a:latin typeface="Times New Roman"/>
                <a:cs typeface="Times New Roman"/>
              </a:rPr>
              <a:t> </a:t>
            </a:r>
            <a:r>
              <a:rPr sz="1200" spc="-5" dirty="0">
                <a:latin typeface="Times New Roman"/>
                <a:cs typeface="Times New Roman"/>
              </a:rPr>
              <a:t>topology</a:t>
            </a:r>
            <a:endParaRPr sz="1200" dirty="0">
              <a:latin typeface="Times New Roman"/>
              <a:cs typeface="Times New Roman"/>
            </a:endParaRPr>
          </a:p>
          <a:p>
            <a:pPr>
              <a:lnSpc>
                <a:spcPct val="100000"/>
              </a:lnSpc>
              <a:spcBef>
                <a:spcPts val="35"/>
              </a:spcBef>
              <a:buFont typeface="Courier New"/>
              <a:buChar char="o"/>
            </a:pPr>
            <a:endParaRPr sz="1200" dirty="0">
              <a:latin typeface="Times New Roman"/>
              <a:cs typeface="Times New Roman"/>
            </a:endParaRPr>
          </a:p>
          <a:p>
            <a:pPr marL="1155700" marR="5080" lvl="1" indent="-228600">
              <a:lnSpc>
                <a:spcPts val="1380"/>
              </a:lnSpc>
              <a:buFont typeface="Meiryo"/>
              <a:buChar char="✓"/>
              <a:tabLst>
                <a:tab pos="1155700" algn="l"/>
              </a:tabLst>
            </a:pPr>
            <a:r>
              <a:rPr sz="1200" spc="-5" dirty="0">
                <a:latin typeface="Times New Roman"/>
                <a:cs typeface="Times New Roman"/>
              </a:rPr>
              <a:t>Example: </a:t>
            </a:r>
            <a:r>
              <a:rPr sz="1200" dirty="0">
                <a:latin typeface="Times New Roman"/>
                <a:cs typeface="Times New Roman"/>
              </a:rPr>
              <a:t>One </a:t>
            </a:r>
            <a:r>
              <a:rPr sz="1200" spc="-5" dirty="0">
                <a:latin typeface="Times New Roman"/>
                <a:cs typeface="Times New Roman"/>
              </a:rPr>
              <a:t>department </a:t>
            </a:r>
            <a:r>
              <a:rPr sz="1200" dirty="0">
                <a:latin typeface="Times New Roman"/>
                <a:cs typeface="Times New Roman"/>
              </a:rPr>
              <a:t>of a business </a:t>
            </a:r>
            <a:r>
              <a:rPr sz="1200" spc="-5" dirty="0">
                <a:latin typeface="Times New Roman"/>
                <a:cs typeface="Times New Roman"/>
              </a:rPr>
              <a:t>may </a:t>
            </a:r>
            <a:r>
              <a:rPr sz="1200" dirty="0">
                <a:latin typeface="Times New Roman"/>
                <a:cs typeface="Times New Roman"/>
              </a:rPr>
              <a:t>have decided to use a </a:t>
            </a:r>
            <a:r>
              <a:rPr sz="1200" b="1" dirty="0">
                <a:latin typeface="Times New Roman"/>
                <a:cs typeface="Times New Roman"/>
              </a:rPr>
              <a:t>Bus</a:t>
            </a:r>
            <a:r>
              <a:rPr sz="1200" dirty="0">
                <a:latin typeface="Times New Roman"/>
                <a:cs typeface="Times New Roman"/>
              </a:rPr>
              <a:t>  while other has a</a:t>
            </a:r>
            <a:r>
              <a:rPr sz="1200" spc="-125" dirty="0">
                <a:latin typeface="Times New Roman"/>
                <a:cs typeface="Times New Roman"/>
              </a:rPr>
              <a:t> </a:t>
            </a:r>
            <a:r>
              <a:rPr sz="1200" b="1" dirty="0">
                <a:latin typeface="Times New Roman"/>
                <a:cs typeface="Times New Roman"/>
              </a:rPr>
              <a:t>Ring</a:t>
            </a:r>
          </a:p>
          <a:p>
            <a:pPr marL="241300" indent="-228600">
              <a:lnSpc>
                <a:spcPts val="1345"/>
              </a:lnSpc>
              <a:buFont typeface="Courier New"/>
              <a:buChar char="o"/>
              <a:tabLst>
                <a:tab pos="241300" algn="l"/>
              </a:tabLst>
            </a:pPr>
            <a:r>
              <a:rPr sz="1200" dirty="0">
                <a:latin typeface="Times New Roman"/>
                <a:cs typeface="Times New Roman"/>
              </a:rPr>
              <a:t>The two can be connected via a </a:t>
            </a:r>
            <a:r>
              <a:rPr sz="1200" b="1" spc="-5" dirty="0">
                <a:latin typeface="Times New Roman"/>
                <a:cs typeface="Times New Roman"/>
              </a:rPr>
              <a:t>Central</a:t>
            </a:r>
            <a:r>
              <a:rPr sz="1200" spc="-5" dirty="0">
                <a:latin typeface="Times New Roman"/>
                <a:cs typeface="Times New Roman"/>
              </a:rPr>
              <a:t> </a:t>
            </a:r>
            <a:r>
              <a:rPr sz="1200" b="1" spc="-5" dirty="0">
                <a:latin typeface="Times New Roman"/>
                <a:cs typeface="Times New Roman"/>
              </a:rPr>
              <a:t>Controller</a:t>
            </a:r>
            <a:r>
              <a:rPr sz="1200" spc="-5" dirty="0">
                <a:latin typeface="Times New Roman"/>
                <a:cs typeface="Times New Roman"/>
              </a:rPr>
              <a:t> </a:t>
            </a:r>
            <a:r>
              <a:rPr sz="1200" dirty="0">
                <a:latin typeface="Times New Roman"/>
                <a:cs typeface="Times New Roman"/>
              </a:rPr>
              <a:t>in </a:t>
            </a:r>
            <a:r>
              <a:rPr sz="1200" b="1" spc="-5" dirty="0">
                <a:latin typeface="Times New Roman"/>
                <a:cs typeface="Times New Roman"/>
              </a:rPr>
              <a:t>Star</a:t>
            </a:r>
            <a:r>
              <a:rPr sz="1200" spc="-10" dirty="0">
                <a:latin typeface="Times New Roman"/>
                <a:cs typeface="Times New Roman"/>
              </a:rPr>
              <a:t> </a:t>
            </a:r>
            <a:r>
              <a:rPr sz="1200" b="1" spc="-5" dirty="0">
                <a:latin typeface="Times New Roman"/>
                <a:cs typeface="Times New Roman"/>
              </a:rPr>
              <a:t>Topology</a:t>
            </a:r>
            <a:endParaRPr sz="1200" b="1" dirty="0">
              <a:latin typeface="Times New Roman"/>
              <a:cs typeface="Times New Roman"/>
            </a:endParaRPr>
          </a:p>
          <a:p>
            <a:pPr>
              <a:lnSpc>
                <a:spcPct val="100000"/>
              </a:lnSpc>
              <a:spcBef>
                <a:spcPts val="5"/>
              </a:spcBef>
            </a:pPr>
            <a:endParaRPr sz="1150" dirty="0">
              <a:latin typeface="Times New Roman"/>
              <a:cs typeface="Times New Roman"/>
            </a:endParaRPr>
          </a:p>
          <a:p>
            <a:pPr marL="12700">
              <a:lnSpc>
                <a:spcPct val="100000"/>
              </a:lnSpc>
              <a:spcBef>
                <a:spcPts val="5"/>
              </a:spcBef>
            </a:pPr>
            <a:r>
              <a:rPr sz="1200" b="1" spc="-5" dirty="0">
                <a:latin typeface="Times New Roman"/>
                <a:cs typeface="Times New Roman"/>
              </a:rPr>
              <a:t>TRANSMISSION</a:t>
            </a:r>
            <a:r>
              <a:rPr sz="1200" b="1" spc="-100" dirty="0">
                <a:latin typeface="Times New Roman"/>
                <a:cs typeface="Times New Roman"/>
              </a:rPr>
              <a:t> </a:t>
            </a:r>
            <a:r>
              <a:rPr sz="1200" b="1" spc="-5" dirty="0">
                <a:latin typeface="Times New Roman"/>
                <a:cs typeface="Times New Roman"/>
              </a:rPr>
              <a:t>MODE</a:t>
            </a:r>
            <a:endParaRPr sz="1200" dirty="0">
              <a:latin typeface="Times New Roman"/>
              <a:cs typeface="Times New Roman"/>
            </a:endParaRPr>
          </a:p>
          <a:p>
            <a:pPr>
              <a:lnSpc>
                <a:spcPct val="100000"/>
              </a:lnSpc>
              <a:spcBef>
                <a:spcPts val="40"/>
              </a:spcBef>
            </a:pPr>
            <a:endParaRPr sz="1200" dirty="0">
              <a:latin typeface="Times New Roman"/>
              <a:cs typeface="Times New Roman"/>
            </a:endParaRPr>
          </a:p>
          <a:p>
            <a:pPr marL="12700" marR="5080">
              <a:lnSpc>
                <a:spcPts val="1370"/>
              </a:lnSpc>
              <a:spcBef>
                <a:spcPts val="5"/>
              </a:spcBef>
            </a:pPr>
            <a:r>
              <a:rPr sz="1200" b="1" spc="-5" dirty="0">
                <a:latin typeface="Times New Roman"/>
                <a:cs typeface="Times New Roman"/>
              </a:rPr>
              <a:t>“Transmission </a:t>
            </a:r>
            <a:r>
              <a:rPr sz="1200" b="1" dirty="0">
                <a:latin typeface="Times New Roman"/>
                <a:cs typeface="Times New Roman"/>
              </a:rPr>
              <a:t>Mode is </a:t>
            </a:r>
            <a:r>
              <a:rPr sz="1200" b="1" spc="-5" dirty="0">
                <a:latin typeface="Times New Roman"/>
                <a:cs typeface="Times New Roman"/>
              </a:rPr>
              <a:t>used </a:t>
            </a:r>
            <a:r>
              <a:rPr sz="1200" b="1" dirty="0">
                <a:latin typeface="Times New Roman"/>
                <a:cs typeface="Times New Roman"/>
              </a:rPr>
              <a:t>to </a:t>
            </a:r>
            <a:r>
              <a:rPr sz="1200" b="1" spc="-5" dirty="0">
                <a:latin typeface="Times New Roman"/>
                <a:cs typeface="Times New Roman"/>
              </a:rPr>
              <a:t>define the direction </a:t>
            </a:r>
            <a:r>
              <a:rPr sz="1200" b="1" dirty="0">
                <a:latin typeface="Times New Roman"/>
                <a:cs typeface="Times New Roman"/>
              </a:rPr>
              <a:t>of the signal flow </a:t>
            </a:r>
            <a:r>
              <a:rPr sz="1200" b="1" spc="-5" dirty="0">
                <a:latin typeface="Times New Roman"/>
                <a:cs typeface="Times New Roman"/>
              </a:rPr>
              <a:t>between </a:t>
            </a:r>
            <a:r>
              <a:rPr sz="1200" b="1" dirty="0">
                <a:latin typeface="Times New Roman"/>
                <a:cs typeface="Times New Roman"/>
              </a:rPr>
              <a:t>the  linked</a:t>
            </a:r>
            <a:endParaRPr sz="1200" dirty="0">
              <a:latin typeface="Times New Roman"/>
              <a:cs typeface="Times New Roman"/>
            </a:endParaRPr>
          </a:p>
          <a:p>
            <a:pPr marL="12700">
              <a:lnSpc>
                <a:spcPts val="1345"/>
              </a:lnSpc>
            </a:pPr>
            <a:r>
              <a:rPr sz="1200" b="1" dirty="0">
                <a:latin typeface="Times New Roman"/>
                <a:cs typeface="Times New Roman"/>
              </a:rPr>
              <a:t>devices”</a:t>
            </a:r>
            <a:endParaRPr sz="1200" dirty="0">
              <a:latin typeface="Times New Roman"/>
              <a:cs typeface="Times New Roman"/>
            </a:endParaRPr>
          </a:p>
          <a:p>
            <a:pPr marL="77470" algn="ctr">
              <a:lnSpc>
                <a:spcPct val="100000"/>
              </a:lnSpc>
              <a:spcBef>
                <a:spcPts val="390"/>
              </a:spcBef>
            </a:pPr>
            <a:r>
              <a:rPr sz="1200" spc="-5" dirty="0">
                <a:latin typeface="Times New Roman"/>
                <a:cs typeface="Times New Roman"/>
              </a:rPr>
              <a:t>Transmission</a:t>
            </a:r>
            <a:r>
              <a:rPr sz="1200" spc="-60" dirty="0">
                <a:latin typeface="Times New Roman"/>
                <a:cs typeface="Times New Roman"/>
              </a:rPr>
              <a:t> </a:t>
            </a:r>
            <a:r>
              <a:rPr sz="1200" dirty="0">
                <a:latin typeface="Times New Roman"/>
                <a:cs typeface="Times New Roman"/>
              </a:rPr>
              <a:t>Modes</a:t>
            </a:r>
          </a:p>
        </p:txBody>
      </p:sp>
      <p:sp>
        <p:nvSpPr>
          <p:cNvPr id="11" name="object 11"/>
          <p:cNvSpPr/>
          <p:nvPr/>
        </p:nvSpPr>
        <p:spPr>
          <a:xfrm>
            <a:off x="1485900" y="7426452"/>
            <a:ext cx="1371600" cy="456565"/>
          </a:xfrm>
          <a:custGeom>
            <a:avLst/>
            <a:gdLst/>
            <a:ahLst/>
            <a:cxnLst/>
            <a:rect l="l" t="t" r="r" b="b"/>
            <a:pathLst>
              <a:path w="1371600" h="456565">
                <a:moveTo>
                  <a:pt x="1371600" y="0"/>
                </a:moveTo>
                <a:lnTo>
                  <a:pt x="0" y="0"/>
                </a:lnTo>
                <a:lnTo>
                  <a:pt x="0" y="456438"/>
                </a:lnTo>
                <a:lnTo>
                  <a:pt x="1371600" y="456438"/>
                </a:lnTo>
                <a:lnTo>
                  <a:pt x="1371600" y="0"/>
                </a:lnTo>
                <a:close/>
              </a:path>
            </a:pathLst>
          </a:custGeom>
          <a:ln w="9525">
            <a:solidFill>
              <a:srgbClr val="000000"/>
            </a:solidFill>
          </a:ln>
        </p:spPr>
        <p:txBody>
          <a:bodyPr wrap="square" lIns="0" tIns="0" rIns="0" bIns="0" rtlCol="0"/>
          <a:lstStyle/>
          <a:p>
            <a:endParaRPr/>
          </a:p>
        </p:txBody>
      </p:sp>
      <p:sp>
        <p:nvSpPr>
          <p:cNvPr id="12" name="object 12"/>
          <p:cNvSpPr txBox="1"/>
          <p:nvPr/>
        </p:nvSpPr>
        <p:spPr>
          <a:xfrm>
            <a:off x="1906016" y="7467600"/>
            <a:ext cx="653034" cy="184666"/>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Si</a:t>
            </a:r>
            <a:r>
              <a:rPr sz="1200" b="1" spc="-10" dirty="0">
                <a:latin typeface="Times New Roman"/>
                <a:cs typeface="Times New Roman"/>
              </a:rPr>
              <a:t>m</a:t>
            </a:r>
            <a:r>
              <a:rPr sz="1200" b="1" spc="-5" dirty="0">
                <a:latin typeface="Times New Roman"/>
                <a:cs typeface="Times New Roman"/>
              </a:rPr>
              <a:t>p</a:t>
            </a:r>
            <a:r>
              <a:rPr sz="1200" b="1" dirty="0">
                <a:latin typeface="Times New Roman"/>
                <a:cs typeface="Times New Roman"/>
              </a:rPr>
              <a:t>lex</a:t>
            </a:r>
          </a:p>
        </p:txBody>
      </p:sp>
      <p:sp>
        <p:nvSpPr>
          <p:cNvPr id="13" name="object 13"/>
          <p:cNvSpPr/>
          <p:nvPr/>
        </p:nvSpPr>
        <p:spPr>
          <a:xfrm>
            <a:off x="3200400" y="7426452"/>
            <a:ext cx="1371600" cy="456565"/>
          </a:xfrm>
          <a:custGeom>
            <a:avLst/>
            <a:gdLst/>
            <a:ahLst/>
            <a:cxnLst/>
            <a:rect l="l" t="t" r="r" b="b"/>
            <a:pathLst>
              <a:path w="1371600" h="456565">
                <a:moveTo>
                  <a:pt x="1371600" y="0"/>
                </a:moveTo>
                <a:lnTo>
                  <a:pt x="0" y="0"/>
                </a:lnTo>
                <a:lnTo>
                  <a:pt x="0" y="456438"/>
                </a:lnTo>
                <a:lnTo>
                  <a:pt x="1371600" y="456438"/>
                </a:lnTo>
                <a:lnTo>
                  <a:pt x="1371600" y="0"/>
                </a:lnTo>
                <a:close/>
              </a:path>
            </a:pathLst>
          </a:custGeom>
          <a:ln w="9525">
            <a:solidFill>
              <a:srgbClr val="000000"/>
            </a:solidFill>
          </a:ln>
        </p:spPr>
        <p:txBody>
          <a:bodyPr wrap="square" lIns="0" tIns="0" rIns="0" bIns="0" rtlCol="0"/>
          <a:lstStyle/>
          <a:p>
            <a:endParaRPr/>
          </a:p>
        </p:txBody>
      </p:sp>
      <p:sp>
        <p:nvSpPr>
          <p:cNvPr id="14" name="object 14"/>
          <p:cNvSpPr txBox="1"/>
          <p:nvPr/>
        </p:nvSpPr>
        <p:spPr>
          <a:xfrm>
            <a:off x="3488690" y="7467600"/>
            <a:ext cx="975360" cy="184666"/>
          </a:xfrm>
          <a:prstGeom prst="rect">
            <a:avLst/>
          </a:prstGeom>
        </p:spPr>
        <p:txBody>
          <a:bodyPr vert="horz" wrap="square" lIns="0" tIns="0" rIns="0" bIns="0" rtlCol="0">
            <a:spAutoFit/>
          </a:bodyPr>
          <a:lstStyle/>
          <a:p>
            <a:pPr marL="12700">
              <a:lnSpc>
                <a:spcPct val="100000"/>
              </a:lnSpc>
            </a:pPr>
            <a:r>
              <a:rPr sz="1200" b="1" spc="-5" dirty="0">
                <a:latin typeface="Times New Roman"/>
                <a:cs typeface="Times New Roman"/>
              </a:rPr>
              <a:t>Half-Duplex</a:t>
            </a:r>
            <a:endParaRPr sz="1200" b="1" dirty="0">
              <a:latin typeface="Times New Roman"/>
              <a:cs typeface="Times New Roman"/>
            </a:endParaRPr>
          </a:p>
        </p:txBody>
      </p:sp>
      <p:sp>
        <p:nvSpPr>
          <p:cNvPr id="15" name="object 15"/>
          <p:cNvSpPr/>
          <p:nvPr/>
        </p:nvSpPr>
        <p:spPr>
          <a:xfrm>
            <a:off x="5143500" y="7426452"/>
            <a:ext cx="1371600" cy="455930"/>
          </a:xfrm>
          <a:custGeom>
            <a:avLst/>
            <a:gdLst/>
            <a:ahLst/>
            <a:cxnLst/>
            <a:rect l="l" t="t" r="r" b="b"/>
            <a:pathLst>
              <a:path w="1371600" h="455929">
                <a:moveTo>
                  <a:pt x="1371600" y="0"/>
                </a:moveTo>
                <a:lnTo>
                  <a:pt x="0" y="0"/>
                </a:lnTo>
                <a:lnTo>
                  <a:pt x="0" y="455675"/>
                </a:lnTo>
                <a:lnTo>
                  <a:pt x="1371600" y="455675"/>
                </a:lnTo>
                <a:lnTo>
                  <a:pt x="1371600" y="0"/>
                </a:lnTo>
                <a:close/>
              </a:path>
            </a:pathLst>
          </a:custGeom>
          <a:ln w="9524">
            <a:solidFill>
              <a:srgbClr val="000000"/>
            </a:solidFill>
          </a:ln>
        </p:spPr>
        <p:txBody>
          <a:bodyPr wrap="square" lIns="0" tIns="0" rIns="0" bIns="0" rtlCol="0"/>
          <a:lstStyle/>
          <a:p>
            <a:endParaRPr/>
          </a:p>
        </p:txBody>
      </p:sp>
      <p:sp>
        <p:nvSpPr>
          <p:cNvPr id="16" name="object 16"/>
          <p:cNvSpPr txBox="1"/>
          <p:nvPr/>
        </p:nvSpPr>
        <p:spPr>
          <a:xfrm>
            <a:off x="5302250" y="7457922"/>
            <a:ext cx="914400" cy="184666"/>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Full-Duplex</a:t>
            </a:r>
          </a:p>
        </p:txBody>
      </p:sp>
      <p:sp>
        <p:nvSpPr>
          <p:cNvPr id="17" name="object 17"/>
          <p:cNvSpPr/>
          <p:nvPr/>
        </p:nvSpPr>
        <p:spPr>
          <a:xfrm>
            <a:off x="2286000" y="6396990"/>
            <a:ext cx="1600200" cy="1028700"/>
          </a:xfrm>
          <a:custGeom>
            <a:avLst/>
            <a:gdLst/>
            <a:ahLst/>
            <a:cxnLst/>
            <a:rect l="l" t="t" r="r" b="b"/>
            <a:pathLst>
              <a:path w="1600200" h="1028700">
                <a:moveTo>
                  <a:pt x="1600200" y="0"/>
                </a:moveTo>
                <a:lnTo>
                  <a:pt x="1600200" y="571500"/>
                </a:lnTo>
                <a:lnTo>
                  <a:pt x="0" y="571500"/>
                </a:lnTo>
                <a:lnTo>
                  <a:pt x="0" y="1028700"/>
                </a:lnTo>
              </a:path>
            </a:pathLst>
          </a:custGeom>
          <a:ln w="9525">
            <a:solidFill>
              <a:srgbClr val="000000"/>
            </a:solidFill>
          </a:ln>
        </p:spPr>
        <p:txBody>
          <a:bodyPr wrap="square" lIns="0" tIns="0" rIns="0" bIns="0" rtlCol="0"/>
          <a:lstStyle/>
          <a:p>
            <a:endParaRPr/>
          </a:p>
        </p:txBody>
      </p:sp>
      <p:sp>
        <p:nvSpPr>
          <p:cNvPr id="18" name="object 18"/>
          <p:cNvSpPr/>
          <p:nvPr/>
        </p:nvSpPr>
        <p:spPr>
          <a:xfrm>
            <a:off x="3886200" y="6968490"/>
            <a:ext cx="1828800" cy="457200"/>
          </a:xfrm>
          <a:custGeom>
            <a:avLst/>
            <a:gdLst/>
            <a:ahLst/>
            <a:cxnLst/>
            <a:rect l="l" t="t" r="r" b="b"/>
            <a:pathLst>
              <a:path w="1828800" h="457200">
                <a:moveTo>
                  <a:pt x="0" y="0"/>
                </a:moveTo>
                <a:lnTo>
                  <a:pt x="1828800" y="0"/>
                </a:lnTo>
                <a:lnTo>
                  <a:pt x="1828800" y="457199"/>
                </a:lnTo>
              </a:path>
            </a:pathLst>
          </a:custGeom>
          <a:ln w="9525">
            <a:solidFill>
              <a:srgbClr val="000000"/>
            </a:solidFill>
          </a:ln>
        </p:spPr>
        <p:txBody>
          <a:bodyPr wrap="square" lIns="0" tIns="0" rIns="0" bIns="0" rtlCol="0"/>
          <a:lstStyle/>
          <a:p>
            <a:endParaRPr/>
          </a:p>
        </p:txBody>
      </p:sp>
      <p:sp>
        <p:nvSpPr>
          <p:cNvPr id="19" name="object 19"/>
          <p:cNvSpPr/>
          <p:nvPr/>
        </p:nvSpPr>
        <p:spPr>
          <a:xfrm>
            <a:off x="3886200" y="6968490"/>
            <a:ext cx="0" cy="457200"/>
          </a:xfrm>
          <a:custGeom>
            <a:avLst/>
            <a:gdLst/>
            <a:ahLst/>
            <a:cxnLst/>
            <a:rect l="l" t="t" r="r" b="b"/>
            <a:pathLst>
              <a:path h="457200">
                <a:moveTo>
                  <a:pt x="0" y="0"/>
                </a:moveTo>
                <a:lnTo>
                  <a:pt x="0" y="457199"/>
                </a:lnTo>
              </a:path>
            </a:pathLst>
          </a:custGeom>
          <a:ln w="9525">
            <a:solidFill>
              <a:srgbClr val="000000"/>
            </a:solidFill>
          </a:ln>
        </p:spPr>
        <p:txBody>
          <a:bodyPr wrap="square" lIns="0" tIns="0" rIns="0" bIns="0" rtlCol="0"/>
          <a:lstStyle/>
          <a:p>
            <a:endParaRPr/>
          </a:p>
        </p:txBody>
      </p:sp>
      <p:sp>
        <p:nvSpPr>
          <p:cNvPr id="20" name="object 20"/>
          <p:cNvSpPr/>
          <p:nvPr/>
        </p:nvSpPr>
        <p:spPr>
          <a:xfrm>
            <a:off x="1401191" y="2062353"/>
            <a:ext cx="3369818" cy="1382674"/>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1257300" y="8631932"/>
            <a:ext cx="5372100" cy="1495044"/>
          </a:xfrm>
          <a:prstGeom prst="rect">
            <a:avLst/>
          </a:prstGeom>
          <a:blipFill>
            <a:blip r:embed="rId7" cstate="print"/>
            <a:stretch>
              <a:fillRect/>
            </a:stretch>
          </a:blipFill>
        </p:spPr>
        <p:txBody>
          <a:bodyPr wrap="square" lIns="0" tIns="0" rIns="0" bIns="0" rtlCol="0"/>
          <a:lstStyle/>
          <a:p>
            <a:endParaRPr/>
          </a:p>
        </p:txBody>
      </p:sp>
      <p:pic>
        <p:nvPicPr>
          <p:cNvPr id="2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818380" y="2041347"/>
            <a:ext cx="487363" cy="487363"/>
          </a:xfrm>
          <a:prstGeom prst="rect">
            <a:avLst/>
          </a:prstGeom>
        </p:spPr>
      </p:pic>
      <p:pic>
        <p:nvPicPr>
          <p:cNvPr id="24"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829300" y="5841304"/>
            <a:ext cx="487363" cy="487363"/>
          </a:xfrm>
          <a:prstGeom prst="rect">
            <a:avLst/>
          </a:prstGeom>
        </p:spPr>
      </p:pic>
    </p:spTree>
    <p:extLst>
      <p:ext uri="{BB962C8B-B14F-4D97-AF65-F5344CB8AC3E}">
        <p14:creationId xmlns:p14="http://schemas.microsoft.com/office/powerpoint/2010/main" val="10638417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35" fill="hold"/>
                                        <p:tgtEl>
                                          <p:spTgt spid="23"/>
                                        </p:tgtEl>
                                      </p:cBhvr>
                                    </p:cmd>
                                  </p:childTnLst>
                                </p:cTn>
                              </p:par>
                            </p:childTnLst>
                          </p:cTn>
                        </p:par>
                      </p:childTnLst>
                    </p:cTn>
                  </p:par>
                </p:childTnLst>
              </p:cTn>
              <p:nextCondLst>
                <p:cond evt="onClick" delay="0">
                  <p:tgtEl>
                    <p:spTgt spid="23"/>
                  </p:tgtEl>
                </p:cond>
              </p:nextCondLst>
            </p:seq>
            <p:audio>
              <p:cMediaNode vol="80000">
                <p:cTn id="7" fill="hold" display="0">
                  <p:stCondLst>
                    <p:cond delay="indefinite"/>
                  </p:stCondLst>
                  <p:endCondLst>
                    <p:cond evt="onStopAudio" delay="0">
                      <p:tgtEl>
                        <p:sldTgt/>
                      </p:tgtEl>
                    </p:cond>
                  </p:endCondLst>
                </p:cTn>
                <p:tgtEl>
                  <p:spTgt spid="23"/>
                </p:tgtEl>
              </p:cMediaNode>
            </p:audi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7116" fill="hold"/>
                                        <p:tgtEl>
                                          <p:spTgt spid="24"/>
                                        </p:tgtEl>
                                      </p:cBhvr>
                                    </p:cmd>
                                  </p:childTnLst>
                                </p:cTn>
                              </p:par>
                            </p:childTnLst>
                          </p:cTn>
                        </p:par>
                      </p:childTnLst>
                    </p:cTn>
                  </p:par>
                </p:childTnLst>
              </p:cTn>
              <p:nextCondLst>
                <p:cond evt="onClick" delay="0">
                  <p:tgtEl>
                    <p:spTgt spid="24"/>
                  </p:tgtEl>
                </p:cond>
              </p:nextCondLst>
            </p:seq>
            <p:audio>
              <p:cMediaNode vol="80000">
                <p:cTn id="13" fill="hold" display="0">
                  <p:stCondLst>
                    <p:cond delay="indefinite"/>
                  </p:stCondLst>
                  <p:endCondLst>
                    <p:cond evt="onStopAudio" delay="0">
                      <p:tgtEl>
                        <p:sldTgt/>
                      </p:tgtEl>
                    </p:cond>
                  </p:endCondLst>
                </p:cTn>
                <p:tgtEl>
                  <p:spTgt spid="2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603247"/>
            <a:ext cx="4708525" cy="1297791"/>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Communication is</a:t>
            </a:r>
            <a:r>
              <a:rPr sz="1200" spc="-105" dirty="0">
                <a:latin typeface="Times New Roman"/>
                <a:cs typeface="Times New Roman"/>
              </a:rPr>
              <a:t> </a:t>
            </a:r>
            <a:r>
              <a:rPr sz="1200" b="1" dirty="0">
                <a:latin typeface="Times New Roman"/>
                <a:cs typeface="Times New Roman"/>
              </a:rPr>
              <a:t>Unidirectional</a:t>
            </a:r>
          </a:p>
          <a:p>
            <a:pPr marL="241300" indent="-228600">
              <a:lnSpc>
                <a:spcPts val="1380"/>
              </a:lnSpc>
              <a:buFont typeface="Courier New"/>
              <a:buChar char="o"/>
              <a:tabLst>
                <a:tab pos="241300" algn="l"/>
              </a:tabLst>
            </a:pPr>
            <a:r>
              <a:rPr sz="1200" dirty="0">
                <a:latin typeface="Times New Roman"/>
                <a:cs typeface="Times New Roman"/>
              </a:rPr>
              <a:t>Only </a:t>
            </a:r>
            <a:r>
              <a:rPr sz="1200" b="1" dirty="0">
                <a:latin typeface="Times New Roman"/>
                <a:cs typeface="Times New Roman"/>
              </a:rPr>
              <a:t>one</a:t>
            </a:r>
            <a:r>
              <a:rPr sz="1200" dirty="0">
                <a:latin typeface="Times New Roman"/>
                <a:cs typeface="Times New Roman"/>
              </a:rPr>
              <a:t> of the two stations can</a:t>
            </a:r>
            <a:r>
              <a:rPr sz="1200" spc="-95" dirty="0">
                <a:latin typeface="Times New Roman"/>
                <a:cs typeface="Times New Roman"/>
              </a:rPr>
              <a:t> </a:t>
            </a:r>
            <a:r>
              <a:rPr sz="1200" spc="-5" dirty="0">
                <a:latin typeface="Times New Roman"/>
                <a:cs typeface="Times New Roman"/>
              </a:rPr>
              <a:t>transmit</a:t>
            </a:r>
            <a:endParaRPr sz="1200" dirty="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Other can </a:t>
            </a:r>
            <a:r>
              <a:rPr sz="1200" b="1" spc="-5" dirty="0">
                <a:latin typeface="Times New Roman"/>
                <a:cs typeface="Times New Roman"/>
              </a:rPr>
              <a:t>only</a:t>
            </a:r>
            <a:r>
              <a:rPr sz="1200" spc="-95" dirty="0">
                <a:latin typeface="Times New Roman"/>
                <a:cs typeface="Times New Roman"/>
              </a:rPr>
              <a:t> </a:t>
            </a:r>
            <a:r>
              <a:rPr sz="1200" b="1" dirty="0">
                <a:latin typeface="Times New Roman"/>
                <a:cs typeface="Times New Roman"/>
              </a:rPr>
              <a:t>receive</a:t>
            </a:r>
          </a:p>
          <a:p>
            <a:pPr>
              <a:lnSpc>
                <a:spcPct val="100000"/>
              </a:lnSpc>
              <a:spcBef>
                <a:spcPts val="55"/>
              </a:spcBef>
              <a:buFont typeface="Courier New"/>
              <a:buChar char="o"/>
            </a:pPr>
            <a:endParaRPr sz="1100" dirty="0">
              <a:latin typeface="Times New Roman"/>
              <a:cs typeface="Times New Roman"/>
            </a:endParaRPr>
          </a:p>
          <a:p>
            <a:pPr marL="698500" lvl="1" indent="-228600">
              <a:lnSpc>
                <a:spcPct val="100000"/>
              </a:lnSpc>
              <a:buFont typeface="Meiryo"/>
              <a:buChar char="✓"/>
              <a:tabLst>
                <a:tab pos="698500" algn="l"/>
              </a:tabLst>
            </a:pPr>
            <a:r>
              <a:rPr sz="1200" spc="-5" dirty="0">
                <a:latin typeface="Times New Roman"/>
                <a:cs typeface="Times New Roman"/>
              </a:rPr>
              <a:t>Examples:  KEYBOARDS </a:t>
            </a:r>
            <a:r>
              <a:rPr sz="1200" dirty="0">
                <a:latin typeface="Times New Roman"/>
                <a:cs typeface="Times New Roman"/>
              </a:rPr>
              <a:t>(Only </a:t>
            </a:r>
            <a:r>
              <a:rPr sz="1200" spc="-5" dirty="0">
                <a:latin typeface="Times New Roman"/>
                <a:cs typeface="Times New Roman"/>
              </a:rPr>
              <a:t>Input), Monitors (Only</a:t>
            </a:r>
            <a:r>
              <a:rPr sz="1200" spc="15" dirty="0">
                <a:latin typeface="Times New Roman"/>
                <a:cs typeface="Times New Roman"/>
              </a:rPr>
              <a:t> </a:t>
            </a:r>
            <a:r>
              <a:rPr sz="1200" spc="-5" dirty="0">
                <a:latin typeface="Times New Roman"/>
                <a:cs typeface="Times New Roman"/>
              </a:rPr>
              <a:t>Output)</a:t>
            </a:r>
            <a:endParaRPr sz="1200" dirty="0">
              <a:latin typeface="Times New Roman"/>
              <a:cs typeface="Times New Roman"/>
            </a:endParaRPr>
          </a:p>
          <a:p>
            <a:pPr>
              <a:lnSpc>
                <a:spcPct val="100000"/>
              </a:lnSpc>
            </a:pPr>
            <a:endParaRPr sz="1150" dirty="0">
              <a:latin typeface="Times New Roman"/>
              <a:cs typeface="Times New Roman"/>
            </a:endParaRPr>
          </a:p>
          <a:p>
            <a:pPr marL="241300" indent="-228600">
              <a:lnSpc>
                <a:spcPct val="100000"/>
              </a:lnSpc>
              <a:buFont typeface="Meiryo"/>
              <a:buChar char="❖"/>
              <a:tabLst>
                <a:tab pos="241935" algn="l"/>
              </a:tabLst>
            </a:pPr>
            <a:r>
              <a:rPr sz="1400" b="1" spc="-5" dirty="0">
                <a:latin typeface="Times New Roman"/>
                <a:cs typeface="Times New Roman"/>
              </a:rPr>
              <a:t>Half – Duplex</a:t>
            </a:r>
            <a:r>
              <a:rPr sz="1400" b="1" spc="-50" dirty="0">
                <a:latin typeface="Times New Roman"/>
                <a:cs typeface="Times New Roman"/>
              </a:rPr>
              <a:t> </a:t>
            </a:r>
            <a:r>
              <a:rPr sz="1400" b="1" spc="-5" dirty="0">
                <a:latin typeface="Times New Roman"/>
                <a:cs typeface="Times New Roman"/>
              </a:rPr>
              <a:t>Mode</a:t>
            </a:r>
            <a:endParaRPr sz="1400" dirty="0">
              <a:latin typeface="Times New Roman"/>
              <a:cs typeface="Times New Roman"/>
            </a:endParaRPr>
          </a:p>
        </p:txBody>
      </p:sp>
      <p:sp>
        <p:nvSpPr>
          <p:cNvPr id="7" name="object 7"/>
          <p:cNvSpPr/>
          <p:nvPr/>
        </p:nvSpPr>
        <p:spPr>
          <a:xfrm>
            <a:off x="1143000" y="3076194"/>
            <a:ext cx="5487238" cy="155295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4821173"/>
            <a:ext cx="5531485" cy="1977464"/>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Each station can both </a:t>
            </a:r>
            <a:r>
              <a:rPr sz="1200" spc="-5" dirty="0">
                <a:latin typeface="Times New Roman"/>
                <a:cs typeface="Times New Roman"/>
              </a:rPr>
              <a:t>transmit </a:t>
            </a:r>
            <a:r>
              <a:rPr sz="1200" dirty="0">
                <a:latin typeface="Times New Roman"/>
                <a:cs typeface="Times New Roman"/>
              </a:rPr>
              <a:t>and receive </a:t>
            </a:r>
            <a:r>
              <a:rPr sz="1200" spc="-5" dirty="0">
                <a:latin typeface="Times New Roman"/>
                <a:cs typeface="Times New Roman"/>
              </a:rPr>
              <a:t>but </a:t>
            </a:r>
            <a:r>
              <a:rPr sz="1200" b="1" spc="-5" dirty="0">
                <a:latin typeface="Times New Roman"/>
                <a:cs typeface="Times New Roman"/>
              </a:rPr>
              <a:t>not</a:t>
            </a:r>
            <a:r>
              <a:rPr sz="1200" spc="-5" dirty="0">
                <a:latin typeface="Times New Roman"/>
                <a:cs typeface="Times New Roman"/>
              </a:rPr>
              <a:t> </a:t>
            </a:r>
            <a:r>
              <a:rPr sz="1200" dirty="0">
                <a:latin typeface="Times New Roman"/>
                <a:cs typeface="Times New Roman"/>
              </a:rPr>
              <a:t>at the </a:t>
            </a:r>
            <a:r>
              <a:rPr sz="1200" b="1" spc="-5" dirty="0">
                <a:latin typeface="Times New Roman"/>
                <a:cs typeface="Times New Roman"/>
              </a:rPr>
              <a:t>same</a:t>
            </a:r>
            <a:r>
              <a:rPr sz="1200" spc="-35" dirty="0">
                <a:latin typeface="Times New Roman"/>
                <a:cs typeface="Times New Roman"/>
              </a:rPr>
              <a:t> </a:t>
            </a:r>
            <a:r>
              <a:rPr sz="1200" b="1" spc="-5" dirty="0">
                <a:latin typeface="Times New Roman"/>
                <a:cs typeface="Times New Roman"/>
              </a:rPr>
              <a:t>time</a:t>
            </a:r>
            <a:endParaRPr sz="1200" b="1" dirty="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When </a:t>
            </a:r>
            <a:r>
              <a:rPr sz="1200" spc="-5" dirty="0">
                <a:latin typeface="Times New Roman"/>
                <a:cs typeface="Times New Roman"/>
              </a:rPr>
              <a:t>one device </a:t>
            </a:r>
            <a:r>
              <a:rPr sz="1200" dirty="0">
                <a:latin typeface="Times New Roman"/>
                <a:cs typeface="Times New Roman"/>
              </a:rPr>
              <a:t>is </a:t>
            </a:r>
            <a:r>
              <a:rPr sz="1200" spc="-5" dirty="0">
                <a:latin typeface="Times New Roman"/>
                <a:cs typeface="Times New Roman"/>
              </a:rPr>
              <a:t>sending </a:t>
            </a:r>
            <a:r>
              <a:rPr sz="1200" dirty="0">
                <a:latin typeface="Times New Roman"/>
                <a:cs typeface="Times New Roman"/>
              </a:rPr>
              <a:t>the </a:t>
            </a:r>
            <a:r>
              <a:rPr sz="1200" spc="-5" dirty="0">
                <a:latin typeface="Times New Roman"/>
                <a:cs typeface="Times New Roman"/>
              </a:rPr>
              <a:t>other can </a:t>
            </a:r>
            <a:r>
              <a:rPr sz="1200" b="1" spc="-5" dirty="0">
                <a:latin typeface="Times New Roman"/>
                <a:cs typeface="Times New Roman"/>
              </a:rPr>
              <a:t>only</a:t>
            </a:r>
            <a:r>
              <a:rPr sz="1200" spc="-5" dirty="0">
                <a:latin typeface="Times New Roman"/>
                <a:cs typeface="Times New Roman"/>
              </a:rPr>
              <a:t> </a:t>
            </a:r>
            <a:r>
              <a:rPr sz="1200" b="1" spc="-5" dirty="0">
                <a:latin typeface="Times New Roman"/>
                <a:cs typeface="Times New Roman"/>
              </a:rPr>
              <a:t>receive</a:t>
            </a:r>
            <a:r>
              <a:rPr sz="1200" spc="-5" dirty="0">
                <a:latin typeface="Times New Roman"/>
                <a:cs typeface="Times New Roman"/>
              </a:rPr>
              <a:t> and vice</a:t>
            </a:r>
            <a:r>
              <a:rPr sz="1200" spc="-60" dirty="0">
                <a:latin typeface="Times New Roman"/>
                <a:cs typeface="Times New Roman"/>
              </a:rPr>
              <a:t> </a:t>
            </a:r>
            <a:r>
              <a:rPr sz="1200" spc="-5" dirty="0">
                <a:latin typeface="Times New Roman"/>
                <a:cs typeface="Times New Roman"/>
              </a:rPr>
              <a:t>versa</a:t>
            </a:r>
            <a:endParaRPr sz="1200" dirty="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Lets </a:t>
            </a:r>
            <a:r>
              <a:rPr sz="1200" spc="-5" dirty="0">
                <a:latin typeface="Times New Roman"/>
                <a:cs typeface="Times New Roman"/>
              </a:rPr>
              <a:t>understand </a:t>
            </a:r>
            <a:r>
              <a:rPr sz="1200" dirty="0">
                <a:latin typeface="Times New Roman"/>
                <a:cs typeface="Times New Roman"/>
              </a:rPr>
              <a:t>the concept </a:t>
            </a:r>
            <a:r>
              <a:rPr sz="1200" spc="-5" dirty="0">
                <a:latin typeface="Times New Roman"/>
                <a:cs typeface="Times New Roman"/>
              </a:rPr>
              <a:t>by using </a:t>
            </a:r>
            <a:r>
              <a:rPr sz="1200" dirty="0">
                <a:latin typeface="Times New Roman"/>
                <a:cs typeface="Times New Roman"/>
              </a:rPr>
              <a:t>an</a:t>
            </a:r>
            <a:r>
              <a:rPr sz="1200" spc="-85" dirty="0">
                <a:latin typeface="Times New Roman"/>
                <a:cs typeface="Times New Roman"/>
              </a:rPr>
              <a:t> </a:t>
            </a:r>
            <a:r>
              <a:rPr sz="1200" spc="-5" dirty="0">
                <a:latin typeface="Times New Roman"/>
                <a:cs typeface="Times New Roman"/>
              </a:rPr>
              <a:t>example</a:t>
            </a:r>
            <a:endParaRPr sz="1200" dirty="0">
              <a:latin typeface="Times New Roman"/>
              <a:cs typeface="Times New Roman"/>
            </a:endParaRPr>
          </a:p>
          <a:p>
            <a:pPr>
              <a:lnSpc>
                <a:spcPct val="100000"/>
              </a:lnSpc>
              <a:spcBef>
                <a:spcPts val="55"/>
              </a:spcBef>
              <a:buFont typeface="Courier New"/>
              <a:buChar char="o"/>
            </a:pPr>
            <a:endParaRPr sz="1100" dirty="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One </a:t>
            </a:r>
            <a:r>
              <a:rPr sz="1200" dirty="0">
                <a:latin typeface="Times New Roman"/>
                <a:cs typeface="Times New Roman"/>
              </a:rPr>
              <a:t>Lane </a:t>
            </a:r>
            <a:r>
              <a:rPr sz="1200" spc="-5" dirty="0">
                <a:latin typeface="Times New Roman"/>
                <a:cs typeface="Times New Roman"/>
              </a:rPr>
              <a:t>Road with two directional</a:t>
            </a:r>
            <a:r>
              <a:rPr sz="1200" spc="-65" dirty="0">
                <a:latin typeface="Times New Roman"/>
                <a:cs typeface="Times New Roman"/>
              </a:rPr>
              <a:t> </a:t>
            </a:r>
            <a:r>
              <a:rPr sz="1200" dirty="0">
                <a:latin typeface="Times New Roman"/>
                <a:cs typeface="Times New Roman"/>
              </a:rPr>
              <a:t>traffic</a:t>
            </a:r>
          </a:p>
          <a:p>
            <a:pPr marL="698500" lvl="1" indent="-228600">
              <a:lnSpc>
                <a:spcPts val="1410"/>
              </a:lnSpc>
              <a:buFont typeface="Meiryo"/>
              <a:buChar char="✓"/>
              <a:tabLst>
                <a:tab pos="698500" algn="l"/>
              </a:tabLst>
            </a:pPr>
            <a:r>
              <a:rPr sz="1200" spc="-5" dirty="0">
                <a:latin typeface="Times New Roman"/>
                <a:cs typeface="Times New Roman"/>
              </a:rPr>
              <a:t>When </a:t>
            </a:r>
            <a:r>
              <a:rPr sz="1200" dirty="0">
                <a:latin typeface="Times New Roman"/>
                <a:cs typeface="Times New Roman"/>
              </a:rPr>
              <a:t>cars are traveling in one </a:t>
            </a:r>
            <a:r>
              <a:rPr sz="1200" spc="-5" dirty="0">
                <a:latin typeface="Times New Roman"/>
                <a:cs typeface="Times New Roman"/>
              </a:rPr>
              <a:t>direction, </a:t>
            </a:r>
            <a:r>
              <a:rPr sz="1200" dirty="0">
                <a:latin typeface="Times New Roman"/>
                <a:cs typeface="Times New Roman"/>
              </a:rPr>
              <a:t>cars going the other way </a:t>
            </a:r>
            <a:r>
              <a:rPr sz="1200" spc="-5" dirty="0">
                <a:latin typeface="Times New Roman"/>
                <a:cs typeface="Times New Roman"/>
              </a:rPr>
              <a:t>must</a:t>
            </a:r>
            <a:r>
              <a:rPr sz="1200" spc="-50" dirty="0">
                <a:latin typeface="Times New Roman"/>
                <a:cs typeface="Times New Roman"/>
              </a:rPr>
              <a:t> </a:t>
            </a:r>
            <a:r>
              <a:rPr sz="1200" dirty="0">
                <a:latin typeface="Times New Roman"/>
                <a:cs typeface="Times New Roman"/>
              </a:rPr>
              <a:t>wait</a:t>
            </a:r>
          </a:p>
          <a:p>
            <a:pPr lvl="1">
              <a:lnSpc>
                <a:spcPct val="100000"/>
              </a:lnSpc>
              <a:spcBef>
                <a:spcPts val="30"/>
              </a:spcBef>
              <a:buFont typeface="Meiryo"/>
              <a:buChar char="✓"/>
            </a:pPr>
            <a:endParaRPr sz="1200" dirty="0">
              <a:latin typeface="Times New Roman"/>
              <a:cs typeface="Times New Roman"/>
            </a:endParaRPr>
          </a:p>
          <a:p>
            <a:pPr marL="241300" marR="5080" indent="-228600">
              <a:lnSpc>
                <a:spcPts val="1380"/>
              </a:lnSpc>
              <a:buFont typeface="Courier New"/>
              <a:buChar char="o"/>
              <a:tabLst>
                <a:tab pos="241300" algn="l"/>
              </a:tabLst>
            </a:pPr>
            <a:r>
              <a:rPr sz="1200" b="1" dirty="0">
                <a:latin typeface="Times New Roman"/>
                <a:cs typeface="Times New Roman"/>
              </a:rPr>
              <a:t>Full</a:t>
            </a:r>
            <a:r>
              <a:rPr sz="1200" dirty="0">
                <a:latin typeface="Times New Roman"/>
                <a:cs typeface="Times New Roman"/>
              </a:rPr>
              <a:t> </a:t>
            </a:r>
            <a:r>
              <a:rPr sz="1200" b="1" spc="-5" dirty="0">
                <a:latin typeface="Times New Roman"/>
                <a:cs typeface="Times New Roman"/>
              </a:rPr>
              <a:t>Channel</a:t>
            </a:r>
            <a:r>
              <a:rPr sz="1200" spc="-5" dirty="0">
                <a:latin typeface="Times New Roman"/>
                <a:cs typeface="Times New Roman"/>
              </a:rPr>
              <a:t> </a:t>
            </a:r>
            <a:r>
              <a:rPr sz="1200" b="1" spc="-5" dirty="0">
                <a:latin typeface="Times New Roman"/>
                <a:cs typeface="Times New Roman"/>
              </a:rPr>
              <a:t>capacity</a:t>
            </a:r>
            <a:r>
              <a:rPr sz="1200" spc="-5" dirty="0">
                <a:latin typeface="Times New Roman"/>
                <a:cs typeface="Times New Roman"/>
              </a:rPr>
              <a:t> </a:t>
            </a:r>
            <a:r>
              <a:rPr sz="1200" dirty="0">
                <a:latin typeface="Times New Roman"/>
                <a:cs typeface="Times New Roman"/>
              </a:rPr>
              <a:t>is </a:t>
            </a:r>
            <a:r>
              <a:rPr sz="1200" spc="-5" dirty="0">
                <a:latin typeface="Times New Roman"/>
                <a:cs typeface="Times New Roman"/>
              </a:rPr>
              <a:t>allocated </a:t>
            </a:r>
            <a:r>
              <a:rPr sz="1200" dirty="0">
                <a:latin typeface="Times New Roman"/>
                <a:cs typeface="Times New Roman"/>
              </a:rPr>
              <a:t>to whatever </a:t>
            </a:r>
            <a:r>
              <a:rPr sz="1200" spc="-5" dirty="0">
                <a:latin typeface="Times New Roman"/>
                <a:cs typeface="Times New Roman"/>
              </a:rPr>
              <a:t>entity that </a:t>
            </a:r>
            <a:r>
              <a:rPr sz="1200" dirty="0">
                <a:latin typeface="Times New Roman"/>
                <a:cs typeface="Times New Roman"/>
              </a:rPr>
              <a:t>is </a:t>
            </a:r>
            <a:r>
              <a:rPr sz="1200" spc="-5" dirty="0">
                <a:latin typeface="Times New Roman"/>
                <a:cs typeface="Times New Roman"/>
              </a:rPr>
              <a:t>transmitting </a:t>
            </a:r>
            <a:r>
              <a:rPr sz="1200" dirty="0">
                <a:latin typeface="Times New Roman"/>
                <a:cs typeface="Times New Roman"/>
              </a:rPr>
              <a:t>at a </a:t>
            </a:r>
            <a:r>
              <a:rPr sz="1200" spc="-5" dirty="0">
                <a:latin typeface="Times New Roman"/>
                <a:cs typeface="Times New Roman"/>
              </a:rPr>
              <a:t>specific  time</a:t>
            </a:r>
            <a:endParaRPr sz="1200" dirty="0">
              <a:latin typeface="Times New Roman"/>
              <a:cs typeface="Times New Roman"/>
            </a:endParaRPr>
          </a:p>
          <a:p>
            <a:pPr>
              <a:lnSpc>
                <a:spcPct val="100000"/>
              </a:lnSpc>
              <a:spcBef>
                <a:spcPts val="15"/>
              </a:spcBef>
              <a:buFont typeface="Courier New"/>
              <a:buChar char="o"/>
            </a:pPr>
            <a:endParaRPr sz="1100" dirty="0">
              <a:latin typeface="Times New Roman"/>
              <a:cs typeface="Times New Roman"/>
            </a:endParaRPr>
          </a:p>
          <a:p>
            <a:pPr marL="698500" lvl="1" indent="-228600">
              <a:lnSpc>
                <a:spcPct val="100000"/>
              </a:lnSpc>
              <a:spcBef>
                <a:spcPts val="5"/>
              </a:spcBef>
              <a:buFont typeface="Meiryo"/>
              <a:buChar char="✓"/>
              <a:tabLst>
                <a:tab pos="698500" algn="l"/>
              </a:tabLst>
            </a:pPr>
            <a:r>
              <a:rPr sz="1200" spc="-5" dirty="0">
                <a:latin typeface="Times New Roman"/>
                <a:cs typeface="Times New Roman"/>
              </a:rPr>
              <a:t>Walkie</a:t>
            </a:r>
            <a:r>
              <a:rPr sz="1200" spc="-60" dirty="0">
                <a:latin typeface="Times New Roman"/>
                <a:cs typeface="Times New Roman"/>
              </a:rPr>
              <a:t> </a:t>
            </a:r>
            <a:r>
              <a:rPr sz="1200" spc="-5" dirty="0">
                <a:latin typeface="Times New Roman"/>
                <a:cs typeface="Times New Roman"/>
              </a:rPr>
              <a:t>Talkies</a:t>
            </a:r>
            <a:endParaRPr sz="1200" dirty="0">
              <a:latin typeface="Times New Roman"/>
              <a:cs typeface="Times New Roman"/>
            </a:endParaRPr>
          </a:p>
        </p:txBody>
      </p:sp>
      <p:sp>
        <p:nvSpPr>
          <p:cNvPr id="9" name="object 9"/>
          <p:cNvSpPr txBox="1"/>
          <p:nvPr/>
        </p:nvSpPr>
        <p:spPr>
          <a:xfrm>
            <a:off x="1130300" y="7274559"/>
            <a:ext cx="1855470" cy="225425"/>
          </a:xfrm>
          <a:prstGeom prst="rect">
            <a:avLst/>
          </a:prstGeom>
        </p:spPr>
        <p:txBody>
          <a:bodyPr vert="horz" wrap="square" lIns="0" tIns="0" rIns="0" bIns="0" rtlCol="0">
            <a:spAutoFit/>
          </a:bodyPr>
          <a:lstStyle/>
          <a:p>
            <a:pPr marL="241300" indent="-228600">
              <a:lnSpc>
                <a:spcPct val="100000"/>
              </a:lnSpc>
              <a:buFont typeface="Meiryo"/>
              <a:buChar char="❖"/>
              <a:tabLst>
                <a:tab pos="241935" algn="l"/>
              </a:tabLst>
            </a:pPr>
            <a:r>
              <a:rPr sz="1400" b="1" spc="-5" dirty="0">
                <a:latin typeface="Times New Roman"/>
                <a:cs typeface="Times New Roman"/>
              </a:rPr>
              <a:t>Full Duplex</a:t>
            </a:r>
            <a:r>
              <a:rPr sz="1400" b="1" spc="-35" dirty="0">
                <a:latin typeface="Times New Roman"/>
                <a:cs typeface="Times New Roman"/>
              </a:rPr>
              <a:t> </a:t>
            </a:r>
            <a:r>
              <a:rPr sz="1400" b="1" spc="-5" dirty="0">
                <a:latin typeface="Times New Roman"/>
                <a:cs typeface="Times New Roman"/>
              </a:rPr>
              <a:t>(Duplex)</a:t>
            </a:r>
            <a:endParaRPr sz="1400">
              <a:latin typeface="Times New Roman"/>
              <a:cs typeface="Times New Roman"/>
            </a:endParaRPr>
          </a:p>
        </p:txBody>
      </p:sp>
      <p:sp>
        <p:nvSpPr>
          <p:cNvPr id="10" name="object 10"/>
          <p:cNvSpPr/>
          <p:nvPr/>
        </p:nvSpPr>
        <p:spPr>
          <a:xfrm>
            <a:off x="1929765" y="7695438"/>
            <a:ext cx="3168650" cy="1117089"/>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1130300" y="9056369"/>
            <a:ext cx="4562475" cy="55626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b="1" dirty="0">
                <a:latin typeface="Times New Roman"/>
                <a:cs typeface="Times New Roman"/>
              </a:rPr>
              <a:t>Both</a:t>
            </a:r>
            <a:r>
              <a:rPr sz="1200" dirty="0">
                <a:latin typeface="Times New Roman"/>
                <a:cs typeface="Times New Roman"/>
              </a:rPr>
              <a:t> </a:t>
            </a:r>
            <a:r>
              <a:rPr sz="1200" spc="-5" dirty="0">
                <a:latin typeface="Times New Roman"/>
                <a:cs typeface="Times New Roman"/>
              </a:rPr>
              <a:t>stations </a:t>
            </a:r>
            <a:r>
              <a:rPr sz="1200" dirty="0">
                <a:latin typeface="Times New Roman"/>
                <a:cs typeface="Times New Roman"/>
              </a:rPr>
              <a:t>can </a:t>
            </a:r>
            <a:r>
              <a:rPr sz="1200" spc="-5" dirty="0">
                <a:latin typeface="Times New Roman"/>
                <a:cs typeface="Times New Roman"/>
              </a:rPr>
              <a:t>transmit </a:t>
            </a:r>
            <a:r>
              <a:rPr sz="1200" dirty="0">
                <a:latin typeface="Times New Roman"/>
                <a:cs typeface="Times New Roman"/>
              </a:rPr>
              <a:t>and </a:t>
            </a:r>
            <a:r>
              <a:rPr sz="1200" spc="-5" dirty="0">
                <a:latin typeface="Times New Roman"/>
                <a:cs typeface="Times New Roman"/>
              </a:rPr>
              <a:t>receive</a:t>
            </a:r>
            <a:r>
              <a:rPr sz="1200" spc="10" dirty="0">
                <a:latin typeface="Times New Roman"/>
                <a:cs typeface="Times New Roman"/>
              </a:rPr>
              <a:t> </a:t>
            </a:r>
            <a:r>
              <a:rPr sz="1200" b="1" spc="-5" dirty="0">
                <a:latin typeface="Times New Roman"/>
                <a:cs typeface="Times New Roman"/>
              </a:rPr>
              <a:t>simultaneously</a:t>
            </a:r>
            <a:endParaRPr sz="1200" b="1" dirty="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Two way street with </a:t>
            </a:r>
            <a:r>
              <a:rPr sz="1200" spc="-5" dirty="0">
                <a:latin typeface="Times New Roman"/>
                <a:cs typeface="Times New Roman"/>
              </a:rPr>
              <a:t>traffic </a:t>
            </a:r>
            <a:r>
              <a:rPr sz="1200" dirty="0">
                <a:latin typeface="Times New Roman"/>
                <a:cs typeface="Times New Roman"/>
              </a:rPr>
              <a:t>flowing in both directions at the </a:t>
            </a:r>
            <a:r>
              <a:rPr sz="1200" spc="-5" dirty="0">
                <a:latin typeface="Times New Roman"/>
                <a:cs typeface="Times New Roman"/>
              </a:rPr>
              <a:t>same</a:t>
            </a:r>
            <a:r>
              <a:rPr sz="1200" spc="-90" dirty="0">
                <a:latin typeface="Times New Roman"/>
                <a:cs typeface="Times New Roman"/>
              </a:rPr>
              <a:t> </a:t>
            </a:r>
            <a:r>
              <a:rPr sz="1200" spc="-5" dirty="0">
                <a:latin typeface="Times New Roman"/>
                <a:cs typeface="Times New Roman"/>
              </a:rPr>
              <a:t>time</a:t>
            </a:r>
            <a:endParaRPr sz="1200" dirty="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Signals </a:t>
            </a:r>
            <a:r>
              <a:rPr sz="1200" spc="-5" dirty="0">
                <a:latin typeface="Times New Roman"/>
                <a:cs typeface="Times New Roman"/>
              </a:rPr>
              <a:t>traveling </a:t>
            </a:r>
            <a:r>
              <a:rPr sz="1200" dirty="0">
                <a:latin typeface="Times New Roman"/>
                <a:cs typeface="Times New Roman"/>
              </a:rPr>
              <a:t>in </a:t>
            </a:r>
            <a:r>
              <a:rPr sz="1200" spc="-5" dirty="0">
                <a:latin typeface="Times New Roman"/>
                <a:cs typeface="Times New Roman"/>
              </a:rPr>
              <a:t>either direction </a:t>
            </a:r>
            <a:r>
              <a:rPr sz="1200" dirty="0">
                <a:latin typeface="Times New Roman"/>
                <a:cs typeface="Times New Roman"/>
              </a:rPr>
              <a:t>share </a:t>
            </a:r>
            <a:r>
              <a:rPr sz="1200" spc="-5" dirty="0">
                <a:latin typeface="Times New Roman"/>
                <a:cs typeface="Times New Roman"/>
              </a:rPr>
              <a:t>the </a:t>
            </a:r>
            <a:r>
              <a:rPr sz="1200" b="1" dirty="0">
                <a:latin typeface="Times New Roman"/>
                <a:cs typeface="Times New Roman"/>
              </a:rPr>
              <a:t>capacity</a:t>
            </a:r>
            <a:r>
              <a:rPr sz="1200" dirty="0">
                <a:latin typeface="Times New Roman"/>
                <a:cs typeface="Times New Roman"/>
              </a:rPr>
              <a:t> of the</a:t>
            </a:r>
            <a:r>
              <a:rPr sz="1200" spc="-30" dirty="0">
                <a:latin typeface="Times New Roman"/>
                <a:cs typeface="Times New Roman"/>
              </a:rPr>
              <a:t> </a:t>
            </a:r>
            <a:r>
              <a:rPr sz="1200" b="1" dirty="0">
                <a:latin typeface="Times New Roman"/>
                <a:cs typeface="Times New Roman"/>
              </a:rPr>
              <a:t>link</a:t>
            </a:r>
          </a:p>
        </p:txBody>
      </p:sp>
      <p:sp>
        <p:nvSpPr>
          <p:cNvPr id="12" name="object 12"/>
          <p:cNvSpPr txBox="1"/>
          <p:nvPr/>
        </p:nvSpPr>
        <p:spPr>
          <a:xfrm>
            <a:off x="1130300" y="9599135"/>
            <a:ext cx="3984625" cy="465455"/>
          </a:xfrm>
          <a:prstGeom prst="rect">
            <a:avLst/>
          </a:prstGeom>
        </p:spPr>
        <p:txBody>
          <a:bodyPr vert="horz" wrap="square" lIns="0" tIns="0" rIns="0" bIns="0" rtlCol="0">
            <a:spAutoFit/>
          </a:bodyPr>
          <a:lstStyle/>
          <a:p>
            <a:pPr marL="12700">
              <a:lnSpc>
                <a:spcPts val="1305"/>
              </a:lnSpc>
            </a:pPr>
            <a:r>
              <a:rPr sz="1200" spc="-5" dirty="0">
                <a:latin typeface="Courier New"/>
                <a:cs typeface="Courier New"/>
              </a:rPr>
              <a:t>o </a:t>
            </a:r>
            <a:r>
              <a:rPr sz="1200" dirty="0">
                <a:latin typeface="Times New Roman"/>
                <a:cs typeface="Times New Roman"/>
              </a:rPr>
              <a:t>The sharing can take </a:t>
            </a:r>
            <a:r>
              <a:rPr sz="1200" spc="-5" dirty="0">
                <a:latin typeface="Times New Roman"/>
                <a:cs typeface="Times New Roman"/>
              </a:rPr>
              <a:t>place </a:t>
            </a:r>
            <a:r>
              <a:rPr sz="1200" dirty="0">
                <a:latin typeface="Times New Roman"/>
                <a:cs typeface="Times New Roman"/>
              </a:rPr>
              <a:t>in two</a:t>
            </a:r>
            <a:r>
              <a:rPr sz="1200" spc="245" dirty="0">
                <a:latin typeface="Times New Roman"/>
                <a:cs typeface="Times New Roman"/>
              </a:rPr>
              <a:t> </a:t>
            </a:r>
            <a:r>
              <a:rPr sz="1200" dirty="0">
                <a:latin typeface="Times New Roman"/>
                <a:cs typeface="Times New Roman"/>
              </a:rPr>
              <a:t>ways:</a:t>
            </a:r>
          </a:p>
          <a:p>
            <a:pPr marL="1328420">
              <a:lnSpc>
                <a:spcPct val="100000"/>
              </a:lnSpc>
              <a:spcBef>
                <a:spcPts val="819"/>
              </a:spcBef>
            </a:pPr>
            <a:r>
              <a:rPr sz="1200" dirty="0">
                <a:latin typeface="Times New Roman"/>
                <a:cs typeface="Times New Roman"/>
              </a:rPr>
              <a:t>© </a:t>
            </a:r>
            <a:r>
              <a:rPr sz="1200" spc="-5" dirty="0">
                <a:latin typeface="Times New Roman"/>
                <a:cs typeface="Times New Roman"/>
              </a:rPr>
              <a:t>Copyright Virtual University of</a:t>
            </a:r>
            <a:r>
              <a:rPr sz="1200" spc="-80" dirty="0">
                <a:latin typeface="Times New Roman"/>
                <a:cs typeface="Times New Roman"/>
              </a:rPr>
              <a:t> </a:t>
            </a:r>
            <a:r>
              <a:rPr sz="1200" spc="-5" dirty="0">
                <a:latin typeface="Times New Roman"/>
                <a:cs typeface="Times New Roman"/>
              </a:rPr>
              <a:t>Pakistan</a:t>
            </a:r>
            <a:endParaRPr sz="1200" dirty="0">
              <a:latin typeface="Times New Roman"/>
              <a:cs typeface="Times New Roman"/>
            </a:endParaRPr>
          </a:p>
        </p:txBody>
      </p:sp>
      <p:sp>
        <p:nvSpPr>
          <p:cNvPr id="13" name="object 13"/>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35</a:t>
            </a:r>
            <a:endParaRPr sz="1200">
              <a:latin typeface="Times New Roman"/>
              <a:cs typeface="Times New Roman"/>
            </a:endParaRPr>
          </a:p>
        </p:txBody>
      </p:sp>
    </p:spTree>
    <p:extLst>
      <p:ext uri="{BB962C8B-B14F-4D97-AF65-F5344CB8AC3E}">
        <p14:creationId xmlns:p14="http://schemas.microsoft.com/office/powerpoint/2010/main" val="1974280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077468"/>
            <a:ext cx="5530850" cy="4237057"/>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Either the link </a:t>
            </a:r>
            <a:r>
              <a:rPr sz="1200" spc="-5" dirty="0">
                <a:latin typeface="Times New Roman"/>
                <a:cs typeface="Times New Roman"/>
              </a:rPr>
              <a:t>must </a:t>
            </a:r>
            <a:r>
              <a:rPr sz="1200" dirty="0">
                <a:latin typeface="Times New Roman"/>
                <a:cs typeface="Times New Roman"/>
              </a:rPr>
              <a:t>contain two physically </a:t>
            </a:r>
            <a:r>
              <a:rPr sz="1200" b="1" dirty="0">
                <a:latin typeface="Times New Roman"/>
                <a:cs typeface="Times New Roman"/>
              </a:rPr>
              <a:t>separate</a:t>
            </a:r>
            <a:r>
              <a:rPr sz="1200" dirty="0">
                <a:latin typeface="Times New Roman"/>
                <a:cs typeface="Times New Roman"/>
              </a:rPr>
              <a:t> </a:t>
            </a:r>
            <a:r>
              <a:rPr sz="1200" spc="-5" dirty="0">
                <a:latin typeface="Times New Roman"/>
                <a:cs typeface="Times New Roman"/>
              </a:rPr>
              <a:t>transmission</a:t>
            </a:r>
            <a:r>
              <a:rPr sz="1200" spc="-80" dirty="0">
                <a:latin typeface="Times New Roman"/>
                <a:cs typeface="Times New Roman"/>
              </a:rPr>
              <a:t> </a:t>
            </a:r>
            <a:r>
              <a:rPr sz="1200" dirty="0">
                <a:latin typeface="Times New Roman"/>
                <a:cs typeface="Times New Roman"/>
              </a:rPr>
              <a:t>paths:</a:t>
            </a:r>
          </a:p>
          <a:p>
            <a:pPr marL="698500" lvl="1" indent="-228600">
              <a:lnSpc>
                <a:spcPts val="1380"/>
              </a:lnSpc>
              <a:buFont typeface="Meiryo"/>
              <a:buChar char="✓"/>
              <a:tabLst>
                <a:tab pos="698500" algn="l"/>
              </a:tabLst>
            </a:pPr>
            <a:r>
              <a:rPr sz="1200" dirty="0">
                <a:latin typeface="Times New Roman"/>
                <a:cs typeface="Times New Roman"/>
              </a:rPr>
              <a:t>One for </a:t>
            </a:r>
            <a:r>
              <a:rPr sz="1200" b="1" dirty="0">
                <a:latin typeface="Times New Roman"/>
                <a:cs typeface="Times New Roman"/>
              </a:rPr>
              <a:t>sending</a:t>
            </a:r>
            <a:r>
              <a:rPr sz="1200" dirty="0">
                <a:latin typeface="Times New Roman"/>
                <a:cs typeface="Times New Roman"/>
              </a:rPr>
              <a:t> </a:t>
            </a:r>
            <a:r>
              <a:rPr sz="1200" spc="195" dirty="0">
                <a:latin typeface="Times New Roman"/>
                <a:cs typeface="Times New Roman"/>
              </a:rPr>
              <a:t> </a:t>
            </a:r>
            <a:r>
              <a:rPr sz="1200" dirty="0">
                <a:latin typeface="Times New Roman"/>
                <a:cs typeface="Times New Roman"/>
              </a:rPr>
              <a:t>and</a:t>
            </a:r>
          </a:p>
          <a:p>
            <a:pPr marL="698500" lvl="1" indent="-228600">
              <a:lnSpc>
                <a:spcPts val="1410"/>
              </a:lnSpc>
              <a:buFont typeface="Meiryo"/>
              <a:buChar char="✓"/>
              <a:tabLst>
                <a:tab pos="698500" algn="l"/>
              </a:tabLst>
            </a:pPr>
            <a:r>
              <a:rPr sz="1200" dirty="0">
                <a:latin typeface="Times New Roman"/>
                <a:cs typeface="Times New Roman"/>
              </a:rPr>
              <a:t>One for</a:t>
            </a:r>
            <a:r>
              <a:rPr sz="1200" spc="-105" dirty="0">
                <a:latin typeface="Times New Roman"/>
                <a:cs typeface="Times New Roman"/>
              </a:rPr>
              <a:t> </a:t>
            </a:r>
            <a:r>
              <a:rPr sz="1200" b="1" dirty="0">
                <a:latin typeface="Times New Roman"/>
                <a:cs typeface="Times New Roman"/>
              </a:rPr>
              <a:t>receiving</a:t>
            </a:r>
          </a:p>
          <a:p>
            <a:pPr lvl="1">
              <a:lnSpc>
                <a:spcPct val="100000"/>
              </a:lnSpc>
              <a:spcBef>
                <a:spcPts val="55"/>
              </a:spcBef>
              <a:buFont typeface="Meiryo"/>
              <a:buChar char="✓"/>
            </a:pPr>
            <a:endParaRPr sz="1100" dirty="0">
              <a:latin typeface="Times New Roman"/>
              <a:cs typeface="Times New Roman"/>
            </a:endParaRPr>
          </a:p>
          <a:p>
            <a:pPr marL="241300" indent="-228600">
              <a:lnSpc>
                <a:spcPct val="100000"/>
              </a:lnSpc>
              <a:buFont typeface="Courier New"/>
              <a:buChar char="o"/>
              <a:tabLst>
                <a:tab pos="241300" algn="l"/>
              </a:tabLst>
            </a:pPr>
            <a:r>
              <a:rPr sz="1200" b="1" spc="-5" dirty="0">
                <a:latin typeface="Times New Roman"/>
                <a:cs typeface="Times New Roman"/>
              </a:rPr>
              <a:t>Capacity</a:t>
            </a:r>
            <a:r>
              <a:rPr sz="1200" spc="-5" dirty="0">
                <a:latin typeface="Times New Roman"/>
                <a:cs typeface="Times New Roman"/>
              </a:rPr>
              <a:t> of </a:t>
            </a:r>
            <a:r>
              <a:rPr sz="1200" dirty="0">
                <a:latin typeface="Times New Roman"/>
                <a:cs typeface="Times New Roman"/>
              </a:rPr>
              <a:t>the channel is </a:t>
            </a:r>
            <a:r>
              <a:rPr sz="1200" b="1" spc="-5" dirty="0">
                <a:latin typeface="Times New Roman"/>
                <a:cs typeface="Times New Roman"/>
              </a:rPr>
              <a:t>divided</a:t>
            </a:r>
            <a:r>
              <a:rPr sz="1200" spc="-5" dirty="0">
                <a:latin typeface="Times New Roman"/>
                <a:cs typeface="Times New Roman"/>
              </a:rPr>
              <a:t> between </a:t>
            </a:r>
            <a:r>
              <a:rPr sz="1200" dirty="0">
                <a:latin typeface="Times New Roman"/>
                <a:cs typeface="Times New Roman"/>
              </a:rPr>
              <a:t>signals traveling in opposite</a:t>
            </a:r>
            <a:r>
              <a:rPr sz="1200" spc="-114" dirty="0">
                <a:latin typeface="Times New Roman"/>
                <a:cs typeface="Times New Roman"/>
              </a:rPr>
              <a:t> </a:t>
            </a:r>
            <a:r>
              <a:rPr sz="1200" dirty="0">
                <a:latin typeface="Times New Roman"/>
                <a:cs typeface="Times New Roman"/>
              </a:rPr>
              <a:t>directions</a:t>
            </a:r>
          </a:p>
          <a:p>
            <a:pPr>
              <a:lnSpc>
                <a:spcPct val="100000"/>
              </a:lnSpc>
              <a:spcBef>
                <a:spcPts val="55"/>
              </a:spcBef>
              <a:buFont typeface="Courier New"/>
              <a:buChar char="o"/>
            </a:pPr>
            <a:endParaRPr sz="1100" dirty="0">
              <a:latin typeface="Times New Roman"/>
              <a:cs typeface="Times New Roman"/>
            </a:endParaRPr>
          </a:p>
          <a:p>
            <a:pPr marL="698500" lvl="1" indent="-228600">
              <a:lnSpc>
                <a:spcPts val="1405"/>
              </a:lnSpc>
              <a:buFont typeface="Meiryo"/>
              <a:buChar char="✓"/>
              <a:tabLst>
                <a:tab pos="698500" algn="l"/>
              </a:tabLst>
            </a:pPr>
            <a:r>
              <a:rPr sz="1200" spc="-10" dirty="0">
                <a:latin typeface="Times New Roman"/>
                <a:cs typeface="Times New Roman"/>
              </a:rPr>
              <a:t>EXAMPLE</a:t>
            </a:r>
            <a:endParaRPr sz="1200" dirty="0">
              <a:latin typeface="Times New Roman"/>
              <a:cs typeface="Times New Roman"/>
            </a:endParaRPr>
          </a:p>
          <a:p>
            <a:pPr marL="927100">
              <a:lnSpc>
                <a:spcPts val="1595"/>
              </a:lnSpc>
            </a:pPr>
            <a:r>
              <a:rPr sz="1400" spc="-5" dirty="0">
                <a:latin typeface="Times New Roman"/>
                <a:cs typeface="Times New Roman"/>
              </a:rPr>
              <a:t>–</a:t>
            </a:r>
            <a:r>
              <a:rPr sz="1200" spc="-5" dirty="0">
                <a:latin typeface="Times New Roman"/>
                <a:cs typeface="Times New Roman"/>
              </a:rPr>
              <a:t>Telephone</a:t>
            </a:r>
            <a:r>
              <a:rPr sz="1200" spc="-65" dirty="0">
                <a:latin typeface="Times New Roman"/>
                <a:cs typeface="Times New Roman"/>
              </a:rPr>
              <a:t> </a:t>
            </a:r>
            <a:r>
              <a:rPr sz="1200" spc="-5" dirty="0">
                <a:latin typeface="Times New Roman"/>
                <a:cs typeface="Times New Roman"/>
              </a:rPr>
              <a:t>Network</a:t>
            </a:r>
            <a:endParaRPr sz="1200" dirty="0">
              <a:latin typeface="Times New Roman"/>
              <a:cs typeface="Times New Roman"/>
            </a:endParaRPr>
          </a:p>
          <a:p>
            <a:pPr marL="927100" marR="5715">
              <a:lnSpc>
                <a:spcPts val="1380"/>
              </a:lnSpc>
              <a:spcBef>
                <a:spcPts val="40"/>
              </a:spcBef>
            </a:pPr>
            <a:r>
              <a:rPr sz="1200" spc="-5" dirty="0">
                <a:latin typeface="Times New Roman"/>
                <a:cs typeface="Times New Roman"/>
              </a:rPr>
              <a:t>When two people are communicating </a:t>
            </a:r>
            <a:r>
              <a:rPr sz="1200" dirty="0">
                <a:latin typeface="Times New Roman"/>
                <a:cs typeface="Times New Roman"/>
              </a:rPr>
              <a:t>via a </a:t>
            </a:r>
            <a:r>
              <a:rPr sz="1200" spc="-5" dirty="0">
                <a:latin typeface="Times New Roman"/>
                <a:cs typeface="Times New Roman"/>
              </a:rPr>
              <a:t>telephone line, both can talk  </a:t>
            </a:r>
            <a:r>
              <a:rPr sz="1200" dirty="0">
                <a:latin typeface="Times New Roman"/>
                <a:cs typeface="Times New Roman"/>
              </a:rPr>
              <a:t>and </a:t>
            </a:r>
            <a:r>
              <a:rPr sz="1200" spc="-5" dirty="0">
                <a:latin typeface="Times New Roman"/>
                <a:cs typeface="Times New Roman"/>
              </a:rPr>
              <a:t>listen at </a:t>
            </a:r>
            <a:r>
              <a:rPr sz="1200" dirty="0">
                <a:latin typeface="Times New Roman"/>
                <a:cs typeface="Times New Roman"/>
              </a:rPr>
              <a:t>the </a:t>
            </a:r>
            <a:r>
              <a:rPr sz="1200" spc="-5" dirty="0">
                <a:latin typeface="Times New Roman"/>
                <a:cs typeface="Times New Roman"/>
              </a:rPr>
              <a:t>same</a:t>
            </a:r>
            <a:r>
              <a:rPr sz="1200" spc="-50" dirty="0">
                <a:latin typeface="Times New Roman"/>
                <a:cs typeface="Times New Roman"/>
              </a:rPr>
              <a:t> </a:t>
            </a:r>
            <a:r>
              <a:rPr sz="1200" spc="-5" dirty="0">
                <a:latin typeface="Times New Roman"/>
                <a:cs typeface="Times New Roman"/>
              </a:rPr>
              <a:t>time</a:t>
            </a:r>
            <a:endParaRPr sz="1200" dirty="0">
              <a:latin typeface="Times New Roman"/>
              <a:cs typeface="Times New Roman"/>
            </a:endParaRPr>
          </a:p>
          <a:p>
            <a:pPr>
              <a:lnSpc>
                <a:spcPct val="100000"/>
              </a:lnSpc>
              <a:spcBef>
                <a:spcPts val="20"/>
              </a:spcBef>
            </a:pPr>
            <a:endParaRPr sz="1100" dirty="0">
              <a:latin typeface="Times New Roman"/>
              <a:cs typeface="Times New Roman"/>
            </a:endParaRPr>
          </a:p>
          <a:p>
            <a:pPr marL="12700">
              <a:lnSpc>
                <a:spcPct val="100000"/>
              </a:lnSpc>
            </a:pPr>
            <a:r>
              <a:rPr sz="1400" b="1" u="heavy" spc="-5" dirty="0">
                <a:latin typeface="Times New Roman"/>
                <a:cs typeface="Times New Roman"/>
              </a:rPr>
              <a:t>Categories of</a:t>
            </a:r>
            <a:r>
              <a:rPr sz="1400" b="1" u="heavy" spc="-40" dirty="0">
                <a:latin typeface="Times New Roman"/>
                <a:cs typeface="Times New Roman"/>
              </a:rPr>
              <a:t> </a:t>
            </a:r>
            <a:r>
              <a:rPr sz="1400" b="1" u="heavy" spc="-5" dirty="0">
                <a:latin typeface="Times New Roman"/>
                <a:cs typeface="Times New Roman"/>
              </a:rPr>
              <a:t>Networks</a:t>
            </a:r>
            <a:endParaRPr sz="1400" dirty="0">
              <a:latin typeface="Times New Roman"/>
              <a:cs typeface="Times New Roman"/>
            </a:endParaRPr>
          </a:p>
          <a:p>
            <a:pPr>
              <a:lnSpc>
                <a:spcPct val="100000"/>
              </a:lnSpc>
              <a:spcBef>
                <a:spcPts val="40"/>
              </a:spcBef>
            </a:pPr>
            <a:endParaRPr sz="1300" dirty="0">
              <a:latin typeface="Times New Roman"/>
              <a:cs typeface="Times New Roman"/>
            </a:endParaRPr>
          </a:p>
          <a:p>
            <a:pPr marL="241300" indent="-228600">
              <a:lnSpc>
                <a:spcPct val="100000"/>
              </a:lnSpc>
              <a:buFont typeface="Courier New"/>
              <a:buChar char="o"/>
              <a:tabLst>
                <a:tab pos="241300" algn="l"/>
              </a:tabLst>
            </a:pPr>
            <a:r>
              <a:rPr sz="1200" dirty="0">
                <a:latin typeface="Times New Roman"/>
                <a:cs typeface="Times New Roman"/>
              </a:rPr>
              <a:t>There are </a:t>
            </a:r>
            <a:r>
              <a:rPr sz="1200" b="1" spc="-5" dirty="0">
                <a:latin typeface="Times New Roman"/>
                <a:cs typeface="Times New Roman"/>
              </a:rPr>
              <a:t>three</a:t>
            </a:r>
            <a:r>
              <a:rPr sz="1200" spc="-5" dirty="0">
                <a:latin typeface="Times New Roman"/>
                <a:cs typeface="Times New Roman"/>
              </a:rPr>
              <a:t> main </a:t>
            </a:r>
            <a:r>
              <a:rPr sz="1200" dirty="0">
                <a:latin typeface="Times New Roman"/>
                <a:cs typeface="Times New Roman"/>
              </a:rPr>
              <a:t>categories of</a:t>
            </a:r>
            <a:r>
              <a:rPr sz="1200" spc="-70" dirty="0">
                <a:latin typeface="Times New Roman"/>
                <a:cs typeface="Times New Roman"/>
              </a:rPr>
              <a:t> </a:t>
            </a:r>
            <a:r>
              <a:rPr sz="1200" dirty="0">
                <a:latin typeface="Times New Roman"/>
                <a:cs typeface="Times New Roman"/>
              </a:rPr>
              <a:t>Networks:</a:t>
            </a:r>
          </a:p>
          <a:p>
            <a:pPr>
              <a:lnSpc>
                <a:spcPct val="100000"/>
              </a:lnSpc>
              <a:spcBef>
                <a:spcPts val="45"/>
              </a:spcBef>
              <a:buFont typeface="Courier New"/>
              <a:buChar char="o"/>
            </a:pPr>
            <a:endParaRPr sz="1100" dirty="0">
              <a:latin typeface="Times New Roman"/>
              <a:cs typeface="Times New Roman"/>
            </a:endParaRPr>
          </a:p>
          <a:p>
            <a:pPr marL="698500" lvl="1" indent="-228600">
              <a:lnSpc>
                <a:spcPts val="1410"/>
              </a:lnSpc>
              <a:spcBef>
                <a:spcPts val="5"/>
              </a:spcBef>
              <a:buFont typeface="Meiryo"/>
              <a:buChar char="➢"/>
              <a:tabLst>
                <a:tab pos="698500" algn="l"/>
              </a:tabLst>
            </a:pPr>
            <a:r>
              <a:rPr sz="1200" spc="-10" dirty="0">
                <a:latin typeface="Times New Roman"/>
                <a:cs typeface="Times New Roman"/>
              </a:rPr>
              <a:t>LANS</a:t>
            </a:r>
            <a:endParaRPr sz="1200" dirty="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WANS</a:t>
            </a:r>
            <a:endParaRPr sz="1200" dirty="0">
              <a:latin typeface="Times New Roman"/>
              <a:cs typeface="Times New Roman"/>
            </a:endParaRPr>
          </a:p>
          <a:p>
            <a:pPr marL="698500" lvl="1" indent="-228600">
              <a:lnSpc>
                <a:spcPts val="1410"/>
              </a:lnSpc>
              <a:buFont typeface="Meiryo"/>
              <a:buChar char="➢"/>
              <a:tabLst>
                <a:tab pos="698500" algn="l"/>
              </a:tabLst>
            </a:pPr>
            <a:r>
              <a:rPr sz="1200" spc="-10" dirty="0">
                <a:latin typeface="Times New Roman"/>
                <a:cs typeface="Times New Roman"/>
              </a:rPr>
              <a:t>MANS</a:t>
            </a:r>
            <a:endParaRPr sz="1200" dirty="0">
              <a:latin typeface="Times New Roman"/>
              <a:cs typeface="Times New Roman"/>
            </a:endParaRPr>
          </a:p>
          <a:p>
            <a:pPr lvl="1">
              <a:lnSpc>
                <a:spcPct val="100000"/>
              </a:lnSpc>
              <a:spcBef>
                <a:spcPts val="35"/>
              </a:spcBef>
              <a:buFont typeface="Meiryo"/>
              <a:buChar char="➢"/>
            </a:pPr>
            <a:endParaRPr sz="1200" dirty="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Into which </a:t>
            </a:r>
            <a:r>
              <a:rPr sz="1200" spc="-5" dirty="0">
                <a:latin typeface="Times New Roman"/>
                <a:cs typeface="Times New Roman"/>
              </a:rPr>
              <a:t>category </a:t>
            </a:r>
            <a:r>
              <a:rPr sz="1200" dirty="0">
                <a:latin typeface="Times New Roman"/>
                <a:cs typeface="Times New Roman"/>
              </a:rPr>
              <a:t>a network </a:t>
            </a:r>
            <a:r>
              <a:rPr sz="1200" spc="-5" dirty="0">
                <a:latin typeface="Times New Roman"/>
                <a:cs typeface="Times New Roman"/>
              </a:rPr>
              <a:t>falls </a:t>
            </a:r>
            <a:r>
              <a:rPr sz="1200" dirty="0">
                <a:latin typeface="Times New Roman"/>
                <a:cs typeface="Times New Roman"/>
              </a:rPr>
              <a:t>is </a:t>
            </a:r>
            <a:r>
              <a:rPr sz="1200" b="1" spc="-5" dirty="0">
                <a:solidFill>
                  <a:srgbClr val="FF0000"/>
                </a:solidFill>
                <a:latin typeface="Times New Roman"/>
                <a:cs typeface="Times New Roman"/>
              </a:rPr>
              <a:t>determined</a:t>
            </a:r>
            <a:r>
              <a:rPr sz="1200" spc="-5" dirty="0">
                <a:latin typeface="Times New Roman"/>
                <a:cs typeface="Times New Roman"/>
              </a:rPr>
              <a:t> </a:t>
            </a:r>
            <a:r>
              <a:rPr sz="1200" dirty="0">
                <a:latin typeface="Times New Roman"/>
                <a:cs typeface="Times New Roman"/>
              </a:rPr>
              <a:t>by its </a:t>
            </a:r>
            <a:r>
              <a:rPr sz="1200" b="1" spc="-5" dirty="0">
                <a:latin typeface="Times New Roman"/>
                <a:cs typeface="Times New Roman"/>
              </a:rPr>
              <a:t>SIZE, OWNERSHIP,  DISTANCE IT COVERS</a:t>
            </a:r>
            <a:r>
              <a:rPr sz="1200" spc="-5" dirty="0">
                <a:latin typeface="Times New Roman"/>
                <a:cs typeface="Times New Roman"/>
              </a:rPr>
              <a:t>, </a:t>
            </a:r>
            <a:r>
              <a:rPr sz="1200" dirty="0">
                <a:latin typeface="Times New Roman"/>
                <a:cs typeface="Times New Roman"/>
              </a:rPr>
              <a:t>and its </a:t>
            </a:r>
            <a:r>
              <a:rPr sz="1200" b="1" spc="-5" dirty="0">
                <a:latin typeface="Times New Roman"/>
                <a:cs typeface="Times New Roman"/>
              </a:rPr>
              <a:t>PHYSICAL</a:t>
            </a:r>
            <a:r>
              <a:rPr sz="1200" b="1" spc="-75" dirty="0">
                <a:latin typeface="Times New Roman"/>
                <a:cs typeface="Times New Roman"/>
              </a:rPr>
              <a:t> </a:t>
            </a:r>
            <a:r>
              <a:rPr sz="1200" b="1" spc="-5" dirty="0">
                <a:latin typeface="Times New Roman"/>
                <a:cs typeface="Times New Roman"/>
              </a:rPr>
              <a:t>ARCHITECTURE</a:t>
            </a:r>
            <a:endParaRPr sz="1200" dirty="0">
              <a:latin typeface="Times New Roman"/>
              <a:cs typeface="Times New Roman"/>
            </a:endParaRPr>
          </a:p>
          <a:p>
            <a:pPr>
              <a:lnSpc>
                <a:spcPct val="100000"/>
              </a:lnSpc>
              <a:spcBef>
                <a:spcPts val="20"/>
              </a:spcBef>
            </a:pPr>
            <a:endParaRPr sz="1100" dirty="0">
              <a:latin typeface="Times New Roman"/>
              <a:cs typeface="Times New Roman"/>
            </a:endParaRPr>
          </a:p>
          <a:p>
            <a:pPr marL="241300" indent="-228600">
              <a:lnSpc>
                <a:spcPct val="100000"/>
              </a:lnSpc>
              <a:buFont typeface="Meiryo"/>
              <a:buChar char="❖"/>
              <a:tabLst>
                <a:tab pos="241935" algn="l"/>
              </a:tabLst>
            </a:pPr>
            <a:r>
              <a:rPr sz="1400" b="1" spc="-10" dirty="0">
                <a:latin typeface="Times New Roman"/>
                <a:cs typeface="Times New Roman"/>
              </a:rPr>
              <a:t>LANS</a:t>
            </a:r>
            <a:endParaRPr sz="1400" dirty="0">
              <a:latin typeface="Times New Roman"/>
              <a:cs typeface="Times New Roman"/>
            </a:endParaRPr>
          </a:p>
        </p:txBody>
      </p:sp>
      <p:sp>
        <p:nvSpPr>
          <p:cNvPr id="7" name="object 7"/>
          <p:cNvSpPr txBox="1"/>
          <p:nvPr/>
        </p:nvSpPr>
        <p:spPr>
          <a:xfrm>
            <a:off x="1123950" y="6642463"/>
            <a:ext cx="5530850" cy="2811780"/>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spc="-5" dirty="0">
                <a:latin typeface="Times New Roman"/>
                <a:cs typeface="Times New Roman"/>
              </a:rPr>
              <a:t>A LAN </a:t>
            </a:r>
            <a:r>
              <a:rPr sz="1200" dirty="0">
                <a:latin typeface="Times New Roman"/>
                <a:cs typeface="Times New Roman"/>
              </a:rPr>
              <a:t>is </a:t>
            </a:r>
            <a:r>
              <a:rPr sz="1200" spc="-5" dirty="0">
                <a:latin typeface="Times New Roman"/>
                <a:cs typeface="Times New Roman"/>
              </a:rPr>
              <a:t>usually Privately owned </a:t>
            </a:r>
            <a:r>
              <a:rPr sz="1200" dirty="0">
                <a:latin typeface="Times New Roman"/>
                <a:cs typeface="Times New Roman"/>
              </a:rPr>
              <a:t>and Links the </a:t>
            </a:r>
            <a:r>
              <a:rPr sz="1200" spc="-5" dirty="0">
                <a:latin typeface="Times New Roman"/>
                <a:cs typeface="Times New Roman"/>
              </a:rPr>
              <a:t>devices </a:t>
            </a:r>
            <a:r>
              <a:rPr sz="1200" dirty="0">
                <a:latin typeface="Times New Roman"/>
                <a:cs typeface="Times New Roman"/>
              </a:rPr>
              <a:t>in a </a:t>
            </a:r>
            <a:r>
              <a:rPr sz="1200" spc="-5" dirty="0">
                <a:latin typeface="Times New Roman"/>
                <a:cs typeface="Times New Roman"/>
              </a:rPr>
              <a:t>single office, Building  </a:t>
            </a:r>
            <a:r>
              <a:rPr sz="1200" dirty="0">
                <a:latin typeface="Times New Roman"/>
                <a:cs typeface="Times New Roman"/>
              </a:rPr>
              <a:t>or a</a:t>
            </a:r>
            <a:r>
              <a:rPr sz="1200" spc="-85" dirty="0">
                <a:latin typeface="Times New Roman"/>
                <a:cs typeface="Times New Roman"/>
              </a:rPr>
              <a:t> </a:t>
            </a:r>
            <a:r>
              <a:rPr sz="1200" spc="-5" dirty="0">
                <a:latin typeface="Times New Roman"/>
                <a:cs typeface="Times New Roman"/>
              </a:rPr>
              <a:t>campus</a:t>
            </a:r>
            <a:endParaRPr sz="1200" dirty="0">
              <a:latin typeface="Times New Roman"/>
              <a:cs typeface="Times New Roman"/>
            </a:endParaRPr>
          </a:p>
          <a:p>
            <a:pPr>
              <a:lnSpc>
                <a:spcPct val="100000"/>
              </a:lnSpc>
              <a:spcBef>
                <a:spcPts val="30"/>
              </a:spcBef>
              <a:buFont typeface="Courier New"/>
              <a:buChar char="o"/>
            </a:pPr>
            <a:endParaRPr sz="1100" dirty="0">
              <a:latin typeface="Times New Roman"/>
              <a:cs typeface="Times New Roman"/>
            </a:endParaRPr>
          </a:p>
          <a:p>
            <a:pPr marL="241300" indent="-228600">
              <a:lnSpc>
                <a:spcPts val="1405"/>
              </a:lnSpc>
              <a:buFont typeface="Courier New"/>
              <a:buChar char="o"/>
              <a:tabLst>
                <a:tab pos="241300" algn="l"/>
              </a:tabLst>
            </a:pPr>
            <a:r>
              <a:rPr sz="1200" b="1" spc="-5" dirty="0">
                <a:latin typeface="Times New Roman"/>
                <a:cs typeface="Times New Roman"/>
              </a:rPr>
              <a:t>Two</a:t>
            </a:r>
            <a:r>
              <a:rPr sz="1200" b="1" spc="-45" dirty="0">
                <a:latin typeface="Times New Roman"/>
                <a:cs typeface="Times New Roman"/>
              </a:rPr>
              <a:t> </a:t>
            </a:r>
            <a:r>
              <a:rPr sz="1200" b="1" spc="-5" dirty="0">
                <a:latin typeface="Times New Roman"/>
                <a:cs typeface="Times New Roman"/>
              </a:rPr>
              <a:t>Implications</a:t>
            </a:r>
            <a:endParaRPr sz="1200" dirty="0">
              <a:latin typeface="Times New Roman"/>
              <a:cs typeface="Times New Roman"/>
            </a:endParaRPr>
          </a:p>
          <a:p>
            <a:pPr marL="698500" marR="5080" lvl="1" indent="-228600">
              <a:lnSpc>
                <a:spcPts val="1380"/>
              </a:lnSpc>
              <a:spcBef>
                <a:spcPts val="60"/>
              </a:spcBef>
              <a:buFont typeface="Meiryo"/>
              <a:buChar char="➢"/>
              <a:tabLst>
                <a:tab pos="698500" algn="l"/>
              </a:tabLst>
            </a:pPr>
            <a:r>
              <a:rPr sz="1200" dirty="0">
                <a:latin typeface="Times New Roman"/>
                <a:cs typeface="Times New Roman"/>
              </a:rPr>
              <a:t>Care </a:t>
            </a:r>
            <a:r>
              <a:rPr sz="1200" spc="-5" dirty="0">
                <a:latin typeface="Times New Roman"/>
                <a:cs typeface="Times New Roman"/>
              </a:rPr>
              <a:t>must </a:t>
            </a:r>
            <a:r>
              <a:rPr sz="1200" dirty="0">
                <a:latin typeface="Times New Roman"/>
                <a:cs typeface="Times New Roman"/>
              </a:rPr>
              <a:t>be taken in choice of a </a:t>
            </a:r>
            <a:r>
              <a:rPr sz="1200" spc="-10" dirty="0">
                <a:latin typeface="Times New Roman"/>
                <a:cs typeface="Times New Roman"/>
              </a:rPr>
              <a:t>LAN, </a:t>
            </a:r>
            <a:r>
              <a:rPr sz="1200" spc="-5" dirty="0">
                <a:latin typeface="Times New Roman"/>
                <a:cs typeface="Times New Roman"/>
              </a:rPr>
              <a:t>because </a:t>
            </a:r>
            <a:r>
              <a:rPr sz="1200" dirty="0">
                <a:latin typeface="Times New Roman"/>
                <a:cs typeface="Times New Roman"/>
              </a:rPr>
              <a:t>there </a:t>
            </a:r>
            <a:r>
              <a:rPr sz="1200" spc="-5" dirty="0">
                <a:latin typeface="Times New Roman"/>
                <a:cs typeface="Times New Roman"/>
              </a:rPr>
              <a:t>may be </a:t>
            </a:r>
            <a:r>
              <a:rPr sz="1200" dirty="0">
                <a:latin typeface="Times New Roman"/>
                <a:cs typeface="Times New Roman"/>
              </a:rPr>
              <a:t>a </a:t>
            </a:r>
            <a:r>
              <a:rPr sz="1200" spc="-5" dirty="0">
                <a:latin typeface="Times New Roman"/>
                <a:cs typeface="Times New Roman"/>
              </a:rPr>
              <a:t>substantial  </a:t>
            </a:r>
            <a:r>
              <a:rPr sz="1200" dirty="0">
                <a:latin typeface="Times New Roman"/>
                <a:cs typeface="Times New Roman"/>
              </a:rPr>
              <a:t>capital </a:t>
            </a:r>
            <a:r>
              <a:rPr sz="1200" spc="-5" dirty="0">
                <a:latin typeface="Times New Roman"/>
                <a:cs typeface="Times New Roman"/>
              </a:rPr>
              <a:t>investment </a:t>
            </a:r>
            <a:r>
              <a:rPr sz="1200" dirty="0">
                <a:latin typeface="Times New Roman"/>
                <a:cs typeface="Times New Roman"/>
              </a:rPr>
              <a:t>for purchase and</a:t>
            </a:r>
            <a:r>
              <a:rPr sz="1200" spc="-45" dirty="0">
                <a:latin typeface="Times New Roman"/>
                <a:cs typeface="Times New Roman"/>
              </a:rPr>
              <a:t> </a:t>
            </a:r>
            <a:r>
              <a:rPr sz="1200" spc="-5" dirty="0">
                <a:latin typeface="Times New Roman"/>
                <a:cs typeface="Times New Roman"/>
              </a:rPr>
              <a:t>maintenance.</a:t>
            </a:r>
            <a:endParaRPr sz="1200" dirty="0">
              <a:latin typeface="Times New Roman"/>
              <a:cs typeface="Times New Roman"/>
            </a:endParaRPr>
          </a:p>
          <a:p>
            <a:pPr marL="698500" marR="5715" lvl="1" indent="-228600">
              <a:lnSpc>
                <a:spcPts val="1380"/>
              </a:lnSpc>
              <a:buFont typeface="Meiryo"/>
              <a:buChar char="➢"/>
              <a:tabLst>
                <a:tab pos="698500" algn="l"/>
              </a:tabLst>
            </a:pPr>
            <a:r>
              <a:rPr sz="1200" spc="-5" dirty="0">
                <a:latin typeface="Times New Roman"/>
                <a:cs typeface="Times New Roman"/>
              </a:rPr>
              <a:t>Secondly, </a:t>
            </a:r>
            <a:r>
              <a:rPr sz="1200" dirty="0">
                <a:latin typeface="Times New Roman"/>
                <a:cs typeface="Times New Roman"/>
              </a:rPr>
              <a:t>the </a:t>
            </a:r>
            <a:r>
              <a:rPr sz="1200" spc="-5" dirty="0">
                <a:latin typeface="Times New Roman"/>
                <a:cs typeface="Times New Roman"/>
              </a:rPr>
              <a:t>network management responsibility falls solely on the  user/company</a:t>
            </a:r>
            <a:endParaRPr sz="1200" dirty="0">
              <a:latin typeface="Times New Roman"/>
              <a:cs typeface="Times New Roman"/>
            </a:endParaRPr>
          </a:p>
          <a:p>
            <a:pPr lvl="1">
              <a:lnSpc>
                <a:spcPct val="100000"/>
              </a:lnSpc>
              <a:spcBef>
                <a:spcPts val="30"/>
              </a:spcBef>
              <a:buFont typeface="Meiryo"/>
              <a:buChar char="➢"/>
            </a:pPr>
            <a:endParaRPr sz="1100" dirty="0">
              <a:latin typeface="Times New Roman"/>
              <a:cs typeface="Times New Roman"/>
            </a:endParaRPr>
          </a:p>
          <a:p>
            <a:pPr marL="241300" indent="-228600">
              <a:lnSpc>
                <a:spcPts val="1405"/>
              </a:lnSpc>
              <a:buFont typeface="Courier New"/>
              <a:buChar char="o"/>
              <a:tabLst>
                <a:tab pos="241300" algn="l"/>
              </a:tabLst>
            </a:pPr>
            <a:r>
              <a:rPr sz="1200" b="1" spc="-5" dirty="0">
                <a:latin typeface="Times New Roman"/>
                <a:cs typeface="Times New Roman"/>
              </a:rPr>
              <a:t>Size of </a:t>
            </a:r>
            <a:r>
              <a:rPr sz="1200" b="1" dirty="0">
                <a:latin typeface="Times New Roman"/>
                <a:cs typeface="Times New Roman"/>
              </a:rPr>
              <a:t>a</a:t>
            </a:r>
            <a:r>
              <a:rPr sz="1200" b="1" spc="-80" dirty="0">
                <a:latin typeface="Times New Roman"/>
                <a:cs typeface="Times New Roman"/>
              </a:rPr>
              <a:t> </a:t>
            </a:r>
            <a:r>
              <a:rPr sz="1200" b="1" spc="-10" dirty="0">
                <a:latin typeface="Times New Roman"/>
                <a:cs typeface="Times New Roman"/>
              </a:rPr>
              <a:t>LAN</a:t>
            </a:r>
            <a:endParaRPr sz="1200" dirty="0">
              <a:latin typeface="Times New Roman"/>
              <a:cs typeface="Times New Roman"/>
            </a:endParaRPr>
          </a:p>
          <a:p>
            <a:pPr marL="698500" marR="5080" lvl="1" indent="-228600">
              <a:lnSpc>
                <a:spcPts val="1380"/>
              </a:lnSpc>
              <a:spcBef>
                <a:spcPts val="60"/>
              </a:spcBef>
              <a:buFont typeface="Meiryo"/>
              <a:buChar char="➢"/>
              <a:tabLst>
                <a:tab pos="698500" algn="l"/>
              </a:tabLst>
            </a:pPr>
            <a:r>
              <a:rPr sz="1200" spc="-5" dirty="0">
                <a:latin typeface="Times New Roman"/>
                <a:cs typeface="Times New Roman"/>
              </a:rPr>
              <a:t>Size of </a:t>
            </a:r>
            <a:r>
              <a:rPr sz="1200" dirty="0">
                <a:latin typeface="Times New Roman"/>
                <a:cs typeface="Times New Roman"/>
              </a:rPr>
              <a:t>a </a:t>
            </a:r>
            <a:r>
              <a:rPr sz="1200" spc="-10" dirty="0">
                <a:latin typeface="Times New Roman"/>
                <a:cs typeface="Times New Roman"/>
              </a:rPr>
              <a:t>LAN </a:t>
            </a:r>
            <a:r>
              <a:rPr sz="1200" spc="-5" dirty="0">
                <a:latin typeface="Times New Roman"/>
                <a:cs typeface="Times New Roman"/>
              </a:rPr>
              <a:t>depends upon the Needs of Organization and the Type of  Technology</a:t>
            </a:r>
            <a:endParaRPr sz="1200" dirty="0">
              <a:latin typeface="Times New Roman"/>
              <a:cs typeface="Times New Roman"/>
            </a:endParaRPr>
          </a:p>
          <a:p>
            <a:pPr lvl="1">
              <a:lnSpc>
                <a:spcPct val="100000"/>
              </a:lnSpc>
              <a:buFont typeface="Meiryo"/>
              <a:buChar char="➢"/>
            </a:pPr>
            <a:endParaRPr sz="1200" dirty="0">
              <a:latin typeface="Times New Roman"/>
              <a:cs typeface="Times New Roman"/>
            </a:endParaRPr>
          </a:p>
          <a:p>
            <a:pPr marL="698500" marR="5080" lvl="1" indent="-228600">
              <a:lnSpc>
                <a:spcPts val="1380"/>
              </a:lnSpc>
              <a:buFont typeface="Meiryo"/>
              <a:buChar char="➢"/>
              <a:tabLst>
                <a:tab pos="698500" algn="l"/>
              </a:tabLst>
            </a:pPr>
            <a:r>
              <a:rPr sz="1200" spc="-5" dirty="0">
                <a:latin typeface="Times New Roman"/>
                <a:cs typeface="Times New Roman"/>
              </a:rPr>
              <a:t>LAN </a:t>
            </a:r>
            <a:r>
              <a:rPr sz="1200" dirty="0">
                <a:latin typeface="Times New Roman"/>
                <a:cs typeface="Times New Roman"/>
              </a:rPr>
              <a:t>can be as </a:t>
            </a:r>
            <a:r>
              <a:rPr sz="1200" spc="-5" dirty="0">
                <a:latin typeface="Times New Roman"/>
                <a:cs typeface="Times New Roman"/>
              </a:rPr>
              <a:t>simple </a:t>
            </a:r>
            <a:r>
              <a:rPr sz="1200" dirty="0">
                <a:latin typeface="Times New Roman"/>
                <a:cs typeface="Times New Roman"/>
              </a:rPr>
              <a:t>as two </a:t>
            </a:r>
            <a:r>
              <a:rPr sz="1200" spc="-5" dirty="0">
                <a:latin typeface="Times New Roman"/>
                <a:cs typeface="Times New Roman"/>
              </a:rPr>
              <a:t>PCs </a:t>
            </a:r>
            <a:r>
              <a:rPr sz="1200" dirty="0">
                <a:latin typeface="Times New Roman"/>
                <a:cs typeface="Times New Roman"/>
              </a:rPr>
              <a:t>and a printer in </a:t>
            </a:r>
            <a:r>
              <a:rPr sz="1200" spc="-5" dirty="0">
                <a:latin typeface="Times New Roman"/>
                <a:cs typeface="Times New Roman"/>
              </a:rPr>
              <a:t>someone’s home </a:t>
            </a:r>
            <a:r>
              <a:rPr sz="1200" dirty="0">
                <a:latin typeface="Times New Roman"/>
                <a:cs typeface="Times New Roman"/>
              </a:rPr>
              <a:t>office or it  can extend throughout a </a:t>
            </a:r>
            <a:r>
              <a:rPr sz="1200" spc="-5" dirty="0">
                <a:latin typeface="Times New Roman"/>
                <a:cs typeface="Times New Roman"/>
              </a:rPr>
              <a:t>company </a:t>
            </a:r>
            <a:r>
              <a:rPr sz="1200" dirty="0">
                <a:latin typeface="Times New Roman"/>
                <a:cs typeface="Times New Roman"/>
              </a:rPr>
              <a:t>and </a:t>
            </a:r>
            <a:r>
              <a:rPr sz="1200" spc="-5" dirty="0">
                <a:latin typeface="Times New Roman"/>
                <a:cs typeface="Times New Roman"/>
              </a:rPr>
              <a:t>include complex equipment</a:t>
            </a:r>
            <a:r>
              <a:rPr sz="1200" spc="-100" dirty="0">
                <a:latin typeface="Times New Roman"/>
                <a:cs typeface="Times New Roman"/>
              </a:rPr>
              <a:t> </a:t>
            </a:r>
            <a:r>
              <a:rPr sz="1200" spc="-5" dirty="0">
                <a:latin typeface="Times New Roman"/>
                <a:cs typeface="Times New Roman"/>
              </a:rPr>
              <a:t>too</a:t>
            </a:r>
            <a:endParaRPr sz="1200" dirty="0">
              <a:latin typeface="Times New Roman"/>
              <a:cs typeface="Times New Roman"/>
            </a:endParaRPr>
          </a:p>
          <a:p>
            <a:pPr marL="698500" lvl="1" indent="-228600">
              <a:lnSpc>
                <a:spcPts val="1345"/>
              </a:lnSpc>
              <a:buFont typeface="Meiryo"/>
              <a:buChar char="➢"/>
              <a:tabLst>
                <a:tab pos="698500" algn="l"/>
              </a:tabLst>
            </a:pPr>
            <a:r>
              <a:rPr sz="1200" dirty="0">
                <a:latin typeface="Times New Roman"/>
                <a:cs typeface="Times New Roman"/>
              </a:rPr>
              <a:t>Currently </a:t>
            </a:r>
            <a:r>
              <a:rPr sz="1200" spc="-5" dirty="0">
                <a:latin typeface="Times New Roman"/>
                <a:cs typeface="Times New Roman"/>
              </a:rPr>
              <a:t>LAN </a:t>
            </a:r>
            <a:r>
              <a:rPr sz="1200" dirty="0">
                <a:latin typeface="Times New Roman"/>
                <a:cs typeface="Times New Roman"/>
              </a:rPr>
              <a:t>size is </a:t>
            </a:r>
            <a:r>
              <a:rPr sz="1200" spc="-5" dirty="0">
                <a:latin typeface="Times New Roman"/>
                <a:cs typeface="Times New Roman"/>
              </a:rPr>
              <a:t>limited </a:t>
            </a:r>
            <a:r>
              <a:rPr sz="1200" dirty="0">
                <a:latin typeface="Times New Roman"/>
                <a:cs typeface="Times New Roman"/>
              </a:rPr>
              <a:t>to a </a:t>
            </a:r>
            <a:r>
              <a:rPr sz="1200" spc="-5" dirty="0">
                <a:latin typeface="Times New Roman"/>
                <a:cs typeface="Times New Roman"/>
              </a:rPr>
              <a:t>few</a:t>
            </a:r>
            <a:r>
              <a:rPr sz="1200" spc="-10" dirty="0">
                <a:latin typeface="Times New Roman"/>
                <a:cs typeface="Times New Roman"/>
              </a:rPr>
              <a:t> </a:t>
            </a:r>
            <a:r>
              <a:rPr sz="1200" spc="-5" dirty="0">
                <a:latin typeface="Times New Roman"/>
                <a:cs typeface="Times New Roman"/>
              </a:rPr>
              <a:t>kilometers</a:t>
            </a:r>
            <a:endParaRPr sz="1200" dirty="0">
              <a:latin typeface="Times New Roman"/>
              <a:cs typeface="Times New Roman"/>
            </a:endParaRPr>
          </a:p>
        </p:txBody>
      </p:sp>
      <p:sp>
        <p:nvSpPr>
          <p:cNvPr id="8" name="object 8"/>
          <p:cNvSpPr/>
          <p:nvPr/>
        </p:nvSpPr>
        <p:spPr>
          <a:xfrm>
            <a:off x="1949450" y="4916145"/>
            <a:ext cx="5375021" cy="1624074"/>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130300" y="9497105"/>
            <a:ext cx="1332230" cy="188595"/>
          </a:xfrm>
          <a:prstGeom prst="rect">
            <a:avLst/>
          </a:prstGeom>
        </p:spPr>
        <p:txBody>
          <a:bodyPr vert="horz" wrap="square" lIns="0" tIns="0" rIns="0" bIns="0" rtlCol="0">
            <a:spAutoFit/>
          </a:bodyPr>
          <a:lstStyle/>
          <a:p>
            <a:pPr marL="12700">
              <a:lnSpc>
                <a:spcPts val="1305"/>
              </a:lnSpc>
            </a:pPr>
            <a:r>
              <a:rPr sz="1200" spc="-5" dirty="0">
                <a:latin typeface="Courier New"/>
                <a:cs typeface="Courier New"/>
              </a:rPr>
              <a:t>o </a:t>
            </a:r>
            <a:r>
              <a:rPr sz="1200" b="1" spc="-5" dirty="0">
                <a:latin typeface="Times New Roman"/>
                <a:cs typeface="Times New Roman"/>
              </a:rPr>
              <a:t>Design of </a:t>
            </a:r>
            <a:r>
              <a:rPr sz="1200" b="1" dirty="0">
                <a:latin typeface="Times New Roman"/>
                <a:cs typeface="Times New Roman"/>
              </a:rPr>
              <a:t>a</a:t>
            </a:r>
            <a:r>
              <a:rPr sz="1200" b="1" spc="280" dirty="0">
                <a:latin typeface="Times New Roman"/>
                <a:cs typeface="Times New Roman"/>
              </a:rPr>
              <a:t> </a:t>
            </a:r>
            <a:r>
              <a:rPr sz="1200" b="1" spc="-10" dirty="0">
                <a:latin typeface="Times New Roman"/>
                <a:cs typeface="Times New Roman"/>
              </a:rPr>
              <a:t>LAN</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36</a:t>
            </a:r>
            <a:endParaRPr sz="1200">
              <a:latin typeface="Times New Roman"/>
              <a:cs typeface="Times New Roman"/>
            </a:endParaRPr>
          </a:p>
        </p:txBody>
      </p:sp>
    </p:spTree>
    <p:extLst>
      <p:ext uri="{BB962C8B-B14F-4D97-AF65-F5344CB8AC3E}">
        <p14:creationId xmlns:p14="http://schemas.microsoft.com/office/powerpoint/2010/main" val="2782679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2120" cy="455612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469900" marR="6350" indent="-228600">
              <a:lnSpc>
                <a:spcPts val="1380"/>
              </a:lnSpc>
              <a:spcBef>
                <a:spcPts val="875"/>
              </a:spcBef>
              <a:buFont typeface="Meiryo"/>
              <a:buChar char="➢"/>
              <a:tabLst>
                <a:tab pos="469900" algn="l"/>
              </a:tabLst>
            </a:pPr>
            <a:r>
              <a:rPr sz="1200" spc="-5" dirty="0">
                <a:latin typeface="Times New Roman"/>
                <a:cs typeface="Times New Roman"/>
              </a:rPr>
              <a:t>LANs </a:t>
            </a:r>
            <a:r>
              <a:rPr sz="1200" dirty="0">
                <a:latin typeface="Times New Roman"/>
                <a:cs typeface="Times New Roman"/>
              </a:rPr>
              <a:t>are designed to allow resources to </a:t>
            </a:r>
            <a:r>
              <a:rPr sz="1200" spc="-5" dirty="0">
                <a:latin typeface="Times New Roman"/>
                <a:cs typeface="Times New Roman"/>
              </a:rPr>
              <a:t>be shared between personal </a:t>
            </a:r>
            <a:r>
              <a:rPr sz="1200" dirty="0">
                <a:latin typeface="Times New Roman"/>
                <a:cs typeface="Times New Roman"/>
              </a:rPr>
              <a:t>computers </a:t>
            </a:r>
            <a:r>
              <a:rPr sz="1200" spc="-5" dirty="0">
                <a:latin typeface="Times New Roman"/>
                <a:cs typeface="Times New Roman"/>
              </a:rPr>
              <a:t>or  workstations</a:t>
            </a:r>
            <a:endParaRPr sz="1200">
              <a:latin typeface="Times New Roman"/>
              <a:cs typeface="Times New Roman"/>
            </a:endParaRPr>
          </a:p>
          <a:p>
            <a:pPr marL="469900" marR="5080" indent="-228600">
              <a:lnSpc>
                <a:spcPts val="1380"/>
              </a:lnSpc>
              <a:buFont typeface="Meiryo"/>
              <a:buChar char="➢"/>
              <a:tabLst>
                <a:tab pos="469900" algn="l"/>
              </a:tabLst>
            </a:pPr>
            <a:r>
              <a:rPr sz="1200" dirty="0">
                <a:latin typeface="Times New Roman"/>
                <a:cs typeface="Times New Roman"/>
              </a:rPr>
              <a:t>The resources to be shared </a:t>
            </a:r>
            <a:r>
              <a:rPr sz="1200" spc="-5" dirty="0">
                <a:latin typeface="Times New Roman"/>
                <a:cs typeface="Times New Roman"/>
              </a:rPr>
              <a:t>can </a:t>
            </a:r>
            <a:r>
              <a:rPr sz="1200" dirty="0">
                <a:latin typeface="Times New Roman"/>
                <a:cs typeface="Times New Roman"/>
              </a:rPr>
              <a:t>include hardware (printer), </a:t>
            </a:r>
            <a:r>
              <a:rPr sz="1200" spc="-5" dirty="0">
                <a:latin typeface="Times New Roman"/>
                <a:cs typeface="Times New Roman"/>
              </a:rPr>
              <a:t>software (an  </a:t>
            </a:r>
            <a:r>
              <a:rPr sz="1200" dirty="0">
                <a:latin typeface="Times New Roman"/>
                <a:cs typeface="Times New Roman"/>
              </a:rPr>
              <a:t>application </a:t>
            </a:r>
            <a:r>
              <a:rPr sz="1200" spc="-5" dirty="0">
                <a:latin typeface="Times New Roman"/>
                <a:cs typeface="Times New Roman"/>
              </a:rPr>
              <a:t>program) </a:t>
            </a:r>
            <a:r>
              <a:rPr sz="1200" dirty="0">
                <a:latin typeface="Times New Roman"/>
                <a:cs typeface="Times New Roman"/>
              </a:rPr>
              <a:t>or</a:t>
            </a:r>
            <a:r>
              <a:rPr sz="1200" spc="-8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a:lnSpc>
                <a:spcPct val="100000"/>
              </a:lnSpc>
              <a:spcBef>
                <a:spcPts val="15"/>
              </a:spcBef>
              <a:buFont typeface="Meiryo"/>
              <a:buChar char="➢"/>
            </a:pPr>
            <a:endParaRPr sz="1100">
              <a:latin typeface="Times New Roman"/>
              <a:cs typeface="Times New Roman"/>
            </a:endParaRPr>
          </a:p>
          <a:p>
            <a:pPr marL="698500" lvl="1" indent="-228600">
              <a:lnSpc>
                <a:spcPts val="1410"/>
              </a:lnSpc>
              <a:spcBef>
                <a:spcPts val="5"/>
              </a:spcBef>
              <a:buFont typeface="Meiryo"/>
              <a:buChar char="✓"/>
              <a:tabLst>
                <a:tab pos="698500" algn="l"/>
              </a:tabLst>
            </a:pPr>
            <a:r>
              <a:rPr sz="1200" spc="-5" dirty="0">
                <a:latin typeface="Times New Roman"/>
                <a:cs typeface="Times New Roman"/>
              </a:rPr>
              <a:t>Example of </a:t>
            </a:r>
            <a:r>
              <a:rPr sz="1200" dirty="0">
                <a:latin typeface="Times New Roman"/>
                <a:cs typeface="Times New Roman"/>
              </a:rPr>
              <a:t>a</a:t>
            </a:r>
            <a:r>
              <a:rPr sz="1200" spc="-60" dirty="0">
                <a:latin typeface="Times New Roman"/>
                <a:cs typeface="Times New Roman"/>
              </a:rPr>
              <a:t> </a:t>
            </a:r>
            <a:r>
              <a:rPr sz="1200" spc="-5" dirty="0">
                <a:latin typeface="Times New Roman"/>
                <a:cs typeface="Times New Roman"/>
              </a:rPr>
              <a:t>LAN</a:t>
            </a:r>
            <a:endParaRPr sz="1200">
              <a:latin typeface="Times New Roman"/>
              <a:cs typeface="Times New Roman"/>
            </a:endParaRPr>
          </a:p>
          <a:p>
            <a:pPr marL="698500" marR="5715" algn="just">
              <a:lnSpc>
                <a:spcPts val="1380"/>
              </a:lnSpc>
              <a:spcBef>
                <a:spcPts val="65"/>
              </a:spcBef>
            </a:pPr>
            <a:r>
              <a:rPr sz="1200" spc="-5" dirty="0">
                <a:latin typeface="Times New Roman"/>
                <a:cs typeface="Times New Roman"/>
              </a:rPr>
              <a:t>A common example of </a:t>
            </a:r>
            <a:r>
              <a:rPr sz="1200" dirty="0">
                <a:latin typeface="Times New Roman"/>
                <a:cs typeface="Times New Roman"/>
              </a:rPr>
              <a:t>a </a:t>
            </a:r>
            <a:r>
              <a:rPr sz="1200" spc="-5" dirty="0">
                <a:latin typeface="Times New Roman"/>
                <a:cs typeface="Times New Roman"/>
              </a:rPr>
              <a:t>LAN found in many business environments </a:t>
            </a:r>
            <a:r>
              <a:rPr sz="1200" dirty="0">
                <a:latin typeface="Times New Roman"/>
                <a:cs typeface="Times New Roman"/>
              </a:rPr>
              <a:t>links a  </a:t>
            </a:r>
            <a:r>
              <a:rPr sz="1200" spc="-5" dirty="0">
                <a:latin typeface="Times New Roman"/>
                <a:cs typeface="Times New Roman"/>
              </a:rPr>
              <a:t>work group of </a:t>
            </a:r>
            <a:r>
              <a:rPr sz="1200" dirty="0">
                <a:latin typeface="Times New Roman"/>
                <a:cs typeface="Times New Roman"/>
              </a:rPr>
              <a:t>task </a:t>
            </a:r>
            <a:r>
              <a:rPr sz="1200" spc="-5" dirty="0">
                <a:latin typeface="Times New Roman"/>
                <a:cs typeface="Times New Roman"/>
              </a:rPr>
              <a:t>related computers, for example </a:t>
            </a:r>
            <a:r>
              <a:rPr sz="1200" dirty="0">
                <a:latin typeface="Times New Roman"/>
                <a:cs typeface="Times New Roman"/>
              </a:rPr>
              <a:t>engineering </a:t>
            </a:r>
            <a:r>
              <a:rPr sz="1200" spc="-5" dirty="0">
                <a:latin typeface="Times New Roman"/>
                <a:cs typeface="Times New Roman"/>
              </a:rPr>
              <a:t>workstations  or Accounting PCs. One of the </a:t>
            </a:r>
            <a:r>
              <a:rPr sz="1200" spc="-10" dirty="0">
                <a:latin typeface="Times New Roman"/>
                <a:cs typeface="Times New Roman"/>
              </a:rPr>
              <a:t>PCs </a:t>
            </a:r>
            <a:r>
              <a:rPr sz="1200" spc="-5" dirty="0">
                <a:latin typeface="Times New Roman"/>
                <a:cs typeface="Times New Roman"/>
              </a:rPr>
              <a:t>may </a:t>
            </a:r>
            <a:r>
              <a:rPr sz="1200" dirty="0">
                <a:latin typeface="Times New Roman"/>
                <a:cs typeface="Times New Roman"/>
              </a:rPr>
              <a:t>be given a large capacity disk and  </a:t>
            </a:r>
            <a:r>
              <a:rPr sz="1200" spc="-5" dirty="0">
                <a:latin typeface="Times New Roman"/>
                <a:cs typeface="Times New Roman"/>
              </a:rPr>
              <a:t>becomes </a:t>
            </a:r>
            <a:r>
              <a:rPr sz="1200" dirty="0">
                <a:latin typeface="Times New Roman"/>
                <a:cs typeface="Times New Roman"/>
              </a:rPr>
              <a:t>a server to </a:t>
            </a:r>
            <a:r>
              <a:rPr sz="1200" spc="-5" dirty="0">
                <a:latin typeface="Times New Roman"/>
                <a:cs typeface="Times New Roman"/>
              </a:rPr>
              <a:t>others. </a:t>
            </a:r>
            <a:r>
              <a:rPr sz="1200" dirty="0">
                <a:latin typeface="Times New Roman"/>
                <a:cs typeface="Times New Roman"/>
              </a:rPr>
              <a:t>Software </a:t>
            </a:r>
            <a:r>
              <a:rPr sz="1200" spc="-5" dirty="0">
                <a:latin typeface="Times New Roman"/>
                <a:cs typeface="Times New Roman"/>
              </a:rPr>
              <a:t>stored on the server and is used by the  whole group. In </a:t>
            </a:r>
            <a:r>
              <a:rPr sz="1200" dirty="0">
                <a:latin typeface="Times New Roman"/>
                <a:cs typeface="Times New Roman"/>
              </a:rPr>
              <a:t>this case </a:t>
            </a:r>
            <a:r>
              <a:rPr sz="1200" spc="-5" dirty="0">
                <a:latin typeface="Times New Roman"/>
                <a:cs typeface="Times New Roman"/>
              </a:rPr>
              <a:t>size </a:t>
            </a:r>
            <a:r>
              <a:rPr sz="1200" dirty="0">
                <a:latin typeface="Times New Roman"/>
                <a:cs typeface="Times New Roman"/>
              </a:rPr>
              <a:t>is </a:t>
            </a:r>
            <a:r>
              <a:rPr sz="1200" spc="-5" dirty="0">
                <a:latin typeface="Times New Roman"/>
                <a:cs typeface="Times New Roman"/>
              </a:rPr>
              <a:t>determined </a:t>
            </a:r>
            <a:r>
              <a:rPr sz="1200" dirty="0">
                <a:latin typeface="Times New Roman"/>
                <a:cs typeface="Times New Roman"/>
              </a:rPr>
              <a:t>by software</a:t>
            </a:r>
            <a:r>
              <a:rPr sz="1200" spc="-20" dirty="0">
                <a:latin typeface="Times New Roman"/>
                <a:cs typeface="Times New Roman"/>
              </a:rPr>
              <a:t> </a:t>
            </a:r>
            <a:r>
              <a:rPr sz="1200" spc="-5" dirty="0">
                <a:latin typeface="Times New Roman"/>
                <a:cs typeface="Times New Roman"/>
              </a:rPr>
              <a:t>licenses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ts val="1405"/>
              </a:lnSpc>
              <a:buFont typeface="Courier New"/>
              <a:buChar char="o"/>
              <a:tabLst>
                <a:tab pos="241300" algn="l"/>
              </a:tabLst>
            </a:pPr>
            <a:r>
              <a:rPr sz="1200" b="1" spc="-5" dirty="0">
                <a:latin typeface="Times New Roman"/>
                <a:cs typeface="Times New Roman"/>
              </a:rPr>
              <a:t>Transmission </a:t>
            </a:r>
            <a:r>
              <a:rPr sz="1200" b="1" dirty="0">
                <a:latin typeface="Times New Roman"/>
                <a:cs typeface="Times New Roman"/>
              </a:rPr>
              <a:t>Media &amp;</a:t>
            </a:r>
            <a:r>
              <a:rPr sz="1200" b="1" spc="-105" dirty="0">
                <a:latin typeface="Times New Roman"/>
                <a:cs typeface="Times New Roman"/>
              </a:rPr>
              <a:t> </a:t>
            </a:r>
            <a:r>
              <a:rPr sz="1200" b="1" spc="-5" dirty="0">
                <a:latin typeface="Times New Roman"/>
                <a:cs typeface="Times New Roman"/>
              </a:rPr>
              <a:t>Topology</a:t>
            </a:r>
            <a:endParaRPr sz="1200">
              <a:latin typeface="Times New Roman"/>
              <a:cs typeface="Times New Roman"/>
            </a:endParaRPr>
          </a:p>
          <a:p>
            <a:pPr marL="698500" marR="6985" lvl="1" indent="-228600">
              <a:lnSpc>
                <a:spcPts val="1380"/>
              </a:lnSpc>
              <a:spcBef>
                <a:spcPts val="60"/>
              </a:spcBef>
              <a:buFont typeface="Meiryo"/>
              <a:buChar char="✓"/>
              <a:tabLst>
                <a:tab pos="698500" algn="l"/>
              </a:tabLst>
            </a:pPr>
            <a:r>
              <a:rPr sz="1200" dirty="0">
                <a:latin typeface="Times New Roman"/>
                <a:cs typeface="Times New Roman"/>
              </a:rPr>
              <a:t>In addition to size, </a:t>
            </a:r>
            <a:r>
              <a:rPr sz="1200" spc="-5" dirty="0">
                <a:latin typeface="Times New Roman"/>
                <a:cs typeface="Times New Roman"/>
              </a:rPr>
              <a:t>LANs </a:t>
            </a:r>
            <a:r>
              <a:rPr sz="1200" dirty="0">
                <a:latin typeface="Times New Roman"/>
                <a:cs typeface="Times New Roman"/>
              </a:rPr>
              <a:t>are </a:t>
            </a:r>
            <a:r>
              <a:rPr sz="1200" spc="-5" dirty="0">
                <a:latin typeface="Times New Roman"/>
                <a:cs typeface="Times New Roman"/>
              </a:rPr>
              <a:t>distinguished from other types of networks by  Transmission media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topology</a:t>
            </a:r>
            <a:endParaRPr sz="1200">
              <a:latin typeface="Times New Roman"/>
              <a:cs typeface="Times New Roman"/>
            </a:endParaRPr>
          </a:p>
          <a:p>
            <a:pPr marL="698500" lvl="1" indent="-228600">
              <a:lnSpc>
                <a:spcPts val="1315"/>
              </a:lnSpc>
              <a:buFont typeface="Meiryo"/>
              <a:buChar char="✓"/>
              <a:tabLst>
                <a:tab pos="698500" algn="l"/>
              </a:tabLst>
            </a:pPr>
            <a:r>
              <a:rPr sz="1200" dirty="0">
                <a:latin typeface="Times New Roman"/>
                <a:cs typeface="Times New Roman"/>
              </a:rPr>
              <a:t>In </a:t>
            </a:r>
            <a:r>
              <a:rPr sz="1200" spc="-5" dirty="0">
                <a:latin typeface="Times New Roman"/>
                <a:cs typeface="Times New Roman"/>
              </a:rPr>
              <a:t>general </a:t>
            </a:r>
            <a:r>
              <a:rPr sz="1200" dirty="0">
                <a:latin typeface="Times New Roman"/>
                <a:cs typeface="Times New Roman"/>
              </a:rPr>
              <a:t>a given </a:t>
            </a:r>
            <a:r>
              <a:rPr sz="1200" spc="-5" dirty="0">
                <a:latin typeface="Times New Roman"/>
                <a:cs typeface="Times New Roman"/>
              </a:rPr>
              <a:t>LAN </a:t>
            </a:r>
            <a:r>
              <a:rPr sz="1200" dirty="0">
                <a:latin typeface="Times New Roman"/>
                <a:cs typeface="Times New Roman"/>
              </a:rPr>
              <a:t>will use </a:t>
            </a:r>
            <a:r>
              <a:rPr sz="1200" spc="-5" dirty="0">
                <a:latin typeface="Times New Roman"/>
                <a:cs typeface="Times New Roman"/>
              </a:rPr>
              <a:t>only </a:t>
            </a:r>
            <a:r>
              <a:rPr sz="1200" dirty="0">
                <a:latin typeface="Times New Roman"/>
                <a:cs typeface="Times New Roman"/>
              </a:rPr>
              <a:t>one type </a:t>
            </a:r>
            <a:r>
              <a:rPr sz="1200" spc="-5" dirty="0">
                <a:latin typeface="Times New Roman"/>
                <a:cs typeface="Times New Roman"/>
              </a:rPr>
              <a:t>of Transmission</a:t>
            </a:r>
            <a:r>
              <a:rPr sz="1200" spc="35"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The </a:t>
            </a:r>
            <a:r>
              <a:rPr sz="1200" spc="-5" dirty="0">
                <a:latin typeface="Times New Roman"/>
                <a:cs typeface="Times New Roman"/>
              </a:rPr>
              <a:t>most </a:t>
            </a:r>
            <a:r>
              <a:rPr sz="1200" dirty="0">
                <a:latin typeface="Times New Roman"/>
                <a:cs typeface="Times New Roman"/>
              </a:rPr>
              <a:t>common </a:t>
            </a:r>
            <a:r>
              <a:rPr sz="1200" spc="-5" dirty="0">
                <a:latin typeface="Times New Roman"/>
                <a:cs typeface="Times New Roman"/>
              </a:rPr>
              <a:t>LAN topology Bus, Star</a:t>
            </a:r>
            <a:r>
              <a:rPr sz="1200" spc="-65" dirty="0">
                <a:latin typeface="Times New Roman"/>
                <a:cs typeface="Times New Roman"/>
              </a:rPr>
              <a:t> </a:t>
            </a:r>
            <a:r>
              <a:rPr sz="1200" spc="-5" dirty="0">
                <a:latin typeface="Times New Roman"/>
                <a:cs typeface="Times New Roman"/>
              </a:rPr>
              <a:t>Ring</a:t>
            </a:r>
            <a:endParaRPr sz="1200">
              <a:latin typeface="Times New Roman"/>
              <a:cs typeface="Times New Roman"/>
            </a:endParaRPr>
          </a:p>
          <a:p>
            <a:pPr lvl="1">
              <a:lnSpc>
                <a:spcPct val="100000"/>
              </a:lnSpc>
              <a:spcBef>
                <a:spcPts val="5"/>
              </a:spcBef>
              <a:buChar char="✓"/>
            </a:pPr>
            <a:endParaRPr sz="1150">
              <a:latin typeface="Times New Roman"/>
              <a:cs typeface="Times New Roman"/>
            </a:endParaRPr>
          </a:p>
          <a:p>
            <a:pPr marL="241300" indent="-228600">
              <a:lnSpc>
                <a:spcPts val="1405"/>
              </a:lnSpc>
              <a:spcBef>
                <a:spcPts val="5"/>
              </a:spcBef>
              <a:buFont typeface="Courier New"/>
              <a:buChar char="o"/>
              <a:tabLst>
                <a:tab pos="241300" algn="l"/>
              </a:tabLst>
            </a:pPr>
            <a:r>
              <a:rPr sz="1200" b="1" dirty="0">
                <a:latin typeface="Times New Roman"/>
                <a:cs typeface="Times New Roman"/>
              </a:rPr>
              <a:t>Data Rates in a</a:t>
            </a:r>
            <a:r>
              <a:rPr sz="1200" b="1" spc="-90" dirty="0">
                <a:latin typeface="Times New Roman"/>
                <a:cs typeface="Times New Roman"/>
              </a:rPr>
              <a:t> </a:t>
            </a:r>
            <a:r>
              <a:rPr sz="1200" b="1" spc="-5" dirty="0">
                <a:latin typeface="Times New Roman"/>
                <a:cs typeface="Times New Roman"/>
              </a:rPr>
              <a:t>LAN</a:t>
            </a:r>
            <a:endParaRPr sz="1200">
              <a:latin typeface="Times New Roman"/>
              <a:cs typeface="Times New Roman"/>
            </a:endParaRPr>
          </a:p>
          <a:p>
            <a:pPr marL="698500" lvl="1" indent="-228600">
              <a:lnSpc>
                <a:spcPts val="1375"/>
              </a:lnSpc>
              <a:buFont typeface="Meiryo"/>
              <a:buChar char="✓"/>
              <a:tabLst>
                <a:tab pos="698500" algn="l"/>
              </a:tabLst>
            </a:pPr>
            <a:r>
              <a:rPr sz="1200" spc="-5" dirty="0">
                <a:latin typeface="Times New Roman"/>
                <a:cs typeface="Times New Roman"/>
              </a:rPr>
              <a:t>Traditionally </a:t>
            </a:r>
            <a:r>
              <a:rPr sz="1200" dirty="0">
                <a:latin typeface="Times New Roman"/>
                <a:cs typeface="Times New Roman"/>
              </a:rPr>
              <a:t>4 – </a:t>
            </a:r>
            <a:r>
              <a:rPr sz="1200" spc="-5" dirty="0">
                <a:latin typeface="Times New Roman"/>
                <a:cs typeface="Times New Roman"/>
              </a:rPr>
              <a:t>16</a:t>
            </a:r>
            <a:r>
              <a:rPr sz="1200" spc="-70" dirty="0">
                <a:latin typeface="Times New Roman"/>
                <a:cs typeface="Times New Roman"/>
              </a:rPr>
              <a:t> </a:t>
            </a:r>
            <a:r>
              <a:rPr sz="1200" spc="-5" dirty="0">
                <a:latin typeface="Times New Roman"/>
                <a:cs typeface="Times New Roman"/>
              </a:rPr>
              <a:t>Mbps</a:t>
            </a:r>
            <a:endParaRPr sz="12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Speeds increased and now 100Mbps and above are also</a:t>
            </a:r>
            <a:r>
              <a:rPr sz="1200" spc="20" dirty="0">
                <a:latin typeface="Times New Roman"/>
                <a:cs typeface="Times New Roman"/>
              </a:rPr>
              <a:t> </a:t>
            </a:r>
            <a:r>
              <a:rPr sz="1200" spc="-5" dirty="0">
                <a:latin typeface="Times New Roman"/>
                <a:cs typeface="Times New Roman"/>
              </a:rPr>
              <a:t>possible</a:t>
            </a:r>
            <a:endParaRPr sz="1200">
              <a:latin typeface="Times New Roman"/>
              <a:cs typeface="Times New Roman"/>
            </a:endParaRPr>
          </a:p>
          <a:p>
            <a:pPr marL="698500" lvl="1" indent="-228600">
              <a:lnSpc>
                <a:spcPts val="1410"/>
              </a:lnSpc>
              <a:spcBef>
                <a:spcPts val="80"/>
              </a:spcBef>
              <a:buSzPct val="116666"/>
              <a:buFont typeface="Meiryo"/>
              <a:buChar char="✓"/>
              <a:tabLst>
                <a:tab pos="698500" algn="l"/>
              </a:tabLst>
            </a:pPr>
            <a:r>
              <a:rPr sz="1200" spc="-5" dirty="0">
                <a:latin typeface="Times New Roman"/>
                <a:cs typeface="Times New Roman"/>
              </a:rPr>
              <a:t>Giga Bit LAN</a:t>
            </a:r>
            <a:r>
              <a:rPr sz="1200" spc="-75" dirty="0">
                <a:latin typeface="Times New Roman"/>
                <a:cs typeface="Times New Roman"/>
              </a:rPr>
              <a:t> </a:t>
            </a:r>
            <a:r>
              <a:rPr sz="1200" dirty="0">
                <a:latin typeface="Times New Roman"/>
                <a:cs typeface="Times New Roman"/>
              </a:rPr>
              <a:t>technologies</a:t>
            </a:r>
            <a:endParaRPr sz="1200">
              <a:latin typeface="Times New Roman"/>
              <a:cs typeface="Times New Roman"/>
            </a:endParaRPr>
          </a:p>
          <a:p>
            <a:pPr marL="241300" indent="-228600">
              <a:lnSpc>
                <a:spcPts val="1650"/>
              </a:lnSpc>
              <a:buSzPct val="85714"/>
              <a:buFont typeface="Meiryo"/>
              <a:buChar char="❖"/>
              <a:tabLst>
                <a:tab pos="241300" algn="l"/>
              </a:tabLst>
            </a:pPr>
            <a:r>
              <a:rPr sz="1400" b="1" spc="-10" dirty="0">
                <a:latin typeface="Times New Roman"/>
                <a:cs typeface="Times New Roman"/>
              </a:rPr>
              <a:t>WANs</a:t>
            </a:r>
            <a:endParaRPr sz="1400">
              <a:latin typeface="Times New Roman"/>
              <a:cs typeface="Times New Roman"/>
            </a:endParaRPr>
          </a:p>
        </p:txBody>
      </p:sp>
      <p:sp>
        <p:nvSpPr>
          <p:cNvPr id="5" name="object 5"/>
          <p:cNvSpPr/>
          <p:nvPr/>
        </p:nvSpPr>
        <p:spPr>
          <a:xfrm>
            <a:off x="1143000" y="4991861"/>
            <a:ext cx="2419350" cy="17145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057400" y="4827270"/>
            <a:ext cx="2400300" cy="1689353"/>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1130300" y="6706361"/>
            <a:ext cx="5531485" cy="3044825"/>
          </a:xfrm>
          <a:prstGeom prst="rect">
            <a:avLst/>
          </a:prstGeom>
        </p:spPr>
        <p:txBody>
          <a:bodyPr vert="horz" wrap="square" lIns="0" tIns="0" rIns="0" bIns="0" rtlCol="0">
            <a:spAutoFit/>
          </a:bodyPr>
          <a:lstStyle/>
          <a:p>
            <a:pPr marL="241300" marR="5080" indent="-228600" algn="just">
              <a:lnSpc>
                <a:spcPts val="1380"/>
              </a:lnSpc>
              <a:buFont typeface="Courier New"/>
              <a:buChar char="o"/>
              <a:tabLst>
                <a:tab pos="241300" algn="l"/>
              </a:tabLst>
            </a:pPr>
            <a:r>
              <a:rPr sz="1200" dirty="0">
                <a:latin typeface="Times New Roman"/>
                <a:cs typeface="Times New Roman"/>
              </a:rPr>
              <a:t>Generally cover a large </a:t>
            </a:r>
            <a:r>
              <a:rPr sz="1200" spc="-5" dirty="0">
                <a:latin typeface="Times New Roman"/>
                <a:cs typeface="Times New Roman"/>
              </a:rPr>
              <a:t>geographical </a:t>
            </a:r>
            <a:r>
              <a:rPr sz="1200" dirty="0">
                <a:latin typeface="Times New Roman"/>
                <a:cs typeface="Times New Roman"/>
              </a:rPr>
              <a:t>area and it usually </a:t>
            </a:r>
            <a:r>
              <a:rPr sz="1200" spc="-5" dirty="0">
                <a:latin typeface="Times New Roman"/>
                <a:cs typeface="Times New Roman"/>
              </a:rPr>
              <a:t>span </a:t>
            </a:r>
            <a:r>
              <a:rPr sz="1200" dirty="0">
                <a:latin typeface="Times New Roman"/>
                <a:cs typeface="Times New Roman"/>
              </a:rPr>
              <a:t>an </a:t>
            </a:r>
            <a:r>
              <a:rPr sz="1200" spc="-5" dirty="0">
                <a:latin typeface="Times New Roman"/>
                <a:cs typeface="Times New Roman"/>
              </a:rPr>
              <a:t>Unlimited number </a:t>
            </a:r>
            <a:r>
              <a:rPr sz="1200" dirty="0">
                <a:latin typeface="Times New Roman"/>
                <a:cs typeface="Times New Roman"/>
              </a:rPr>
              <a:t>of  </a:t>
            </a:r>
            <a:r>
              <a:rPr sz="1200" spc="-5" dirty="0">
                <a:latin typeface="Times New Roman"/>
                <a:cs typeface="Times New Roman"/>
              </a:rPr>
              <a:t>miles </a:t>
            </a:r>
            <a:r>
              <a:rPr sz="1200" dirty="0">
                <a:latin typeface="Times New Roman"/>
                <a:cs typeface="Times New Roman"/>
              </a:rPr>
              <a:t>by utilizing Public or </a:t>
            </a:r>
            <a:r>
              <a:rPr sz="1200" spc="-5" dirty="0">
                <a:latin typeface="Times New Roman"/>
                <a:cs typeface="Times New Roman"/>
              </a:rPr>
              <a:t>Leased networks </a:t>
            </a:r>
            <a:r>
              <a:rPr sz="1200" dirty="0">
                <a:latin typeface="Times New Roman"/>
                <a:cs typeface="Times New Roman"/>
              </a:rPr>
              <a:t>instead </a:t>
            </a:r>
            <a:r>
              <a:rPr sz="1200" spc="-5" dirty="0">
                <a:latin typeface="Times New Roman"/>
                <a:cs typeface="Times New Roman"/>
              </a:rPr>
              <a:t>of having their own hardware as  </a:t>
            </a:r>
            <a:r>
              <a:rPr sz="1200" dirty="0">
                <a:latin typeface="Times New Roman"/>
                <a:cs typeface="Times New Roman"/>
              </a:rPr>
              <a:t>in the </a:t>
            </a:r>
            <a:r>
              <a:rPr sz="1200" spc="-5" dirty="0">
                <a:latin typeface="Times New Roman"/>
                <a:cs typeface="Times New Roman"/>
              </a:rPr>
              <a:t>case of</a:t>
            </a:r>
            <a:r>
              <a:rPr sz="1200" spc="-70" dirty="0">
                <a:latin typeface="Times New Roman"/>
                <a:cs typeface="Times New Roman"/>
              </a:rPr>
              <a:t> </a:t>
            </a:r>
            <a:r>
              <a:rPr sz="1200" spc="-5" dirty="0">
                <a:latin typeface="Times New Roman"/>
                <a:cs typeface="Times New Roman"/>
              </a:rPr>
              <a:t>LANs</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241300" indent="-228600">
              <a:lnSpc>
                <a:spcPts val="1405"/>
              </a:lnSpc>
              <a:buFont typeface="Courier New"/>
              <a:buChar char="o"/>
              <a:tabLst>
                <a:tab pos="241300" algn="l"/>
              </a:tabLst>
            </a:pPr>
            <a:r>
              <a:rPr sz="1200" b="1" spc="-5" dirty="0">
                <a:latin typeface="Times New Roman"/>
                <a:cs typeface="Times New Roman"/>
              </a:rPr>
              <a:t>Design of </a:t>
            </a:r>
            <a:r>
              <a:rPr sz="1200" b="1" dirty="0">
                <a:latin typeface="Times New Roman"/>
                <a:cs typeface="Times New Roman"/>
              </a:rPr>
              <a:t>a</a:t>
            </a:r>
            <a:r>
              <a:rPr sz="1200" b="1" spc="-85" dirty="0">
                <a:latin typeface="Times New Roman"/>
                <a:cs typeface="Times New Roman"/>
              </a:rPr>
              <a:t> </a:t>
            </a:r>
            <a:r>
              <a:rPr sz="1200" b="1" spc="-10" dirty="0">
                <a:latin typeface="Times New Roman"/>
                <a:cs typeface="Times New Roman"/>
              </a:rPr>
              <a:t>WAN</a:t>
            </a:r>
            <a:endParaRPr sz="1200">
              <a:latin typeface="Times New Roman"/>
              <a:cs typeface="Times New Roman"/>
            </a:endParaRPr>
          </a:p>
          <a:p>
            <a:pPr marL="698500" lvl="1" indent="-228600">
              <a:lnSpc>
                <a:spcPts val="1375"/>
              </a:lnSpc>
              <a:buFont typeface="Meiryo"/>
              <a:buChar char="✓"/>
              <a:tabLst>
                <a:tab pos="698500" algn="l"/>
              </a:tabLst>
            </a:pPr>
            <a:r>
              <a:rPr sz="1200" dirty="0">
                <a:latin typeface="Times New Roman"/>
                <a:cs typeface="Times New Roman"/>
              </a:rPr>
              <a:t>Typically , it </a:t>
            </a:r>
            <a:r>
              <a:rPr sz="1200" spc="-5" dirty="0">
                <a:latin typeface="Times New Roman"/>
                <a:cs typeface="Times New Roman"/>
              </a:rPr>
              <a:t>consists </a:t>
            </a:r>
            <a:r>
              <a:rPr sz="1200" dirty="0">
                <a:latin typeface="Times New Roman"/>
                <a:cs typeface="Times New Roman"/>
              </a:rPr>
              <a:t>of a large </a:t>
            </a:r>
            <a:r>
              <a:rPr sz="1200" spc="-5" dirty="0">
                <a:latin typeface="Times New Roman"/>
                <a:cs typeface="Times New Roman"/>
              </a:rPr>
              <a:t>number of Switching</a:t>
            </a:r>
            <a:r>
              <a:rPr sz="1200" spc="-80" dirty="0">
                <a:latin typeface="Times New Roman"/>
                <a:cs typeface="Times New Roman"/>
              </a:rPr>
              <a:t> </a:t>
            </a:r>
            <a:r>
              <a:rPr sz="1200" spc="-5" dirty="0">
                <a:latin typeface="Times New Roman"/>
                <a:cs typeface="Times New Roman"/>
              </a:rPr>
              <a:t>Nodes</a:t>
            </a:r>
            <a:endParaRPr sz="1200">
              <a:latin typeface="Times New Roman"/>
              <a:cs typeface="Times New Roman"/>
            </a:endParaRPr>
          </a:p>
          <a:p>
            <a:pPr marL="698500" marR="5080" lvl="1" indent="-228600" algn="just">
              <a:lnSpc>
                <a:spcPts val="1380"/>
              </a:lnSpc>
              <a:spcBef>
                <a:spcPts val="65"/>
              </a:spcBef>
              <a:buFont typeface="Meiryo"/>
              <a:buChar char="✓"/>
              <a:tabLst>
                <a:tab pos="698500" algn="l"/>
              </a:tabLst>
            </a:pPr>
            <a:r>
              <a:rPr sz="1200" spc="-5" dirty="0">
                <a:latin typeface="Times New Roman"/>
                <a:cs typeface="Times New Roman"/>
              </a:rPr>
              <a:t>Transmission </a:t>
            </a:r>
            <a:r>
              <a:rPr sz="1200" dirty="0">
                <a:latin typeface="Times New Roman"/>
                <a:cs typeface="Times New Roman"/>
              </a:rPr>
              <a:t>from any one device is routed through these internal nodes to</a:t>
            </a:r>
            <a:r>
              <a:rPr sz="1200" spc="-85" dirty="0">
                <a:latin typeface="Times New Roman"/>
                <a:cs typeface="Times New Roman"/>
              </a:rPr>
              <a:t> </a:t>
            </a:r>
            <a:r>
              <a:rPr sz="1200" dirty="0">
                <a:latin typeface="Times New Roman"/>
                <a:cs typeface="Times New Roman"/>
              </a:rPr>
              <a:t>the  specified destination</a:t>
            </a:r>
            <a:r>
              <a:rPr sz="1200" spc="-100" dirty="0">
                <a:latin typeface="Times New Roman"/>
                <a:cs typeface="Times New Roman"/>
              </a:rPr>
              <a:t> </a:t>
            </a:r>
            <a:r>
              <a:rPr sz="1200" dirty="0">
                <a:latin typeface="Times New Roman"/>
                <a:cs typeface="Times New Roman"/>
              </a:rPr>
              <a:t>device</a:t>
            </a:r>
            <a:endParaRPr sz="1200">
              <a:latin typeface="Times New Roman"/>
              <a:cs typeface="Times New Roman"/>
            </a:endParaRPr>
          </a:p>
          <a:p>
            <a:pPr marL="698500" marR="5080" lvl="1" indent="-228600" algn="just">
              <a:lnSpc>
                <a:spcPts val="1380"/>
              </a:lnSpc>
              <a:buFont typeface="Meiryo"/>
              <a:buChar char="✓"/>
              <a:tabLst>
                <a:tab pos="698500" algn="l"/>
              </a:tabLst>
            </a:pPr>
            <a:r>
              <a:rPr sz="1200" spc="-5" dirty="0">
                <a:latin typeface="Times New Roman"/>
                <a:cs typeface="Times New Roman"/>
              </a:rPr>
              <a:t>These nodes are not concerned with the </a:t>
            </a:r>
            <a:r>
              <a:rPr sz="1200" dirty="0">
                <a:latin typeface="Times New Roman"/>
                <a:cs typeface="Times New Roman"/>
              </a:rPr>
              <a:t>content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data, rather their  purpose </a:t>
            </a:r>
            <a:r>
              <a:rPr sz="1200" dirty="0">
                <a:latin typeface="Times New Roman"/>
                <a:cs typeface="Times New Roman"/>
              </a:rPr>
              <a:t>is to </a:t>
            </a:r>
            <a:r>
              <a:rPr sz="1200" spc="-5" dirty="0">
                <a:latin typeface="Times New Roman"/>
                <a:cs typeface="Times New Roman"/>
              </a:rPr>
              <a:t>provide </a:t>
            </a:r>
            <a:r>
              <a:rPr sz="1200" dirty="0">
                <a:latin typeface="Times New Roman"/>
                <a:cs typeface="Times New Roman"/>
              </a:rPr>
              <a:t>a </a:t>
            </a:r>
            <a:r>
              <a:rPr sz="1200" spc="-5" dirty="0">
                <a:latin typeface="Times New Roman"/>
                <a:cs typeface="Times New Roman"/>
              </a:rPr>
              <a:t>switching facility that </a:t>
            </a:r>
            <a:r>
              <a:rPr sz="1200" dirty="0">
                <a:latin typeface="Times New Roman"/>
                <a:cs typeface="Times New Roman"/>
              </a:rPr>
              <a:t>will </a:t>
            </a:r>
            <a:r>
              <a:rPr sz="1200" spc="-5" dirty="0">
                <a:latin typeface="Times New Roman"/>
                <a:cs typeface="Times New Roman"/>
              </a:rPr>
              <a:t>move </a:t>
            </a:r>
            <a:r>
              <a:rPr sz="1200" dirty="0">
                <a:latin typeface="Times New Roman"/>
                <a:cs typeface="Times New Roman"/>
              </a:rPr>
              <a:t>the data </a:t>
            </a:r>
            <a:r>
              <a:rPr sz="1200" spc="-5" dirty="0">
                <a:latin typeface="Times New Roman"/>
                <a:cs typeface="Times New Roman"/>
              </a:rPr>
              <a:t>from </a:t>
            </a:r>
            <a:r>
              <a:rPr sz="1200" dirty="0">
                <a:latin typeface="Times New Roman"/>
                <a:cs typeface="Times New Roman"/>
              </a:rPr>
              <a:t>node to  node until it reaches its</a:t>
            </a:r>
            <a:r>
              <a:rPr sz="1200" spc="-85" dirty="0">
                <a:latin typeface="Times New Roman"/>
                <a:cs typeface="Times New Roman"/>
              </a:rPr>
              <a:t> </a:t>
            </a:r>
            <a:r>
              <a:rPr sz="1200" spc="-5" dirty="0">
                <a:latin typeface="Times New Roman"/>
                <a:cs typeface="Times New Roman"/>
              </a:rPr>
              <a:t>destination</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How </a:t>
            </a:r>
            <a:r>
              <a:rPr sz="1200" dirty="0">
                <a:latin typeface="Times New Roman"/>
                <a:cs typeface="Times New Roman"/>
              </a:rPr>
              <a:t>to </a:t>
            </a:r>
            <a:r>
              <a:rPr sz="1200" spc="-5" dirty="0">
                <a:latin typeface="Times New Roman"/>
                <a:cs typeface="Times New Roman"/>
              </a:rPr>
              <a:t>Implement </a:t>
            </a:r>
            <a:r>
              <a:rPr sz="1200" dirty="0">
                <a:latin typeface="Times New Roman"/>
                <a:cs typeface="Times New Roman"/>
              </a:rPr>
              <a:t>a</a:t>
            </a:r>
            <a:r>
              <a:rPr sz="1200" spc="-40" dirty="0">
                <a:latin typeface="Times New Roman"/>
                <a:cs typeface="Times New Roman"/>
              </a:rPr>
              <a:t> </a:t>
            </a:r>
            <a:r>
              <a:rPr sz="1200" spc="-5" dirty="0">
                <a:latin typeface="Times New Roman"/>
                <a:cs typeface="Times New Roman"/>
              </a:rPr>
              <a:t>WAN?</a:t>
            </a:r>
            <a:endParaRPr sz="1200">
              <a:latin typeface="Times New Roman"/>
              <a:cs typeface="Times New Roman"/>
            </a:endParaRPr>
          </a:p>
          <a:p>
            <a:pPr marL="698500" lvl="1" indent="-228600">
              <a:lnSpc>
                <a:spcPts val="1375"/>
              </a:lnSpc>
              <a:buFont typeface="Meiryo"/>
              <a:buChar char="✓"/>
              <a:tabLst>
                <a:tab pos="698500" algn="l"/>
              </a:tabLst>
            </a:pPr>
            <a:r>
              <a:rPr sz="1200" dirty="0">
                <a:latin typeface="Times New Roman"/>
                <a:cs typeface="Times New Roman"/>
              </a:rPr>
              <a:t>Traditionally </a:t>
            </a:r>
            <a:r>
              <a:rPr sz="1200" spc="-10" dirty="0">
                <a:latin typeface="Times New Roman"/>
                <a:cs typeface="Times New Roman"/>
              </a:rPr>
              <a:t>WAN </a:t>
            </a:r>
            <a:r>
              <a:rPr sz="1200" spc="-5" dirty="0">
                <a:latin typeface="Times New Roman"/>
                <a:cs typeface="Times New Roman"/>
              </a:rPr>
              <a:t>s </a:t>
            </a:r>
            <a:r>
              <a:rPr sz="1200" dirty="0">
                <a:latin typeface="Times New Roman"/>
                <a:cs typeface="Times New Roman"/>
              </a:rPr>
              <a:t>have been </a:t>
            </a:r>
            <a:r>
              <a:rPr sz="1200" spc="-5" dirty="0">
                <a:latin typeface="Times New Roman"/>
                <a:cs typeface="Times New Roman"/>
              </a:rPr>
              <a:t>implemented </a:t>
            </a:r>
            <a:r>
              <a:rPr sz="1200" dirty="0">
                <a:latin typeface="Times New Roman"/>
                <a:cs typeface="Times New Roman"/>
              </a:rPr>
              <a:t>using one of the 2</a:t>
            </a:r>
            <a:r>
              <a:rPr sz="1200" spc="-40" dirty="0">
                <a:latin typeface="Times New Roman"/>
                <a:cs typeface="Times New Roman"/>
              </a:rPr>
              <a:t> </a:t>
            </a:r>
            <a:r>
              <a:rPr sz="1200" dirty="0">
                <a:latin typeface="Times New Roman"/>
                <a:cs typeface="Times New Roman"/>
              </a:rPr>
              <a:t>technologies:</a:t>
            </a:r>
            <a:endParaRPr sz="1200">
              <a:latin typeface="Times New Roman"/>
              <a:cs typeface="Times New Roman"/>
            </a:endParaRPr>
          </a:p>
          <a:p>
            <a:pPr marL="1384300">
              <a:lnSpc>
                <a:spcPts val="1590"/>
              </a:lnSpc>
            </a:pPr>
            <a:r>
              <a:rPr sz="1400" spc="-5" dirty="0">
                <a:latin typeface="Times New Roman"/>
                <a:cs typeface="Times New Roman"/>
              </a:rPr>
              <a:t>–</a:t>
            </a:r>
            <a:r>
              <a:rPr sz="1200" spc="-5" dirty="0">
                <a:latin typeface="Times New Roman"/>
                <a:cs typeface="Times New Roman"/>
              </a:rPr>
              <a:t>Circuit</a:t>
            </a:r>
            <a:r>
              <a:rPr sz="1200" spc="-65" dirty="0">
                <a:latin typeface="Times New Roman"/>
                <a:cs typeface="Times New Roman"/>
              </a:rPr>
              <a:t> </a:t>
            </a:r>
            <a:r>
              <a:rPr sz="1200" dirty="0">
                <a:latin typeface="Times New Roman"/>
                <a:cs typeface="Times New Roman"/>
              </a:rPr>
              <a:t>Switching</a:t>
            </a:r>
            <a:endParaRPr sz="1200">
              <a:latin typeface="Times New Roman"/>
              <a:cs typeface="Times New Roman"/>
            </a:endParaRPr>
          </a:p>
          <a:p>
            <a:pPr marL="1384300">
              <a:lnSpc>
                <a:spcPts val="1625"/>
              </a:lnSpc>
            </a:pPr>
            <a:r>
              <a:rPr sz="1400" spc="-5" dirty="0">
                <a:latin typeface="Times New Roman"/>
                <a:cs typeface="Times New Roman"/>
              </a:rPr>
              <a:t>–</a:t>
            </a:r>
            <a:r>
              <a:rPr sz="1200" spc="-5" dirty="0">
                <a:latin typeface="Times New Roman"/>
                <a:cs typeface="Times New Roman"/>
              </a:rPr>
              <a:t>Packet</a:t>
            </a:r>
            <a:r>
              <a:rPr sz="1200" spc="-70" dirty="0">
                <a:latin typeface="Times New Roman"/>
                <a:cs typeface="Times New Roman"/>
              </a:rPr>
              <a:t> </a:t>
            </a:r>
            <a:r>
              <a:rPr sz="1200" dirty="0">
                <a:latin typeface="Times New Roman"/>
                <a:cs typeface="Times New Roman"/>
              </a:rPr>
              <a:t>Switching</a:t>
            </a:r>
            <a:endParaRPr sz="1200">
              <a:latin typeface="Times New Roman"/>
              <a:cs typeface="Times New Roman"/>
            </a:endParaRPr>
          </a:p>
          <a:p>
            <a:pPr>
              <a:lnSpc>
                <a:spcPct val="100000"/>
              </a:lnSpc>
              <a:spcBef>
                <a:spcPts val="5"/>
              </a:spcBef>
            </a:pPr>
            <a:endParaRPr sz="1100">
              <a:latin typeface="Times New Roman"/>
              <a:cs typeface="Times New Roman"/>
            </a:endParaRPr>
          </a:p>
          <a:p>
            <a:pPr marL="241300" indent="-228600">
              <a:lnSpc>
                <a:spcPct val="100000"/>
              </a:lnSpc>
              <a:spcBef>
                <a:spcPts val="5"/>
              </a:spcBef>
              <a:buFont typeface="Courier New"/>
              <a:buChar char="o"/>
              <a:tabLst>
                <a:tab pos="241300" algn="l"/>
              </a:tabLst>
            </a:pPr>
            <a:r>
              <a:rPr sz="1200" spc="-5" dirty="0">
                <a:latin typeface="Times New Roman"/>
                <a:cs typeface="Times New Roman"/>
              </a:rPr>
              <a:t>Frame </a:t>
            </a:r>
            <a:r>
              <a:rPr sz="1200" dirty="0">
                <a:latin typeface="Times New Roman"/>
                <a:cs typeface="Times New Roman"/>
              </a:rPr>
              <a:t>Relay and </a:t>
            </a:r>
            <a:r>
              <a:rPr sz="1200" spc="-5" dirty="0">
                <a:latin typeface="Times New Roman"/>
                <a:cs typeface="Times New Roman"/>
              </a:rPr>
              <a:t>ATM </a:t>
            </a:r>
            <a:r>
              <a:rPr sz="1200" dirty="0">
                <a:latin typeface="Times New Roman"/>
                <a:cs typeface="Times New Roman"/>
              </a:rPr>
              <a:t>Networks play </a:t>
            </a:r>
            <a:r>
              <a:rPr sz="1200" spc="-5" dirty="0">
                <a:latin typeface="Times New Roman"/>
                <a:cs typeface="Times New Roman"/>
              </a:rPr>
              <a:t>important </a:t>
            </a:r>
            <a:r>
              <a:rPr sz="1200" dirty="0">
                <a:latin typeface="Times New Roman"/>
                <a:cs typeface="Times New Roman"/>
              </a:rPr>
              <a:t>role nowadays</a:t>
            </a:r>
            <a:r>
              <a:rPr sz="1200" spc="-30" dirty="0">
                <a:latin typeface="Times New Roman"/>
                <a:cs typeface="Times New Roman"/>
              </a:rPr>
              <a:t> </a:t>
            </a:r>
            <a:r>
              <a:rPr sz="1200" dirty="0">
                <a:latin typeface="Times New Roman"/>
                <a:cs typeface="Times New Roman"/>
              </a:rPr>
              <a:t>too</a:t>
            </a:r>
            <a:endParaRPr sz="1200">
              <a:latin typeface="Times New Roman"/>
              <a:cs typeface="Times New Roman"/>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37</a:t>
            </a:r>
            <a:endParaRPr sz="1200">
              <a:latin typeface="Times New Roman"/>
              <a:cs typeface="Times New Roman"/>
            </a:endParaRPr>
          </a:p>
        </p:txBody>
      </p:sp>
    </p:spTree>
    <p:extLst>
      <p:ext uri="{BB962C8B-B14F-4D97-AF65-F5344CB8AC3E}">
        <p14:creationId xmlns:p14="http://schemas.microsoft.com/office/powerpoint/2010/main" val="2024971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716"/>
            <a:ext cx="1593850" cy="225425"/>
          </a:xfrm>
          <a:prstGeom prst="rect">
            <a:avLst/>
          </a:prstGeom>
        </p:spPr>
        <p:txBody>
          <a:bodyPr vert="horz" wrap="square" lIns="0" tIns="0" rIns="0" bIns="0" rtlCol="0">
            <a:spAutoFit/>
          </a:bodyPr>
          <a:lstStyle/>
          <a:p>
            <a:pPr marL="241300" indent="-228600">
              <a:lnSpc>
                <a:spcPct val="100000"/>
              </a:lnSpc>
              <a:buFont typeface="Meiryo"/>
              <a:buChar char="❖"/>
              <a:tabLst>
                <a:tab pos="241935" algn="l"/>
              </a:tabLst>
            </a:pPr>
            <a:r>
              <a:rPr sz="1400" b="1" spc="-5" dirty="0">
                <a:latin typeface="Times New Roman"/>
                <a:cs typeface="Times New Roman"/>
              </a:rPr>
              <a:t>Circuit</a:t>
            </a:r>
            <a:r>
              <a:rPr sz="1400" b="1" spc="-50" dirty="0">
                <a:latin typeface="Times New Roman"/>
                <a:cs typeface="Times New Roman"/>
              </a:rPr>
              <a:t> </a:t>
            </a:r>
            <a:r>
              <a:rPr sz="1400" b="1" spc="-5" dirty="0">
                <a:latin typeface="Times New Roman"/>
                <a:cs typeface="Times New Roman"/>
              </a:rPr>
              <a:t>Switching</a:t>
            </a:r>
            <a:endParaRPr sz="1400">
              <a:latin typeface="Times New Roman"/>
              <a:cs typeface="Times New Roman"/>
            </a:endParaRPr>
          </a:p>
        </p:txBody>
      </p:sp>
      <p:sp>
        <p:nvSpPr>
          <p:cNvPr id="7" name="object 7"/>
          <p:cNvSpPr txBox="1"/>
          <p:nvPr/>
        </p:nvSpPr>
        <p:spPr>
          <a:xfrm>
            <a:off x="1130300" y="2579370"/>
            <a:ext cx="5530215" cy="109029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spc="-5" dirty="0">
                <a:latin typeface="Times New Roman"/>
                <a:cs typeface="Times New Roman"/>
              </a:rPr>
              <a:t>A dedicated communication path is established between two stations through the  </a:t>
            </a:r>
            <a:r>
              <a:rPr sz="1200" dirty="0">
                <a:latin typeface="Times New Roman"/>
                <a:cs typeface="Times New Roman"/>
              </a:rPr>
              <a:t>nodes of the</a:t>
            </a:r>
            <a:r>
              <a:rPr sz="1200" spc="-100"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241300" marR="1009015" indent="-228600">
              <a:lnSpc>
                <a:spcPts val="1380"/>
              </a:lnSpc>
              <a:buFont typeface="Courier New"/>
              <a:buChar char="o"/>
              <a:tabLst>
                <a:tab pos="241300" algn="l"/>
              </a:tabLst>
            </a:pPr>
            <a:r>
              <a:rPr sz="1200" dirty="0">
                <a:latin typeface="Times New Roman"/>
                <a:cs typeface="Times New Roman"/>
              </a:rPr>
              <a:t>This </a:t>
            </a:r>
            <a:r>
              <a:rPr sz="1200" spc="-5" dirty="0">
                <a:latin typeface="Times New Roman"/>
                <a:cs typeface="Times New Roman"/>
              </a:rPr>
              <a:t>path/CAPACITY </a:t>
            </a:r>
            <a:r>
              <a:rPr sz="1200" dirty="0">
                <a:latin typeface="Times New Roman"/>
                <a:cs typeface="Times New Roman"/>
              </a:rPr>
              <a:t>stays up </a:t>
            </a:r>
            <a:r>
              <a:rPr sz="1200" spc="-5" dirty="0">
                <a:latin typeface="Times New Roman"/>
                <a:cs typeface="Times New Roman"/>
              </a:rPr>
              <a:t>for </a:t>
            </a:r>
            <a:r>
              <a:rPr sz="1200" dirty="0">
                <a:latin typeface="Times New Roman"/>
                <a:cs typeface="Times New Roman"/>
              </a:rPr>
              <a:t>the duration of the communication  </a:t>
            </a:r>
            <a:r>
              <a:rPr sz="1200" spc="-5" dirty="0">
                <a:latin typeface="Times New Roman"/>
                <a:cs typeface="Times New Roman"/>
              </a:rPr>
              <a:t>Example </a:t>
            </a:r>
            <a:r>
              <a:rPr sz="1200" dirty="0">
                <a:latin typeface="Times New Roman"/>
                <a:cs typeface="Times New Roman"/>
              </a:rPr>
              <a:t>is </a:t>
            </a:r>
            <a:r>
              <a:rPr sz="1200" b="1" dirty="0">
                <a:latin typeface="Times New Roman"/>
                <a:cs typeface="Times New Roman"/>
              </a:rPr>
              <a:t>Telephone</a:t>
            </a:r>
            <a:r>
              <a:rPr sz="1200" b="1" spc="-55" dirty="0">
                <a:latin typeface="Times New Roman"/>
                <a:cs typeface="Times New Roman"/>
              </a:rPr>
              <a:t> </a:t>
            </a:r>
            <a:r>
              <a:rPr sz="1200" b="1" spc="-5" dirty="0">
                <a:latin typeface="Times New Roman"/>
                <a:cs typeface="Times New Roman"/>
              </a:rPr>
              <a:t>Network</a:t>
            </a:r>
            <a:endParaRPr sz="1200">
              <a:latin typeface="Times New Roman"/>
              <a:cs typeface="Times New Roman"/>
            </a:endParaRPr>
          </a:p>
          <a:p>
            <a:pPr>
              <a:lnSpc>
                <a:spcPct val="100000"/>
              </a:lnSpc>
              <a:spcBef>
                <a:spcPts val="20"/>
              </a:spcBef>
            </a:pPr>
            <a:endParaRPr sz="1100">
              <a:latin typeface="Times New Roman"/>
              <a:cs typeface="Times New Roman"/>
            </a:endParaRPr>
          </a:p>
          <a:p>
            <a:pPr marL="241300" indent="-228600">
              <a:lnSpc>
                <a:spcPct val="100000"/>
              </a:lnSpc>
              <a:buFont typeface="Meiryo"/>
              <a:buChar char="❖"/>
              <a:tabLst>
                <a:tab pos="241935" algn="l"/>
              </a:tabLst>
            </a:pPr>
            <a:r>
              <a:rPr sz="1400" b="1" spc="-5" dirty="0">
                <a:latin typeface="Times New Roman"/>
                <a:cs typeface="Times New Roman"/>
              </a:rPr>
              <a:t>Packet</a:t>
            </a:r>
            <a:r>
              <a:rPr sz="1400" b="1" spc="-50" dirty="0">
                <a:latin typeface="Times New Roman"/>
                <a:cs typeface="Times New Roman"/>
              </a:rPr>
              <a:t> </a:t>
            </a:r>
            <a:r>
              <a:rPr sz="1400" b="1" spc="-5" dirty="0">
                <a:latin typeface="Times New Roman"/>
                <a:cs typeface="Times New Roman"/>
              </a:rPr>
              <a:t>Switching</a:t>
            </a:r>
            <a:endParaRPr sz="1400">
              <a:latin typeface="Times New Roman"/>
              <a:cs typeface="Times New Roman"/>
            </a:endParaRPr>
          </a:p>
        </p:txBody>
      </p:sp>
      <p:sp>
        <p:nvSpPr>
          <p:cNvPr id="8" name="object 8"/>
          <p:cNvSpPr/>
          <p:nvPr/>
        </p:nvSpPr>
        <p:spPr>
          <a:xfrm>
            <a:off x="2286000" y="1257300"/>
            <a:ext cx="2857500" cy="131216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286000" y="3699509"/>
            <a:ext cx="2857500" cy="163220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130298" y="5400294"/>
            <a:ext cx="5531485" cy="428434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No </a:t>
            </a:r>
            <a:r>
              <a:rPr sz="1200" dirty="0">
                <a:latin typeface="Times New Roman"/>
                <a:cs typeface="Times New Roman"/>
              </a:rPr>
              <a:t>capacity is dedicated along a </a:t>
            </a:r>
            <a:r>
              <a:rPr sz="1200" spc="-5" dirty="0">
                <a:latin typeface="Times New Roman"/>
                <a:cs typeface="Times New Roman"/>
              </a:rPr>
              <a:t>path through </a:t>
            </a:r>
            <a:r>
              <a:rPr sz="1200" dirty="0">
                <a:latin typeface="Times New Roman"/>
                <a:cs typeface="Times New Roman"/>
              </a:rPr>
              <a:t>the</a:t>
            </a:r>
            <a:r>
              <a:rPr sz="1200" spc="-105"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Data </a:t>
            </a:r>
            <a:r>
              <a:rPr sz="1200" spc="-5" dirty="0">
                <a:latin typeface="Times New Roman"/>
                <a:cs typeface="Times New Roman"/>
              </a:rPr>
              <a:t>Is </a:t>
            </a:r>
            <a:r>
              <a:rPr sz="1200" dirty="0">
                <a:latin typeface="Times New Roman"/>
                <a:cs typeface="Times New Roman"/>
              </a:rPr>
              <a:t>sent out in </a:t>
            </a:r>
            <a:r>
              <a:rPr sz="1200" spc="-5" dirty="0">
                <a:latin typeface="Times New Roman"/>
                <a:cs typeface="Times New Roman"/>
              </a:rPr>
              <a:t>small </a:t>
            </a:r>
            <a:r>
              <a:rPr sz="1200" dirty="0">
                <a:latin typeface="Times New Roman"/>
                <a:cs typeface="Times New Roman"/>
              </a:rPr>
              <a:t>chunks called</a:t>
            </a:r>
            <a:r>
              <a:rPr sz="1200" spc="-100" dirty="0">
                <a:latin typeface="Times New Roman"/>
                <a:cs typeface="Times New Roman"/>
              </a:rPr>
              <a:t> </a:t>
            </a:r>
            <a:r>
              <a:rPr sz="1200" b="1" spc="-5" dirty="0">
                <a:latin typeface="Times New Roman"/>
                <a:cs typeface="Times New Roman"/>
              </a:rPr>
              <a:t>“Packets”</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Each path is passed from node to</a:t>
            </a:r>
            <a:r>
              <a:rPr sz="1200" spc="-60" dirty="0">
                <a:latin typeface="Times New Roman"/>
                <a:cs typeface="Times New Roman"/>
              </a:rPr>
              <a:t> </a:t>
            </a:r>
            <a:r>
              <a:rPr sz="1200" spc="-5" dirty="0">
                <a:latin typeface="Times New Roman"/>
                <a:cs typeface="Times New Roman"/>
              </a:rPr>
              <a:t>node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At </a:t>
            </a:r>
            <a:r>
              <a:rPr sz="1200" dirty="0">
                <a:latin typeface="Times New Roman"/>
                <a:cs typeface="Times New Roman"/>
              </a:rPr>
              <a:t>each </a:t>
            </a:r>
            <a:r>
              <a:rPr sz="1200" spc="-5" dirty="0">
                <a:latin typeface="Times New Roman"/>
                <a:cs typeface="Times New Roman"/>
              </a:rPr>
              <a:t>node, </a:t>
            </a:r>
            <a:r>
              <a:rPr sz="1200" dirty="0">
                <a:latin typeface="Times New Roman"/>
                <a:cs typeface="Times New Roman"/>
              </a:rPr>
              <a:t>entire </a:t>
            </a:r>
            <a:r>
              <a:rPr sz="1200" spc="-5" dirty="0">
                <a:latin typeface="Times New Roman"/>
                <a:cs typeface="Times New Roman"/>
              </a:rPr>
              <a:t>packet </a:t>
            </a:r>
            <a:r>
              <a:rPr sz="1200" dirty="0">
                <a:latin typeface="Times New Roman"/>
                <a:cs typeface="Times New Roman"/>
              </a:rPr>
              <a:t>is </a:t>
            </a:r>
            <a:r>
              <a:rPr sz="1200" spc="-5" dirty="0">
                <a:latin typeface="Times New Roman"/>
                <a:cs typeface="Times New Roman"/>
              </a:rPr>
              <a:t>received, stored </a:t>
            </a:r>
            <a:r>
              <a:rPr sz="1200" dirty="0">
                <a:latin typeface="Times New Roman"/>
                <a:cs typeface="Times New Roman"/>
              </a:rPr>
              <a:t>briefly and </a:t>
            </a:r>
            <a:r>
              <a:rPr sz="1200" spc="-5" dirty="0">
                <a:latin typeface="Times New Roman"/>
                <a:cs typeface="Times New Roman"/>
              </a:rPr>
              <a:t>then transmitted </a:t>
            </a:r>
            <a:r>
              <a:rPr sz="1200" dirty="0">
                <a:latin typeface="Times New Roman"/>
                <a:cs typeface="Times New Roman"/>
              </a:rPr>
              <a:t>to the next  </a:t>
            </a:r>
            <a:r>
              <a:rPr sz="1200" spc="-5" dirty="0">
                <a:latin typeface="Times New Roman"/>
                <a:cs typeface="Times New Roman"/>
              </a:rPr>
              <a:t>node.</a:t>
            </a:r>
            <a:endParaRPr sz="1200">
              <a:latin typeface="Times New Roman"/>
              <a:cs typeface="Times New Roman"/>
            </a:endParaRPr>
          </a:p>
          <a:p>
            <a:pPr marL="698500" lvl="1" indent="-228600">
              <a:lnSpc>
                <a:spcPts val="1345"/>
              </a:lnSpc>
              <a:buFont typeface="Meiryo"/>
              <a:buChar char="✓"/>
              <a:tabLst>
                <a:tab pos="698500" algn="l"/>
              </a:tabLst>
            </a:pPr>
            <a:r>
              <a:rPr sz="1200" spc="-5" dirty="0">
                <a:latin typeface="Times New Roman"/>
                <a:cs typeface="Times New Roman"/>
              </a:rPr>
              <a:t>Example </a:t>
            </a:r>
            <a:r>
              <a:rPr sz="1200" dirty="0">
                <a:latin typeface="Times New Roman"/>
                <a:cs typeface="Times New Roman"/>
              </a:rPr>
              <a:t>is : </a:t>
            </a:r>
            <a:r>
              <a:rPr sz="1200" b="1" u="heavy" dirty="0">
                <a:latin typeface="Times New Roman"/>
                <a:cs typeface="Times New Roman"/>
              </a:rPr>
              <a:t>Computer to Computer</a:t>
            </a:r>
            <a:r>
              <a:rPr sz="1200" b="1" u="heavy" spc="-80" dirty="0">
                <a:latin typeface="Times New Roman"/>
                <a:cs typeface="Times New Roman"/>
              </a:rPr>
              <a:t> </a:t>
            </a:r>
            <a:r>
              <a:rPr sz="1200" b="1" u="heavy" dirty="0">
                <a:latin typeface="Times New Roman"/>
                <a:cs typeface="Times New Roman"/>
              </a:rPr>
              <a:t>Communication</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12700">
              <a:lnSpc>
                <a:spcPts val="1405"/>
              </a:lnSpc>
              <a:spcBef>
                <a:spcPts val="5"/>
              </a:spcBef>
            </a:pPr>
            <a:r>
              <a:rPr sz="1200" b="1" dirty="0">
                <a:latin typeface="Times New Roman"/>
                <a:cs typeface="Times New Roman"/>
              </a:rPr>
              <a:t>Frame Relay &amp;</a:t>
            </a:r>
            <a:r>
              <a:rPr sz="1200" b="1" spc="-105" dirty="0">
                <a:latin typeface="Times New Roman"/>
                <a:cs typeface="Times New Roman"/>
              </a:rPr>
              <a:t> </a:t>
            </a:r>
            <a:r>
              <a:rPr sz="1200" b="1" dirty="0">
                <a:latin typeface="Times New Roman"/>
                <a:cs typeface="Times New Roman"/>
              </a:rPr>
              <a:t>ATM</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Overhead bits for Error Protection are</a:t>
            </a:r>
            <a:r>
              <a:rPr sz="1200" spc="-110" dirty="0">
                <a:latin typeface="Times New Roman"/>
                <a:cs typeface="Times New Roman"/>
              </a:rPr>
              <a:t> </a:t>
            </a:r>
            <a:r>
              <a:rPr sz="1200" spc="-5" dirty="0">
                <a:latin typeface="Times New Roman"/>
                <a:cs typeface="Times New Roman"/>
              </a:rPr>
              <a:t>removed</a:t>
            </a:r>
            <a:endParaRPr sz="1200">
              <a:latin typeface="Times New Roman"/>
              <a:cs typeface="Times New Roman"/>
            </a:endParaRPr>
          </a:p>
          <a:p>
            <a:pPr marL="241300" indent="-228600">
              <a:lnSpc>
                <a:spcPts val="1385"/>
              </a:lnSpc>
              <a:buFont typeface="Courier New"/>
              <a:buChar char="o"/>
              <a:tabLst>
                <a:tab pos="241300" algn="l"/>
              </a:tabLst>
            </a:pPr>
            <a:r>
              <a:rPr sz="1200" dirty="0">
                <a:latin typeface="Times New Roman"/>
                <a:cs typeface="Times New Roman"/>
              </a:rPr>
              <a:t>10’s of 100’s of </a:t>
            </a:r>
            <a:r>
              <a:rPr sz="1200" spc="-5" dirty="0">
                <a:latin typeface="Times New Roman"/>
                <a:cs typeface="Times New Roman"/>
              </a:rPr>
              <a:t>Mbps </a:t>
            </a:r>
            <a:r>
              <a:rPr sz="1200" dirty="0">
                <a:latin typeface="Times New Roman"/>
                <a:cs typeface="Times New Roman"/>
              </a:rPr>
              <a:t>and also Gbps is</a:t>
            </a:r>
            <a:r>
              <a:rPr sz="1200" spc="-90" dirty="0">
                <a:latin typeface="Times New Roman"/>
                <a:cs typeface="Times New Roman"/>
              </a:rPr>
              <a:t> </a:t>
            </a:r>
            <a:r>
              <a:rPr sz="1200" dirty="0">
                <a:latin typeface="Times New Roman"/>
                <a:cs typeface="Times New Roman"/>
              </a:rPr>
              <a:t>possible</a:t>
            </a:r>
            <a:endParaRPr sz="1200">
              <a:latin typeface="Times New Roman"/>
              <a:cs typeface="Times New Roman"/>
            </a:endParaRPr>
          </a:p>
          <a:p>
            <a:pPr marL="12700">
              <a:lnSpc>
                <a:spcPts val="1415"/>
              </a:lnSpc>
            </a:pPr>
            <a:r>
              <a:rPr sz="1200" b="1" dirty="0">
                <a:latin typeface="Times New Roman"/>
                <a:cs typeface="Times New Roman"/>
              </a:rPr>
              <a:t>Summary</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The </a:t>
            </a:r>
            <a:r>
              <a:rPr sz="1200" spc="-5" dirty="0">
                <a:latin typeface="Times New Roman"/>
                <a:cs typeface="Times New Roman"/>
              </a:rPr>
              <a:t>OSI</a:t>
            </a:r>
            <a:r>
              <a:rPr sz="1200" spc="-90" dirty="0">
                <a:latin typeface="Times New Roman"/>
                <a:cs typeface="Times New Roman"/>
              </a:rPr>
              <a:t> </a:t>
            </a:r>
            <a:r>
              <a:rPr sz="1200" dirty="0">
                <a:latin typeface="Times New Roman"/>
                <a:cs typeface="Times New Roman"/>
              </a:rPr>
              <a:t>Model</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Layered</a:t>
            </a:r>
            <a:r>
              <a:rPr sz="1200" spc="-105" dirty="0">
                <a:latin typeface="Times New Roman"/>
                <a:cs typeface="Times New Roman"/>
              </a:rPr>
              <a:t> </a:t>
            </a:r>
            <a:r>
              <a:rPr sz="1200" dirty="0">
                <a:latin typeface="Times New Roman"/>
                <a:cs typeface="Times New Roman"/>
              </a:rPr>
              <a:t>Architecture</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Encapsulation and</a:t>
            </a:r>
            <a:r>
              <a:rPr sz="1200" spc="-25" dirty="0">
                <a:latin typeface="Times New Roman"/>
                <a:cs typeface="Times New Roman"/>
              </a:rPr>
              <a:t> </a:t>
            </a:r>
            <a:r>
              <a:rPr sz="1200" spc="-5" dirty="0">
                <a:latin typeface="Times New Roman"/>
                <a:cs typeface="Times New Roman"/>
              </a:rPr>
              <a:t>Decapsulation</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Physical</a:t>
            </a:r>
            <a:r>
              <a:rPr sz="1200" spc="-100" dirty="0">
                <a:latin typeface="Times New Roman"/>
                <a:cs typeface="Times New Roman"/>
              </a:rPr>
              <a:t> </a:t>
            </a:r>
            <a:r>
              <a:rPr sz="1200" dirty="0">
                <a:latin typeface="Times New Roman"/>
                <a:cs typeface="Times New Roman"/>
              </a:rPr>
              <a:t>Layer</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Data Link</a:t>
            </a:r>
            <a:r>
              <a:rPr sz="1200" spc="-85" dirty="0">
                <a:latin typeface="Times New Roman"/>
                <a:cs typeface="Times New Roman"/>
              </a:rPr>
              <a:t> </a:t>
            </a:r>
            <a:r>
              <a:rPr sz="1200" spc="-5" dirty="0">
                <a:latin typeface="Times New Roman"/>
                <a:cs typeface="Times New Roman"/>
              </a:rPr>
              <a:t>Layer</a:t>
            </a:r>
            <a:endParaRPr sz="1200">
              <a:latin typeface="Times New Roman"/>
              <a:cs typeface="Times New Roman"/>
            </a:endParaRPr>
          </a:p>
          <a:p>
            <a:pPr>
              <a:lnSpc>
                <a:spcPct val="100000"/>
              </a:lnSpc>
              <a:spcBef>
                <a:spcPts val="50"/>
              </a:spcBef>
              <a:buFont typeface="Meiryo"/>
              <a:buChar char="*"/>
            </a:pPr>
            <a:endParaRPr sz="1100">
              <a:latin typeface="Times New Roman"/>
              <a:cs typeface="Times New Roman"/>
            </a:endParaRPr>
          </a:p>
          <a:p>
            <a:pPr marL="12700">
              <a:lnSpc>
                <a:spcPct val="100000"/>
              </a:lnSpc>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a:lnSpc>
                <a:spcPct val="100000"/>
              </a:lnSpc>
              <a:spcBef>
                <a:spcPts val="40"/>
              </a:spcBef>
            </a:pPr>
            <a:endParaRPr sz="13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Section 2.4,2.5, “Data Communications </a:t>
            </a:r>
            <a:r>
              <a:rPr sz="1200" dirty="0">
                <a:latin typeface="Times New Roman"/>
                <a:cs typeface="Times New Roman"/>
              </a:rPr>
              <a:t>and </a:t>
            </a:r>
            <a:r>
              <a:rPr sz="1200" spc="-5" dirty="0">
                <a:latin typeface="Times New Roman"/>
                <a:cs typeface="Times New Roman"/>
              </a:rPr>
              <a:t>Networking” 4th Edition by </a:t>
            </a:r>
            <a:r>
              <a:rPr sz="1200" spc="185" dirty="0">
                <a:latin typeface="Times New Roman"/>
                <a:cs typeface="Times New Roman"/>
              </a:rPr>
              <a:t> </a:t>
            </a:r>
            <a:r>
              <a:rPr sz="1200" spc="-5" dirty="0">
                <a:latin typeface="Times New Roman"/>
                <a:cs typeface="Times New Roman"/>
              </a:rPr>
              <a:t>Behrouz</a:t>
            </a:r>
            <a:endParaRPr sz="1200">
              <a:latin typeface="Times New Roman"/>
              <a:cs typeface="Times New Roman"/>
            </a:endParaRPr>
          </a:p>
          <a:p>
            <a:pPr marL="655955" lvl="1" indent="-186055">
              <a:lnSpc>
                <a:spcPts val="1380"/>
              </a:lnSpc>
              <a:buAutoNum type="alphaUcPeriod"/>
              <a:tabLst>
                <a:tab pos="656590" algn="l"/>
              </a:tabLst>
            </a:pPr>
            <a:r>
              <a:rPr sz="1200" spc="-5" dirty="0">
                <a:latin typeface="Times New Roman"/>
                <a:cs typeface="Times New Roman"/>
              </a:rPr>
              <a:t>Forouzan</a:t>
            </a:r>
            <a:endParaRPr sz="1200">
              <a:latin typeface="Times New Roman"/>
              <a:cs typeface="Times New Roman"/>
            </a:endParaRPr>
          </a:p>
          <a:p>
            <a:pPr marL="469900" marR="5080" indent="-228600">
              <a:lnSpc>
                <a:spcPts val="1380"/>
              </a:lnSpc>
              <a:spcBef>
                <a:spcPts val="65"/>
              </a:spcBef>
              <a:buFont typeface="Meiryo"/>
              <a:buChar char="*"/>
              <a:tabLst>
                <a:tab pos="469265" algn="l"/>
                <a:tab pos="469900" algn="l"/>
              </a:tabLst>
            </a:pPr>
            <a:r>
              <a:rPr sz="1200" dirty="0">
                <a:latin typeface="Times New Roman"/>
                <a:cs typeface="Times New Roman"/>
              </a:rPr>
              <a:t>Sections </a:t>
            </a:r>
            <a:r>
              <a:rPr sz="1200" spc="-5" dirty="0">
                <a:latin typeface="Times New Roman"/>
                <a:cs typeface="Times New Roman"/>
              </a:rPr>
              <a:t>1.3, </a:t>
            </a:r>
            <a:r>
              <a:rPr sz="1200" dirty="0">
                <a:latin typeface="Times New Roman"/>
                <a:cs typeface="Times New Roman"/>
              </a:rPr>
              <a:t>“Data </a:t>
            </a:r>
            <a:r>
              <a:rPr sz="1200" spc="-5" dirty="0">
                <a:latin typeface="Times New Roman"/>
                <a:cs typeface="Times New Roman"/>
              </a:rPr>
              <a:t>and Computer Communication” 6th </a:t>
            </a:r>
            <a:r>
              <a:rPr sz="1200" dirty="0">
                <a:latin typeface="Times New Roman"/>
                <a:cs typeface="Times New Roman"/>
              </a:rPr>
              <a:t>Edition by </a:t>
            </a:r>
            <a:r>
              <a:rPr sz="1200" spc="-5" dirty="0">
                <a:latin typeface="Times New Roman"/>
                <a:cs typeface="Times New Roman"/>
              </a:rPr>
              <a:t>William  </a:t>
            </a:r>
            <a:r>
              <a:rPr sz="1200" dirty="0">
                <a:latin typeface="Times New Roman"/>
                <a:cs typeface="Times New Roman"/>
              </a:rPr>
              <a:t>Stallings</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38</a:t>
            </a:fld>
            <a:endParaRPr dirty="0"/>
          </a:p>
        </p:txBody>
      </p:sp>
    </p:spTree>
    <p:extLst>
      <p:ext uri="{BB962C8B-B14F-4D97-AF65-F5344CB8AC3E}">
        <p14:creationId xmlns:p14="http://schemas.microsoft.com/office/powerpoint/2010/main" val="2175754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34466"/>
            <a:ext cx="5483225" cy="2202180"/>
          </a:xfrm>
          <a:prstGeom prst="rect">
            <a:avLst/>
          </a:prstGeom>
        </p:spPr>
        <p:txBody>
          <a:bodyPr vert="horz" wrap="square" lIns="0" tIns="0" rIns="0" bIns="0" rtlCol="0">
            <a:spAutoFit/>
          </a:bodyPr>
          <a:lstStyle/>
          <a:p>
            <a:pPr marL="46990" algn="ctr">
              <a:lnSpc>
                <a:spcPct val="100000"/>
              </a:lnSpc>
            </a:pPr>
            <a:r>
              <a:rPr sz="1600" b="1" u="sng" spc="-5" dirty="0">
                <a:latin typeface="Arial Black"/>
                <a:cs typeface="Arial Black"/>
              </a:rPr>
              <a:t>LECTURE </a:t>
            </a:r>
            <a:r>
              <a:rPr sz="1600" b="1" u="sng" dirty="0">
                <a:latin typeface="Arial Black"/>
                <a:cs typeface="Arial Black"/>
              </a:rPr>
              <a:t>#</a:t>
            </a:r>
            <a:r>
              <a:rPr sz="1600" b="1" u="sng" spc="-85" dirty="0">
                <a:latin typeface="Arial Black"/>
                <a:cs typeface="Arial Black"/>
              </a:rPr>
              <a:t> </a:t>
            </a:r>
            <a:r>
              <a:rPr sz="1600" b="1" u="sng" dirty="0">
                <a:latin typeface="Arial Black"/>
                <a:cs typeface="Arial Black"/>
              </a:rPr>
              <a:t>7</a:t>
            </a:r>
            <a:endParaRPr sz="1600">
              <a:latin typeface="Arial Black"/>
              <a:cs typeface="Arial Black"/>
            </a:endParaRPr>
          </a:p>
          <a:p>
            <a:pPr>
              <a:lnSpc>
                <a:spcPct val="100000"/>
              </a:lnSpc>
              <a:spcBef>
                <a:spcPts val="10"/>
              </a:spcBef>
            </a:pPr>
            <a:endParaRPr sz="1650">
              <a:latin typeface="Times New Roman"/>
              <a:cs typeface="Times New Roman"/>
            </a:endParaRPr>
          </a:p>
          <a:p>
            <a:pPr marL="12700">
              <a:lnSpc>
                <a:spcPct val="100000"/>
              </a:lnSpc>
            </a:pPr>
            <a:r>
              <a:rPr sz="1600" b="1" u="heavy" spc="-5" dirty="0">
                <a:latin typeface="Times New Roman"/>
                <a:cs typeface="Times New Roman"/>
              </a:rPr>
              <a:t>Metropolitan Area</a:t>
            </a:r>
            <a:r>
              <a:rPr sz="1600" b="1" u="heavy" spc="-60" dirty="0">
                <a:latin typeface="Times New Roman"/>
                <a:cs typeface="Times New Roman"/>
              </a:rPr>
              <a:t> </a:t>
            </a:r>
            <a:r>
              <a:rPr sz="1600" b="1" u="heavy" spc="-5" dirty="0">
                <a:latin typeface="Times New Roman"/>
                <a:cs typeface="Times New Roman"/>
              </a:rPr>
              <a:t>Networks</a:t>
            </a:r>
            <a:endParaRPr sz="1600">
              <a:latin typeface="Times New Roman"/>
              <a:cs typeface="Times New Roman"/>
            </a:endParaRPr>
          </a:p>
          <a:p>
            <a:pPr>
              <a:lnSpc>
                <a:spcPct val="100000"/>
              </a:lnSpc>
              <a:spcBef>
                <a:spcPts val="45"/>
              </a:spcBef>
            </a:pPr>
            <a:endParaRPr sz="1500">
              <a:latin typeface="Times New Roman"/>
              <a:cs typeface="Times New Roman"/>
            </a:endParaRPr>
          </a:p>
          <a:p>
            <a:pPr marL="12700">
              <a:lnSpc>
                <a:spcPts val="1410"/>
              </a:lnSpc>
              <a:spcBef>
                <a:spcPts val="5"/>
              </a:spcBef>
            </a:pPr>
            <a:r>
              <a:rPr sz="1200" spc="-5" dirty="0">
                <a:latin typeface="Courier New"/>
                <a:cs typeface="Courier New"/>
              </a:rPr>
              <a:t>o </a:t>
            </a:r>
            <a:r>
              <a:rPr sz="1200" spc="-5" dirty="0">
                <a:latin typeface="Times New Roman"/>
                <a:cs typeface="Times New Roman"/>
              </a:rPr>
              <a:t>Designed </a:t>
            </a:r>
            <a:r>
              <a:rPr sz="1200" dirty="0">
                <a:latin typeface="Times New Roman"/>
                <a:cs typeface="Times New Roman"/>
              </a:rPr>
              <a:t>to extend </a:t>
            </a:r>
            <a:r>
              <a:rPr sz="1200" spc="-5" dirty="0">
                <a:latin typeface="Times New Roman"/>
                <a:cs typeface="Times New Roman"/>
              </a:rPr>
              <a:t>over </a:t>
            </a:r>
            <a:r>
              <a:rPr sz="1200" dirty="0">
                <a:latin typeface="Times New Roman"/>
                <a:cs typeface="Times New Roman"/>
              </a:rPr>
              <a:t>an entire</a:t>
            </a:r>
            <a:r>
              <a:rPr sz="1200" spc="254" dirty="0">
                <a:latin typeface="Times New Roman"/>
                <a:cs typeface="Times New Roman"/>
              </a:rPr>
              <a:t> </a:t>
            </a:r>
            <a:r>
              <a:rPr sz="1200" dirty="0">
                <a:latin typeface="Times New Roman"/>
                <a:cs typeface="Times New Roman"/>
              </a:rPr>
              <a:t>city</a:t>
            </a:r>
            <a:endParaRPr sz="1200">
              <a:latin typeface="Times New Roman"/>
              <a:cs typeface="Times New Roman"/>
            </a:endParaRPr>
          </a:p>
          <a:p>
            <a:pPr marL="241300" indent="-228600">
              <a:lnSpc>
                <a:spcPts val="1385"/>
              </a:lnSpc>
              <a:buFont typeface="Meiryo"/>
              <a:buChar char="➢"/>
              <a:tabLst>
                <a:tab pos="241300" algn="l"/>
              </a:tabLst>
            </a:pPr>
            <a:r>
              <a:rPr sz="1200" dirty="0">
                <a:latin typeface="Times New Roman"/>
                <a:cs typeface="Times New Roman"/>
              </a:rPr>
              <a:t>It </a:t>
            </a:r>
            <a:r>
              <a:rPr sz="1200" spc="-5" dirty="0">
                <a:latin typeface="Times New Roman"/>
                <a:cs typeface="Times New Roman"/>
              </a:rPr>
              <a:t>may </a:t>
            </a:r>
            <a:r>
              <a:rPr sz="1200" dirty="0">
                <a:latin typeface="Times New Roman"/>
                <a:cs typeface="Times New Roman"/>
              </a:rPr>
              <a:t>be a single network e.g. Cable </a:t>
            </a:r>
            <a:r>
              <a:rPr sz="1200" spc="-5" dirty="0">
                <a:latin typeface="Times New Roman"/>
                <a:cs typeface="Times New Roman"/>
              </a:rPr>
              <a:t>TV</a:t>
            </a:r>
            <a:r>
              <a:rPr sz="1200" spc="-120"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46355" algn="ctr">
              <a:lnSpc>
                <a:spcPts val="1380"/>
              </a:lnSpc>
            </a:pPr>
            <a:r>
              <a:rPr sz="1200" b="1" u="heavy" dirty="0">
                <a:latin typeface="Times New Roman"/>
                <a:cs typeface="Times New Roman"/>
              </a:rPr>
              <a:t>Or</a:t>
            </a:r>
            <a:endParaRPr sz="1200">
              <a:latin typeface="Times New Roman"/>
              <a:cs typeface="Times New Roman"/>
            </a:endParaRPr>
          </a:p>
          <a:p>
            <a:pPr marL="241300" indent="-228600">
              <a:lnSpc>
                <a:spcPts val="1405"/>
              </a:lnSpc>
              <a:buFont typeface="Meiryo"/>
              <a:buChar char="➢"/>
              <a:tabLst>
                <a:tab pos="241300" algn="l"/>
              </a:tabLst>
            </a:pPr>
            <a:r>
              <a:rPr sz="1200" spc="-5" dirty="0">
                <a:latin typeface="Times New Roman"/>
                <a:cs typeface="Times New Roman"/>
              </a:rPr>
              <a:t>Interconnection of </a:t>
            </a:r>
            <a:r>
              <a:rPr sz="1200" dirty="0">
                <a:latin typeface="Times New Roman"/>
                <a:cs typeface="Times New Roman"/>
              </a:rPr>
              <a:t>a </a:t>
            </a:r>
            <a:r>
              <a:rPr sz="1200" spc="-5" dirty="0">
                <a:latin typeface="Times New Roman"/>
                <a:cs typeface="Times New Roman"/>
              </a:rPr>
              <a:t>No. of LANs </a:t>
            </a:r>
            <a:r>
              <a:rPr sz="1200" dirty="0">
                <a:latin typeface="Times New Roman"/>
                <a:cs typeface="Times New Roman"/>
              </a:rPr>
              <a:t>into a larger</a:t>
            </a:r>
            <a:r>
              <a:rPr sz="1200" spc="-70"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a:lnSpc>
                <a:spcPct val="100000"/>
              </a:lnSpc>
              <a:spcBef>
                <a:spcPts val="35"/>
              </a:spcBef>
              <a:buFont typeface="Meiryo"/>
              <a:buChar char="➢"/>
            </a:pPr>
            <a:endParaRPr sz="1200">
              <a:latin typeface="Times New Roman"/>
              <a:cs typeface="Times New Roman"/>
            </a:endParaRPr>
          </a:p>
          <a:p>
            <a:pPr marL="698500" marR="5080" lvl="1" indent="-228600">
              <a:lnSpc>
                <a:spcPts val="1380"/>
              </a:lnSpc>
              <a:buFont typeface="Meiryo"/>
              <a:buChar char="✓"/>
              <a:tabLst>
                <a:tab pos="698500" algn="l"/>
              </a:tabLst>
            </a:pPr>
            <a:r>
              <a:rPr sz="1200" spc="-5" dirty="0">
                <a:latin typeface="Times New Roman"/>
                <a:cs typeface="Times New Roman"/>
              </a:rPr>
              <a:t>Example: A company </a:t>
            </a:r>
            <a:r>
              <a:rPr sz="1200" dirty="0">
                <a:latin typeface="Times New Roman"/>
                <a:cs typeface="Times New Roman"/>
              </a:rPr>
              <a:t>can use a </a:t>
            </a:r>
            <a:r>
              <a:rPr sz="1200" spc="-5" dirty="0">
                <a:latin typeface="Times New Roman"/>
                <a:cs typeface="Times New Roman"/>
              </a:rPr>
              <a:t>MAN </a:t>
            </a:r>
            <a:r>
              <a:rPr sz="1200" dirty="0">
                <a:latin typeface="Times New Roman"/>
                <a:cs typeface="Times New Roman"/>
              </a:rPr>
              <a:t>to connect the </a:t>
            </a:r>
            <a:r>
              <a:rPr sz="1200" spc="-5" dirty="0">
                <a:latin typeface="Times New Roman"/>
                <a:cs typeface="Times New Roman"/>
              </a:rPr>
              <a:t>LANs </a:t>
            </a:r>
            <a:r>
              <a:rPr sz="1200" dirty="0">
                <a:latin typeface="Times New Roman"/>
                <a:cs typeface="Times New Roman"/>
              </a:rPr>
              <a:t>in all of its </a:t>
            </a:r>
            <a:r>
              <a:rPr sz="1200" spc="-5" dirty="0">
                <a:latin typeface="Times New Roman"/>
                <a:cs typeface="Times New Roman"/>
              </a:rPr>
              <a:t>offices  throughout </a:t>
            </a:r>
            <a:r>
              <a:rPr sz="1200" dirty="0">
                <a:latin typeface="Times New Roman"/>
                <a:cs typeface="Times New Roman"/>
              </a:rPr>
              <a:t>a</a:t>
            </a:r>
            <a:r>
              <a:rPr sz="1200" spc="-100" dirty="0">
                <a:latin typeface="Times New Roman"/>
                <a:cs typeface="Times New Roman"/>
              </a:rPr>
              <a:t> </a:t>
            </a:r>
            <a:r>
              <a:rPr sz="1200" spc="-5" dirty="0">
                <a:latin typeface="Times New Roman"/>
                <a:cs typeface="Times New Roman"/>
              </a:rPr>
              <a:t>city</a:t>
            </a:r>
            <a:endParaRPr sz="1200">
              <a:latin typeface="Times New Roman"/>
              <a:cs typeface="Times New Roman"/>
            </a:endParaRPr>
          </a:p>
        </p:txBody>
      </p:sp>
      <p:sp>
        <p:nvSpPr>
          <p:cNvPr id="7" name="object 7"/>
          <p:cNvSpPr txBox="1"/>
          <p:nvPr/>
        </p:nvSpPr>
        <p:spPr>
          <a:xfrm>
            <a:off x="1130300" y="5765038"/>
            <a:ext cx="5530850" cy="1479550"/>
          </a:xfrm>
          <a:prstGeom prst="rect">
            <a:avLst/>
          </a:prstGeom>
        </p:spPr>
        <p:txBody>
          <a:bodyPr vert="horz" wrap="square" lIns="0" tIns="0" rIns="0" bIns="0" rtlCol="0">
            <a:spAutoFit/>
          </a:bodyPr>
          <a:lstStyle/>
          <a:p>
            <a:pPr marL="12700">
              <a:lnSpc>
                <a:spcPct val="100000"/>
              </a:lnSpc>
            </a:pPr>
            <a:r>
              <a:rPr sz="1400" b="1" spc="-10" dirty="0">
                <a:latin typeface="Times New Roman"/>
                <a:cs typeface="Times New Roman"/>
              </a:rPr>
              <a:t>Internetworks</a:t>
            </a:r>
            <a:endParaRPr sz="1400">
              <a:latin typeface="Times New Roman"/>
              <a:cs typeface="Times New Roman"/>
            </a:endParaRPr>
          </a:p>
          <a:p>
            <a:pPr>
              <a:lnSpc>
                <a:spcPct val="100000"/>
              </a:lnSpc>
              <a:spcBef>
                <a:spcPts val="35"/>
              </a:spcBef>
            </a:pPr>
            <a:endParaRPr sz="13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When </a:t>
            </a:r>
            <a:r>
              <a:rPr sz="1200" dirty="0">
                <a:latin typeface="Times New Roman"/>
                <a:cs typeface="Times New Roman"/>
              </a:rPr>
              <a:t>two or </a:t>
            </a:r>
            <a:r>
              <a:rPr sz="1200" spc="-5" dirty="0">
                <a:latin typeface="Times New Roman"/>
                <a:cs typeface="Times New Roman"/>
              </a:rPr>
              <a:t>more </a:t>
            </a:r>
            <a:r>
              <a:rPr sz="1200" dirty="0">
                <a:latin typeface="Times New Roman"/>
                <a:cs typeface="Times New Roman"/>
              </a:rPr>
              <a:t>networks are </a:t>
            </a:r>
            <a:r>
              <a:rPr sz="1200" spc="-5" dirty="0">
                <a:latin typeface="Times New Roman"/>
                <a:cs typeface="Times New Roman"/>
              </a:rPr>
              <a:t>connected they become </a:t>
            </a:r>
            <a:r>
              <a:rPr sz="1200" dirty="0">
                <a:latin typeface="Times New Roman"/>
                <a:cs typeface="Times New Roman"/>
              </a:rPr>
              <a:t>an internetwork or</a:t>
            </a:r>
            <a:r>
              <a:rPr sz="1200" spc="-60" dirty="0">
                <a:latin typeface="Times New Roman"/>
                <a:cs typeface="Times New Roman"/>
              </a:rPr>
              <a:t> </a:t>
            </a:r>
            <a:r>
              <a:rPr sz="1200" dirty="0">
                <a:latin typeface="Times New Roman"/>
                <a:cs typeface="Times New Roman"/>
              </a:rPr>
              <a:t>internet</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Individual networks are joined together </a:t>
            </a:r>
            <a:r>
              <a:rPr sz="1200" dirty="0">
                <a:latin typeface="Times New Roman"/>
                <a:cs typeface="Times New Roman"/>
              </a:rPr>
              <a:t>by the use of Internetworking Devices like  Routers, Gateways</a:t>
            </a:r>
            <a:r>
              <a:rPr sz="1200" spc="-105" dirty="0">
                <a:latin typeface="Times New Roman"/>
                <a:cs typeface="Times New Roman"/>
              </a:rPr>
              <a:t> </a:t>
            </a:r>
            <a:r>
              <a:rPr sz="1200" dirty="0">
                <a:latin typeface="Times New Roman"/>
                <a:cs typeface="Times New Roman"/>
              </a:rPr>
              <a:t>etc.</a:t>
            </a:r>
            <a:endParaRPr sz="1200">
              <a:latin typeface="Times New Roman"/>
              <a:cs typeface="Times New Roman"/>
            </a:endParaRPr>
          </a:p>
          <a:p>
            <a:pPr>
              <a:lnSpc>
                <a:spcPct val="100000"/>
              </a:lnSpc>
              <a:spcBef>
                <a:spcPts val="15"/>
              </a:spcBef>
              <a:buFont typeface="Courier New"/>
              <a:buChar char="o"/>
            </a:pPr>
            <a:endParaRPr sz="1100">
              <a:latin typeface="Times New Roman"/>
              <a:cs typeface="Times New Roman"/>
            </a:endParaRPr>
          </a:p>
          <a:p>
            <a:pPr marL="469900" lvl="1" indent="-228600">
              <a:lnSpc>
                <a:spcPts val="1410"/>
              </a:lnSpc>
              <a:spcBef>
                <a:spcPts val="5"/>
              </a:spcBef>
              <a:buFont typeface="Meiryo"/>
              <a:buChar char="➢"/>
              <a:tabLst>
                <a:tab pos="469900" algn="l"/>
              </a:tabLst>
            </a:pPr>
            <a:r>
              <a:rPr sz="1200" b="1" spc="-5" dirty="0">
                <a:latin typeface="Times New Roman"/>
                <a:cs typeface="Times New Roman"/>
              </a:rPr>
              <a:t>internet</a:t>
            </a:r>
            <a:r>
              <a:rPr sz="1200" spc="-5" dirty="0">
                <a:latin typeface="Times New Roman"/>
                <a:cs typeface="Times New Roman"/>
              </a:rPr>
              <a:t>: Combination of</a:t>
            </a:r>
            <a:r>
              <a:rPr sz="1200" spc="-25" dirty="0">
                <a:latin typeface="Times New Roman"/>
                <a:cs typeface="Times New Roman"/>
              </a:rPr>
              <a:t> </a:t>
            </a:r>
            <a:r>
              <a:rPr sz="1200" dirty="0">
                <a:latin typeface="Times New Roman"/>
                <a:cs typeface="Times New Roman"/>
              </a:rPr>
              <a:t>Networks</a:t>
            </a:r>
            <a:endParaRPr sz="1200">
              <a:latin typeface="Times New Roman"/>
              <a:cs typeface="Times New Roman"/>
            </a:endParaRPr>
          </a:p>
          <a:p>
            <a:pPr marL="469900" lvl="1" indent="-228600">
              <a:lnSpc>
                <a:spcPts val="1410"/>
              </a:lnSpc>
              <a:buFont typeface="Meiryo"/>
              <a:buChar char="➢"/>
              <a:tabLst>
                <a:tab pos="469900" algn="l"/>
              </a:tabLst>
            </a:pPr>
            <a:r>
              <a:rPr sz="1200" b="1" spc="-5" dirty="0">
                <a:latin typeface="Times New Roman"/>
                <a:cs typeface="Times New Roman"/>
              </a:rPr>
              <a:t>Internet</a:t>
            </a:r>
            <a:r>
              <a:rPr sz="1200" spc="-5" dirty="0">
                <a:latin typeface="Times New Roman"/>
                <a:cs typeface="Times New Roman"/>
              </a:rPr>
              <a:t>: </a:t>
            </a:r>
            <a:r>
              <a:rPr sz="1200" dirty="0">
                <a:latin typeface="Times New Roman"/>
                <a:cs typeface="Times New Roman"/>
              </a:rPr>
              <a:t>Specific </a:t>
            </a:r>
            <a:r>
              <a:rPr sz="1200" spc="-5" dirty="0">
                <a:latin typeface="Times New Roman"/>
                <a:cs typeface="Times New Roman"/>
              </a:rPr>
              <a:t>World </a:t>
            </a:r>
            <a:r>
              <a:rPr sz="1200" dirty="0">
                <a:latin typeface="Times New Roman"/>
                <a:cs typeface="Times New Roman"/>
              </a:rPr>
              <a:t>wide</a:t>
            </a:r>
            <a:r>
              <a:rPr sz="1200" spc="-50" dirty="0">
                <a:latin typeface="Times New Roman"/>
                <a:cs typeface="Times New Roman"/>
              </a:rPr>
              <a:t> </a:t>
            </a:r>
            <a:r>
              <a:rPr sz="1200" dirty="0">
                <a:latin typeface="Times New Roman"/>
                <a:cs typeface="Times New Roman"/>
              </a:rPr>
              <a:t>Network</a:t>
            </a:r>
            <a:endParaRPr sz="1200">
              <a:latin typeface="Times New Roman"/>
              <a:cs typeface="Times New Roman"/>
            </a:endParaRPr>
          </a:p>
        </p:txBody>
      </p:sp>
      <p:sp>
        <p:nvSpPr>
          <p:cNvPr id="8" name="object 8"/>
          <p:cNvSpPr txBox="1"/>
          <p:nvPr/>
        </p:nvSpPr>
        <p:spPr>
          <a:xfrm>
            <a:off x="1130300" y="9001252"/>
            <a:ext cx="5214620" cy="789940"/>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The OSI</a:t>
            </a:r>
            <a:r>
              <a:rPr sz="1400" b="1" spc="-70" dirty="0">
                <a:latin typeface="Times New Roman"/>
                <a:cs typeface="Times New Roman"/>
              </a:rPr>
              <a:t> </a:t>
            </a:r>
            <a:r>
              <a:rPr sz="1400" b="1" spc="-5" dirty="0">
                <a:latin typeface="Times New Roman"/>
                <a:cs typeface="Times New Roman"/>
              </a:rPr>
              <a:t>MODEL</a:t>
            </a:r>
            <a:endParaRPr sz="1400">
              <a:latin typeface="Times New Roman"/>
              <a:cs typeface="Times New Roman"/>
            </a:endParaRPr>
          </a:p>
          <a:p>
            <a:pPr>
              <a:lnSpc>
                <a:spcPct val="100000"/>
              </a:lnSpc>
              <a:spcBef>
                <a:spcPts val="40"/>
              </a:spcBef>
            </a:pPr>
            <a:endParaRPr sz="13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International Standards </a:t>
            </a:r>
            <a:r>
              <a:rPr sz="1200" spc="-5" dirty="0">
                <a:latin typeface="Times New Roman"/>
                <a:cs typeface="Times New Roman"/>
              </a:rPr>
              <a:t>Organization (ISO)</a:t>
            </a:r>
            <a:r>
              <a:rPr sz="1200" spc="-105" dirty="0">
                <a:latin typeface="Times New Roman"/>
                <a:cs typeface="Times New Roman"/>
              </a:rPr>
              <a:t> </a:t>
            </a:r>
            <a:r>
              <a:rPr sz="1200" spc="-5" dirty="0">
                <a:latin typeface="Times New Roman"/>
                <a:cs typeface="Times New Roman"/>
              </a:rPr>
              <a:t>1947</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Multinational </a:t>
            </a:r>
            <a:r>
              <a:rPr sz="1200" dirty="0">
                <a:latin typeface="Times New Roman"/>
                <a:cs typeface="Times New Roman"/>
              </a:rPr>
              <a:t>body dedicated to worldwide </a:t>
            </a:r>
            <a:r>
              <a:rPr sz="1200" spc="-5" dirty="0">
                <a:latin typeface="Times New Roman"/>
                <a:cs typeface="Times New Roman"/>
              </a:rPr>
              <a:t>agreement </a:t>
            </a:r>
            <a:r>
              <a:rPr sz="1200" dirty="0">
                <a:latin typeface="Times New Roman"/>
                <a:cs typeface="Times New Roman"/>
              </a:rPr>
              <a:t>on International</a:t>
            </a:r>
            <a:r>
              <a:rPr sz="1200" spc="-5" dirty="0">
                <a:latin typeface="Times New Roman"/>
                <a:cs typeface="Times New Roman"/>
              </a:rPr>
              <a:t> Standards</a:t>
            </a:r>
            <a:endParaRPr sz="1200">
              <a:latin typeface="Times New Roman"/>
              <a:cs typeface="Times New Roman"/>
            </a:endParaRPr>
          </a:p>
        </p:txBody>
      </p:sp>
      <p:sp>
        <p:nvSpPr>
          <p:cNvPr id="9" name="object 9"/>
          <p:cNvSpPr/>
          <p:nvPr/>
        </p:nvSpPr>
        <p:spPr>
          <a:xfrm>
            <a:off x="2199894" y="7412735"/>
            <a:ext cx="3392576" cy="16002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143000" y="3304032"/>
            <a:ext cx="5263680" cy="2474213"/>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39</a:t>
            </a:fld>
            <a:endParaRPr dirty="0"/>
          </a:p>
        </p:txBody>
      </p:sp>
    </p:spTree>
    <p:extLst>
      <p:ext uri="{BB962C8B-B14F-4D97-AF65-F5344CB8AC3E}">
        <p14:creationId xmlns:p14="http://schemas.microsoft.com/office/powerpoint/2010/main" val="275776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02716"/>
            <a:ext cx="5304155" cy="8722995"/>
          </a:xfrm>
          <a:prstGeom prst="rect">
            <a:avLst/>
          </a:prstGeom>
        </p:spPr>
        <p:txBody>
          <a:bodyPr vert="horz" wrap="square" lIns="0" tIns="0" rIns="0" bIns="0" rtlCol="0">
            <a:spAutoFit/>
          </a:bodyPr>
          <a:lstStyle/>
          <a:p>
            <a:pPr marL="558800">
              <a:lnSpc>
                <a:spcPct val="100000"/>
              </a:lnSpc>
            </a:pPr>
            <a:r>
              <a:rPr sz="1400" b="1" u="heavy" spc="-5" dirty="0">
                <a:latin typeface="Times New Roman"/>
                <a:cs typeface="Times New Roman"/>
              </a:rPr>
              <a:t>INTRODUCTION TO DATA</a:t>
            </a:r>
            <a:r>
              <a:rPr sz="1400" b="1" u="heavy" spc="25" dirty="0">
                <a:latin typeface="Times New Roman"/>
                <a:cs typeface="Times New Roman"/>
              </a:rPr>
              <a:t> </a:t>
            </a:r>
            <a:r>
              <a:rPr sz="1400" b="1" u="heavy" spc="-5" dirty="0">
                <a:latin typeface="Times New Roman"/>
                <a:cs typeface="Times New Roman"/>
              </a:rPr>
              <a:t>COMMUNICATION</a:t>
            </a:r>
            <a:endParaRPr sz="1400" dirty="0">
              <a:latin typeface="Times New Roman"/>
              <a:cs typeface="Times New Roman"/>
            </a:endParaRPr>
          </a:p>
          <a:p>
            <a:pPr>
              <a:lnSpc>
                <a:spcPct val="100000"/>
              </a:lnSpc>
              <a:spcBef>
                <a:spcPts val="25"/>
              </a:spcBef>
            </a:pPr>
            <a:endParaRPr sz="1300" dirty="0">
              <a:latin typeface="Times New Roman"/>
              <a:cs typeface="Times New Roman"/>
            </a:endParaRPr>
          </a:p>
          <a:p>
            <a:pPr marL="12700">
              <a:lnSpc>
                <a:spcPts val="1885"/>
              </a:lnSpc>
            </a:pPr>
            <a:r>
              <a:rPr sz="1600" b="1" u="heavy" spc="-5" dirty="0">
                <a:latin typeface="Times New Roman"/>
                <a:cs typeface="Times New Roman"/>
              </a:rPr>
              <a:t>DEFINITION OF DATA</a:t>
            </a:r>
            <a:r>
              <a:rPr sz="1600" b="1" u="heavy" spc="-40" dirty="0">
                <a:latin typeface="Times New Roman"/>
                <a:cs typeface="Times New Roman"/>
              </a:rPr>
              <a:t> </a:t>
            </a:r>
            <a:r>
              <a:rPr sz="1600" b="1" u="heavy" spc="-5" dirty="0">
                <a:latin typeface="Times New Roman"/>
                <a:cs typeface="Times New Roman"/>
              </a:rPr>
              <a:t>COMMUNICATION</a:t>
            </a:r>
            <a:endParaRPr sz="1600" dirty="0">
              <a:latin typeface="Times New Roman"/>
              <a:cs typeface="Times New Roman"/>
            </a:endParaRPr>
          </a:p>
          <a:p>
            <a:pPr marL="12700" marR="6985">
              <a:lnSpc>
                <a:spcPts val="1380"/>
              </a:lnSpc>
              <a:spcBef>
                <a:spcPts val="60"/>
              </a:spcBef>
            </a:pPr>
            <a:r>
              <a:rPr sz="1200" dirty="0">
                <a:latin typeface="Times New Roman"/>
                <a:cs typeface="Times New Roman"/>
              </a:rPr>
              <a:t>“Data Communication is the </a:t>
            </a:r>
            <a:r>
              <a:rPr sz="1200" b="1" i="1" u="heavy" dirty="0">
                <a:latin typeface="Times New Roman"/>
                <a:cs typeface="Times New Roman"/>
              </a:rPr>
              <a:t>exchange </a:t>
            </a:r>
            <a:r>
              <a:rPr sz="1200" spc="-5" dirty="0">
                <a:latin typeface="Times New Roman"/>
                <a:cs typeface="Times New Roman"/>
              </a:rPr>
              <a:t>of </a:t>
            </a:r>
            <a:r>
              <a:rPr sz="1200" b="1" i="1" u="heavy" dirty="0">
                <a:latin typeface="Times New Roman"/>
                <a:cs typeface="Times New Roman"/>
              </a:rPr>
              <a:t>Information </a:t>
            </a:r>
            <a:r>
              <a:rPr sz="1200" spc="-5" dirty="0">
                <a:latin typeface="Times New Roman"/>
                <a:cs typeface="Times New Roman"/>
              </a:rPr>
              <a:t>from one </a:t>
            </a:r>
            <a:r>
              <a:rPr sz="1200" b="1" i="1" u="heavy" dirty="0">
                <a:latin typeface="Times New Roman"/>
                <a:cs typeface="Times New Roman"/>
              </a:rPr>
              <a:t>entity </a:t>
            </a:r>
            <a:r>
              <a:rPr sz="1200" dirty="0">
                <a:latin typeface="Times New Roman"/>
                <a:cs typeface="Times New Roman"/>
              </a:rPr>
              <a:t>to the </a:t>
            </a:r>
            <a:r>
              <a:rPr sz="1200" spc="-5" dirty="0">
                <a:latin typeface="Times New Roman"/>
                <a:cs typeface="Times New Roman"/>
              </a:rPr>
              <a:t>other  </a:t>
            </a:r>
            <a:r>
              <a:rPr sz="1200" dirty="0">
                <a:latin typeface="Times New Roman"/>
                <a:cs typeface="Times New Roman"/>
              </a:rPr>
              <a:t>using a </a:t>
            </a:r>
            <a:r>
              <a:rPr sz="1200" b="1" i="1" u="heavy" dirty="0">
                <a:latin typeface="Times New Roman"/>
                <a:cs typeface="Times New Roman"/>
              </a:rPr>
              <a:t>Transmission</a:t>
            </a:r>
            <a:r>
              <a:rPr sz="1200" b="1" i="1" u="heavy" spc="-85" dirty="0">
                <a:latin typeface="Times New Roman"/>
                <a:cs typeface="Times New Roman"/>
              </a:rPr>
              <a:t> </a:t>
            </a:r>
            <a:r>
              <a:rPr sz="1200" b="1" i="1" u="heavy" spc="-5" dirty="0">
                <a:latin typeface="Times New Roman"/>
                <a:cs typeface="Times New Roman"/>
              </a:rPr>
              <a:t>Medium</a:t>
            </a:r>
            <a:r>
              <a:rPr sz="1200" spc="-5" dirty="0">
                <a:latin typeface="Times New Roman"/>
                <a:cs typeface="Times New Roman"/>
              </a:rPr>
              <a:t>”.</a:t>
            </a:r>
            <a:endParaRPr sz="1200" dirty="0">
              <a:latin typeface="Times New Roman"/>
              <a:cs typeface="Times New Roman"/>
            </a:endParaRPr>
          </a:p>
          <a:p>
            <a:pPr>
              <a:lnSpc>
                <a:spcPct val="100000"/>
              </a:lnSpc>
              <a:spcBef>
                <a:spcPts val="20"/>
              </a:spcBef>
            </a:pPr>
            <a:endParaRPr sz="1100" dirty="0">
              <a:latin typeface="Times New Roman"/>
              <a:cs typeface="Times New Roman"/>
            </a:endParaRPr>
          </a:p>
          <a:p>
            <a:pPr marL="12700">
              <a:lnSpc>
                <a:spcPts val="1645"/>
              </a:lnSpc>
            </a:pPr>
            <a:r>
              <a:rPr sz="1400" b="1" spc="-5" dirty="0">
                <a:latin typeface="Times New Roman"/>
                <a:cs typeface="Times New Roman"/>
              </a:rPr>
              <a:t>DEFINITION OF DATA COMMUNICATION</a:t>
            </a:r>
            <a:r>
              <a:rPr sz="1400" b="1" spc="45" dirty="0">
                <a:latin typeface="Times New Roman"/>
                <a:cs typeface="Times New Roman"/>
              </a:rPr>
              <a:t> </a:t>
            </a:r>
            <a:r>
              <a:rPr sz="1400" b="1" spc="-5" dirty="0">
                <a:latin typeface="Times New Roman"/>
                <a:cs typeface="Times New Roman"/>
              </a:rPr>
              <a:t>(Cont’d)</a:t>
            </a:r>
            <a:endParaRPr sz="1400" dirty="0">
              <a:latin typeface="Times New Roman"/>
              <a:cs typeface="Times New Roman"/>
            </a:endParaRPr>
          </a:p>
          <a:p>
            <a:pPr marL="12700" marR="8255">
              <a:lnSpc>
                <a:spcPts val="1370"/>
              </a:lnSpc>
              <a:spcBef>
                <a:spcPts val="65"/>
              </a:spcBef>
            </a:pPr>
            <a:r>
              <a:rPr sz="1200" spc="-5" dirty="0">
                <a:latin typeface="Times New Roman"/>
                <a:cs typeface="Times New Roman"/>
              </a:rPr>
              <a:t>As </a:t>
            </a:r>
            <a:r>
              <a:rPr sz="1200" dirty="0">
                <a:latin typeface="Times New Roman"/>
                <a:cs typeface="Times New Roman"/>
              </a:rPr>
              <a:t>you can clearly notice, the definition of Data </a:t>
            </a:r>
            <a:r>
              <a:rPr sz="1200" spc="-5" dirty="0">
                <a:latin typeface="Times New Roman"/>
                <a:cs typeface="Times New Roman"/>
              </a:rPr>
              <a:t>Communication </a:t>
            </a:r>
            <a:r>
              <a:rPr sz="1200" dirty="0">
                <a:latin typeface="Times New Roman"/>
                <a:cs typeface="Times New Roman"/>
              </a:rPr>
              <a:t>although </a:t>
            </a:r>
            <a:r>
              <a:rPr sz="1200" spc="-5" dirty="0">
                <a:latin typeface="Times New Roman"/>
                <a:cs typeface="Times New Roman"/>
              </a:rPr>
              <a:t>Simple  </a:t>
            </a:r>
            <a:r>
              <a:rPr sz="1200" dirty="0">
                <a:latin typeface="Times New Roman"/>
                <a:cs typeface="Times New Roman"/>
              </a:rPr>
              <a:t>leaves </a:t>
            </a:r>
            <a:r>
              <a:rPr sz="1200" spc="-5" dirty="0">
                <a:latin typeface="Times New Roman"/>
                <a:cs typeface="Times New Roman"/>
              </a:rPr>
              <a:t>many </a:t>
            </a:r>
            <a:r>
              <a:rPr sz="1200" dirty="0">
                <a:latin typeface="Times New Roman"/>
                <a:cs typeface="Times New Roman"/>
              </a:rPr>
              <a:t>questions</a:t>
            </a:r>
            <a:r>
              <a:rPr sz="1200" spc="-85" dirty="0">
                <a:latin typeface="Times New Roman"/>
                <a:cs typeface="Times New Roman"/>
              </a:rPr>
              <a:t> </a:t>
            </a:r>
            <a:r>
              <a:rPr sz="1200" dirty="0">
                <a:latin typeface="Times New Roman"/>
                <a:cs typeface="Times New Roman"/>
              </a:rPr>
              <a:t>unanswered:</a:t>
            </a:r>
          </a:p>
          <a:p>
            <a:pPr>
              <a:lnSpc>
                <a:spcPct val="100000"/>
              </a:lnSpc>
              <a:spcBef>
                <a:spcPts val="20"/>
              </a:spcBef>
            </a:pPr>
            <a:endParaRPr sz="1100" dirty="0">
              <a:latin typeface="Times New Roman"/>
              <a:cs typeface="Times New Roman"/>
            </a:endParaRPr>
          </a:p>
          <a:p>
            <a:pPr marL="927100" indent="-228600" algn="just">
              <a:lnSpc>
                <a:spcPts val="1410"/>
              </a:lnSpc>
              <a:buFont typeface="Meiryo"/>
              <a:buChar char="➢"/>
              <a:tabLst>
                <a:tab pos="927100" algn="l"/>
              </a:tabLst>
            </a:pPr>
            <a:r>
              <a:rPr sz="1200" dirty="0">
                <a:latin typeface="Times New Roman"/>
                <a:cs typeface="Times New Roman"/>
              </a:rPr>
              <a:t>Exchange??????</a:t>
            </a:r>
          </a:p>
          <a:p>
            <a:pPr marL="927100" indent="-228600" algn="just">
              <a:lnSpc>
                <a:spcPts val="1380"/>
              </a:lnSpc>
              <a:buFont typeface="Meiryo"/>
              <a:buChar char="➢"/>
              <a:tabLst>
                <a:tab pos="927100" algn="l"/>
              </a:tabLst>
            </a:pPr>
            <a:r>
              <a:rPr sz="1200" spc="-5" dirty="0">
                <a:latin typeface="Times New Roman"/>
                <a:cs typeface="Times New Roman"/>
              </a:rPr>
              <a:t>Information?????</a:t>
            </a:r>
            <a:endParaRPr sz="1200" dirty="0">
              <a:latin typeface="Times New Roman"/>
              <a:cs typeface="Times New Roman"/>
            </a:endParaRPr>
          </a:p>
          <a:p>
            <a:pPr marL="927100" indent="-228600" algn="just">
              <a:lnSpc>
                <a:spcPts val="1380"/>
              </a:lnSpc>
              <a:buFont typeface="Meiryo"/>
              <a:buChar char="➢"/>
              <a:tabLst>
                <a:tab pos="927100" algn="l"/>
              </a:tabLst>
            </a:pPr>
            <a:r>
              <a:rPr sz="1200" spc="-5" dirty="0">
                <a:latin typeface="Times New Roman"/>
                <a:cs typeface="Times New Roman"/>
              </a:rPr>
              <a:t>Entities???????</a:t>
            </a:r>
            <a:endParaRPr sz="1200" dirty="0">
              <a:latin typeface="Times New Roman"/>
              <a:cs typeface="Times New Roman"/>
            </a:endParaRPr>
          </a:p>
          <a:p>
            <a:pPr marL="927100" indent="-228600" algn="just">
              <a:lnSpc>
                <a:spcPts val="1380"/>
              </a:lnSpc>
              <a:buFont typeface="Meiryo"/>
              <a:buChar char="➢"/>
              <a:tabLst>
                <a:tab pos="927100" algn="l"/>
              </a:tabLst>
            </a:pPr>
            <a:r>
              <a:rPr sz="1200" spc="-5" dirty="0">
                <a:latin typeface="Times New Roman"/>
                <a:cs typeface="Times New Roman"/>
              </a:rPr>
              <a:t>Transmission????</a:t>
            </a:r>
            <a:endParaRPr sz="1200" dirty="0">
              <a:latin typeface="Times New Roman"/>
              <a:cs typeface="Times New Roman"/>
            </a:endParaRPr>
          </a:p>
          <a:p>
            <a:pPr marL="927100" indent="-228600" algn="just">
              <a:lnSpc>
                <a:spcPts val="1410"/>
              </a:lnSpc>
              <a:buFont typeface="Meiryo"/>
              <a:buChar char="➢"/>
              <a:tabLst>
                <a:tab pos="927100" algn="l"/>
              </a:tabLst>
            </a:pPr>
            <a:r>
              <a:rPr sz="1200" spc="-5" dirty="0">
                <a:latin typeface="Times New Roman"/>
                <a:cs typeface="Times New Roman"/>
              </a:rPr>
              <a:t>Medium????</a:t>
            </a:r>
            <a:endParaRPr sz="1200" dirty="0">
              <a:latin typeface="Times New Roman"/>
              <a:cs typeface="Times New Roman"/>
            </a:endParaRPr>
          </a:p>
          <a:p>
            <a:pPr>
              <a:lnSpc>
                <a:spcPct val="100000"/>
              </a:lnSpc>
              <a:spcBef>
                <a:spcPts val="55"/>
              </a:spcBef>
            </a:pPr>
            <a:endParaRPr sz="1100" dirty="0">
              <a:latin typeface="Times New Roman"/>
              <a:cs typeface="Times New Roman"/>
            </a:endParaRPr>
          </a:p>
          <a:p>
            <a:pPr marL="12700">
              <a:lnSpc>
                <a:spcPct val="100000"/>
              </a:lnSpc>
            </a:pPr>
            <a:r>
              <a:rPr sz="1200" spc="-5" dirty="0">
                <a:latin typeface="Times New Roman"/>
                <a:cs typeface="Times New Roman"/>
              </a:rPr>
              <a:t>We </a:t>
            </a:r>
            <a:r>
              <a:rPr sz="1200" dirty="0">
                <a:latin typeface="Times New Roman"/>
                <a:cs typeface="Times New Roman"/>
              </a:rPr>
              <a:t>will try to answer all </a:t>
            </a:r>
            <a:r>
              <a:rPr sz="1200" spc="-5" dirty="0">
                <a:latin typeface="Times New Roman"/>
                <a:cs typeface="Times New Roman"/>
              </a:rPr>
              <a:t>these </a:t>
            </a:r>
            <a:r>
              <a:rPr sz="1200" dirty="0">
                <a:latin typeface="Times New Roman"/>
                <a:cs typeface="Times New Roman"/>
              </a:rPr>
              <a:t>Questions in this</a:t>
            </a:r>
            <a:r>
              <a:rPr sz="1200" spc="-100" dirty="0">
                <a:latin typeface="Times New Roman"/>
                <a:cs typeface="Times New Roman"/>
              </a:rPr>
              <a:t> </a:t>
            </a:r>
            <a:r>
              <a:rPr sz="1200" dirty="0">
                <a:latin typeface="Times New Roman"/>
                <a:cs typeface="Times New Roman"/>
              </a:rPr>
              <a:t>Course</a:t>
            </a:r>
          </a:p>
          <a:p>
            <a:pPr>
              <a:lnSpc>
                <a:spcPct val="100000"/>
              </a:lnSpc>
            </a:pPr>
            <a:endParaRPr sz="1150" dirty="0">
              <a:latin typeface="Times New Roman"/>
              <a:cs typeface="Times New Roman"/>
            </a:endParaRPr>
          </a:p>
          <a:p>
            <a:pPr marL="12700">
              <a:lnSpc>
                <a:spcPts val="1645"/>
              </a:lnSpc>
            </a:pPr>
            <a:r>
              <a:rPr sz="1400" b="1" spc="-5" dirty="0">
                <a:latin typeface="Times New Roman"/>
                <a:cs typeface="Times New Roman"/>
              </a:rPr>
              <a:t>History of Data Communication</a:t>
            </a:r>
            <a:endParaRPr sz="1400" dirty="0">
              <a:latin typeface="Times New Roman"/>
              <a:cs typeface="Times New Roman"/>
            </a:endParaRPr>
          </a:p>
          <a:p>
            <a:pPr marL="12700">
              <a:lnSpc>
                <a:spcPts val="1405"/>
              </a:lnSpc>
            </a:pPr>
            <a:r>
              <a:rPr sz="1200" dirty="0">
                <a:latin typeface="Times New Roman"/>
                <a:cs typeface="Times New Roman"/>
              </a:rPr>
              <a:t>Data communications history represents a blend of histories,</a:t>
            </a:r>
            <a:r>
              <a:rPr sz="1200" spc="-150" dirty="0">
                <a:latin typeface="Times New Roman"/>
                <a:cs typeface="Times New Roman"/>
              </a:rPr>
              <a:t> </a:t>
            </a:r>
            <a:r>
              <a:rPr sz="1200" dirty="0">
                <a:latin typeface="Times New Roman"/>
                <a:cs typeface="Times New Roman"/>
              </a:rPr>
              <a:t>including:</a:t>
            </a:r>
          </a:p>
          <a:p>
            <a:pPr>
              <a:lnSpc>
                <a:spcPct val="100000"/>
              </a:lnSpc>
              <a:spcBef>
                <a:spcPts val="55"/>
              </a:spcBef>
            </a:pPr>
            <a:endParaRPr sz="1100" dirty="0">
              <a:latin typeface="Times New Roman"/>
              <a:cs typeface="Times New Roman"/>
            </a:endParaRPr>
          </a:p>
          <a:p>
            <a:pPr marL="698500" indent="-228600">
              <a:lnSpc>
                <a:spcPts val="1410"/>
              </a:lnSpc>
              <a:buFont typeface="Meiryo"/>
              <a:buChar char="➢"/>
              <a:tabLst>
                <a:tab pos="698500" algn="l"/>
              </a:tabLst>
            </a:pPr>
            <a:r>
              <a:rPr sz="1200" dirty="0">
                <a:latin typeface="Times New Roman"/>
                <a:cs typeface="Times New Roman"/>
              </a:rPr>
              <a:t>The history of the </a:t>
            </a:r>
            <a:r>
              <a:rPr sz="1200" spc="-5" dirty="0">
                <a:latin typeface="Times New Roman"/>
                <a:cs typeface="Times New Roman"/>
              </a:rPr>
              <a:t>telecommunications</a:t>
            </a:r>
            <a:r>
              <a:rPr sz="1200" spc="-45" dirty="0">
                <a:latin typeface="Times New Roman"/>
                <a:cs typeface="Times New Roman"/>
              </a:rPr>
              <a:t> </a:t>
            </a:r>
            <a:r>
              <a:rPr sz="1200" dirty="0">
                <a:latin typeface="Times New Roman"/>
                <a:cs typeface="Times New Roman"/>
              </a:rPr>
              <a:t>industry</a:t>
            </a:r>
          </a:p>
          <a:p>
            <a:pPr marL="698500" indent="-228600">
              <a:lnSpc>
                <a:spcPts val="1380"/>
              </a:lnSpc>
              <a:buFont typeface="Meiryo"/>
              <a:buChar char="➢"/>
              <a:tabLst>
                <a:tab pos="698500" algn="l"/>
              </a:tabLst>
            </a:pPr>
            <a:r>
              <a:rPr sz="1200" dirty="0">
                <a:latin typeface="Times New Roman"/>
                <a:cs typeface="Times New Roman"/>
              </a:rPr>
              <a:t>The history of data communications,</a:t>
            </a:r>
            <a:r>
              <a:rPr sz="1200" spc="-125" dirty="0">
                <a:latin typeface="Times New Roman"/>
                <a:cs typeface="Times New Roman"/>
              </a:rPr>
              <a:t> </a:t>
            </a:r>
            <a:r>
              <a:rPr sz="1200" dirty="0">
                <a:latin typeface="Times New Roman"/>
                <a:cs typeface="Times New Roman"/>
              </a:rPr>
              <a:t>and</a:t>
            </a:r>
          </a:p>
          <a:p>
            <a:pPr marL="698500" indent="-228600">
              <a:lnSpc>
                <a:spcPts val="1410"/>
              </a:lnSpc>
              <a:buFont typeface="Meiryo"/>
              <a:buChar char="➢"/>
              <a:tabLst>
                <a:tab pos="698500" algn="l"/>
              </a:tabLst>
            </a:pPr>
            <a:r>
              <a:rPr sz="1200" dirty="0">
                <a:latin typeface="Times New Roman"/>
                <a:cs typeface="Times New Roman"/>
              </a:rPr>
              <a:t>The history of the</a:t>
            </a:r>
            <a:r>
              <a:rPr sz="1200" spc="-120" dirty="0">
                <a:latin typeface="Times New Roman"/>
                <a:cs typeface="Times New Roman"/>
              </a:rPr>
              <a:t> </a:t>
            </a:r>
            <a:r>
              <a:rPr sz="1200" dirty="0">
                <a:latin typeface="Times New Roman"/>
                <a:cs typeface="Times New Roman"/>
              </a:rPr>
              <a:t>Internet</a:t>
            </a:r>
          </a:p>
          <a:p>
            <a:pPr>
              <a:lnSpc>
                <a:spcPct val="100000"/>
              </a:lnSpc>
              <a:spcBef>
                <a:spcPts val="50"/>
              </a:spcBef>
              <a:buFont typeface="Meiryo"/>
              <a:buChar char="➢"/>
            </a:pPr>
            <a:endParaRPr sz="1100" dirty="0">
              <a:latin typeface="Times New Roman"/>
              <a:cs typeface="Times New Roman"/>
            </a:endParaRPr>
          </a:p>
          <a:p>
            <a:pPr marL="927100" lvl="1" indent="-228600" algn="just">
              <a:lnSpc>
                <a:spcPts val="1645"/>
              </a:lnSpc>
              <a:buFont typeface="Meiryo"/>
              <a:buChar char="❖"/>
              <a:tabLst>
                <a:tab pos="927100" algn="l"/>
              </a:tabLst>
            </a:pPr>
            <a:r>
              <a:rPr sz="1400" b="1" spc="-5" dirty="0">
                <a:latin typeface="Times New Roman"/>
                <a:cs typeface="Times New Roman"/>
              </a:rPr>
              <a:t>Telegraph 1837 Samuel</a:t>
            </a:r>
            <a:r>
              <a:rPr sz="1400" b="1" spc="-15" dirty="0">
                <a:latin typeface="Times New Roman"/>
                <a:cs typeface="Times New Roman"/>
              </a:rPr>
              <a:t> </a:t>
            </a:r>
            <a:r>
              <a:rPr sz="1400" b="1" spc="-5" dirty="0">
                <a:latin typeface="Times New Roman"/>
                <a:cs typeface="Times New Roman"/>
              </a:rPr>
              <a:t>Morse</a:t>
            </a:r>
            <a:endParaRPr sz="1400" dirty="0">
              <a:latin typeface="Times New Roman"/>
              <a:cs typeface="Times New Roman"/>
            </a:endParaRPr>
          </a:p>
          <a:p>
            <a:pPr marL="698500" marR="6985">
              <a:lnSpc>
                <a:spcPts val="1380"/>
              </a:lnSpc>
              <a:spcBef>
                <a:spcPts val="60"/>
              </a:spcBef>
            </a:pPr>
            <a:r>
              <a:rPr sz="1200" dirty="0">
                <a:latin typeface="Times New Roman"/>
                <a:cs typeface="Times New Roman"/>
              </a:rPr>
              <a:t>Modern telecommunication industry began in 1837 with </a:t>
            </a:r>
            <a:r>
              <a:rPr sz="1200" spc="-5" dirty="0">
                <a:latin typeface="Times New Roman"/>
                <a:cs typeface="Times New Roman"/>
              </a:rPr>
              <a:t>the </a:t>
            </a:r>
            <a:r>
              <a:rPr sz="1200" dirty="0">
                <a:latin typeface="Times New Roman"/>
                <a:cs typeface="Times New Roman"/>
              </a:rPr>
              <a:t>invention of  the telegraph by </a:t>
            </a:r>
            <a:r>
              <a:rPr sz="1200" spc="-5" dirty="0">
                <a:latin typeface="Times New Roman"/>
                <a:cs typeface="Times New Roman"/>
              </a:rPr>
              <a:t>Samuel</a:t>
            </a:r>
            <a:r>
              <a:rPr sz="1200" spc="-85" dirty="0">
                <a:latin typeface="Times New Roman"/>
                <a:cs typeface="Times New Roman"/>
              </a:rPr>
              <a:t> </a:t>
            </a:r>
            <a:r>
              <a:rPr sz="1200" dirty="0">
                <a:latin typeface="Times New Roman"/>
                <a:cs typeface="Times New Roman"/>
              </a:rPr>
              <a:t>Morse</a:t>
            </a:r>
          </a:p>
          <a:p>
            <a:pPr>
              <a:lnSpc>
                <a:spcPct val="100000"/>
              </a:lnSpc>
            </a:pPr>
            <a:endParaRPr sz="1200" dirty="0">
              <a:latin typeface="Times New Roman"/>
              <a:cs typeface="Times New Roman"/>
            </a:endParaRPr>
          </a:p>
          <a:p>
            <a:pPr marL="698500" marR="5080">
              <a:lnSpc>
                <a:spcPts val="1380"/>
              </a:lnSpc>
            </a:pPr>
            <a:r>
              <a:rPr sz="1200" dirty="0">
                <a:latin typeface="Times New Roman"/>
                <a:cs typeface="Times New Roman"/>
              </a:rPr>
              <a:t>This led to building a </a:t>
            </a:r>
            <a:r>
              <a:rPr sz="1200" spc="-5" dirty="0">
                <a:latin typeface="Times New Roman"/>
                <a:cs typeface="Times New Roman"/>
              </a:rPr>
              <a:t>telecommunications </a:t>
            </a:r>
            <a:r>
              <a:rPr sz="1200" dirty="0">
                <a:latin typeface="Times New Roman"/>
                <a:cs typeface="Times New Roman"/>
              </a:rPr>
              <a:t>infrastructure of poles and wires  as well as to the </a:t>
            </a:r>
            <a:r>
              <a:rPr sz="1200" spc="-5" dirty="0">
                <a:latin typeface="Times New Roman"/>
                <a:cs typeface="Times New Roman"/>
              </a:rPr>
              <a:t>development </a:t>
            </a:r>
            <a:r>
              <a:rPr sz="1200" dirty="0">
                <a:latin typeface="Times New Roman"/>
                <a:cs typeface="Times New Roman"/>
              </a:rPr>
              <a:t>of communication hardware and</a:t>
            </a:r>
            <a:r>
              <a:rPr sz="1200" spc="-105" dirty="0">
                <a:latin typeface="Times New Roman"/>
                <a:cs typeface="Times New Roman"/>
              </a:rPr>
              <a:t> </a:t>
            </a:r>
            <a:r>
              <a:rPr sz="1200" dirty="0">
                <a:latin typeface="Times New Roman"/>
                <a:cs typeface="Times New Roman"/>
              </a:rPr>
              <a:t>protocols</a:t>
            </a:r>
          </a:p>
          <a:p>
            <a:pPr>
              <a:lnSpc>
                <a:spcPct val="100000"/>
              </a:lnSpc>
              <a:spcBef>
                <a:spcPts val="20"/>
              </a:spcBef>
            </a:pPr>
            <a:endParaRPr sz="1100" dirty="0">
              <a:latin typeface="Times New Roman"/>
              <a:cs typeface="Times New Roman"/>
            </a:endParaRPr>
          </a:p>
          <a:p>
            <a:pPr marL="927100" lvl="1" indent="-228600" algn="just">
              <a:lnSpc>
                <a:spcPts val="1639"/>
              </a:lnSpc>
              <a:buFont typeface="Meiryo"/>
              <a:buChar char="❖"/>
              <a:tabLst>
                <a:tab pos="927100" algn="l"/>
              </a:tabLst>
            </a:pPr>
            <a:r>
              <a:rPr sz="1400" b="1" spc="-5" dirty="0">
                <a:latin typeface="Times New Roman"/>
                <a:cs typeface="Times New Roman"/>
              </a:rPr>
              <a:t>Telephone 1876 Alexander Graham</a:t>
            </a:r>
            <a:r>
              <a:rPr sz="1400" b="1" spc="40" dirty="0">
                <a:latin typeface="Times New Roman"/>
                <a:cs typeface="Times New Roman"/>
              </a:rPr>
              <a:t> </a:t>
            </a:r>
            <a:r>
              <a:rPr sz="1400" b="1" spc="-5" dirty="0">
                <a:latin typeface="Times New Roman"/>
                <a:cs typeface="Times New Roman"/>
              </a:rPr>
              <a:t>Bell</a:t>
            </a:r>
            <a:endParaRPr sz="1400" dirty="0">
              <a:latin typeface="Times New Roman"/>
              <a:cs typeface="Times New Roman"/>
            </a:endParaRPr>
          </a:p>
          <a:p>
            <a:pPr marL="698500" marR="6985" algn="just">
              <a:lnSpc>
                <a:spcPts val="1380"/>
              </a:lnSpc>
              <a:spcBef>
                <a:spcPts val="55"/>
              </a:spcBef>
            </a:pPr>
            <a:r>
              <a:rPr sz="1200" dirty="0">
                <a:latin typeface="Times New Roman"/>
                <a:cs typeface="Times New Roman"/>
              </a:rPr>
              <a:t>Invention of telephone by Alexander Graham Bell in 1876 and the  </a:t>
            </a:r>
            <a:r>
              <a:rPr sz="1200" spc="-5" dirty="0">
                <a:latin typeface="Times New Roman"/>
                <a:cs typeface="Times New Roman"/>
              </a:rPr>
              <a:t>development </a:t>
            </a:r>
            <a:r>
              <a:rPr sz="1200" dirty="0">
                <a:latin typeface="Times New Roman"/>
                <a:cs typeface="Times New Roman"/>
              </a:rPr>
              <a:t>of wireless communication technology by Guglielmo  Marconi in the 1890s set the stage for today’s communication</a:t>
            </a:r>
            <a:r>
              <a:rPr sz="1200" spc="-135" dirty="0">
                <a:latin typeface="Times New Roman"/>
                <a:cs typeface="Times New Roman"/>
              </a:rPr>
              <a:t> </a:t>
            </a:r>
            <a:r>
              <a:rPr sz="1200" dirty="0">
                <a:latin typeface="Times New Roman"/>
                <a:cs typeface="Times New Roman"/>
              </a:rPr>
              <a:t>industry</a:t>
            </a:r>
          </a:p>
          <a:p>
            <a:pPr marL="698500" algn="just">
              <a:lnSpc>
                <a:spcPts val="1550"/>
              </a:lnSpc>
            </a:pPr>
            <a:r>
              <a:rPr sz="1400" spc="-155" dirty="0">
                <a:latin typeface="Meiryo"/>
                <a:cs typeface="Meiryo"/>
              </a:rPr>
              <a:t>❖  </a:t>
            </a:r>
            <a:r>
              <a:rPr sz="1400" b="1" spc="-5" dirty="0">
                <a:latin typeface="Times New Roman"/>
                <a:cs typeface="Times New Roman"/>
              </a:rPr>
              <a:t>By</a:t>
            </a:r>
            <a:r>
              <a:rPr sz="1400" b="1" spc="-165" dirty="0">
                <a:latin typeface="Times New Roman"/>
                <a:cs typeface="Times New Roman"/>
              </a:rPr>
              <a:t> </a:t>
            </a:r>
            <a:r>
              <a:rPr sz="1400" b="1" spc="-5" dirty="0">
                <a:latin typeface="Times New Roman"/>
                <a:cs typeface="Times New Roman"/>
              </a:rPr>
              <a:t>1950’s</a:t>
            </a:r>
            <a:endParaRPr sz="1400" dirty="0">
              <a:latin typeface="Times New Roman"/>
              <a:cs typeface="Times New Roman"/>
            </a:endParaRPr>
          </a:p>
          <a:p>
            <a:pPr marL="698500" marR="6985">
              <a:lnSpc>
                <a:spcPts val="1380"/>
              </a:lnSpc>
              <a:spcBef>
                <a:spcPts val="55"/>
              </a:spcBef>
            </a:pPr>
            <a:r>
              <a:rPr sz="1200" spc="-5" dirty="0">
                <a:latin typeface="Times New Roman"/>
                <a:cs typeface="Times New Roman"/>
              </a:rPr>
              <a:t>By 1950s, telephone and telegraph companies had developed </a:t>
            </a:r>
            <a:r>
              <a:rPr sz="1200" dirty="0">
                <a:latin typeface="Times New Roman"/>
                <a:cs typeface="Times New Roman"/>
              </a:rPr>
              <a:t>a </a:t>
            </a:r>
            <a:r>
              <a:rPr sz="1200" spc="-5" dirty="0">
                <a:latin typeface="Times New Roman"/>
                <a:cs typeface="Times New Roman"/>
              </a:rPr>
              <a:t>network of  </a:t>
            </a:r>
            <a:r>
              <a:rPr sz="1200" dirty="0">
                <a:latin typeface="Times New Roman"/>
                <a:cs typeface="Times New Roman"/>
              </a:rPr>
              <a:t>communication facilities </a:t>
            </a:r>
            <a:r>
              <a:rPr sz="1200" spc="-5" dirty="0">
                <a:latin typeface="Times New Roman"/>
                <a:cs typeface="Times New Roman"/>
              </a:rPr>
              <a:t>throughout </a:t>
            </a:r>
            <a:r>
              <a:rPr sz="1200" dirty="0">
                <a:latin typeface="Times New Roman"/>
                <a:cs typeface="Times New Roman"/>
              </a:rPr>
              <a:t>the industrialized</a:t>
            </a:r>
            <a:r>
              <a:rPr sz="1200" spc="-70" dirty="0">
                <a:latin typeface="Times New Roman"/>
                <a:cs typeface="Times New Roman"/>
              </a:rPr>
              <a:t> </a:t>
            </a:r>
            <a:r>
              <a:rPr sz="1200" dirty="0">
                <a:latin typeface="Times New Roman"/>
                <a:cs typeface="Times New Roman"/>
              </a:rPr>
              <a:t>world</a:t>
            </a:r>
          </a:p>
          <a:p>
            <a:pPr marL="698500" algn="just">
              <a:lnSpc>
                <a:spcPts val="1555"/>
              </a:lnSpc>
            </a:pPr>
            <a:r>
              <a:rPr sz="1400" spc="-155" dirty="0">
                <a:latin typeface="Meiryo"/>
                <a:cs typeface="Meiryo"/>
              </a:rPr>
              <a:t>❖</a:t>
            </a:r>
            <a:r>
              <a:rPr sz="1400" spc="-5" dirty="0">
                <a:latin typeface="Meiryo"/>
                <a:cs typeface="Meiryo"/>
              </a:rPr>
              <a:t> </a:t>
            </a:r>
            <a:r>
              <a:rPr sz="1400" b="1" spc="-5" dirty="0">
                <a:latin typeface="Times New Roman"/>
                <a:cs typeface="Times New Roman"/>
              </a:rPr>
              <a:t>1970’S</a:t>
            </a:r>
            <a:endParaRPr sz="1400" dirty="0">
              <a:latin typeface="Times New Roman"/>
              <a:cs typeface="Times New Roman"/>
            </a:endParaRPr>
          </a:p>
          <a:p>
            <a:pPr marL="698500" marR="5080" algn="just">
              <a:lnSpc>
                <a:spcPct val="95600"/>
              </a:lnSpc>
              <a:spcBef>
                <a:spcPts val="25"/>
              </a:spcBef>
            </a:pPr>
            <a:r>
              <a:rPr sz="1200" dirty="0">
                <a:latin typeface="Times New Roman"/>
                <a:cs typeface="Times New Roman"/>
              </a:rPr>
              <a:t>Although </a:t>
            </a:r>
            <a:r>
              <a:rPr sz="1200" spc="-5" dirty="0">
                <a:latin typeface="Times New Roman"/>
                <a:cs typeface="Times New Roman"/>
              </a:rPr>
              <a:t>development </a:t>
            </a:r>
            <a:r>
              <a:rPr sz="1200" dirty="0">
                <a:latin typeface="Times New Roman"/>
                <a:cs typeface="Times New Roman"/>
              </a:rPr>
              <a:t>of databases, languages, operating </a:t>
            </a:r>
            <a:r>
              <a:rPr sz="1200" spc="-5" dirty="0">
                <a:latin typeface="Times New Roman"/>
                <a:cs typeface="Times New Roman"/>
              </a:rPr>
              <a:t>systems, </a:t>
            </a:r>
            <a:r>
              <a:rPr sz="1200" dirty="0">
                <a:latin typeface="Times New Roman"/>
                <a:cs typeface="Times New Roman"/>
              </a:rPr>
              <a:t>and  hardware </a:t>
            </a:r>
            <a:r>
              <a:rPr sz="1200" spc="-5" dirty="0">
                <a:latin typeface="Times New Roman"/>
                <a:cs typeface="Times New Roman"/>
              </a:rPr>
              <a:t>was </a:t>
            </a:r>
            <a:r>
              <a:rPr sz="1200" dirty="0">
                <a:latin typeface="Times New Roman"/>
                <a:cs typeface="Times New Roman"/>
              </a:rPr>
              <a:t>strong from 1950s to 1970s, large-scale data </a:t>
            </a:r>
            <a:r>
              <a:rPr sz="1200" spc="-5" dirty="0">
                <a:latin typeface="Times New Roman"/>
                <a:cs typeface="Times New Roman"/>
              </a:rPr>
              <a:t>communication  systems </a:t>
            </a:r>
            <a:r>
              <a:rPr sz="1200" dirty="0">
                <a:latin typeface="Times New Roman"/>
                <a:cs typeface="Times New Roman"/>
              </a:rPr>
              <a:t>did not </a:t>
            </a:r>
            <a:r>
              <a:rPr sz="1200" spc="-5" dirty="0">
                <a:latin typeface="Times New Roman"/>
                <a:cs typeface="Times New Roman"/>
              </a:rPr>
              <a:t>emerge </a:t>
            </a:r>
            <a:r>
              <a:rPr sz="1200" dirty="0">
                <a:latin typeface="Times New Roman"/>
                <a:cs typeface="Times New Roman"/>
              </a:rPr>
              <a:t>until the</a:t>
            </a:r>
            <a:r>
              <a:rPr sz="1200" spc="-30" dirty="0">
                <a:latin typeface="Times New Roman"/>
                <a:cs typeface="Times New Roman"/>
              </a:rPr>
              <a:t> </a:t>
            </a:r>
            <a:r>
              <a:rPr sz="1200" spc="-5" dirty="0">
                <a:latin typeface="Times New Roman"/>
                <a:cs typeface="Times New Roman"/>
              </a:rPr>
              <a:t>1970s.</a:t>
            </a:r>
            <a:endParaRPr sz="1200" dirty="0">
              <a:latin typeface="Times New Roman"/>
              <a:cs typeface="Times New Roman"/>
            </a:endParaRPr>
          </a:p>
          <a:p>
            <a:pPr>
              <a:lnSpc>
                <a:spcPct val="100000"/>
              </a:lnSpc>
              <a:spcBef>
                <a:spcPts val="55"/>
              </a:spcBef>
            </a:pPr>
            <a:endParaRPr sz="1100" dirty="0">
              <a:latin typeface="Times New Roman"/>
              <a:cs typeface="Times New Roman"/>
            </a:endParaRPr>
          </a:p>
          <a:p>
            <a:pPr marL="927100">
              <a:lnSpc>
                <a:spcPct val="100000"/>
              </a:lnSpc>
            </a:pPr>
            <a:r>
              <a:rPr sz="1200" dirty="0">
                <a:latin typeface="Times New Roman"/>
                <a:cs typeface="Times New Roman"/>
              </a:rPr>
              <a:t>This </a:t>
            </a:r>
            <a:r>
              <a:rPr sz="1200" spc="-5" dirty="0">
                <a:latin typeface="Times New Roman"/>
                <a:cs typeface="Times New Roman"/>
              </a:rPr>
              <a:t>was </a:t>
            </a:r>
            <a:r>
              <a:rPr sz="1200" dirty="0">
                <a:latin typeface="Times New Roman"/>
                <a:cs typeface="Times New Roman"/>
              </a:rPr>
              <a:t>stimulated by </a:t>
            </a:r>
            <a:r>
              <a:rPr sz="1200" i="1" u="sng" dirty="0">
                <a:latin typeface="Times New Roman"/>
                <a:cs typeface="Times New Roman"/>
              </a:rPr>
              <a:t>3 major</a:t>
            </a:r>
            <a:r>
              <a:rPr sz="1200" i="1" u="sng" spc="-40" dirty="0">
                <a:latin typeface="Times New Roman"/>
                <a:cs typeface="Times New Roman"/>
              </a:rPr>
              <a:t> </a:t>
            </a:r>
            <a:r>
              <a:rPr sz="1200" i="1" u="sng" spc="-5" dirty="0">
                <a:latin typeface="Times New Roman"/>
                <a:cs typeface="Times New Roman"/>
              </a:rPr>
              <a:t>developments</a:t>
            </a:r>
            <a:r>
              <a:rPr sz="1200" spc="-5" dirty="0">
                <a:latin typeface="Times New Roman"/>
                <a:cs typeface="Times New Roman"/>
              </a:rPr>
              <a:t>:</a:t>
            </a:r>
            <a:endParaRPr sz="1200" dirty="0">
              <a:latin typeface="Times New Roman"/>
              <a:cs typeface="Times New Roman"/>
            </a:endParaRPr>
          </a:p>
          <a:p>
            <a:pPr>
              <a:lnSpc>
                <a:spcPct val="100000"/>
              </a:lnSpc>
              <a:spcBef>
                <a:spcPts val="35"/>
              </a:spcBef>
            </a:pPr>
            <a:endParaRPr sz="1200" dirty="0">
              <a:latin typeface="Times New Roman"/>
              <a:cs typeface="Times New Roman"/>
            </a:endParaRPr>
          </a:p>
          <a:p>
            <a:pPr marL="1612900" marR="6985" lvl="2" indent="-228600">
              <a:lnSpc>
                <a:spcPts val="1380"/>
              </a:lnSpc>
              <a:buFont typeface="Meiryo"/>
              <a:buChar char="➢"/>
              <a:tabLst>
                <a:tab pos="1612900" algn="l"/>
              </a:tabLst>
            </a:pPr>
            <a:r>
              <a:rPr sz="1200" spc="-5" dirty="0">
                <a:latin typeface="Times New Roman"/>
                <a:cs typeface="Times New Roman"/>
              </a:rPr>
              <a:t>Large-scale integration </a:t>
            </a:r>
            <a:r>
              <a:rPr sz="1200" dirty="0">
                <a:latin typeface="Times New Roman"/>
                <a:cs typeface="Times New Roman"/>
              </a:rPr>
              <a:t>of </a:t>
            </a:r>
            <a:r>
              <a:rPr sz="1200" spc="-5" dirty="0">
                <a:latin typeface="Times New Roman"/>
                <a:cs typeface="Times New Roman"/>
              </a:rPr>
              <a:t>circuits reduced cost and size of  terminals and </a:t>
            </a:r>
            <a:r>
              <a:rPr sz="1200" dirty="0">
                <a:latin typeface="Times New Roman"/>
                <a:cs typeface="Times New Roman"/>
              </a:rPr>
              <a:t>communication</a:t>
            </a:r>
            <a:r>
              <a:rPr sz="1200" spc="-35" dirty="0">
                <a:latin typeface="Times New Roman"/>
                <a:cs typeface="Times New Roman"/>
              </a:rPr>
              <a:t> </a:t>
            </a:r>
            <a:r>
              <a:rPr sz="1200" spc="-5" dirty="0">
                <a:latin typeface="Times New Roman"/>
                <a:cs typeface="Times New Roman"/>
              </a:rPr>
              <a:t>equipment</a:t>
            </a:r>
            <a:endParaRPr sz="1200" dirty="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a:t>
            </a:fld>
            <a:endParaRPr dirty="0"/>
          </a:p>
        </p:txBody>
      </p:sp>
    </p:spTree>
    <p:extLst>
      <p:ext uri="{BB962C8B-B14F-4D97-AF65-F5344CB8AC3E}">
        <p14:creationId xmlns:p14="http://schemas.microsoft.com/office/powerpoint/2010/main" val="557234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2755" cy="3662045"/>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241300" marR="67945" indent="-228600">
              <a:lnSpc>
                <a:spcPts val="1390"/>
              </a:lnSpc>
              <a:spcBef>
                <a:spcPts val="865"/>
              </a:spcBef>
              <a:buFont typeface="Courier New"/>
              <a:buChar char="o"/>
              <a:tabLst>
                <a:tab pos="241300" algn="l"/>
              </a:tabLst>
            </a:pPr>
            <a:r>
              <a:rPr sz="1200" spc="-5" dirty="0">
                <a:latin typeface="Times New Roman"/>
                <a:cs typeface="Times New Roman"/>
              </a:rPr>
              <a:t>An ISO </a:t>
            </a:r>
            <a:r>
              <a:rPr sz="1200" dirty="0">
                <a:latin typeface="Times New Roman"/>
                <a:cs typeface="Times New Roman"/>
              </a:rPr>
              <a:t>Standard </a:t>
            </a:r>
            <a:r>
              <a:rPr sz="1200" spc="-5" dirty="0">
                <a:latin typeface="Times New Roman"/>
                <a:cs typeface="Times New Roman"/>
              </a:rPr>
              <a:t>that covers </a:t>
            </a:r>
            <a:r>
              <a:rPr sz="1200" dirty="0">
                <a:latin typeface="Times New Roman"/>
                <a:cs typeface="Times New Roman"/>
              </a:rPr>
              <a:t>all aspects </a:t>
            </a:r>
            <a:r>
              <a:rPr sz="1200" spc="-5" dirty="0">
                <a:latin typeface="Times New Roman"/>
                <a:cs typeface="Times New Roman"/>
              </a:rPr>
              <a:t>of Network Communication </a:t>
            </a:r>
            <a:r>
              <a:rPr sz="1200" dirty="0">
                <a:latin typeface="Times New Roman"/>
                <a:cs typeface="Times New Roman"/>
              </a:rPr>
              <a:t>is </a:t>
            </a:r>
            <a:r>
              <a:rPr sz="1200" b="1" spc="-5" dirty="0">
                <a:latin typeface="Times New Roman"/>
                <a:cs typeface="Times New Roman"/>
              </a:rPr>
              <a:t>Open </a:t>
            </a:r>
            <a:r>
              <a:rPr sz="1200" b="1" dirty="0">
                <a:latin typeface="Times New Roman"/>
                <a:cs typeface="Times New Roman"/>
              </a:rPr>
              <a:t>System  Interconnection Model</a:t>
            </a:r>
            <a:r>
              <a:rPr sz="1200" b="1" spc="-110" dirty="0">
                <a:latin typeface="Times New Roman"/>
                <a:cs typeface="Times New Roman"/>
              </a:rPr>
              <a:t> </a:t>
            </a:r>
            <a:r>
              <a:rPr sz="1200" b="1" dirty="0">
                <a:latin typeface="Times New Roman"/>
                <a:cs typeface="Times New Roman"/>
              </a:rPr>
              <a:t>(OSI)</a:t>
            </a:r>
            <a:endParaRPr sz="1200">
              <a:latin typeface="Times New Roman"/>
              <a:cs typeface="Times New Roman"/>
            </a:endParaRPr>
          </a:p>
          <a:p>
            <a:pPr marL="241300" indent="-228600">
              <a:lnSpc>
                <a:spcPts val="1300"/>
              </a:lnSpc>
              <a:buFont typeface="Courier New"/>
              <a:buChar char="o"/>
              <a:tabLst>
                <a:tab pos="241300" algn="l"/>
              </a:tabLst>
            </a:pPr>
            <a:r>
              <a:rPr sz="1200" b="1" dirty="0">
                <a:latin typeface="Times New Roman"/>
                <a:cs typeface="Times New Roman"/>
              </a:rPr>
              <a:t>Open </a:t>
            </a:r>
            <a:r>
              <a:rPr sz="1200" b="1" spc="-5" dirty="0">
                <a:latin typeface="Times New Roman"/>
                <a:cs typeface="Times New Roman"/>
              </a:rPr>
              <a:t>System: </a:t>
            </a:r>
            <a:r>
              <a:rPr sz="1200" spc="-5" dirty="0">
                <a:latin typeface="Times New Roman"/>
                <a:cs typeface="Times New Roman"/>
              </a:rPr>
              <a:t>A model that allows two different systems </a:t>
            </a:r>
            <a:r>
              <a:rPr sz="1200" dirty="0">
                <a:latin typeface="Times New Roman"/>
                <a:cs typeface="Times New Roman"/>
              </a:rPr>
              <a:t>to communicate</a:t>
            </a:r>
            <a:r>
              <a:rPr sz="1200" spc="30" dirty="0">
                <a:latin typeface="Times New Roman"/>
                <a:cs typeface="Times New Roman"/>
              </a:rPr>
              <a:t> </a:t>
            </a:r>
            <a:r>
              <a:rPr sz="1200" spc="-5" dirty="0">
                <a:latin typeface="Times New Roman"/>
                <a:cs typeface="Times New Roman"/>
              </a:rPr>
              <a:t>regardless</a:t>
            </a:r>
            <a:endParaRPr sz="1200">
              <a:latin typeface="Times New Roman"/>
              <a:cs typeface="Times New Roman"/>
            </a:endParaRPr>
          </a:p>
          <a:p>
            <a:pPr marL="241300">
              <a:lnSpc>
                <a:spcPts val="1380"/>
              </a:lnSpc>
            </a:pPr>
            <a:r>
              <a:rPr sz="1200" spc="-5" dirty="0">
                <a:latin typeface="Times New Roman"/>
                <a:cs typeface="Times New Roman"/>
              </a:rPr>
              <a:t>of </a:t>
            </a:r>
            <a:r>
              <a:rPr sz="1200" dirty="0">
                <a:latin typeface="Times New Roman"/>
                <a:cs typeface="Times New Roman"/>
              </a:rPr>
              <a:t>their </a:t>
            </a:r>
            <a:r>
              <a:rPr sz="1200" spc="-5" dirty="0">
                <a:latin typeface="Times New Roman"/>
                <a:cs typeface="Times New Roman"/>
              </a:rPr>
              <a:t>underlying</a:t>
            </a:r>
            <a:r>
              <a:rPr sz="1200" spc="-95"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Vendor –Specific Models close off</a:t>
            </a:r>
            <a:r>
              <a:rPr sz="1200" spc="-6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ct val="100000"/>
              </a:lnSpc>
              <a:spcBef>
                <a:spcPts val="5"/>
              </a:spcBef>
              <a:buFont typeface="Meiryo"/>
              <a:buChar char="❖"/>
              <a:tabLst>
                <a:tab pos="241300" algn="l"/>
              </a:tabLst>
            </a:pPr>
            <a:r>
              <a:rPr sz="1200" b="1" dirty="0">
                <a:latin typeface="Times New Roman"/>
                <a:cs typeface="Times New Roman"/>
              </a:rPr>
              <a:t>Purpose of the </a:t>
            </a:r>
            <a:r>
              <a:rPr sz="1200" b="1" spc="-5" dirty="0">
                <a:latin typeface="Times New Roman"/>
                <a:cs typeface="Times New Roman"/>
              </a:rPr>
              <a:t>OSI</a:t>
            </a:r>
            <a:r>
              <a:rPr sz="1200" b="1" spc="-90" dirty="0">
                <a:latin typeface="Times New Roman"/>
                <a:cs typeface="Times New Roman"/>
              </a:rPr>
              <a:t> </a:t>
            </a:r>
            <a:r>
              <a:rPr sz="1200" b="1" dirty="0">
                <a:latin typeface="Times New Roman"/>
                <a:cs typeface="Times New Roman"/>
              </a:rPr>
              <a:t>MODEL</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6985" lvl="1" indent="-228600">
              <a:lnSpc>
                <a:spcPts val="1380"/>
              </a:lnSpc>
              <a:spcBef>
                <a:spcPts val="5"/>
              </a:spcBef>
              <a:buFont typeface="Meiryo"/>
              <a:buChar char="➢"/>
              <a:tabLst>
                <a:tab pos="469900" algn="l"/>
              </a:tabLst>
            </a:pPr>
            <a:r>
              <a:rPr sz="1200" dirty="0">
                <a:latin typeface="Times New Roman"/>
                <a:cs typeface="Times New Roman"/>
              </a:rPr>
              <a:t>Open Communication between different </a:t>
            </a:r>
            <a:r>
              <a:rPr sz="1200" spc="-5" dirty="0">
                <a:latin typeface="Times New Roman"/>
                <a:cs typeface="Times New Roman"/>
              </a:rPr>
              <a:t>systems without requiring </a:t>
            </a:r>
            <a:r>
              <a:rPr sz="1200" dirty="0">
                <a:latin typeface="Times New Roman"/>
                <a:cs typeface="Times New Roman"/>
              </a:rPr>
              <a:t>changes to the  </a:t>
            </a:r>
            <a:r>
              <a:rPr sz="1200" spc="-5" dirty="0">
                <a:latin typeface="Times New Roman"/>
                <a:cs typeface="Times New Roman"/>
              </a:rPr>
              <a:t>underlying hardware and</a:t>
            </a:r>
            <a:r>
              <a:rPr sz="1200" spc="-85" dirty="0">
                <a:latin typeface="Times New Roman"/>
                <a:cs typeface="Times New Roman"/>
              </a:rPr>
              <a:t> </a:t>
            </a:r>
            <a:r>
              <a:rPr sz="1200" spc="-5" dirty="0">
                <a:latin typeface="Times New Roman"/>
                <a:cs typeface="Times New Roman"/>
              </a:rPr>
              <a:t>software.</a:t>
            </a:r>
            <a:endParaRPr sz="1200">
              <a:latin typeface="Times New Roman"/>
              <a:cs typeface="Times New Roman"/>
            </a:endParaRPr>
          </a:p>
          <a:p>
            <a:pPr lvl="1">
              <a:lnSpc>
                <a:spcPct val="100000"/>
              </a:lnSpc>
              <a:spcBef>
                <a:spcPts val="10"/>
              </a:spcBef>
              <a:buFont typeface="Meiryo"/>
              <a:buChar char="➢"/>
            </a:pPr>
            <a:endParaRPr sz="1200">
              <a:latin typeface="Times New Roman"/>
              <a:cs typeface="Times New Roman"/>
            </a:endParaRPr>
          </a:p>
          <a:p>
            <a:pPr marL="698500" marR="6985">
              <a:lnSpc>
                <a:spcPts val="1380"/>
              </a:lnSpc>
            </a:pPr>
            <a:r>
              <a:rPr sz="1200" b="1" spc="-5" dirty="0">
                <a:latin typeface="Times New Roman"/>
                <a:cs typeface="Times New Roman"/>
              </a:rPr>
              <a:t>OSI </a:t>
            </a:r>
            <a:r>
              <a:rPr sz="1200" b="1" dirty="0">
                <a:latin typeface="Times New Roman"/>
                <a:cs typeface="Times New Roman"/>
              </a:rPr>
              <a:t>Model is not a Protocol. </a:t>
            </a:r>
            <a:r>
              <a:rPr sz="1200" b="1" spc="-5" dirty="0">
                <a:latin typeface="Times New Roman"/>
                <a:cs typeface="Times New Roman"/>
              </a:rPr>
              <a:t>It is </a:t>
            </a:r>
            <a:r>
              <a:rPr sz="1200" b="1" dirty="0">
                <a:latin typeface="Times New Roman"/>
                <a:cs typeface="Times New Roman"/>
              </a:rPr>
              <a:t>a model for </a:t>
            </a:r>
            <a:r>
              <a:rPr sz="1200" b="1" spc="-5" dirty="0">
                <a:latin typeface="Times New Roman"/>
                <a:cs typeface="Times New Roman"/>
              </a:rPr>
              <a:t>understanding and  </a:t>
            </a:r>
            <a:r>
              <a:rPr sz="1200" b="1" dirty="0">
                <a:latin typeface="Times New Roman"/>
                <a:cs typeface="Times New Roman"/>
              </a:rPr>
              <a:t>designing a </a:t>
            </a:r>
            <a:r>
              <a:rPr sz="1200" b="1" spc="-5" dirty="0">
                <a:latin typeface="Times New Roman"/>
                <a:cs typeface="Times New Roman"/>
              </a:rPr>
              <a:t>network </a:t>
            </a:r>
            <a:r>
              <a:rPr sz="1200" b="1" dirty="0">
                <a:latin typeface="Times New Roman"/>
                <a:cs typeface="Times New Roman"/>
              </a:rPr>
              <a:t>architecture that is </a:t>
            </a:r>
            <a:r>
              <a:rPr sz="1200" b="1" spc="-5" dirty="0">
                <a:latin typeface="Times New Roman"/>
                <a:cs typeface="Times New Roman"/>
              </a:rPr>
              <a:t>flexible, </a:t>
            </a:r>
            <a:r>
              <a:rPr sz="1200" b="1" dirty="0">
                <a:latin typeface="Times New Roman"/>
                <a:cs typeface="Times New Roman"/>
              </a:rPr>
              <a:t>robust </a:t>
            </a:r>
            <a:r>
              <a:rPr sz="1200" b="1" spc="-5" dirty="0">
                <a:latin typeface="Times New Roman"/>
                <a:cs typeface="Times New Roman"/>
              </a:rPr>
              <a:t>and</a:t>
            </a:r>
            <a:r>
              <a:rPr sz="1200" b="1" spc="-60" dirty="0">
                <a:latin typeface="Times New Roman"/>
                <a:cs typeface="Times New Roman"/>
              </a:rPr>
              <a:t> </a:t>
            </a:r>
            <a:r>
              <a:rPr sz="1200" b="1" dirty="0">
                <a:latin typeface="Times New Roman"/>
                <a:cs typeface="Times New Roman"/>
              </a:rPr>
              <a:t>interoperable</a:t>
            </a:r>
            <a:endParaRPr sz="1200">
              <a:latin typeface="Times New Roman"/>
              <a:cs typeface="Times New Roman"/>
            </a:endParaRPr>
          </a:p>
          <a:p>
            <a:pPr>
              <a:lnSpc>
                <a:spcPct val="100000"/>
              </a:lnSpc>
              <a:spcBef>
                <a:spcPts val="10"/>
              </a:spcBef>
            </a:pPr>
            <a:endParaRPr sz="1100">
              <a:latin typeface="Times New Roman"/>
              <a:cs typeface="Times New Roman"/>
            </a:endParaRPr>
          </a:p>
          <a:p>
            <a:pPr marL="241300" indent="-228600">
              <a:lnSpc>
                <a:spcPct val="100000"/>
              </a:lnSpc>
              <a:buSzPct val="85714"/>
              <a:buFont typeface="Meiryo"/>
              <a:buChar char="❖"/>
              <a:tabLst>
                <a:tab pos="241300" algn="l"/>
              </a:tabLst>
            </a:pPr>
            <a:r>
              <a:rPr sz="1400" b="1" spc="-5" dirty="0">
                <a:latin typeface="Times New Roman"/>
                <a:cs typeface="Times New Roman"/>
              </a:rPr>
              <a:t>Definition of the OSI</a:t>
            </a:r>
            <a:r>
              <a:rPr sz="1400" b="1" spc="-20" dirty="0">
                <a:latin typeface="Times New Roman"/>
                <a:cs typeface="Times New Roman"/>
              </a:rPr>
              <a:t> </a:t>
            </a:r>
            <a:r>
              <a:rPr sz="1400" b="1" spc="-5" dirty="0">
                <a:latin typeface="Times New Roman"/>
                <a:cs typeface="Times New Roman"/>
              </a:rPr>
              <a:t>MODEL</a:t>
            </a:r>
            <a:endParaRPr sz="1400">
              <a:latin typeface="Times New Roman"/>
              <a:cs typeface="Times New Roman"/>
            </a:endParaRPr>
          </a:p>
          <a:p>
            <a:pPr>
              <a:lnSpc>
                <a:spcPct val="100000"/>
              </a:lnSpc>
              <a:spcBef>
                <a:spcPts val="30"/>
              </a:spcBef>
            </a:pPr>
            <a:endParaRPr sz="1200">
              <a:latin typeface="Times New Roman"/>
              <a:cs typeface="Times New Roman"/>
            </a:endParaRPr>
          </a:p>
          <a:p>
            <a:pPr marL="12700" marR="5080">
              <a:lnSpc>
                <a:spcPts val="1380"/>
              </a:lnSpc>
            </a:pPr>
            <a:r>
              <a:rPr sz="1200" b="1" spc="-5" dirty="0">
                <a:latin typeface="Times New Roman"/>
                <a:cs typeface="Times New Roman"/>
              </a:rPr>
              <a:t>A </a:t>
            </a:r>
            <a:r>
              <a:rPr sz="1200" b="1" dirty="0">
                <a:latin typeface="Times New Roman"/>
                <a:cs typeface="Times New Roman"/>
              </a:rPr>
              <a:t>layered </a:t>
            </a:r>
            <a:r>
              <a:rPr sz="1200" b="1" spc="-5" dirty="0">
                <a:latin typeface="Times New Roman"/>
                <a:cs typeface="Times New Roman"/>
              </a:rPr>
              <a:t>framework </a:t>
            </a:r>
            <a:r>
              <a:rPr sz="1200" b="1" dirty="0">
                <a:latin typeface="Times New Roman"/>
                <a:cs typeface="Times New Roman"/>
              </a:rPr>
              <a:t>for the </a:t>
            </a:r>
            <a:r>
              <a:rPr sz="1200" b="1" spc="-5" dirty="0">
                <a:latin typeface="Times New Roman"/>
                <a:cs typeface="Times New Roman"/>
              </a:rPr>
              <a:t>design </a:t>
            </a:r>
            <a:r>
              <a:rPr sz="1200" b="1" dirty="0">
                <a:latin typeface="Times New Roman"/>
                <a:cs typeface="Times New Roman"/>
              </a:rPr>
              <a:t>of </a:t>
            </a:r>
            <a:r>
              <a:rPr sz="1200" b="1" spc="-5" dirty="0">
                <a:latin typeface="Times New Roman"/>
                <a:cs typeface="Times New Roman"/>
              </a:rPr>
              <a:t>network systems </a:t>
            </a:r>
            <a:r>
              <a:rPr sz="1200" b="1" dirty="0">
                <a:latin typeface="Times New Roman"/>
                <a:cs typeface="Times New Roman"/>
              </a:rPr>
              <a:t>that </a:t>
            </a:r>
            <a:r>
              <a:rPr sz="1200" b="1" spc="-5" dirty="0">
                <a:latin typeface="Times New Roman"/>
                <a:cs typeface="Times New Roman"/>
              </a:rPr>
              <a:t>allows communication  </a:t>
            </a:r>
            <a:r>
              <a:rPr sz="1200" b="1" dirty="0">
                <a:latin typeface="Times New Roman"/>
                <a:cs typeface="Times New Roman"/>
              </a:rPr>
              <a:t>across all </a:t>
            </a:r>
            <a:r>
              <a:rPr sz="1200" b="1" spc="-5" dirty="0">
                <a:latin typeface="Times New Roman"/>
                <a:cs typeface="Times New Roman"/>
              </a:rPr>
              <a:t>types </a:t>
            </a:r>
            <a:r>
              <a:rPr sz="1200" b="1" dirty="0">
                <a:latin typeface="Times New Roman"/>
                <a:cs typeface="Times New Roman"/>
              </a:rPr>
              <a:t>of </a:t>
            </a:r>
            <a:r>
              <a:rPr sz="1200" b="1" spc="-5" dirty="0">
                <a:latin typeface="Times New Roman"/>
                <a:cs typeface="Times New Roman"/>
              </a:rPr>
              <a:t>computer </a:t>
            </a:r>
            <a:r>
              <a:rPr sz="1200" b="1" dirty="0">
                <a:latin typeface="Times New Roman"/>
                <a:cs typeface="Times New Roman"/>
              </a:rPr>
              <a:t>systems </a:t>
            </a:r>
            <a:r>
              <a:rPr sz="1200" b="1" spc="-5" dirty="0">
                <a:latin typeface="Times New Roman"/>
                <a:cs typeface="Times New Roman"/>
              </a:rPr>
              <a:t>regardless </a:t>
            </a:r>
            <a:r>
              <a:rPr sz="1200" b="1" dirty="0">
                <a:latin typeface="Times New Roman"/>
                <a:cs typeface="Times New Roman"/>
              </a:rPr>
              <a:t>of their </a:t>
            </a:r>
            <a:r>
              <a:rPr sz="1200" b="1" spc="-5" dirty="0">
                <a:latin typeface="Times New Roman"/>
                <a:cs typeface="Times New Roman"/>
              </a:rPr>
              <a:t>underlying</a:t>
            </a:r>
            <a:r>
              <a:rPr sz="1200" b="1" spc="30" dirty="0">
                <a:latin typeface="Times New Roman"/>
                <a:cs typeface="Times New Roman"/>
              </a:rPr>
              <a:t> </a:t>
            </a:r>
            <a:r>
              <a:rPr sz="1200" b="1" dirty="0">
                <a:latin typeface="Times New Roman"/>
                <a:cs typeface="Times New Roman"/>
              </a:rPr>
              <a:t>architecture</a:t>
            </a:r>
            <a:endParaRPr sz="1200">
              <a:latin typeface="Times New Roman"/>
              <a:cs typeface="Times New Roman"/>
            </a:endParaRPr>
          </a:p>
        </p:txBody>
      </p:sp>
      <p:sp>
        <p:nvSpPr>
          <p:cNvPr id="5" name="object 5"/>
          <p:cNvSpPr/>
          <p:nvPr/>
        </p:nvSpPr>
        <p:spPr>
          <a:xfrm>
            <a:off x="1143000" y="4274058"/>
            <a:ext cx="2286000" cy="211226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130300" y="6579615"/>
            <a:ext cx="4158615" cy="2269490"/>
          </a:xfrm>
          <a:prstGeom prst="rect">
            <a:avLst/>
          </a:prstGeom>
        </p:spPr>
        <p:txBody>
          <a:bodyPr vert="horz" wrap="square" lIns="0" tIns="0" rIns="0" bIns="0" rtlCol="0">
            <a:spAutoFit/>
          </a:bodyPr>
          <a:lstStyle/>
          <a:p>
            <a:pPr marL="241300" indent="-228600">
              <a:lnSpc>
                <a:spcPct val="100000"/>
              </a:lnSpc>
              <a:buFont typeface="Meiryo"/>
              <a:buChar char="❖"/>
              <a:tabLst>
                <a:tab pos="241935" algn="l"/>
              </a:tabLst>
            </a:pPr>
            <a:r>
              <a:rPr sz="1400" b="1" spc="-5" dirty="0">
                <a:latin typeface="Times New Roman"/>
                <a:cs typeface="Times New Roman"/>
              </a:rPr>
              <a:t>Layers of the OSI</a:t>
            </a:r>
            <a:r>
              <a:rPr sz="1400" b="1" spc="-15" dirty="0">
                <a:latin typeface="Times New Roman"/>
                <a:cs typeface="Times New Roman"/>
              </a:rPr>
              <a:t> </a:t>
            </a:r>
            <a:r>
              <a:rPr sz="1400" b="1" spc="-5" dirty="0">
                <a:latin typeface="Times New Roman"/>
                <a:cs typeface="Times New Roman"/>
              </a:rPr>
              <a:t>Model</a:t>
            </a:r>
            <a:endParaRPr sz="1400">
              <a:latin typeface="Times New Roman"/>
              <a:cs typeface="Times New Roman"/>
            </a:endParaRPr>
          </a:p>
          <a:p>
            <a:pPr>
              <a:lnSpc>
                <a:spcPct val="100000"/>
              </a:lnSpc>
              <a:spcBef>
                <a:spcPts val="55"/>
              </a:spcBef>
              <a:buFont typeface="Meiryo"/>
              <a:buChar char="❖"/>
            </a:pPr>
            <a:endParaRPr sz="1100">
              <a:latin typeface="Times New Roman"/>
              <a:cs typeface="Times New Roman"/>
            </a:endParaRPr>
          </a:p>
          <a:p>
            <a:pPr marL="1003300" lvl="1" indent="-228600">
              <a:lnSpc>
                <a:spcPts val="1645"/>
              </a:lnSpc>
              <a:buAutoNum type="arabicPeriod"/>
              <a:tabLst>
                <a:tab pos="1003300" algn="l"/>
              </a:tabLst>
            </a:pPr>
            <a:r>
              <a:rPr sz="1400" b="1" spc="-5" dirty="0">
                <a:latin typeface="Times New Roman"/>
                <a:cs typeface="Times New Roman"/>
              </a:rPr>
              <a:t>Physical</a:t>
            </a:r>
            <a:r>
              <a:rPr sz="1400" b="1" spc="-50" dirty="0">
                <a:latin typeface="Times New Roman"/>
                <a:cs typeface="Times New Roman"/>
              </a:rPr>
              <a:t> </a:t>
            </a:r>
            <a:r>
              <a:rPr sz="1400" b="1" spc="-5" dirty="0">
                <a:latin typeface="Times New Roman"/>
                <a:cs typeface="Times New Roman"/>
              </a:rPr>
              <a:t>(Bits)</a:t>
            </a:r>
            <a:endParaRPr sz="1400">
              <a:latin typeface="Times New Roman"/>
              <a:cs typeface="Times New Roman"/>
            </a:endParaRPr>
          </a:p>
          <a:p>
            <a:pPr marL="1003300" lvl="1" indent="-228600">
              <a:lnSpc>
                <a:spcPts val="1610"/>
              </a:lnSpc>
              <a:buAutoNum type="arabicPeriod"/>
              <a:tabLst>
                <a:tab pos="1003300" algn="l"/>
              </a:tabLst>
            </a:pPr>
            <a:r>
              <a:rPr sz="1400" b="1" spc="-5" dirty="0">
                <a:latin typeface="Times New Roman"/>
                <a:cs typeface="Times New Roman"/>
              </a:rPr>
              <a:t>Data </a:t>
            </a:r>
            <a:r>
              <a:rPr sz="1400" b="1" dirty="0">
                <a:latin typeface="Times New Roman"/>
                <a:cs typeface="Times New Roman"/>
              </a:rPr>
              <a:t>Link</a:t>
            </a:r>
            <a:r>
              <a:rPr sz="1400" b="1" spc="-65" dirty="0">
                <a:latin typeface="Times New Roman"/>
                <a:cs typeface="Times New Roman"/>
              </a:rPr>
              <a:t> </a:t>
            </a:r>
            <a:r>
              <a:rPr sz="1400" b="1" spc="-5" dirty="0">
                <a:latin typeface="Times New Roman"/>
                <a:cs typeface="Times New Roman"/>
              </a:rPr>
              <a:t>(Frames)</a:t>
            </a:r>
            <a:endParaRPr sz="1400">
              <a:latin typeface="Times New Roman"/>
              <a:cs typeface="Times New Roman"/>
            </a:endParaRPr>
          </a:p>
          <a:p>
            <a:pPr marL="1003300" lvl="1" indent="-228600">
              <a:lnSpc>
                <a:spcPts val="1610"/>
              </a:lnSpc>
              <a:buAutoNum type="arabicPeriod"/>
              <a:tabLst>
                <a:tab pos="1003300" algn="l"/>
                <a:tab pos="1797685" algn="l"/>
              </a:tabLst>
            </a:pPr>
            <a:r>
              <a:rPr sz="1400" b="1" spc="-5" dirty="0">
                <a:latin typeface="Times New Roman"/>
                <a:cs typeface="Times New Roman"/>
              </a:rPr>
              <a:t>Network	(Packets)</a:t>
            </a:r>
            <a:endParaRPr sz="1400">
              <a:latin typeface="Times New Roman"/>
              <a:cs typeface="Times New Roman"/>
            </a:endParaRPr>
          </a:p>
          <a:p>
            <a:pPr marL="1003300" lvl="1" indent="-228600">
              <a:lnSpc>
                <a:spcPts val="1610"/>
              </a:lnSpc>
              <a:buAutoNum type="arabicPeriod"/>
              <a:tabLst>
                <a:tab pos="1003300" algn="l"/>
              </a:tabLst>
            </a:pPr>
            <a:r>
              <a:rPr sz="1400" b="1" spc="-5" dirty="0">
                <a:latin typeface="Times New Roman"/>
                <a:cs typeface="Times New Roman"/>
              </a:rPr>
              <a:t>Transport</a:t>
            </a:r>
            <a:r>
              <a:rPr sz="1400" b="1" spc="-35" dirty="0">
                <a:latin typeface="Times New Roman"/>
                <a:cs typeface="Times New Roman"/>
              </a:rPr>
              <a:t> </a:t>
            </a:r>
            <a:r>
              <a:rPr sz="1400" b="1" spc="-5" dirty="0">
                <a:latin typeface="Times New Roman"/>
                <a:cs typeface="Times New Roman"/>
              </a:rPr>
              <a:t>(Segment)</a:t>
            </a:r>
            <a:endParaRPr sz="1400">
              <a:latin typeface="Times New Roman"/>
              <a:cs typeface="Times New Roman"/>
            </a:endParaRPr>
          </a:p>
          <a:p>
            <a:pPr marL="1003300" lvl="1" indent="-228600">
              <a:lnSpc>
                <a:spcPts val="1610"/>
              </a:lnSpc>
              <a:buAutoNum type="arabicPeriod"/>
              <a:tabLst>
                <a:tab pos="1003300" algn="l"/>
                <a:tab pos="1778000" algn="l"/>
              </a:tabLst>
            </a:pPr>
            <a:r>
              <a:rPr sz="1400" b="1" spc="-5" dirty="0">
                <a:latin typeface="Times New Roman"/>
                <a:cs typeface="Times New Roman"/>
              </a:rPr>
              <a:t>Session	(Dialog</a:t>
            </a:r>
            <a:r>
              <a:rPr sz="1400" b="1" spc="-50" dirty="0">
                <a:latin typeface="Times New Roman"/>
                <a:cs typeface="Times New Roman"/>
              </a:rPr>
              <a:t> </a:t>
            </a:r>
            <a:r>
              <a:rPr sz="1400" b="1" spc="-5" dirty="0">
                <a:latin typeface="Times New Roman"/>
                <a:cs typeface="Times New Roman"/>
              </a:rPr>
              <a:t>units)</a:t>
            </a:r>
            <a:endParaRPr sz="1400">
              <a:latin typeface="Times New Roman"/>
              <a:cs typeface="Times New Roman"/>
            </a:endParaRPr>
          </a:p>
          <a:p>
            <a:pPr marL="1003300" lvl="1" indent="-228600">
              <a:lnSpc>
                <a:spcPts val="1610"/>
              </a:lnSpc>
              <a:buAutoNum type="arabicPeriod"/>
              <a:tabLst>
                <a:tab pos="1003300" algn="l"/>
              </a:tabLst>
            </a:pPr>
            <a:r>
              <a:rPr sz="1400" b="1" spc="-5" dirty="0">
                <a:latin typeface="Times New Roman"/>
                <a:cs typeface="Times New Roman"/>
              </a:rPr>
              <a:t>Presentation (Raw</a:t>
            </a:r>
            <a:r>
              <a:rPr sz="1400" b="1" spc="-30" dirty="0">
                <a:latin typeface="Times New Roman"/>
                <a:cs typeface="Times New Roman"/>
              </a:rPr>
              <a:t> </a:t>
            </a:r>
            <a:r>
              <a:rPr sz="1400" b="1" spc="-5" dirty="0">
                <a:latin typeface="Times New Roman"/>
                <a:cs typeface="Times New Roman"/>
              </a:rPr>
              <a:t>Data)</a:t>
            </a:r>
            <a:endParaRPr sz="1400">
              <a:latin typeface="Times New Roman"/>
              <a:cs typeface="Times New Roman"/>
            </a:endParaRPr>
          </a:p>
          <a:p>
            <a:pPr marL="1003300" lvl="1" indent="-228600">
              <a:lnSpc>
                <a:spcPts val="1645"/>
              </a:lnSpc>
              <a:buAutoNum type="arabicPeriod"/>
              <a:tabLst>
                <a:tab pos="1003300" algn="l"/>
              </a:tabLst>
            </a:pPr>
            <a:r>
              <a:rPr sz="1400" b="1" spc="-5" dirty="0">
                <a:latin typeface="Times New Roman"/>
                <a:cs typeface="Times New Roman"/>
              </a:rPr>
              <a:t>Application (Text,</a:t>
            </a:r>
            <a:r>
              <a:rPr sz="1400" b="1" dirty="0">
                <a:latin typeface="Times New Roman"/>
                <a:cs typeface="Times New Roman"/>
              </a:rPr>
              <a:t> </a:t>
            </a:r>
            <a:r>
              <a:rPr sz="1400" b="1" spc="-5" dirty="0">
                <a:latin typeface="Times New Roman"/>
                <a:cs typeface="Times New Roman"/>
              </a:rPr>
              <a:t>Numbers)</a:t>
            </a:r>
            <a:endParaRPr sz="1400">
              <a:latin typeface="Times New Roman"/>
              <a:cs typeface="Times New Roman"/>
            </a:endParaRPr>
          </a:p>
          <a:p>
            <a:pPr>
              <a:lnSpc>
                <a:spcPct val="100000"/>
              </a:lnSpc>
              <a:spcBef>
                <a:spcPts val="20"/>
              </a:spcBef>
            </a:pPr>
            <a:endParaRPr sz="1300">
              <a:latin typeface="Times New Roman"/>
              <a:cs typeface="Times New Roman"/>
            </a:endParaRPr>
          </a:p>
          <a:p>
            <a:pPr marL="546100">
              <a:lnSpc>
                <a:spcPct val="100000"/>
              </a:lnSpc>
            </a:pPr>
            <a:r>
              <a:rPr sz="1600" b="1" u="heavy" spc="-5" dirty="0">
                <a:latin typeface="Times New Roman"/>
                <a:cs typeface="Times New Roman"/>
              </a:rPr>
              <a:t>Please Do not Touch Steve’s Pet</a:t>
            </a:r>
            <a:r>
              <a:rPr sz="1600" b="1" u="heavy" spc="-40" dirty="0">
                <a:latin typeface="Times New Roman"/>
                <a:cs typeface="Times New Roman"/>
              </a:rPr>
              <a:t> </a:t>
            </a:r>
            <a:r>
              <a:rPr sz="1600" b="1" u="heavy" spc="-5" dirty="0">
                <a:latin typeface="Times New Roman"/>
                <a:cs typeface="Times New Roman"/>
              </a:rPr>
              <a:t>Alligator</a:t>
            </a:r>
            <a:endParaRPr sz="16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40</a:t>
            </a:r>
            <a:endParaRPr sz="1200">
              <a:latin typeface="Times New Roman"/>
              <a:cs typeface="Times New Roman"/>
            </a:endParaRPr>
          </a:p>
        </p:txBody>
      </p:sp>
    </p:spTree>
    <p:extLst>
      <p:ext uri="{BB962C8B-B14F-4D97-AF65-F5344CB8AC3E}">
        <p14:creationId xmlns:p14="http://schemas.microsoft.com/office/powerpoint/2010/main" val="200902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422146" y="902716"/>
            <a:ext cx="4946015" cy="225425"/>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What happen when a message travels from device A to Device</a:t>
            </a:r>
            <a:r>
              <a:rPr sz="1400" b="1" spc="100" dirty="0">
                <a:latin typeface="Times New Roman"/>
                <a:cs typeface="Times New Roman"/>
              </a:rPr>
              <a:t> </a:t>
            </a:r>
            <a:r>
              <a:rPr sz="1400" b="1" dirty="0">
                <a:latin typeface="Times New Roman"/>
                <a:cs typeface="Times New Roman"/>
              </a:rPr>
              <a:t>B</a:t>
            </a:r>
            <a:r>
              <a:rPr sz="1200" dirty="0">
                <a:latin typeface="Times New Roman"/>
                <a:cs typeface="Times New Roman"/>
              </a:rPr>
              <a:t>?</a:t>
            </a:r>
            <a:endParaRPr sz="1200">
              <a:latin typeface="Times New Roman"/>
              <a:cs typeface="Times New Roman"/>
            </a:endParaRPr>
          </a:p>
        </p:txBody>
      </p:sp>
      <p:sp>
        <p:nvSpPr>
          <p:cNvPr id="7" name="object 7"/>
          <p:cNvSpPr txBox="1"/>
          <p:nvPr/>
        </p:nvSpPr>
        <p:spPr>
          <a:xfrm>
            <a:off x="1130300" y="4523232"/>
            <a:ext cx="5532120" cy="4791710"/>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As </a:t>
            </a:r>
            <a:r>
              <a:rPr sz="1200" dirty="0">
                <a:latin typeface="Times New Roman"/>
                <a:cs typeface="Times New Roman"/>
              </a:rPr>
              <a:t>the </a:t>
            </a:r>
            <a:r>
              <a:rPr sz="1200" spc="-5" dirty="0">
                <a:latin typeface="Times New Roman"/>
                <a:cs typeface="Times New Roman"/>
              </a:rPr>
              <a:t>message </a:t>
            </a:r>
            <a:r>
              <a:rPr sz="1200" dirty="0">
                <a:latin typeface="Times New Roman"/>
                <a:cs typeface="Times New Roman"/>
              </a:rPr>
              <a:t>travels </a:t>
            </a:r>
            <a:r>
              <a:rPr sz="1200" spc="-5" dirty="0">
                <a:latin typeface="Times New Roman"/>
                <a:cs typeface="Times New Roman"/>
              </a:rPr>
              <a:t>from A </a:t>
            </a:r>
            <a:r>
              <a:rPr sz="1200" dirty="0">
                <a:latin typeface="Times New Roman"/>
                <a:cs typeface="Times New Roman"/>
              </a:rPr>
              <a:t>to B , it </a:t>
            </a:r>
            <a:r>
              <a:rPr sz="1200" spc="-5" dirty="0">
                <a:latin typeface="Times New Roman"/>
                <a:cs typeface="Times New Roman"/>
              </a:rPr>
              <a:t>may </a:t>
            </a:r>
            <a:r>
              <a:rPr sz="1200" dirty="0">
                <a:latin typeface="Times New Roman"/>
                <a:cs typeface="Times New Roman"/>
              </a:rPr>
              <a:t>pas through </a:t>
            </a:r>
            <a:r>
              <a:rPr sz="1200" spc="-5" dirty="0">
                <a:latin typeface="Times New Roman"/>
                <a:cs typeface="Times New Roman"/>
              </a:rPr>
              <a:t>many intermediate</a:t>
            </a:r>
            <a:r>
              <a:rPr sz="1200" spc="35" dirty="0">
                <a:latin typeface="Times New Roman"/>
                <a:cs typeface="Times New Roman"/>
              </a:rPr>
              <a:t> </a:t>
            </a:r>
            <a:r>
              <a:rPr sz="1200" dirty="0">
                <a:latin typeface="Times New Roman"/>
                <a:cs typeface="Times New Roman"/>
              </a:rPr>
              <a:t>“Nodes”</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These nodes usually involve only the </a:t>
            </a:r>
            <a:r>
              <a:rPr sz="1200" dirty="0">
                <a:latin typeface="Times New Roman"/>
                <a:cs typeface="Times New Roman"/>
              </a:rPr>
              <a:t>first three layers of the </a:t>
            </a:r>
            <a:r>
              <a:rPr sz="1200" spc="-5" dirty="0">
                <a:latin typeface="Times New Roman"/>
                <a:cs typeface="Times New Roman"/>
              </a:rPr>
              <a:t>OSI</a:t>
            </a:r>
            <a:r>
              <a:rPr sz="1200" spc="-85" dirty="0">
                <a:latin typeface="Times New Roman"/>
                <a:cs typeface="Times New Roman"/>
              </a:rPr>
              <a:t> </a:t>
            </a:r>
            <a:r>
              <a:rPr sz="1200" dirty="0">
                <a:latin typeface="Times New Roman"/>
                <a:cs typeface="Times New Roman"/>
              </a:rPr>
              <a:t>Model</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spc="-5" dirty="0">
                <a:latin typeface="Times New Roman"/>
                <a:cs typeface="Times New Roman"/>
              </a:rPr>
              <a:t>In developing </a:t>
            </a:r>
            <a:r>
              <a:rPr sz="1200" dirty="0">
                <a:latin typeface="Times New Roman"/>
                <a:cs typeface="Times New Roman"/>
              </a:rPr>
              <a:t>the </a:t>
            </a:r>
            <a:r>
              <a:rPr sz="1200" spc="-5" dirty="0">
                <a:latin typeface="Times New Roman"/>
                <a:cs typeface="Times New Roman"/>
              </a:rPr>
              <a:t>OSI </a:t>
            </a:r>
            <a:r>
              <a:rPr sz="1200" dirty="0">
                <a:latin typeface="Times New Roman"/>
                <a:cs typeface="Times New Roman"/>
              </a:rPr>
              <a:t>model, </a:t>
            </a:r>
            <a:r>
              <a:rPr sz="1200" spc="-5" dirty="0">
                <a:latin typeface="Times New Roman"/>
                <a:cs typeface="Times New Roman"/>
              </a:rPr>
              <a:t>designers identified </a:t>
            </a:r>
            <a:r>
              <a:rPr sz="1200" dirty="0">
                <a:latin typeface="Times New Roman"/>
                <a:cs typeface="Times New Roman"/>
              </a:rPr>
              <a:t>which </a:t>
            </a:r>
            <a:r>
              <a:rPr sz="1200" spc="-5" dirty="0">
                <a:latin typeface="Times New Roman"/>
                <a:cs typeface="Times New Roman"/>
              </a:rPr>
              <a:t>networking functions </a:t>
            </a:r>
            <a:r>
              <a:rPr sz="1200" dirty="0">
                <a:latin typeface="Times New Roman"/>
                <a:cs typeface="Times New Roman"/>
              </a:rPr>
              <a:t>had  related </a:t>
            </a:r>
            <a:r>
              <a:rPr sz="1200" spc="-5" dirty="0">
                <a:latin typeface="Times New Roman"/>
                <a:cs typeface="Times New Roman"/>
              </a:rPr>
              <a:t>uses </a:t>
            </a:r>
            <a:r>
              <a:rPr sz="1200" dirty="0">
                <a:latin typeface="Times New Roman"/>
                <a:cs typeface="Times New Roman"/>
              </a:rPr>
              <a:t>and collected those functions </a:t>
            </a:r>
            <a:r>
              <a:rPr sz="1200" spc="-5" dirty="0">
                <a:latin typeface="Times New Roman"/>
                <a:cs typeface="Times New Roman"/>
              </a:rPr>
              <a:t>into </a:t>
            </a:r>
            <a:r>
              <a:rPr sz="1200" dirty="0">
                <a:latin typeface="Times New Roman"/>
                <a:cs typeface="Times New Roman"/>
              </a:rPr>
              <a:t>discrete </a:t>
            </a:r>
            <a:r>
              <a:rPr sz="1200" spc="-5" dirty="0">
                <a:latin typeface="Times New Roman"/>
                <a:cs typeface="Times New Roman"/>
              </a:rPr>
              <a:t>groups </a:t>
            </a:r>
            <a:r>
              <a:rPr sz="1200" dirty="0">
                <a:latin typeface="Times New Roman"/>
                <a:cs typeface="Times New Roman"/>
              </a:rPr>
              <a:t>that </a:t>
            </a:r>
            <a:r>
              <a:rPr sz="1200" spc="-5" dirty="0">
                <a:latin typeface="Times New Roman"/>
                <a:cs typeface="Times New Roman"/>
              </a:rPr>
              <a:t>became </a:t>
            </a:r>
            <a:r>
              <a:rPr sz="1200" dirty="0">
                <a:latin typeface="Times New Roman"/>
                <a:cs typeface="Times New Roman"/>
              </a:rPr>
              <a:t>the</a:t>
            </a:r>
            <a:r>
              <a:rPr sz="1200" spc="-45" dirty="0">
                <a:latin typeface="Times New Roman"/>
                <a:cs typeface="Times New Roman"/>
              </a:rPr>
              <a:t> </a:t>
            </a:r>
            <a:r>
              <a:rPr sz="1200" dirty="0">
                <a:latin typeface="Times New Roman"/>
                <a:cs typeface="Times New Roman"/>
              </a:rPr>
              <a:t>layers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Each layer defines </a:t>
            </a:r>
            <a:r>
              <a:rPr sz="1200" dirty="0">
                <a:latin typeface="Times New Roman"/>
                <a:cs typeface="Times New Roman"/>
              </a:rPr>
              <a:t>a </a:t>
            </a:r>
            <a:r>
              <a:rPr sz="1200" spc="-5" dirty="0">
                <a:latin typeface="Times New Roman"/>
                <a:cs typeface="Times New Roman"/>
              </a:rPr>
              <a:t>family of functions </a:t>
            </a:r>
            <a:r>
              <a:rPr sz="1200" dirty="0">
                <a:latin typeface="Times New Roman"/>
                <a:cs typeface="Times New Roman"/>
              </a:rPr>
              <a:t>distinct from other</a:t>
            </a:r>
            <a:r>
              <a:rPr sz="1200" spc="-70" dirty="0">
                <a:latin typeface="Times New Roman"/>
                <a:cs typeface="Times New Roman"/>
              </a:rPr>
              <a:t> </a:t>
            </a:r>
            <a:r>
              <a:rPr sz="1200" dirty="0">
                <a:latin typeface="Times New Roman"/>
                <a:cs typeface="Times New Roman"/>
              </a:rPr>
              <a:t>layers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By defining and localizing functionality </a:t>
            </a:r>
            <a:r>
              <a:rPr sz="1200" dirty="0">
                <a:latin typeface="Times New Roman"/>
                <a:cs typeface="Times New Roman"/>
              </a:rPr>
              <a:t>in </a:t>
            </a:r>
            <a:r>
              <a:rPr sz="1200" spc="-5" dirty="0">
                <a:latin typeface="Times New Roman"/>
                <a:cs typeface="Times New Roman"/>
              </a:rPr>
              <a:t>this fashion </a:t>
            </a:r>
            <a:r>
              <a:rPr sz="1200" dirty="0">
                <a:latin typeface="Times New Roman"/>
                <a:cs typeface="Times New Roman"/>
              </a:rPr>
              <a:t>, the </a:t>
            </a:r>
            <a:r>
              <a:rPr sz="1200" spc="-5" dirty="0">
                <a:latin typeface="Times New Roman"/>
                <a:cs typeface="Times New Roman"/>
              </a:rPr>
              <a:t>designers created </a:t>
            </a:r>
            <a:r>
              <a:rPr sz="1200" dirty="0">
                <a:latin typeface="Times New Roman"/>
                <a:cs typeface="Times New Roman"/>
              </a:rPr>
              <a:t>an  architecture that is both </a:t>
            </a:r>
            <a:r>
              <a:rPr sz="1200" spc="-5" dirty="0">
                <a:latin typeface="Times New Roman"/>
                <a:cs typeface="Times New Roman"/>
              </a:rPr>
              <a:t>comprehensive </a:t>
            </a:r>
            <a:r>
              <a:rPr sz="1200" dirty="0">
                <a:latin typeface="Times New Roman"/>
                <a:cs typeface="Times New Roman"/>
              </a:rPr>
              <a:t>and</a:t>
            </a:r>
            <a:r>
              <a:rPr sz="1200" spc="-75" dirty="0">
                <a:latin typeface="Times New Roman"/>
                <a:cs typeface="Times New Roman"/>
              </a:rPr>
              <a:t> </a:t>
            </a:r>
            <a:r>
              <a:rPr sz="1200" dirty="0">
                <a:latin typeface="Times New Roman"/>
                <a:cs typeface="Times New Roman"/>
              </a:rPr>
              <a:t>flexible</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OSI model </a:t>
            </a:r>
            <a:r>
              <a:rPr sz="1200" dirty="0">
                <a:latin typeface="Times New Roman"/>
                <a:cs typeface="Times New Roman"/>
              </a:rPr>
              <a:t>allows </a:t>
            </a:r>
            <a:r>
              <a:rPr sz="1200" spc="-5" dirty="0">
                <a:latin typeface="Times New Roman"/>
                <a:cs typeface="Times New Roman"/>
              </a:rPr>
              <a:t>complete transparency b/w </a:t>
            </a:r>
            <a:r>
              <a:rPr sz="1200" dirty="0">
                <a:latin typeface="Times New Roman"/>
                <a:cs typeface="Times New Roman"/>
              </a:rPr>
              <a:t>otherwise </a:t>
            </a:r>
            <a:r>
              <a:rPr sz="1200" spc="-5" dirty="0">
                <a:latin typeface="Times New Roman"/>
                <a:cs typeface="Times New Roman"/>
              </a:rPr>
              <a:t>incompatible</a:t>
            </a:r>
            <a:r>
              <a:rPr sz="1200" spc="100"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12700">
              <a:lnSpc>
                <a:spcPct val="100000"/>
              </a:lnSpc>
              <a:spcBef>
                <a:spcPts val="5"/>
              </a:spcBef>
            </a:pPr>
            <a:r>
              <a:rPr sz="1200" b="1" spc="-5" dirty="0">
                <a:latin typeface="Times New Roman"/>
                <a:cs typeface="Times New Roman"/>
              </a:rPr>
              <a:t>Peer-to-Peer</a:t>
            </a:r>
            <a:r>
              <a:rPr sz="1200" b="1" spc="-60" dirty="0">
                <a:latin typeface="Times New Roman"/>
                <a:cs typeface="Times New Roman"/>
              </a:rPr>
              <a:t> </a:t>
            </a:r>
            <a:r>
              <a:rPr sz="1200" b="1" dirty="0">
                <a:latin typeface="Times New Roman"/>
                <a:cs typeface="Times New Roman"/>
              </a:rPr>
              <a:t>Processes</a:t>
            </a:r>
            <a:endParaRPr sz="1200">
              <a:latin typeface="Times New Roman"/>
              <a:cs typeface="Times New Roman"/>
            </a:endParaRPr>
          </a:p>
          <a:p>
            <a:pPr>
              <a:lnSpc>
                <a:spcPct val="100000"/>
              </a:lnSpc>
              <a:spcBef>
                <a:spcPts val="25"/>
              </a:spcBef>
            </a:pPr>
            <a:endParaRPr sz="14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Within </a:t>
            </a:r>
            <a:r>
              <a:rPr sz="1200" dirty="0">
                <a:latin typeface="Times New Roman"/>
                <a:cs typeface="Times New Roman"/>
              </a:rPr>
              <a:t>a single </a:t>
            </a:r>
            <a:r>
              <a:rPr sz="1200" spc="-5" dirty="0">
                <a:latin typeface="Times New Roman"/>
                <a:cs typeface="Times New Roman"/>
              </a:rPr>
              <a:t>machine, </a:t>
            </a:r>
            <a:r>
              <a:rPr sz="1200" dirty="0">
                <a:latin typeface="Times New Roman"/>
                <a:cs typeface="Times New Roman"/>
              </a:rPr>
              <a:t>each layer provides </a:t>
            </a:r>
            <a:r>
              <a:rPr sz="1200" spc="-5" dirty="0">
                <a:latin typeface="Times New Roman"/>
                <a:cs typeface="Times New Roman"/>
              </a:rPr>
              <a:t>services </a:t>
            </a:r>
            <a:r>
              <a:rPr sz="1200" dirty="0">
                <a:latin typeface="Times New Roman"/>
                <a:cs typeface="Times New Roman"/>
              </a:rPr>
              <a:t>to the layer </a:t>
            </a:r>
            <a:r>
              <a:rPr sz="1200" spc="-5" dirty="0">
                <a:latin typeface="Times New Roman"/>
                <a:cs typeface="Times New Roman"/>
              </a:rPr>
              <a:t>above </a:t>
            </a:r>
            <a:r>
              <a:rPr sz="1200" dirty="0">
                <a:latin typeface="Times New Roman"/>
                <a:cs typeface="Times New Roman"/>
              </a:rPr>
              <a:t>it and all  upon the services from the layer below</a:t>
            </a:r>
            <a:r>
              <a:rPr sz="1200" spc="-120"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Layer</a:t>
            </a:r>
            <a:r>
              <a:rPr sz="1200" spc="-75" dirty="0">
                <a:latin typeface="Times New Roman"/>
                <a:cs typeface="Times New Roman"/>
              </a:rPr>
              <a:t> </a:t>
            </a:r>
            <a:r>
              <a:rPr sz="1200" dirty="0">
                <a:latin typeface="Times New Roman"/>
                <a:cs typeface="Times New Roman"/>
              </a:rPr>
              <a:t>3</a:t>
            </a:r>
            <a:endParaRPr sz="1200">
              <a:latin typeface="Times New Roman"/>
              <a:cs typeface="Times New Roman"/>
            </a:endParaRPr>
          </a:p>
          <a:p>
            <a:pPr marL="241300" marR="6985" indent="-228600">
              <a:lnSpc>
                <a:spcPts val="1380"/>
              </a:lnSpc>
              <a:spcBef>
                <a:spcPts val="65"/>
              </a:spcBef>
              <a:buFont typeface="Courier New"/>
              <a:buChar char="o"/>
              <a:tabLst>
                <a:tab pos="241300" algn="l"/>
              </a:tabLst>
            </a:pPr>
            <a:r>
              <a:rPr sz="1200" dirty="0">
                <a:latin typeface="Times New Roman"/>
                <a:cs typeface="Times New Roman"/>
              </a:rPr>
              <a:t>Between </a:t>
            </a:r>
            <a:r>
              <a:rPr sz="1200" spc="-5" dirty="0">
                <a:latin typeface="Times New Roman"/>
                <a:cs typeface="Times New Roman"/>
              </a:rPr>
              <a:t>machines, layer </a:t>
            </a:r>
            <a:r>
              <a:rPr sz="1200" dirty="0">
                <a:latin typeface="Times New Roman"/>
                <a:cs typeface="Times New Roman"/>
              </a:rPr>
              <a:t>x on one </a:t>
            </a:r>
            <a:r>
              <a:rPr sz="1200" spc="-5" dirty="0">
                <a:latin typeface="Times New Roman"/>
                <a:cs typeface="Times New Roman"/>
              </a:rPr>
              <a:t>machine </a:t>
            </a:r>
            <a:r>
              <a:rPr sz="1200" dirty="0">
                <a:latin typeface="Times New Roman"/>
                <a:cs typeface="Times New Roman"/>
              </a:rPr>
              <a:t>communicates with layer x on the other  </a:t>
            </a:r>
            <a:r>
              <a:rPr sz="1200" spc="-5" dirty="0">
                <a:latin typeface="Times New Roman"/>
                <a:cs typeface="Times New Roman"/>
              </a:rPr>
              <a:t>machine.</a:t>
            </a:r>
            <a:endParaRPr sz="1200">
              <a:latin typeface="Times New Roman"/>
              <a:cs typeface="Times New Roman"/>
            </a:endParaRPr>
          </a:p>
          <a:p>
            <a:pPr marL="241300" indent="-228600">
              <a:lnSpc>
                <a:spcPts val="1310"/>
              </a:lnSpc>
              <a:buFont typeface="Courier New"/>
              <a:buChar char="o"/>
              <a:tabLst>
                <a:tab pos="241300" algn="l"/>
              </a:tabLst>
            </a:pPr>
            <a:r>
              <a:rPr sz="1200" dirty="0">
                <a:latin typeface="Times New Roman"/>
                <a:cs typeface="Times New Roman"/>
              </a:rPr>
              <a:t>The communication is governed by</a:t>
            </a:r>
            <a:r>
              <a:rPr sz="1200" spc="-130" dirty="0">
                <a:latin typeface="Times New Roman"/>
                <a:cs typeface="Times New Roman"/>
              </a:rPr>
              <a:t> </a:t>
            </a:r>
            <a:r>
              <a:rPr sz="1200" dirty="0">
                <a:latin typeface="Times New Roman"/>
                <a:cs typeface="Times New Roman"/>
              </a:rPr>
              <a:t>Protocols</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The </a:t>
            </a:r>
            <a:r>
              <a:rPr sz="1200" spc="-5" dirty="0">
                <a:latin typeface="Times New Roman"/>
                <a:cs typeface="Times New Roman"/>
              </a:rPr>
              <a:t>processes </a:t>
            </a:r>
            <a:r>
              <a:rPr sz="1200" dirty="0">
                <a:latin typeface="Times New Roman"/>
                <a:cs typeface="Times New Roman"/>
              </a:rPr>
              <a:t>on each </a:t>
            </a:r>
            <a:r>
              <a:rPr sz="1200" spc="-5" dirty="0">
                <a:latin typeface="Times New Roman"/>
                <a:cs typeface="Times New Roman"/>
              </a:rPr>
              <a:t>m/c </a:t>
            </a:r>
            <a:r>
              <a:rPr sz="1200" dirty="0">
                <a:latin typeface="Times New Roman"/>
                <a:cs typeface="Times New Roman"/>
              </a:rPr>
              <a:t>that </a:t>
            </a:r>
            <a:r>
              <a:rPr sz="1200" spc="-5" dirty="0">
                <a:latin typeface="Times New Roman"/>
                <a:cs typeface="Times New Roman"/>
              </a:rPr>
              <a:t>communicate </a:t>
            </a:r>
            <a:r>
              <a:rPr sz="1200" dirty="0">
                <a:latin typeface="Times New Roman"/>
                <a:cs typeface="Times New Roman"/>
              </a:rPr>
              <a:t>at a </a:t>
            </a:r>
            <a:r>
              <a:rPr sz="1200" spc="-5" dirty="0">
                <a:latin typeface="Times New Roman"/>
                <a:cs typeface="Times New Roman"/>
              </a:rPr>
              <a:t>given layer are called Peer –to peer  </a:t>
            </a:r>
            <a:r>
              <a:rPr sz="1200" dirty="0">
                <a:latin typeface="Times New Roman"/>
                <a:cs typeface="Times New Roman"/>
              </a:rPr>
              <a:t>processes</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12700">
              <a:lnSpc>
                <a:spcPct val="100000"/>
              </a:lnSpc>
            </a:pPr>
            <a:r>
              <a:rPr sz="1200" b="1" dirty="0">
                <a:latin typeface="Times New Roman"/>
                <a:cs typeface="Times New Roman"/>
              </a:rPr>
              <a:t>Headers </a:t>
            </a:r>
            <a:r>
              <a:rPr sz="1200" b="1" spc="-5" dirty="0">
                <a:latin typeface="Times New Roman"/>
                <a:cs typeface="Times New Roman"/>
              </a:rPr>
              <a:t>and</a:t>
            </a:r>
            <a:r>
              <a:rPr sz="1200" b="1" spc="-100" dirty="0">
                <a:latin typeface="Times New Roman"/>
                <a:cs typeface="Times New Roman"/>
              </a:rPr>
              <a:t> </a:t>
            </a:r>
            <a:r>
              <a:rPr sz="1200" b="1" dirty="0">
                <a:latin typeface="Times New Roman"/>
                <a:cs typeface="Times New Roman"/>
              </a:rPr>
              <a:t>trailers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Control data added to a data</a:t>
            </a:r>
            <a:r>
              <a:rPr sz="1200" spc="-100" dirty="0">
                <a:latin typeface="Times New Roman"/>
                <a:cs typeface="Times New Roman"/>
              </a:rPr>
              <a:t> </a:t>
            </a:r>
            <a:r>
              <a:rPr sz="1200" dirty="0">
                <a:latin typeface="Times New Roman"/>
                <a:cs typeface="Times New Roman"/>
              </a:rPr>
              <a:t>parcel</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Sender appends header and passes </a:t>
            </a:r>
            <a:r>
              <a:rPr sz="1200" dirty="0">
                <a:latin typeface="Times New Roman"/>
                <a:cs typeface="Times New Roman"/>
              </a:rPr>
              <a:t>it to the lower</a:t>
            </a:r>
            <a:r>
              <a:rPr sz="1200" spc="-75" dirty="0">
                <a:latin typeface="Times New Roman"/>
                <a:cs typeface="Times New Roman"/>
              </a:rPr>
              <a:t> </a:t>
            </a:r>
            <a:r>
              <a:rPr sz="1200" dirty="0">
                <a:latin typeface="Times New Roman"/>
                <a:cs typeface="Times New Roman"/>
              </a:rPr>
              <a:t>layer</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Receiver removes header and </a:t>
            </a:r>
            <a:r>
              <a:rPr sz="1200" spc="-5" dirty="0">
                <a:latin typeface="Times New Roman"/>
                <a:cs typeface="Times New Roman"/>
              </a:rPr>
              <a:t>passes </a:t>
            </a:r>
            <a:r>
              <a:rPr sz="1200" dirty="0">
                <a:latin typeface="Times New Roman"/>
                <a:cs typeface="Times New Roman"/>
              </a:rPr>
              <a:t>it to </a:t>
            </a:r>
            <a:r>
              <a:rPr sz="1200" spc="-5" dirty="0">
                <a:latin typeface="Times New Roman"/>
                <a:cs typeface="Times New Roman"/>
              </a:rPr>
              <a:t>upper</a:t>
            </a:r>
            <a:r>
              <a:rPr sz="1200" spc="-105" dirty="0">
                <a:latin typeface="Times New Roman"/>
                <a:cs typeface="Times New Roman"/>
              </a:rPr>
              <a:t> </a:t>
            </a:r>
            <a:r>
              <a:rPr sz="1200" dirty="0">
                <a:latin typeface="Times New Roman"/>
                <a:cs typeface="Times New Roman"/>
              </a:rPr>
              <a:t>layer</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241300" indent="-228600">
              <a:lnSpc>
                <a:spcPct val="100000"/>
              </a:lnSpc>
              <a:buFont typeface="Courier New"/>
              <a:buChar char="o"/>
              <a:tabLst>
                <a:tab pos="241300" algn="l"/>
              </a:tabLst>
            </a:pPr>
            <a:r>
              <a:rPr sz="1200" dirty="0">
                <a:latin typeface="Times New Roman"/>
                <a:cs typeface="Times New Roman"/>
              </a:rPr>
              <a:t>Headers are added at layer </a:t>
            </a:r>
            <a:r>
              <a:rPr sz="1200" spc="-5" dirty="0">
                <a:latin typeface="Times New Roman"/>
                <a:cs typeface="Times New Roman"/>
              </a:rPr>
              <a:t>6,5,4,3,2. </a:t>
            </a:r>
            <a:r>
              <a:rPr sz="1200" dirty="0">
                <a:latin typeface="Times New Roman"/>
                <a:cs typeface="Times New Roman"/>
              </a:rPr>
              <a:t>Trailer is </a:t>
            </a:r>
            <a:r>
              <a:rPr sz="1200" spc="-5" dirty="0">
                <a:latin typeface="Times New Roman"/>
                <a:cs typeface="Times New Roman"/>
              </a:rPr>
              <a:t>added </a:t>
            </a:r>
            <a:r>
              <a:rPr sz="1200" dirty="0">
                <a:latin typeface="Times New Roman"/>
                <a:cs typeface="Times New Roman"/>
              </a:rPr>
              <a:t>at layer</a:t>
            </a:r>
            <a:r>
              <a:rPr sz="1200" spc="-85" dirty="0">
                <a:latin typeface="Times New Roman"/>
                <a:cs typeface="Times New Roman"/>
              </a:rPr>
              <a:t> </a:t>
            </a:r>
            <a:r>
              <a:rPr sz="1200" dirty="0">
                <a:latin typeface="Times New Roman"/>
                <a:cs typeface="Times New Roman"/>
              </a:rPr>
              <a:t>2</a:t>
            </a:r>
            <a:endParaRPr sz="1200">
              <a:latin typeface="Times New Roman"/>
              <a:cs typeface="Times New Roman"/>
            </a:endParaRPr>
          </a:p>
        </p:txBody>
      </p:sp>
      <p:sp>
        <p:nvSpPr>
          <p:cNvPr id="8" name="object 8"/>
          <p:cNvSpPr/>
          <p:nvPr/>
        </p:nvSpPr>
        <p:spPr>
          <a:xfrm>
            <a:off x="1143000" y="1293875"/>
            <a:ext cx="5491594" cy="3066288"/>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41</a:t>
            </a:fld>
            <a:endParaRPr dirty="0"/>
          </a:p>
        </p:txBody>
      </p:sp>
    </p:spTree>
    <p:extLst>
      <p:ext uri="{BB962C8B-B14F-4D97-AF65-F5344CB8AC3E}">
        <p14:creationId xmlns:p14="http://schemas.microsoft.com/office/powerpoint/2010/main" val="972923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14399"/>
            <a:ext cx="5442585" cy="5648325"/>
          </a:xfrm>
          <a:prstGeom prst="rect">
            <a:avLst/>
          </a:prstGeom>
        </p:spPr>
        <p:txBody>
          <a:bodyPr vert="horz" wrap="square" lIns="0" tIns="0" rIns="0" bIns="0" rtlCol="0">
            <a:spAutoFit/>
          </a:bodyPr>
          <a:lstStyle/>
          <a:p>
            <a:pPr marL="12700" marR="197485">
              <a:lnSpc>
                <a:spcPts val="1380"/>
              </a:lnSpc>
            </a:pPr>
            <a:r>
              <a:rPr sz="1200" dirty="0">
                <a:latin typeface="Times New Roman"/>
                <a:cs typeface="Times New Roman"/>
              </a:rPr>
              <a:t>Passing of data and network </a:t>
            </a:r>
            <a:r>
              <a:rPr sz="1200" spc="-5" dirty="0">
                <a:latin typeface="Times New Roman"/>
                <a:cs typeface="Times New Roman"/>
              </a:rPr>
              <a:t>information down </a:t>
            </a:r>
            <a:r>
              <a:rPr sz="1200" dirty="0">
                <a:latin typeface="Times New Roman"/>
                <a:cs typeface="Times New Roman"/>
              </a:rPr>
              <a:t>through the layers of sending </a:t>
            </a:r>
            <a:r>
              <a:rPr sz="1200" spc="-5" dirty="0">
                <a:latin typeface="Times New Roman"/>
                <a:cs typeface="Times New Roman"/>
              </a:rPr>
              <a:t>machine  AND Back up through the layers of the receiving machine </a:t>
            </a:r>
            <a:r>
              <a:rPr sz="1200" dirty="0">
                <a:latin typeface="Times New Roman"/>
                <a:cs typeface="Times New Roman"/>
              </a:rPr>
              <a:t>is </a:t>
            </a:r>
            <a:r>
              <a:rPr sz="1200" spc="-5" dirty="0">
                <a:latin typeface="Times New Roman"/>
                <a:cs typeface="Times New Roman"/>
              </a:rPr>
              <a:t>made possible by</a:t>
            </a:r>
            <a:r>
              <a:rPr sz="1200" spc="45" dirty="0">
                <a:latin typeface="Times New Roman"/>
                <a:cs typeface="Times New Roman"/>
              </a:rPr>
              <a:t> </a:t>
            </a:r>
            <a:r>
              <a:rPr sz="1200" dirty="0">
                <a:latin typeface="Times New Roman"/>
                <a:cs typeface="Times New Roman"/>
              </a:rPr>
              <a:t>an</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a:lnSpc>
                <a:spcPct val="100000"/>
              </a:lnSpc>
            </a:pPr>
            <a:r>
              <a:rPr sz="1200" b="1" spc="-10" dirty="0">
                <a:latin typeface="Times New Roman"/>
                <a:cs typeface="Times New Roman"/>
              </a:rPr>
              <a:t>INTERFACE</a:t>
            </a:r>
            <a:endParaRPr sz="1200">
              <a:latin typeface="Times New Roman"/>
              <a:cs typeface="Times New Roman"/>
            </a:endParaRPr>
          </a:p>
          <a:p>
            <a:pPr>
              <a:lnSpc>
                <a:spcPct val="100000"/>
              </a:lnSpc>
              <a:spcBef>
                <a:spcPts val="20"/>
              </a:spcBef>
            </a:pPr>
            <a:endParaRPr sz="1200">
              <a:latin typeface="Times New Roman"/>
              <a:cs typeface="Times New Roman"/>
            </a:endParaRPr>
          </a:p>
          <a:p>
            <a:pPr marL="469900" marR="5080" indent="-228600">
              <a:lnSpc>
                <a:spcPts val="1380"/>
              </a:lnSpc>
              <a:spcBef>
                <a:spcPts val="5"/>
              </a:spcBef>
              <a:buFont typeface="Courier New"/>
              <a:buChar char="o"/>
              <a:tabLst>
                <a:tab pos="469900" algn="l"/>
              </a:tabLst>
            </a:pPr>
            <a:r>
              <a:rPr sz="1200" dirty="0">
                <a:latin typeface="Times New Roman"/>
                <a:cs typeface="Times New Roman"/>
              </a:rPr>
              <a:t>Each interface defines </a:t>
            </a:r>
            <a:r>
              <a:rPr sz="1200" spc="-5" dirty="0">
                <a:latin typeface="Times New Roman"/>
                <a:cs typeface="Times New Roman"/>
              </a:rPr>
              <a:t>what information and services </a:t>
            </a:r>
            <a:r>
              <a:rPr sz="1200" dirty="0">
                <a:latin typeface="Times New Roman"/>
                <a:cs typeface="Times New Roman"/>
              </a:rPr>
              <a:t>a layer must </a:t>
            </a:r>
            <a:r>
              <a:rPr sz="1200" spc="-5" dirty="0">
                <a:latin typeface="Times New Roman"/>
                <a:cs typeface="Times New Roman"/>
              </a:rPr>
              <a:t>provide </a:t>
            </a:r>
            <a:r>
              <a:rPr sz="1200" dirty="0">
                <a:latin typeface="Times New Roman"/>
                <a:cs typeface="Times New Roman"/>
              </a:rPr>
              <a:t>for the  layer above</a:t>
            </a:r>
            <a:r>
              <a:rPr sz="1200" spc="-120"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Interface provides</a:t>
            </a:r>
            <a:r>
              <a:rPr sz="1200" spc="-95" dirty="0">
                <a:latin typeface="Times New Roman"/>
                <a:cs typeface="Times New Roman"/>
              </a:rPr>
              <a:t> </a:t>
            </a:r>
            <a:r>
              <a:rPr sz="1200" b="1" u="heavy" spc="-5" dirty="0">
                <a:latin typeface="Times New Roman"/>
                <a:cs typeface="Times New Roman"/>
              </a:rPr>
              <a:t>MODULARITY</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Each layer works as a </a:t>
            </a:r>
            <a:r>
              <a:rPr sz="1200" spc="-5" dirty="0">
                <a:latin typeface="Times New Roman"/>
                <a:cs typeface="Times New Roman"/>
              </a:rPr>
              <a:t>separate</a:t>
            </a:r>
            <a:r>
              <a:rPr sz="1200" spc="-85" dirty="0">
                <a:latin typeface="Times New Roman"/>
                <a:cs typeface="Times New Roman"/>
              </a:rPr>
              <a:t> </a:t>
            </a:r>
            <a:r>
              <a:rPr sz="1200" spc="-5" dirty="0">
                <a:latin typeface="Times New Roman"/>
                <a:cs typeface="Times New Roman"/>
              </a:rPr>
              <a:t>module</a:t>
            </a:r>
            <a:endParaRPr sz="1200">
              <a:latin typeface="Times New Roman"/>
              <a:cs typeface="Times New Roman"/>
            </a:endParaRPr>
          </a:p>
          <a:p>
            <a:pPr marL="469900" marR="115570" indent="-228600">
              <a:lnSpc>
                <a:spcPts val="1380"/>
              </a:lnSpc>
              <a:spcBef>
                <a:spcPts val="65"/>
              </a:spcBef>
              <a:buFont typeface="Courier New"/>
              <a:buChar char="o"/>
              <a:tabLst>
                <a:tab pos="469900" algn="l"/>
              </a:tabLst>
            </a:pPr>
            <a:r>
              <a:rPr sz="1200" dirty="0">
                <a:latin typeface="Times New Roman"/>
                <a:cs typeface="Times New Roman"/>
              </a:rPr>
              <a:t>Any </a:t>
            </a:r>
            <a:r>
              <a:rPr sz="1200" spc="-5" dirty="0">
                <a:latin typeface="Times New Roman"/>
                <a:cs typeface="Times New Roman"/>
              </a:rPr>
              <a:t>modification or replacements </a:t>
            </a:r>
            <a:r>
              <a:rPr sz="1200" dirty="0">
                <a:latin typeface="Times New Roman"/>
                <a:cs typeface="Times New Roman"/>
              </a:rPr>
              <a:t>can be </a:t>
            </a:r>
            <a:r>
              <a:rPr sz="1200" spc="-5" dirty="0">
                <a:latin typeface="Times New Roman"/>
                <a:cs typeface="Times New Roman"/>
              </a:rPr>
              <a:t>made </a:t>
            </a:r>
            <a:r>
              <a:rPr sz="1200" dirty="0">
                <a:latin typeface="Times New Roman"/>
                <a:cs typeface="Times New Roman"/>
              </a:rPr>
              <a:t>without </a:t>
            </a:r>
            <a:r>
              <a:rPr sz="1200" spc="-5" dirty="0">
                <a:latin typeface="Times New Roman"/>
                <a:cs typeface="Times New Roman"/>
              </a:rPr>
              <a:t>changes </a:t>
            </a:r>
            <a:r>
              <a:rPr sz="1200" dirty="0">
                <a:latin typeface="Times New Roman"/>
                <a:cs typeface="Times New Roman"/>
              </a:rPr>
              <a:t>in </a:t>
            </a:r>
            <a:r>
              <a:rPr sz="1200" spc="-5" dirty="0">
                <a:latin typeface="Times New Roman"/>
                <a:cs typeface="Times New Roman"/>
              </a:rPr>
              <a:t>surrounding  </a:t>
            </a:r>
            <a:r>
              <a:rPr sz="1200" dirty="0">
                <a:latin typeface="Times New Roman"/>
                <a:cs typeface="Times New Roman"/>
              </a:rPr>
              <a:t>layers</a:t>
            </a:r>
            <a:endParaRPr sz="1200">
              <a:latin typeface="Times New Roman"/>
              <a:cs typeface="Times New Roman"/>
            </a:endParaRPr>
          </a:p>
          <a:p>
            <a:pPr marL="469900" indent="-228600">
              <a:lnSpc>
                <a:spcPts val="1345"/>
              </a:lnSpc>
              <a:buFont typeface="Courier New"/>
              <a:buChar char="o"/>
              <a:tabLst>
                <a:tab pos="469900" algn="l"/>
              </a:tabLst>
            </a:pPr>
            <a:r>
              <a:rPr sz="1200" spc="-5" dirty="0">
                <a:latin typeface="Times New Roman"/>
                <a:cs typeface="Times New Roman"/>
              </a:rPr>
              <a:t>Organization of</a:t>
            </a:r>
            <a:r>
              <a:rPr sz="1200" spc="-90" dirty="0">
                <a:latin typeface="Times New Roman"/>
                <a:cs typeface="Times New Roman"/>
              </a:rPr>
              <a:t> </a:t>
            </a:r>
            <a:r>
              <a:rPr sz="1200" dirty="0">
                <a:latin typeface="Times New Roman"/>
                <a:cs typeface="Times New Roman"/>
              </a:rPr>
              <a:t>Layers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241300" indent="-228600">
              <a:lnSpc>
                <a:spcPts val="1405"/>
              </a:lnSpc>
              <a:buFont typeface="Meiryo"/>
              <a:buChar char="➢"/>
              <a:tabLst>
                <a:tab pos="241300" algn="l"/>
              </a:tabLst>
            </a:pPr>
            <a:r>
              <a:rPr sz="1200" u="sng" dirty="0">
                <a:latin typeface="Times New Roman"/>
                <a:cs typeface="Times New Roman"/>
              </a:rPr>
              <a:t>Network Support</a:t>
            </a:r>
            <a:r>
              <a:rPr sz="1200" u="sng" spc="-105" dirty="0">
                <a:latin typeface="Times New Roman"/>
                <a:cs typeface="Times New Roman"/>
              </a:rPr>
              <a:t> </a:t>
            </a:r>
            <a:r>
              <a:rPr sz="1200" u="sng" dirty="0">
                <a:latin typeface="Times New Roman"/>
                <a:cs typeface="Times New Roman"/>
              </a:rPr>
              <a:t>Layers</a:t>
            </a:r>
            <a:endParaRPr sz="1200">
              <a:latin typeface="Times New Roman"/>
              <a:cs typeface="Times New Roman"/>
            </a:endParaRPr>
          </a:p>
          <a:p>
            <a:pPr marL="469900">
              <a:lnSpc>
                <a:spcPts val="1590"/>
              </a:lnSpc>
            </a:pPr>
            <a:r>
              <a:rPr sz="1400" spc="-5" dirty="0">
                <a:latin typeface="Times New Roman"/>
                <a:cs typeface="Times New Roman"/>
              </a:rPr>
              <a:t>–</a:t>
            </a:r>
            <a:r>
              <a:rPr sz="1200" spc="-5" dirty="0">
                <a:latin typeface="Times New Roman"/>
                <a:cs typeface="Times New Roman"/>
              </a:rPr>
              <a:t>Deals </a:t>
            </a:r>
            <a:r>
              <a:rPr sz="1200" dirty="0">
                <a:latin typeface="Times New Roman"/>
                <a:cs typeface="Times New Roman"/>
              </a:rPr>
              <a:t>with the Physical aspect of </a:t>
            </a:r>
            <a:r>
              <a:rPr sz="1200" spc="-5" dirty="0">
                <a:latin typeface="Times New Roman"/>
                <a:cs typeface="Times New Roman"/>
              </a:rPr>
              <a:t>moving data from one device to</a:t>
            </a:r>
            <a:r>
              <a:rPr sz="1200" spc="-65" dirty="0">
                <a:latin typeface="Times New Roman"/>
                <a:cs typeface="Times New Roman"/>
              </a:rPr>
              <a:t> </a:t>
            </a:r>
            <a:r>
              <a:rPr sz="1200" spc="-5" dirty="0">
                <a:latin typeface="Times New Roman"/>
                <a:cs typeface="Times New Roman"/>
              </a:rPr>
              <a:t>another</a:t>
            </a:r>
            <a:endParaRPr sz="1200">
              <a:latin typeface="Times New Roman"/>
              <a:cs typeface="Times New Roman"/>
            </a:endParaRPr>
          </a:p>
          <a:p>
            <a:pPr marL="469900">
              <a:lnSpc>
                <a:spcPts val="1625"/>
              </a:lnSpc>
            </a:pPr>
            <a:r>
              <a:rPr sz="1400" spc="-5" dirty="0">
                <a:latin typeface="Times New Roman"/>
                <a:cs typeface="Times New Roman"/>
              </a:rPr>
              <a:t>–</a:t>
            </a:r>
            <a:r>
              <a:rPr sz="1200" spc="-5" dirty="0">
                <a:latin typeface="Times New Roman"/>
                <a:cs typeface="Times New Roman"/>
              </a:rPr>
              <a:t>Layers 1, 2,</a:t>
            </a:r>
            <a:r>
              <a:rPr sz="1200" spc="-90" dirty="0">
                <a:latin typeface="Times New Roman"/>
                <a:cs typeface="Times New Roman"/>
              </a:rPr>
              <a:t> </a:t>
            </a:r>
            <a:r>
              <a:rPr sz="1200" dirty="0">
                <a:latin typeface="Times New Roman"/>
                <a:cs typeface="Times New Roman"/>
              </a:rPr>
              <a:t>3</a:t>
            </a:r>
            <a:endParaRPr sz="1200">
              <a:latin typeface="Times New Roman"/>
              <a:cs typeface="Times New Roman"/>
            </a:endParaRPr>
          </a:p>
          <a:p>
            <a:pPr>
              <a:lnSpc>
                <a:spcPct val="100000"/>
              </a:lnSpc>
              <a:spcBef>
                <a:spcPts val="5"/>
              </a:spcBef>
            </a:pPr>
            <a:endParaRPr sz="1100">
              <a:latin typeface="Times New Roman"/>
              <a:cs typeface="Times New Roman"/>
            </a:endParaRPr>
          </a:p>
          <a:p>
            <a:pPr marL="241300" indent="-228600">
              <a:lnSpc>
                <a:spcPts val="1405"/>
              </a:lnSpc>
              <a:spcBef>
                <a:spcPts val="5"/>
              </a:spcBef>
              <a:buFont typeface="Meiryo"/>
              <a:buChar char="➢"/>
              <a:tabLst>
                <a:tab pos="241300" algn="l"/>
              </a:tabLst>
            </a:pPr>
            <a:r>
              <a:rPr sz="1200" u="sng" spc="-5" dirty="0">
                <a:latin typeface="Times New Roman"/>
                <a:cs typeface="Times New Roman"/>
              </a:rPr>
              <a:t>User </a:t>
            </a:r>
            <a:r>
              <a:rPr sz="1200" u="sng" dirty="0">
                <a:latin typeface="Times New Roman"/>
                <a:cs typeface="Times New Roman"/>
              </a:rPr>
              <a:t>Support</a:t>
            </a:r>
            <a:r>
              <a:rPr sz="1200" u="sng" spc="-80" dirty="0">
                <a:latin typeface="Times New Roman"/>
                <a:cs typeface="Times New Roman"/>
              </a:rPr>
              <a:t> </a:t>
            </a:r>
            <a:r>
              <a:rPr sz="1200" u="sng" dirty="0">
                <a:latin typeface="Times New Roman"/>
                <a:cs typeface="Times New Roman"/>
              </a:rPr>
              <a:t>Layers</a:t>
            </a:r>
            <a:endParaRPr sz="1200">
              <a:latin typeface="Times New Roman"/>
              <a:cs typeface="Times New Roman"/>
            </a:endParaRPr>
          </a:p>
          <a:p>
            <a:pPr marL="469900">
              <a:lnSpc>
                <a:spcPts val="1590"/>
              </a:lnSpc>
            </a:pPr>
            <a:r>
              <a:rPr sz="1400" spc="-5" dirty="0">
                <a:latin typeface="Times New Roman"/>
                <a:cs typeface="Times New Roman"/>
              </a:rPr>
              <a:t>–</a:t>
            </a:r>
            <a:r>
              <a:rPr sz="1200" spc="-5" dirty="0">
                <a:latin typeface="Times New Roman"/>
                <a:cs typeface="Times New Roman"/>
              </a:rPr>
              <a:t>Allows interoperability among </a:t>
            </a:r>
            <a:r>
              <a:rPr sz="1200" dirty="0">
                <a:latin typeface="Times New Roman"/>
                <a:cs typeface="Times New Roman"/>
              </a:rPr>
              <a:t>unrelated software</a:t>
            </a:r>
            <a:r>
              <a:rPr sz="1200" spc="-65"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a:p>
            <a:pPr marL="12700" indent="457200">
              <a:lnSpc>
                <a:spcPts val="1625"/>
              </a:lnSpc>
            </a:pPr>
            <a:r>
              <a:rPr sz="1400" spc="-5" dirty="0">
                <a:latin typeface="Times New Roman"/>
                <a:cs typeface="Times New Roman"/>
              </a:rPr>
              <a:t>–</a:t>
            </a:r>
            <a:r>
              <a:rPr sz="1200" spc="-5" dirty="0">
                <a:latin typeface="Times New Roman"/>
                <a:cs typeface="Times New Roman"/>
              </a:rPr>
              <a:t>Layers 5, 6,</a:t>
            </a:r>
            <a:r>
              <a:rPr sz="1200" spc="-90" dirty="0">
                <a:latin typeface="Times New Roman"/>
                <a:cs typeface="Times New Roman"/>
              </a:rPr>
              <a:t> </a:t>
            </a:r>
            <a:r>
              <a:rPr sz="1200" dirty="0">
                <a:latin typeface="Times New Roman"/>
                <a:cs typeface="Times New Roman"/>
              </a:rPr>
              <a:t>7</a:t>
            </a:r>
            <a:endParaRPr sz="1200">
              <a:latin typeface="Times New Roman"/>
              <a:cs typeface="Times New Roman"/>
            </a:endParaRPr>
          </a:p>
          <a:p>
            <a:pPr>
              <a:lnSpc>
                <a:spcPct val="100000"/>
              </a:lnSpc>
              <a:spcBef>
                <a:spcPts val="10"/>
              </a:spcBef>
            </a:pPr>
            <a:endParaRPr sz="1100">
              <a:latin typeface="Times New Roman"/>
              <a:cs typeface="Times New Roman"/>
            </a:endParaRPr>
          </a:p>
          <a:p>
            <a:pPr marL="12700">
              <a:lnSpc>
                <a:spcPct val="100000"/>
              </a:lnSpc>
            </a:pPr>
            <a:r>
              <a:rPr sz="1400" b="1" spc="-5" dirty="0">
                <a:latin typeface="Times New Roman"/>
                <a:cs typeface="Times New Roman"/>
              </a:rPr>
              <a:t>Organization of</a:t>
            </a:r>
            <a:r>
              <a:rPr sz="1400" b="1" spc="-40" dirty="0">
                <a:latin typeface="Times New Roman"/>
                <a:cs typeface="Times New Roman"/>
              </a:rPr>
              <a:t> </a:t>
            </a:r>
            <a:r>
              <a:rPr sz="1400" b="1" spc="-5" dirty="0">
                <a:latin typeface="Times New Roman"/>
                <a:cs typeface="Times New Roman"/>
              </a:rPr>
              <a:t>Layers</a:t>
            </a:r>
            <a:endParaRPr sz="1400">
              <a:latin typeface="Times New Roman"/>
              <a:cs typeface="Times New Roman"/>
            </a:endParaRPr>
          </a:p>
          <a:p>
            <a:pPr>
              <a:lnSpc>
                <a:spcPct val="100000"/>
              </a:lnSpc>
              <a:spcBef>
                <a:spcPts val="40"/>
              </a:spcBef>
            </a:pPr>
            <a:endParaRPr sz="1300">
              <a:latin typeface="Times New Roman"/>
              <a:cs typeface="Times New Roman"/>
            </a:endParaRPr>
          </a:p>
          <a:p>
            <a:pPr marL="241300" indent="-228600">
              <a:lnSpc>
                <a:spcPts val="1405"/>
              </a:lnSpc>
              <a:buFont typeface="Courier New"/>
              <a:buChar char="o"/>
              <a:tabLst>
                <a:tab pos="241300" algn="l"/>
              </a:tabLst>
            </a:pPr>
            <a:r>
              <a:rPr sz="1200" dirty="0">
                <a:latin typeface="Times New Roman"/>
                <a:cs typeface="Times New Roman"/>
              </a:rPr>
              <a:t>Layer</a:t>
            </a:r>
            <a:r>
              <a:rPr sz="1200" spc="-100" dirty="0">
                <a:latin typeface="Times New Roman"/>
                <a:cs typeface="Times New Roman"/>
              </a:rPr>
              <a:t> </a:t>
            </a:r>
            <a:r>
              <a:rPr sz="1200" dirty="0">
                <a:latin typeface="Times New Roman"/>
                <a:cs typeface="Times New Roman"/>
              </a:rPr>
              <a:t>4</a:t>
            </a:r>
            <a:endParaRPr sz="1200">
              <a:latin typeface="Times New Roman"/>
              <a:cs typeface="Times New Roman"/>
            </a:endParaRPr>
          </a:p>
          <a:p>
            <a:pPr marL="469900">
              <a:lnSpc>
                <a:spcPts val="1645"/>
              </a:lnSpc>
            </a:pPr>
            <a:r>
              <a:rPr sz="1400" spc="-5" dirty="0">
                <a:latin typeface="Times New Roman"/>
                <a:cs typeface="Times New Roman"/>
              </a:rPr>
              <a:t>–</a:t>
            </a:r>
            <a:r>
              <a:rPr sz="1200" spc="-5" dirty="0">
                <a:latin typeface="Times New Roman"/>
                <a:cs typeface="Times New Roman"/>
              </a:rPr>
              <a:t>Ensures end-to-end </a:t>
            </a:r>
            <a:r>
              <a:rPr sz="1200" dirty="0">
                <a:latin typeface="Times New Roman"/>
                <a:cs typeface="Times New Roman"/>
              </a:rPr>
              <a:t>reliable</a:t>
            </a:r>
            <a:r>
              <a:rPr sz="1200" spc="20"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a:lnSpc>
                <a:spcPct val="100000"/>
              </a:lnSpc>
              <a:spcBef>
                <a:spcPts val="5"/>
              </a:spcBef>
            </a:pPr>
            <a:endParaRPr sz="1100">
              <a:latin typeface="Times New Roman"/>
              <a:cs typeface="Times New Roman"/>
            </a:endParaRPr>
          </a:p>
          <a:p>
            <a:pPr marL="241300" indent="-228600">
              <a:lnSpc>
                <a:spcPts val="1410"/>
              </a:lnSpc>
              <a:spcBef>
                <a:spcPts val="5"/>
              </a:spcBef>
              <a:buFont typeface="Courier New"/>
              <a:buChar char="o"/>
              <a:tabLst>
                <a:tab pos="241300" algn="l"/>
              </a:tabLst>
            </a:pPr>
            <a:r>
              <a:rPr sz="1200" dirty="0">
                <a:latin typeface="Times New Roman"/>
                <a:cs typeface="Times New Roman"/>
              </a:rPr>
              <a:t>Upper </a:t>
            </a:r>
            <a:r>
              <a:rPr sz="1200" spc="-5" dirty="0">
                <a:latin typeface="Times New Roman"/>
                <a:cs typeface="Times New Roman"/>
              </a:rPr>
              <a:t>OSI </a:t>
            </a:r>
            <a:r>
              <a:rPr sz="1200" dirty="0">
                <a:latin typeface="Times New Roman"/>
                <a:cs typeface="Times New Roman"/>
              </a:rPr>
              <a:t>Layers always </a:t>
            </a:r>
            <a:r>
              <a:rPr sz="1200" spc="-5" dirty="0">
                <a:latin typeface="Times New Roman"/>
                <a:cs typeface="Times New Roman"/>
              </a:rPr>
              <a:t>implemented </a:t>
            </a:r>
            <a:r>
              <a:rPr sz="1200" dirty="0">
                <a:latin typeface="Times New Roman"/>
                <a:cs typeface="Times New Roman"/>
              </a:rPr>
              <a:t>in</a:t>
            </a:r>
            <a:r>
              <a:rPr sz="1200" spc="-40" dirty="0">
                <a:latin typeface="Times New Roman"/>
                <a:cs typeface="Times New Roman"/>
              </a:rPr>
              <a:t> </a:t>
            </a:r>
            <a:r>
              <a:rPr sz="1200" dirty="0">
                <a:latin typeface="Times New Roman"/>
                <a:cs typeface="Times New Roman"/>
              </a:rPr>
              <a:t>Software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Lower Layers are a </a:t>
            </a:r>
            <a:r>
              <a:rPr sz="1200" spc="-5" dirty="0">
                <a:latin typeface="Times New Roman"/>
                <a:cs typeface="Times New Roman"/>
              </a:rPr>
              <a:t>combination of software </a:t>
            </a:r>
            <a:r>
              <a:rPr sz="1200" dirty="0">
                <a:latin typeface="Times New Roman"/>
                <a:cs typeface="Times New Roman"/>
              </a:rPr>
              <a:t>and</a:t>
            </a:r>
            <a:r>
              <a:rPr sz="1200" spc="-75" dirty="0">
                <a:latin typeface="Times New Roman"/>
                <a:cs typeface="Times New Roman"/>
              </a:rPr>
              <a:t> </a:t>
            </a:r>
            <a:r>
              <a:rPr sz="1200" spc="-5" dirty="0">
                <a:latin typeface="Times New Roman"/>
                <a:cs typeface="Times New Roman"/>
              </a:rPr>
              <a:t>hardware</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Physical </a:t>
            </a:r>
            <a:r>
              <a:rPr sz="1200" spc="-5" dirty="0">
                <a:latin typeface="Times New Roman"/>
                <a:cs typeface="Times New Roman"/>
              </a:rPr>
              <a:t>layer </a:t>
            </a:r>
            <a:r>
              <a:rPr sz="1200" dirty="0">
                <a:latin typeface="Times New Roman"/>
                <a:cs typeface="Times New Roman"/>
              </a:rPr>
              <a:t>is </a:t>
            </a:r>
            <a:r>
              <a:rPr sz="1200" spc="-5" dirty="0">
                <a:latin typeface="Times New Roman"/>
                <a:cs typeface="Times New Roman"/>
              </a:rPr>
              <a:t>mostly</a:t>
            </a:r>
            <a:r>
              <a:rPr sz="1200" spc="-90" dirty="0">
                <a:latin typeface="Times New Roman"/>
                <a:cs typeface="Times New Roman"/>
              </a:rPr>
              <a:t> </a:t>
            </a:r>
            <a:r>
              <a:rPr sz="1200" dirty="0">
                <a:latin typeface="Times New Roman"/>
                <a:cs typeface="Times New Roman"/>
              </a:rPr>
              <a:t>Hardware</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The OSI</a:t>
            </a:r>
            <a:r>
              <a:rPr sz="1400" b="1" spc="-55" dirty="0">
                <a:latin typeface="Times New Roman"/>
                <a:cs typeface="Times New Roman"/>
              </a:rPr>
              <a:t> </a:t>
            </a:r>
            <a:r>
              <a:rPr sz="1400" b="1" spc="-5" dirty="0">
                <a:latin typeface="Times New Roman"/>
                <a:cs typeface="Times New Roman"/>
              </a:rPr>
              <a:t>Model</a:t>
            </a:r>
            <a:endParaRPr sz="1400">
              <a:latin typeface="Times New Roman"/>
              <a:cs typeface="Times New Roman"/>
            </a:endParaRPr>
          </a:p>
        </p:txBody>
      </p:sp>
      <p:sp>
        <p:nvSpPr>
          <p:cNvPr id="7" name="object 7"/>
          <p:cNvSpPr/>
          <p:nvPr/>
        </p:nvSpPr>
        <p:spPr>
          <a:xfrm>
            <a:off x="1143000" y="6962393"/>
            <a:ext cx="3733825" cy="2424684"/>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42</a:t>
            </a:fld>
            <a:endParaRPr dirty="0"/>
          </a:p>
        </p:txBody>
      </p:sp>
    </p:spTree>
    <p:extLst>
      <p:ext uri="{BB962C8B-B14F-4D97-AF65-F5344CB8AC3E}">
        <p14:creationId xmlns:p14="http://schemas.microsoft.com/office/powerpoint/2010/main" val="3832742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106931"/>
            <a:ext cx="5176520" cy="2093595"/>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Summary</a:t>
            </a:r>
            <a:endParaRPr sz="1400">
              <a:latin typeface="Times New Roman"/>
              <a:cs typeface="Times New Roman"/>
            </a:endParaRPr>
          </a:p>
          <a:p>
            <a:pPr>
              <a:lnSpc>
                <a:spcPct val="100000"/>
              </a:lnSpc>
              <a:spcBef>
                <a:spcPts val="40"/>
              </a:spcBef>
            </a:pPr>
            <a:endParaRPr sz="13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Categories of Networks</a:t>
            </a:r>
            <a:r>
              <a:rPr sz="1200" spc="-55" dirty="0">
                <a:latin typeface="Times New Roman"/>
                <a:cs typeface="Times New Roman"/>
              </a:rPr>
              <a:t> </a:t>
            </a:r>
            <a:r>
              <a:rPr sz="1200" spc="-10" dirty="0">
                <a:latin typeface="Times New Roman"/>
                <a:cs typeface="Times New Roman"/>
              </a:rPr>
              <a:t>(MANs)</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Internetworks</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The </a:t>
            </a:r>
            <a:r>
              <a:rPr sz="1200" spc="-5" dirty="0">
                <a:latin typeface="Times New Roman"/>
                <a:cs typeface="Times New Roman"/>
              </a:rPr>
              <a:t>OSI</a:t>
            </a:r>
            <a:r>
              <a:rPr sz="1200" spc="-90" dirty="0">
                <a:latin typeface="Times New Roman"/>
                <a:cs typeface="Times New Roman"/>
              </a:rPr>
              <a:t> </a:t>
            </a:r>
            <a:r>
              <a:rPr sz="1200" dirty="0">
                <a:latin typeface="Times New Roman"/>
                <a:cs typeface="Times New Roman"/>
              </a:rPr>
              <a:t>Model</a:t>
            </a:r>
            <a:endParaRPr sz="1200">
              <a:latin typeface="Times New Roman"/>
              <a:cs typeface="Times New Roman"/>
            </a:endParaRPr>
          </a:p>
          <a:p>
            <a:pPr>
              <a:lnSpc>
                <a:spcPct val="100000"/>
              </a:lnSpc>
              <a:buFont typeface="Meiryo"/>
              <a:buChar char="*"/>
            </a:pPr>
            <a:endParaRPr sz="1200">
              <a:latin typeface="Times New Roman"/>
              <a:cs typeface="Times New Roman"/>
            </a:endParaRPr>
          </a:p>
          <a:p>
            <a:pPr>
              <a:lnSpc>
                <a:spcPct val="100000"/>
              </a:lnSpc>
              <a:spcBef>
                <a:spcPts val="55"/>
              </a:spcBef>
              <a:buFont typeface="Meiryo"/>
              <a:buChar char="*"/>
            </a:pPr>
            <a:endParaRPr sz="1300">
              <a:latin typeface="Times New Roman"/>
              <a:cs typeface="Times New Roman"/>
            </a:endParaRPr>
          </a:p>
          <a:p>
            <a:pPr marL="12700">
              <a:lnSpc>
                <a:spcPct val="100000"/>
              </a:lnSpc>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a:lnSpc>
                <a:spcPct val="100000"/>
              </a:lnSpc>
              <a:spcBef>
                <a:spcPts val="20"/>
              </a:spcBef>
            </a:pPr>
            <a:endParaRPr sz="1400">
              <a:latin typeface="Times New Roman"/>
              <a:cs typeface="Times New Roman"/>
            </a:endParaRPr>
          </a:p>
          <a:p>
            <a:pPr marL="469900" marR="5080" indent="-228600">
              <a:lnSpc>
                <a:spcPts val="1380"/>
              </a:lnSpc>
              <a:spcBef>
                <a:spcPts val="5"/>
              </a:spcBef>
              <a:buFont typeface="Meiryo"/>
              <a:buChar char="*"/>
              <a:tabLst>
                <a:tab pos="469265" algn="l"/>
                <a:tab pos="469900" algn="l"/>
              </a:tabLst>
            </a:pPr>
            <a:r>
              <a:rPr sz="1200" spc="-5" dirty="0">
                <a:latin typeface="Times New Roman"/>
                <a:cs typeface="Times New Roman"/>
              </a:rPr>
              <a:t>Section 2.5, 3.1, 3.2 </a:t>
            </a:r>
            <a:r>
              <a:rPr sz="1200" dirty="0">
                <a:latin typeface="Times New Roman"/>
                <a:cs typeface="Times New Roman"/>
              </a:rPr>
              <a:t>“Data </a:t>
            </a:r>
            <a:r>
              <a:rPr sz="1200" spc="-5" dirty="0">
                <a:latin typeface="Times New Roman"/>
                <a:cs typeface="Times New Roman"/>
              </a:rPr>
              <a:t>Communications and Networking” 4th Edition by  Behrouz A.</a:t>
            </a:r>
            <a:r>
              <a:rPr sz="1200" spc="-90"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43</a:t>
            </a:fld>
            <a:endParaRPr dirty="0"/>
          </a:p>
        </p:txBody>
      </p:sp>
    </p:spTree>
    <p:extLst>
      <p:ext uri="{BB962C8B-B14F-4D97-AF65-F5344CB8AC3E}">
        <p14:creationId xmlns:p14="http://schemas.microsoft.com/office/powerpoint/2010/main" val="1707729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1485" cy="3583304"/>
          </a:xfrm>
          <a:prstGeom prst="rect">
            <a:avLst/>
          </a:prstGeom>
        </p:spPr>
        <p:txBody>
          <a:bodyPr vert="horz" wrap="square" lIns="0" tIns="0" rIns="0" bIns="0" rtlCol="0">
            <a:spAutoFit/>
          </a:bodyPr>
          <a:lstStyle/>
          <a:p>
            <a:pPr algn="ctr">
              <a:lnSpc>
                <a:spcPct val="100000"/>
              </a:lnSpc>
            </a:pPr>
            <a:r>
              <a:rPr sz="2000" b="1" u="heavy" spc="-5" dirty="0">
                <a:latin typeface="Arial Black"/>
                <a:cs typeface="Arial Black"/>
              </a:rPr>
              <a:t>LECTURE #</a:t>
            </a:r>
            <a:r>
              <a:rPr sz="2000" b="1" u="heavy" spc="-65" dirty="0">
                <a:latin typeface="Arial Black"/>
                <a:cs typeface="Arial Black"/>
              </a:rPr>
              <a:t> </a:t>
            </a:r>
            <a:r>
              <a:rPr sz="2000" b="1" u="heavy" spc="-5" dirty="0">
                <a:latin typeface="Arial Black"/>
                <a:cs typeface="Arial Black"/>
              </a:rPr>
              <a:t>8</a:t>
            </a:r>
            <a:endParaRPr sz="2000">
              <a:latin typeface="Arial Black"/>
              <a:cs typeface="Arial Black"/>
            </a:endParaRPr>
          </a:p>
          <a:p>
            <a:pPr marL="12700">
              <a:lnSpc>
                <a:spcPct val="100000"/>
              </a:lnSpc>
              <a:spcBef>
                <a:spcPts val="1485"/>
              </a:spcBef>
            </a:pPr>
            <a:r>
              <a:rPr sz="1600" b="1" u="heavy" spc="-5" dirty="0">
                <a:latin typeface="Times New Roman"/>
                <a:cs typeface="Times New Roman"/>
              </a:rPr>
              <a:t>Critique of </a:t>
            </a:r>
            <a:r>
              <a:rPr sz="1600" b="1" u="heavy" dirty="0">
                <a:latin typeface="Times New Roman"/>
                <a:cs typeface="Times New Roman"/>
              </a:rPr>
              <a:t>OSI</a:t>
            </a:r>
            <a:r>
              <a:rPr sz="1600" b="1" u="heavy" spc="-70" dirty="0">
                <a:latin typeface="Times New Roman"/>
                <a:cs typeface="Times New Roman"/>
              </a:rPr>
              <a:t> </a:t>
            </a:r>
            <a:r>
              <a:rPr sz="1600" b="1" u="heavy" dirty="0">
                <a:latin typeface="Times New Roman"/>
                <a:cs typeface="Times New Roman"/>
              </a:rPr>
              <a:t>Model</a:t>
            </a:r>
            <a:endParaRPr sz="1600">
              <a:latin typeface="Times New Roman"/>
              <a:cs typeface="Times New Roman"/>
            </a:endParaRPr>
          </a:p>
          <a:p>
            <a:pPr marL="12700">
              <a:lnSpc>
                <a:spcPct val="100000"/>
              </a:lnSpc>
              <a:spcBef>
                <a:spcPts val="1330"/>
              </a:spcBef>
            </a:pPr>
            <a:r>
              <a:rPr sz="1200" b="1" dirty="0">
                <a:latin typeface="Times New Roman"/>
                <a:cs typeface="Times New Roman"/>
              </a:rPr>
              <a:t>Reasoning for </a:t>
            </a:r>
            <a:r>
              <a:rPr sz="1200" b="1" spc="-5" dirty="0">
                <a:latin typeface="Times New Roman"/>
                <a:cs typeface="Times New Roman"/>
              </a:rPr>
              <a:t>OSI </a:t>
            </a:r>
            <a:r>
              <a:rPr sz="1200" b="1" dirty="0">
                <a:latin typeface="Times New Roman"/>
                <a:cs typeface="Times New Roman"/>
              </a:rPr>
              <a:t>not getting</a:t>
            </a:r>
            <a:r>
              <a:rPr sz="1200" b="1" spc="-110" dirty="0">
                <a:latin typeface="Times New Roman"/>
                <a:cs typeface="Times New Roman"/>
              </a:rPr>
              <a:t> </a:t>
            </a:r>
            <a:r>
              <a:rPr sz="1200" b="1" dirty="0">
                <a:latin typeface="Times New Roman"/>
                <a:cs typeface="Times New Roman"/>
              </a:rPr>
              <a:t>Widespread</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1300" indent="-228600">
              <a:lnSpc>
                <a:spcPts val="1410"/>
              </a:lnSpc>
              <a:buFont typeface="Meiryo"/>
              <a:buChar char="➢"/>
              <a:tabLst>
                <a:tab pos="241300" algn="l"/>
              </a:tabLst>
            </a:pPr>
            <a:r>
              <a:rPr sz="1200" dirty="0">
                <a:latin typeface="Times New Roman"/>
                <a:cs typeface="Times New Roman"/>
              </a:rPr>
              <a:t>Bad </a:t>
            </a:r>
            <a:r>
              <a:rPr sz="1200" spc="-5" dirty="0">
                <a:latin typeface="Times New Roman"/>
                <a:cs typeface="Times New Roman"/>
              </a:rPr>
              <a:t>Timing(slide) (</a:t>
            </a:r>
            <a:r>
              <a:rPr sz="1200" b="1" spc="-5" dirty="0">
                <a:latin typeface="Times New Roman"/>
                <a:cs typeface="Times New Roman"/>
              </a:rPr>
              <a:t>Apocalypse </a:t>
            </a:r>
            <a:r>
              <a:rPr sz="1200" spc="-5" dirty="0">
                <a:latin typeface="Times New Roman"/>
                <a:cs typeface="Times New Roman"/>
              </a:rPr>
              <a:t>of Two</a:t>
            </a:r>
            <a:r>
              <a:rPr sz="1200" spc="-25" dirty="0">
                <a:latin typeface="Times New Roman"/>
                <a:cs typeface="Times New Roman"/>
              </a:rPr>
              <a:t> </a:t>
            </a:r>
            <a:r>
              <a:rPr sz="1200" spc="-5" dirty="0">
                <a:latin typeface="Times New Roman"/>
                <a:cs typeface="Times New Roman"/>
              </a:rPr>
              <a:t>Elephants)</a:t>
            </a:r>
            <a:endParaRPr sz="1200">
              <a:latin typeface="Times New Roman"/>
              <a:cs typeface="Times New Roman"/>
            </a:endParaRPr>
          </a:p>
          <a:p>
            <a:pPr marL="469900">
              <a:lnSpc>
                <a:spcPts val="1380"/>
              </a:lnSpc>
            </a:pPr>
            <a:r>
              <a:rPr sz="1200" spc="-5" dirty="0">
                <a:latin typeface="Times New Roman"/>
                <a:cs typeface="Times New Roman"/>
              </a:rPr>
              <a:t>–David Clarke of</a:t>
            </a:r>
            <a:r>
              <a:rPr sz="1200" spc="-90" dirty="0">
                <a:latin typeface="Times New Roman"/>
                <a:cs typeface="Times New Roman"/>
              </a:rPr>
              <a:t> </a:t>
            </a:r>
            <a:r>
              <a:rPr sz="1200" spc="-5" dirty="0">
                <a:latin typeface="Times New Roman"/>
                <a:cs typeface="Times New Roman"/>
              </a:rPr>
              <a:t>MIT</a:t>
            </a:r>
            <a:endParaRPr sz="1200">
              <a:latin typeface="Times New Roman"/>
              <a:cs typeface="Times New Roman"/>
            </a:endParaRPr>
          </a:p>
          <a:p>
            <a:pPr marL="469900">
              <a:lnSpc>
                <a:spcPts val="1380"/>
              </a:lnSpc>
            </a:pPr>
            <a:r>
              <a:rPr sz="1200" dirty="0">
                <a:latin typeface="Times New Roman"/>
                <a:cs typeface="Times New Roman"/>
              </a:rPr>
              <a:t>–If standards are written </a:t>
            </a:r>
            <a:r>
              <a:rPr sz="1200" spc="-5" dirty="0">
                <a:latin typeface="Times New Roman"/>
                <a:cs typeface="Times New Roman"/>
              </a:rPr>
              <a:t>too early: subject is badly understood </a:t>
            </a:r>
            <a:r>
              <a:rPr sz="1200" dirty="0">
                <a:latin typeface="Times New Roman"/>
                <a:cs typeface="Times New Roman"/>
              </a:rPr>
              <a:t>and bad</a:t>
            </a:r>
            <a:r>
              <a:rPr sz="1200" spc="-55" dirty="0">
                <a:latin typeface="Times New Roman"/>
                <a:cs typeface="Times New Roman"/>
              </a:rPr>
              <a:t> </a:t>
            </a:r>
            <a:r>
              <a:rPr sz="1200" dirty="0">
                <a:latin typeface="Times New Roman"/>
                <a:cs typeface="Times New Roman"/>
              </a:rPr>
              <a:t>standards</a:t>
            </a:r>
            <a:endParaRPr sz="1200">
              <a:latin typeface="Times New Roman"/>
              <a:cs typeface="Times New Roman"/>
            </a:endParaRPr>
          </a:p>
          <a:p>
            <a:pPr marL="469900" marR="5080">
              <a:lnSpc>
                <a:spcPts val="1380"/>
              </a:lnSpc>
              <a:spcBef>
                <a:spcPts val="65"/>
              </a:spcBef>
            </a:pPr>
            <a:r>
              <a:rPr sz="1200" dirty="0">
                <a:latin typeface="Times New Roman"/>
                <a:cs typeface="Times New Roman"/>
              </a:rPr>
              <a:t>–If standards are written too late so </a:t>
            </a:r>
            <a:r>
              <a:rPr sz="1200" spc="-5" dirty="0">
                <a:latin typeface="Times New Roman"/>
                <a:cs typeface="Times New Roman"/>
              </a:rPr>
              <a:t>many </a:t>
            </a:r>
            <a:r>
              <a:rPr sz="1200" dirty="0">
                <a:latin typeface="Times New Roman"/>
                <a:cs typeface="Times New Roman"/>
              </a:rPr>
              <a:t>companies </a:t>
            </a:r>
            <a:r>
              <a:rPr sz="1200" spc="-5" dirty="0">
                <a:latin typeface="Times New Roman"/>
                <a:cs typeface="Times New Roman"/>
              </a:rPr>
              <a:t>may </a:t>
            </a:r>
            <a:r>
              <a:rPr sz="1200" dirty="0">
                <a:latin typeface="Times New Roman"/>
                <a:cs typeface="Times New Roman"/>
              </a:rPr>
              <a:t>have already </a:t>
            </a:r>
            <a:r>
              <a:rPr sz="1200" spc="-5" dirty="0">
                <a:latin typeface="Times New Roman"/>
                <a:cs typeface="Times New Roman"/>
              </a:rPr>
              <a:t>made  investments </a:t>
            </a:r>
            <a:r>
              <a:rPr sz="1200" dirty="0">
                <a:latin typeface="Times New Roman"/>
                <a:cs typeface="Times New Roman"/>
              </a:rPr>
              <a:t>in doing the </a:t>
            </a:r>
            <a:r>
              <a:rPr sz="1200" spc="-5" dirty="0">
                <a:latin typeface="Times New Roman"/>
                <a:cs typeface="Times New Roman"/>
              </a:rPr>
              <a:t>same thing with different other</a:t>
            </a:r>
            <a:r>
              <a:rPr sz="1200" spc="5" dirty="0">
                <a:latin typeface="Times New Roman"/>
                <a:cs typeface="Times New Roman"/>
              </a:rPr>
              <a:t> </a:t>
            </a:r>
            <a:r>
              <a:rPr sz="1200" spc="-10" dirty="0">
                <a:latin typeface="Times New Roman"/>
                <a:cs typeface="Times New Roman"/>
              </a:rPr>
              <a:t>ways</a:t>
            </a:r>
            <a:endParaRPr sz="1200">
              <a:latin typeface="Times New Roman"/>
              <a:cs typeface="Times New Roman"/>
            </a:endParaRPr>
          </a:p>
          <a:p>
            <a:pPr>
              <a:lnSpc>
                <a:spcPct val="100000"/>
              </a:lnSpc>
              <a:spcBef>
                <a:spcPts val="10"/>
              </a:spcBef>
            </a:pPr>
            <a:endParaRPr sz="1100">
              <a:latin typeface="Times New Roman"/>
              <a:cs typeface="Times New Roman"/>
            </a:endParaRPr>
          </a:p>
          <a:p>
            <a:pPr marL="241300" indent="-228600">
              <a:lnSpc>
                <a:spcPts val="1410"/>
              </a:lnSpc>
              <a:buFont typeface="Meiryo"/>
              <a:buChar char="➢"/>
              <a:tabLst>
                <a:tab pos="241300" algn="l"/>
              </a:tabLst>
            </a:pPr>
            <a:r>
              <a:rPr sz="1200" spc="-5" dirty="0">
                <a:latin typeface="Times New Roman"/>
                <a:cs typeface="Times New Roman"/>
              </a:rPr>
              <a:t>Bad</a:t>
            </a:r>
            <a:r>
              <a:rPr sz="1200" spc="-95" dirty="0">
                <a:latin typeface="Times New Roman"/>
                <a:cs typeface="Times New Roman"/>
              </a:rPr>
              <a:t> </a:t>
            </a:r>
            <a:r>
              <a:rPr sz="1200" dirty="0">
                <a:latin typeface="Times New Roman"/>
                <a:cs typeface="Times New Roman"/>
              </a:rPr>
              <a:t>Technology</a:t>
            </a:r>
            <a:endParaRPr sz="1200">
              <a:latin typeface="Times New Roman"/>
              <a:cs typeface="Times New Roman"/>
            </a:endParaRPr>
          </a:p>
          <a:p>
            <a:pPr marL="469265">
              <a:lnSpc>
                <a:spcPts val="1380"/>
              </a:lnSpc>
            </a:pPr>
            <a:r>
              <a:rPr sz="1200" dirty="0">
                <a:latin typeface="Times New Roman"/>
                <a:cs typeface="Times New Roman"/>
              </a:rPr>
              <a:t>–Flow </a:t>
            </a:r>
            <a:r>
              <a:rPr sz="1200" spc="-5" dirty="0">
                <a:latin typeface="Times New Roman"/>
                <a:cs typeface="Times New Roman"/>
              </a:rPr>
              <a:t>control, error control, addressing </a:t>
            </a:r>
            <a:r>
              <a:rPr sz="1200" dirty="0">
                <a:latin typeface="Times New Roman"/>
                <a:cs typeface="Times New Roman"/>
              </a:rPr>
              <a:t>is</a:t>
            </a:r>
            <a:r>
              <a:rPr sz="1200" spc="30" dirty="0">
                <a:latin typeface="Times New Roman"/>
                <a:cs typeface="Times New Roman"/>
              </a:rPr>
              <a:t> </a:t>
            </a:r>
            <a:r>
              <a:rPr sz="1200" spc="-5" dirty="0">
                <a:latin typeface="Times New Roman"/>
                <a:cs typeface="Times New Roman"/>
              </a:rPr>
              <a:t>multiple</a:t>
            </a:r>
            <a:endParaRPr sz="1200">
              <a:latin typeface="Times New Roman"/>
              <a:cs typeface="Times New Roman"/>
            </a:endParaRPr>
          </a:p>
          <a:p>
            <a:pPr marL="469265">
              <a:lnSpc>
                <a:spcPts val="1410"/>
              </a:lnSpc>
            </a:pPr>
            <a:r>
              <a:rPr sz="1200" dirty="0">
                <a:latin typeface="Times New Roman"/>
                <a:cs typeface="Times New Roman"/>
              </a:rPr>
              <a:t>–Session and Presentation(EMPTY), Network and</a:t>
            </a:r>
            <a:r>
              <a:rPr sz="1200" spc="-125" dirty="0">
                <a:latin typeface="Times New Roman"/>
                <a:cs typeface="Times New Roman"/>
              </a:rPr>
              <a:t> </a:t>
            </a:r>
            <a:r>
              <a:rPr sz="1200" dirty="0">
                <a:latin typeface="Times New Roman"/>
                <a:cs typeface="Times New Roman"/>
              </a:rPr>
              <a:t>DL(Full)</a:t>
            </a:r>
            <a:endParaRPr sz="1200">
              <a:latin typeface="Times New Roman"/>
              <a:cs typeface="Times New Roman"/>
            </a:endParaRPr>
          </a:p>
          <a:p>
            <a:pPr>
              <a:lnSpc>
                <a:spcPct val="100000"/>
              </a:lnSpc>
              <a:spcBef>
                <a:spcPts val="55"/>
              </a:spcBef>
            </a:pPr>
            <a:endParaRPr sz="1100">
              <a:latin typeface="Times New Roman"/>
              <a:cs typeface="Times New Roman"/>
            </a:endParaRPr>
          </a:p>
          <a:p>
            <a:pPr marL="241300" indent="-228600">
              <a:lnSpc>
                <a:spcPct val="100000"/>
              </a:lnSpc>
              <a:buFont typeface="Meiryo"/>
              <a:buChar char="➢"/>
              <a:tabLst>
                <a:tab pos="241300" algn="l"/>
              </a:tabLst>
            </a:pPr>
            <a:r>
              <a:rPr sz="1200" dirty="0">
                <a:latin typeface="Times New Roman"/>
                <a:cs typeface="Times New Roman"/>
              </a:rPr>
              <a:t>Bad</a:t>
            </a:r>
            <a:r>
              <a:rPr sz="1200" spc="-35" dirty="0">
                <a:latin typeface="Times New Roman"/>
                <a:cs typeface="Times New Roman"/>
              </a:rPr>
              <a:t> </a:t>
            </a:r>
            <a:r>
              <a:rPr sz="1200" spc="-5" dirty="0">
                <a:latin typeface="Times New Roman"/>
                <a:cs typeface="Times New Roman"/>
              </a:rPr>
              <a:t>Implementations</a:t>
            </a:r>
            <a:endParaRPr sz="1200">
              <a:latin typeface="Times New Roman"/>
              <a:cs typeface="Times New Roman"/>
            </a:endParaRPr>
          </a:p>
          <a:p>
            <a:pPr>
              <a:lnSpc>
                <a:spcPct val="100000"/>
              </a:lnSpc>
            </a:pPr>
            <a:endParaRPr sz="1150">
              <a:latin typeface="Times New Roman"/>
              <a:cs typeface="Times New Roman"/>
            </a:endParaRPr>
          </a:p>
          <a:p>
            <a:pPr algn="ctr">
              <a:lnSpc>
                <a:spcPct val="100000"/>
              </a:lnSpc>
            </a:pPr>
            <a:r>
              <a:rPr sz="1400" b="1" u="heavy" spc="-5" dirty="0">
                <a:latin typeface="Times New Roman"/>
                <a:cs typeface="Times New Roman"/>
              </a:rPr>
              <a:t>Apocalypse of </a:t>
            </a:r>
            <a:r>
              <a:rPr sz="1400" b="1" u="heavy" spc="-10" dirty="0">
                <a:latin typeface="Times New Roman"/>
                <a:cs typeface="Times New Roman"/>
              </a:rPr>
              <a:t>Two</a:t>
            </a:r>
            <a:r>
              <a:rPr sz="1400" b="1" u="heavy" dirty="0">
                <a:latin typeface="Times New Roman"/>
                <a:cs typeface="Times New Roman"/>
              </a:rPr>
              <a:t> </a:t>
            </a:r>
            <a:r>
              <a:rPr sz="1400" b="1" u="heavy" spc="-5" dirty="0">
                <a:latin typeface="Times New Roman"/>
                <a:cs typeface="Times New Roman"/>
              </a:rPr>
              <a:t>Elephants</a:t>
            </a:r>
            <a:endParaRPr sz="1400">
              <a:latin typeface="Times New Roman"/>
              <a:cs typeface="Times New Roman"/>
            </a:endParaRPr>
          </a:p>
        </p:txBody>
      </p:sp>
      <p:sp>
        <p:nvSpPr>
          <p:cNvPr id="7" name="object 7"/>
          <p:cNvSpPr/>
          <p:nvPr/>
        </p:nvSpPr>
        <p:spPr>
          <a:xfrm>
            <a:off x="1143000" y="4865370"/>
            <a:ext cx="4800600" cy="199796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7204709"/>
            <a:ext cx="5530850" cy="106997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Physical </a:t>
            </a:r>
            <a:r>
              <a:rPr sz="1200" b="1" spc="-5" dirty="0">
                <a:latin typeface="Times New Roman"/>
                <a:cs typeface="Times New Roman"/>
              </a:rPr>
              <a:t>(Layer</a:t>
            </a:r>
            <a:r>
              <a:rPr sz="1200" b="1" spc="-80" dirty="0">
                <a:latin typeface="Times New Roman"/>
                <a:cs typeface="Times New Roman"/>
              </a:rPr>
              <a:t> </a:t>
            </a:r>
            <a:r>
              <a:rPr sz="1200" b="1" dirty="0">
                <a:latin typeface="Times New Roman"/>
                <a:cs typeface="Times New Roman"/>
              </a:rPr>
              <a:t>1)</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Coordinates the functions </a:t>
            </a:r>
            <a:r>
              <a:rPr sz="1200" spc="-5" dirty="0">
                <a:latin typeface="Times New Roman"/>
                <a:cs typeface="Times New Roman"/>
              </a:rPr>
              <a:t>required </a:t>
            </a:r>
            <a:r>
              <a:rPr sz="1200" dirty="0">
                <a:latin typeface="Times New Roman"/>
                <a:cs typeface="Times New Roman"/>
              </a:rPr>
              <a:t>to </a:t>
            </a:r>
            <a:r>
              <a:rPr sz="1200" spc="-5" dirty="0">
                <a:latin typeface="Times New Roman"/>
                <a:cs typeface="Times New Roman"/>
              </a:rPr>
              <a:t>transmit </a:t>
            </a:r>
            <a:r>
              <a:rPr sz="1200" dirty="0">
                <a:latin typeface="Times New Roman"/>
                <a:cs typeface="Times New Roman"/>
              </a:rPr>
              <a:t>a bit </a:t>
            </a:r>
            <a:r>
              <a:rPr sz="1200" spc="-5" dirty="0">
                <a:latin typeface="Times New Roman"/>
                <a:cs typeface="Times New Roman"/>
              </a:rPr>
              <a:t>stream </a:t>
            </a:r>
            <a:r>
              <a:rPr sz="1200" dirty="0">
                <a:latin typeface="Times New Roman"/>
                <a:cs typeface="Times New Roman"/>
              </a:rPr>
              <a:t>over a physical</a:t>
            </a:r>
            <a:r>
              <a:rPr sz="1200" spc="-5" dirty="0">
                <a:latin typeface="Times New Roman"/>
                <a:cs typeface="Times New Roman"/>
              </a:rPr>
              <a:t> medium</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Deals with </a:t>
            </a:r>
            <a:r>
              <a:rPr sz="1200" spc="-5" dirty="0">
                <a:latin typeface="Times New Roman"/>
                <a:cs typeface="Times New Roman"/>
              </a:rPr>
              <a:t>mechanical </a:t>
            </a:r>
            <a:r>
              <a:rPr sz="1200" dirty="0">
                <a:latin typeface="Times New Roman"/>
                <a:cs typeface="Times New Roman"/>
              </a:rPr>
              <a:t>and </a:t>
            </a:r>
            <a:r>
              <a:rPr sz="1200" spc="-5" dirty="0">
                <a:latin typeface="Times New Roman"/>
                <a:cs typeface="Times New Roman"/>
              </a:rPr>
              <a:t>electrical specifications </a:t>
            </a:r>
            <a:r>
              <a:rPr sz="1200" dirty="0">
                <a:latin typeface="Times New Roman"/>
                <a:cs typeface="Times New Roman"/>
              </a:rPr>
              <a:t>of Tx. Medium and</a:t>
            </a:r>
            <a:r>
              <a:rPr sz="1200" spc="5" dirty="0">
                <a:latin typeface="Times New Roman"/>
                <a:cs typeface="Times New Roman"/>
              </a:rPr>
              <a:t> </a:t>
            </a:r>
            <a:r>
              <a:rPr sz="1200" dirty="0">
                <a:latin typeface="Times New Roman"/>
                <a:cs typeface="Times New Roman"/>
              </a:rPr>
              <a:t>Interface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Also defines procedures </a:t>
            </a:r>
            <a:r>
              <a:rPr sz="1200" dirty="0">
                <a:latin typeface="Times New Roman"/>
                <a:cs typeface="Times New Roman"/>
              </a:rPr>
              <a:t>and </a:t>
            </a:r>
            <a:r>
              <a:rPr sz="1200" spc="-5" dirty="0">
                <a:latin typeface="Times New Roman"/>
                <a:cs typeface="Times New Roman"/>
              </a:rPr>
              <a:t>functions </a:t>
            </a:r>
            <a:r>
              <a:rPr sz="1200" dirty="0">
                <a:latin typeface="Times New Roman"/>
                <a:cs typeface="Times New Roman"/>
              </a:rPr>
              <a:t>that </a:t>
            </a:r>
            <a:r>
              <a:rPr sz="1200" spc="-5" dirty="0">
                <a:latin typeface="Times New Roman"/>
                <a:cs typeface="Times New Roman"/>
              </a:rPr>
              <a:t>physical </a:t>
            </a:r>
            <a:r>
              <a:rPr sz="1200" dirty="0">
                <a:latin typeface="Times New Roman"/>
                <a:cs typeface="Times New Roman"/>
              </a:rPr>
              <a:t>devices and interfaces need to  perform for TX. To occur</a:t>
            </a:r>
            <a:r>
              <a:rPr sz="1200" spc="185" dirty="0">
                <a:latin typeface="Times New Roman"/>
                <a:cs typeface="Times New Roman"/>
              </a:rPr>
              <a:t> </a:t>
            </a:r>
            <a:r>
              <a:rPr sz="1200" dirty="0">
                <a:latin typeface="Times New Roman"/>
                <a:cs typeface="Times New Roman"/>
              </a:rPr>
              <a:t>(Figure)</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44</a:t>
            </a:fld>
            <a:endParaRPr dirty="0"/>
          </a:p>
        </p:txBody>
      </p:sp>
    </p:spTree>
    <p:extLst>
      <p:ext uri="{BB962C8B-B14F-4D97-AF65-F5344CB8AC3E}">
        <p14:creationId xmlns:p14="http://schemas.microsoft.com/office/powerpoint/2010/main" val="593744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716"/>
            <a:ext cx="528955" cy="225425"/>
          </a:xfrm>
          <a:prstGeom prst="rect">
            <a:avLst/>
          </a:prstGeom>
        </p:spPr>
        <p:txBody>
          <a:bodyPr vert="horz" wrap="square" lIns="0" tIns="0" rIns="0" bIns="0" rtlCol="0">
            <a:spAutoFit/>
          </a:bodyPr>
          <a:lstStyle/>
          <a:p>
            <a:pPr marL="12700">
              <a:lnSpc>
                <a:spcPct val="100000"/>
              </a:lnSpc>
            </a:pPr>
            <a:r>
              <a:rPr sz="1400" b="1" u="heavy" spc="-5" dirty="0">
                <a:latin typeface="Times New Roman"/>
                <a:cs typeface="Times New Roman"/>
              </a:rPr>
              <a:t>Figure</a:t>
            </a:r>
            <a:endParaRPr sz="1400">
              <a:latin typeface="Times New Roman"/>
              <a:cs typeface="Times New Roman"/>
            </a:endParaRPr>
          </a:p>
        </p:txBody>
      </p:sp>
      <p:sp>
        <p:nvSpPr>
          <p:cNvPr id="7" name="object 7"/>
          <p:cNvSpPr/>
          <p:nvPr/>
        </p:nvSpPr>
        <p:spPr>
          <a:xfrm>
            <a:off x="1143000" y="1293875"/>
            <a:ext cx="5681217" cy="153542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298" y="3003804"/>
            <a:ext cx="5530850" cy="6530975"/>
          </a:xfrm>
          <a:prstGeom prst="rect">
            <a:avLst/>
          </a:prstGeom>
        </p:spPr>
        <p:txBody>
          <a:bodyPr vert="horz" wrap="square" lIns="0" tIns="0" rIns="0" bIns="0" rtlCol="0">
            <a:spAutoFit/>
          </a:bodyPr>
          <a:lstStyle/>
          <a:p>
            <a:pPr marL="241300" indent="-228600">
              <a:lnSpc>
                <a:spcPct val="100000"/>
              </a:lnSpc>
              <a:buFont typeface="Symbol"/>
              <a:buChar char=""/>
              <a:tabLst>
                <a:tab pos="240665" algn="l"/>
                <a:tab pos="241300" algn="l"/>
              </a:tabLst>
            </a:pPr>
            <a:r>
              <a:rPr sz="1200" b="1" dirty="0">
                <a:latin typeface="Times New Roman"/>
                <a:cs typeface="Times New Roman"/>
              </a:rPr>
              <a:t>Functions of Physical</a:t>
            </a:r>
            <a:r>
              <a:rPr sz="1200" b="1" spc="-95" dirty="0">
                <a:latin typeface="Times New Roman"/>
                <a:cs typeface="Times New Roman"/>
              </a:rPr>
              <a:t> </a:t>
            </a:r>
            <a:r>
              <a:rPr sz="1200" b="1" spc="-5" dirty="0">
                <a:latin typeface="Times New Roman"/>
                <a:cs typeface="Times New Roman"/>
              </a:rPr>
              <a:t>Layer</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1300" indent="-228600">
              <a:lnSpc>
                <a:spcPct val="100000"/>
              </a:lnSpc>
              <a:buFont typeface="Courier New"/>
              <a:buChar char="o"/>
              <a:tabLst>
                <a:tab pos="241300" algn="l"/>
              </a:tabLst>
            </a:pPr>
            <a:r>
              <a:rPr sz="1200" dirty="0">
                <a:latin typeface="Times New Roman"/>
                <a:cs typeface="Times New Roman"/>
              </a:rPr>
              <a:t>Physical </a:t>
            </a:r>
            <a:r>
              <a:rPr sz="1200" spc="-5" dirty="0">
                <a:latin typeface="Times New Roman"/>
                <a:cs typeface="Times New Roman"/>
              </a:rPr>
              <a:t>Characteristics </a:t>
            </a:r>
            <a:r>
              <a:rPr sz="1200" dirty="0">
                <a:latin typeface="Times New Roman"/>
                <a:cs typeface="Times New Roman"/>
              </a:rPr>
              <a:t>of Interface &amp;</a:t>
            </a:r>
            <a:r>
              <a:rPr sz="1200" spc="-50" dirty="0">
                <a:latin typeface="Times New Roman"/>
                <a:cs typeface="Times New Roman"/>
              </a:rPr>
              <a:t> </a:t>
            </a:r>
            <a:r>
              <a:rPr sz="1200" dirty="0">
                <a:latin typeface="Times New Roman"/>
                <a:cs typeface="Times New Roman"/>
              </a:rPr>
              <a:t>Media</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Defines </a:t>
            </a:r>
            <a:r>
              <a:rPr sz="1200" spc="-5" dirty="0">
                <a:latin typeface="Times New Roman"/>
                <a:cs typeface="Times New Roman"/>
              </a:rPr>
              <a:t>characteristics </a:t>
            </a:r>
            <a:r>
              <a:rPr sz="1200" dirty="0">
                <a:latin typeface="Times New Roman"/>
                <a:cs typeface="Times New Roman"/>
              </a:rPr>
              <a:t>of Interface b/w device </a:t>
            </a:r>
            <a:r>
              <a:rPr sz="1200" spc="-5" dirty="0">
                <a:latin typeface="Times New Roman"/>
                <a:cs typeface="Times New Roman"/>
              </a:rPr>
              <a:t>and </a:t>
            </a:r>
            <a:r>
              <a:rPr sz="1200" dirty="0">
                <a:latin typeface="Times New Roman"/>
                <a:cs typeface="Times New Roman"/>
              </a:rPr>
              <a:t>Tx</a:t>
            </a:r>
            <a:r>
              <a:rPr sz="1200" spc="-1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Interface is </a:t>
            </a:r>
            <a:r>
              <a:rPr sz="1200" dirty="0">
                <a:latin typeface="Times New Roman"/>
                <a:cs typeface="Times New Roman"/>
              </a:rPr>
              <a:t>a </a:t>
            </a:r>
            <a:r>
              <a:rPr sz="1200" spc="-5" dirty="0">
                <a:latin typeface="Times New Roman"/>
                <a:cs typeface="Times New Roman"/>
              </a:rPr>
              <a:t>plug gable connector that </a:t>
            </a:r>
            <a:r>
              <a:rPr sz="1200" dirty="0">
                <a:latin typeface="Times New Roman"/>
                <a:cs typeface="Times New Roman"/>
              </a:rPr>
              <a:t>joins one or </a:t>
            </a:r>
            <a:r>
              <a:rPr sz="1200" spc="-5" dirty="0">
                <a:latin typeface="Times New Roman"/>
                <a:cs typeface="Times New Roman"/>
              </a:rPr>
              <a:t>more </a:t>
            </a:r>
            <a:r>
              <a:rPr sz="1200" dirty="0">
                <a:latin typeface="Times New Roman"/>
                <a:cs typeface="Times New Roman"/>
              </a:rPr>
              <a:t>signal</a:t>
            </a:r>
            <a:r>
              <a:rPr sz="1200" spc="-60" dirty="0">
                <a:latin typeface="Times New Roman"/>
                <a:cs typeface="Times New Roman"/>
              </a:rPr>
              <a:t> </a:t>
            </a:r>
            <a:r>
              <a:rPr sz="1200" dirty="0">
                <a:latin typeface="Times New Roman"/>
                <a:cs typeface="Times New Roman"/>
              </a:rPr>
              <a:t>conductors</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Also defines the type of </a:t>
            </a:r>
            <a:r>
              <a:rPr sz="1200" spc="-5" dirty="0">
                <a:latin typeface="Times New Roman"/>
                <a:cs typeface="Times New Roman"/>
              </a:rPr>
              <a:t>transmission</a:t>
            </a:r>
            <a:r>
              <a:rPr sz="1200" spc="-4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241300" indent="-228600">
              <a:lnSpc>
                <a:spcPct val="100000"/>
              </a:lnSpc>
              <a:buFont typeface="Courier New"/>
              <a:buChar char="o"/>
              <a:tabLst>
                <a:tab pos="241300" algn="l"/>
              </a:tabLst>
            </a:pPr>
            <a:r>
              <a:rPr sz="1200" dirty="0">
                <a:latin typeface="Times New Roman"/>
                <a:cs typeface="Times New Roman"/>
              </a:rPr>
              <a:t>Representation of</a:t>
            </a:r>
            <a:r>
              <a:rPr sz="1200" spc="-100" dirty="0">
                <a:latin typeface="Times New Roman"/>
                <a:cs typeface="Times New Roman"/>
              </a:rPr>
              <a:t> </a:t>
            </a:r>
            <a:r>
              <a:rPr sz="1200" dirty="0">
                <a:latin typeface="Times New Roman"/>
                <a:cs typeface="Times New Roman"/>
              </a:rPr>
              <a:t>Bits/Encoding</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The physical layer data consists of a </a:t>
            </a:r>
            <a:r>
              <a:rPr sz="1200" spc="-5" dirty="0">
                <a:latin typeface="Times New Roman"/>
                <a:cs typeface="Times New Roman"/>
              </a:rPr>
              <a:t>stream of bits (sequence of 1’s </a:t>
            </a:r>
            <a:r>
              <a:rPr sz="1200" dirty="0">
                <a:latin typeface="Times New Roman"/>
                <a:cs typeface="Times New Roman"/>
              </a:rPr>
              <a:t>and</a:t>
            </a:r>
            <a:r>
              <a:rPr sz="1200" spc="-90" dirty="0">
                <a:latin typeface="Times New Roman"/>
                <a:cs typeface="Times New Roman"/>
              </a:rPr>
              <a:t> </a:t>
            </a:r>
            <a:r>
              <a:rPr sz="1200" spc="-5" dirty="0">
                <a:latin typeface="Times New Roman"/>
                <a:cs typeface="Times New Roman"/>
              </a:rPr>
              <a:t>0’s)</a:t>
            </a:r>
            <a:endParaRPr sz="1200">
              <a:latin typeface="Times New Roman"/>
              <a:cs typeface="Times New Roman"/>
            </a:endParaRPr>
          </a:p>
          <a:p>
            <a:pPr marL="698500" marR="5080" lvl="1" indent="-228600">
              <a:lnSpc>
                <a:spcPts val="1370"/>
              </a:lnSpc>
              <a:spcBef>
                <a:spcPts val="75"/>
              </a:spcBef>
              <a:buFont typeface="Meiryo"/>
              <a:buChar char="➢"/>
              <a:tabLst>
                <a:tab pos="698500" algn="l"/>
              </a:tabLst>
            </a:pPr>
            <a:r>
              <a:rPr sz="1200" dirty="0">
                <a:latin typeface="Times New Roman"/>
                <a:cs typeface="Times New Roman"/>
              </a:rPr>
              <a:t>To be </a:t>
            </a:r>
            <a:r>
              <a:rPr sz="1200" spc="-5" dirty="0">
                <a:latin typeface="Times New Roman"/>
                <a:cs typeface="Times New Roman"/>
              </a:rPr>
              <a:t>transmitted </a:t>
            </a:r>
            <a:r>
              <a:rPr sz="1200" dirty="0">
                <a:latin typeface="Times New Roman"/>
                <a:cs typeface="Times New Roman"/>
              </a:rPr>
              <a:t>the bits </a:t>
            </a:r>
            <a:r>
              <a:rPr sz="1200" spc="-5" dirty="0">
                <a:latin typeface="Times New Roman"/>
                <a:cs typeface="Times New Roman"/>
              </a:rPr>
              <a:t>must </a:t>
            </a:r>
            <a:r>
              <a:rPr sz="1200" dirty="0">
                <a:latin typeface="Times New Roman"/>
                <a:cs typeface="Times New Roman"/>
              </a:rPr>
              <a:t>be </a:t>
            </a:r>
            <a:r>
              <a:rPr sz="1200" spc="-5" dirty="0">
                <a:latin typeface="Times New Roman"/>
                <a:cs typeface="Times New Roman"/>
              </a:rPr>
              <a:t>ENCODED </a:t>
            </a:r>
            <a:r>
              <a:rPr sz="1200" dirty="0">
                <a:latin typeface="Times New Roman"/>
                <a:cs typeface="Times New Roman"/>
              </a:rPr>
              <a:t>into </a:t>
            </a:r>
            <a:r>
              <a:rPr sz="1200" spc="-5" dirty="0">
                <a:latin typeface="Times New Roman"/>
                <a:cs typeface="Times New Roman"/>
              </a:rPr>
              <a:t>signals: Electrical </a:t>
            </a:r>
            <a:r>
              <a:rPr sz="1200" dirty="0">
                <a:latin typeface="Times New Roman"/>
                <a:cs typeface="Times New Roman"/>
              </a:rPr>
              <a:t>or  Optical</a:t>
            </a:r>
            <a:endParaRPr sz="1200">
              <a:latin typeface="Times New Roman"/>
              <a:cs typeface="Times New Roman"/>
            </a:endParaRPr>
          </a:p>
          <a:p>
            <a:pPr marL="698500" lvl="1" indent="-228600">
              <a:lnSpc>
                <a:spcPts val="1345"/>
              </a:lnSpc>
              <a:buFont typeface="Meiryo"/>
              <a:buChar char="➢"/>
              <a:tabLst>
                <a:tab pos="698500" algn="l"/>
              </a:tabLst>
            </a:pPr>
            <a:r>
              <a:rPr sz="1200" dirty="0">
                <a:latin typeface="Times New Roman"/>
                <a:cs typeface="Times New Roman"/>
              </a:rPr>
              <a:t>Physical layer decides the type of</a:t>
            </a:r>
            <a:r>
              <a:rPr sz="1200" spc="-95" dirty="0">
                <a:latin typeface="Times New Roman"/>
                <a:cs typeface="Times New Roman"/>
              </a:rPr>
              <a:t> </a:t>
            </a:r>
            <a:r>
              <a:rPr sz="1200" b="1" u="heavy" spc="-10" dirty="0">
                <a:latin typeface="Times New Roman"/>
                <a:cs typeface="Times New Roman"/>
              </a:rPr>
              <a:t>ENCODING</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241300" indent="-228600">
              <a:lnSpc>
                <a:spcPct val="100000"/>
              </a:lnSpc>
              <a:buFont typeface="Courier New"/>
              <a:buChar char="o"/>
              <a:tabLst>
                <a:tab pos="241300" algn="l"/>
              </a:tabLst>
            </a:pPr>
            <a:r>
              <a:rPr sz="1200" dirty="0">
                <a:latin typeface="Times New Roman"/>
                <a:cs typeface="Times New Roman"/>
              </a:rPr>
              <a:t>Data Rate / </a:t>
            </a:r>
            <a:r>
              <a:rPr sz="1200" spc="-5" dirty="0">
                <a:latin typeface="Times New Roman"/>
                <a:cs typeface="Times New Roman"/>
              </a:rPr>
              <a:t>Transmission</a:t>
            </a:r>
            <a:r>
              <a:rPr sz="1200" spc="-75" dirty="0">
                <a:latin typeface="Times New Roman"/>
                <a:cs typeface="Times New Roman"/>
              </a:rPr>
              <a:t> </a:t>
            </a:r>
            <a:r>
              <a:rPr sz="1200" dirty="0">
                <a:latin typeface="Times New Roman"/>
                <a:cs typeface="Times New Roman"/>
              </a:rPr>
              <a:t>Rate</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Date Rate ( Bits per second) </a:t>
            </a:r>
            <a:r>
              <a:rPr sz="1200" spc="-5" dirty="0">
                <a:latin typeface="Times New Roman"/>
                <a:cs typeface="Times New Roman"/>
              </a:rPr>
              <a:t>also decided by the Physical</a:t>
            </a:r>
            <a:r>
              <a:rPr sz="1200" spc="-95" dirty="0">
                <a:latin typeface="Times New Roman"/>
                <a:cs typeface="Times New Roman"/>
              </a:rPr>
              <a:t> </a:t>
            </a:r>
            <a:r>
              <a:rPr sz="1200" spc="-5" dirty="0">
                <a:latin typeface="Times New Roman"/>
                <a:cs typeface="Times New Roman"/>
              </a:rPr>
              <a:t>Layer</a:t>
            </a:r>
            <a:endParaRPr sz="120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So </a:t>
            </a:r>
            <a:r>
              <a:rPr sz="1200" dirty="0">
                <a:latin typeface="Times New Roman"/>
                <a:cs typeface="Times New Roman"/>
              </a:rPr>
              <a:t>, </a:t>
            </a:r>
            <a:r>
              <a:rPr sz="1200" spc="-5" dirty="0">
                <a:latin typeface="Times New Roman"/>
                <a:cs typeface="Times New Roman"/>
              </a:rPr>
              <a:t>Physical </a:t>
            </a:r>
            <a:r>
              <a:rPr sz="1200" dirty="0">
                <a:latin typeface="Times New Roman"/>
                <a:cs typeface="Times New Roman"/>
              </a:rPr>
              <a:t>layer </a:t>
            </a:r>
            <a:r>
              <a:rPr sz="1200" spc="-5" dirty="0">
                <a:latin typeface="Times New Roman"/>
                <a:cs typeface="Times New Roman"/>
              </a:rPr>
              <a:t>defines </a:t>
            </a:r>
            <a:r>
              <a:rPr sz="1200" dirty="0">
                <a:latin typeface="Times New Roman"/>
                <a:cs typeface="Times New Roman"/>
              </a:rPr>
              <a:t>the </a:t>
            </a:r>
            <a:r>
              <a:rPr sz="1200" spc="-5" dirty="0">
                <a:latin typeface="Times New Roman"/>
                <a:cs typeface="Times New Roman"/>
              </a:rPr>
              <a:t>Duration of </a:t>
            </a:r>
            <a:r>
              <a:rPr sz="1200" dirty="0">
                <a:latin typeface="Times New Roman"/>
                <a:cs typeface="Times New Roman"/>
              </a:rPr>
              <a:t>a</a:t>
            </a:r>
            <a:r>
              <a:rPr sz="1200" spc="-75" dirty="0">
                <a:latin typeface="Times New Roman"/>
                <a:cs typeface="Times New Roman"/>
              </a:rPr>
              <a:t> </a:t>
            </a:r>
            <a:r>
              <a:rPr sz="1200" spc="-5" dirty="0">
                <a:latin typeface="Times New Roman"/>
                <a:cs typeface="Times New Roman"/>
              </a:rPr>
              <a:t>Bit</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Means how long will a </a:t>
            </a:r>
            <a:r>
              <a:rPr sz="1200" spc="-5" dirty="0">
                <a:latin typeface="Times New Roman"/>
                <a:cs typeface="Times New Roman"/>
              </a:rPr>
              <a:t>bit</a:t>
            </a:r>
            <a:r>
              <a:rPr sz="1200" spc="-120" dirty="0">
                <a:latin typeface="Times New Roman"/>
                <a:cs typeface="Times New Roman"/>
              </a:rPr>
              <a:t> </a:t>
            </a:r>
            <a:r>
              <a:rPr sz="1200" dirty="0">
                <a:latin typeface="Times New Roman"/>
                <a:cs typeface="Times New Roman"/>
              </a:rPr>
              <a:t>last</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241300" indent="-228600">
              <a:lnSpc>
                <a:spcPct val="100000"/>
              </a:lnSpc>
              <a:buFont typeface="Courier New"/>
              <a:buChar char="o"/>
              <a:tabLst>
                <a:tab pos="241300" algn="l"/>
              </a:tabLst>
            </a:pPr>
            <a:r>
              <a:rPr sz="1200" dirty="0">
                <a:latin typeface="Times New Roman"/>
                <a:cs typeface="Times New Roman"/>
              </a:rPr>
              <a:t>Synchronization of</a:t>
            </a:r>
            <a:r>
              <a:rPr sz="1200" spc="-100"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Sender and Receiver </a:t>
            </a:r>
            <a:r>
              <a:rPr sz="1200" spc="-5" dirty="0">
                <a:latin typeface="Times New Roman"/>
                <a:cs typeface="Times New Roman"/>
              </a:rPr>
              <a:t>must </a:t>
            </a:r>
            <a:r>
              <a:rPr sz="1200" dirty="0">
                <a:latin typeface="Times New Roman"/>
                <a:cs typeface="Times New Roman"/>
              </a:rPr>
              <a:t>be </a:t>
            </a:r>
            <a:r>
              <a:rPr sz="1200" spc="-5" dirty="0">
                <a:latin typeface="Times New Roman"/>
                <a:cs typeface="Times New Roman"/>
              </a:rPr>
              <a:t>synchronized </a:t>
            </a:r>
            <a:r>
              <a:rPr sz="1200" dirty="0">
                <a:latin typeface="Times New Roman"/>
                <a:cs typeface="Times New Roman"/>
              </a:rPr>
              <a:t>at the bit</a:t>
            </a:r>
            <a:r>
              <a:rPr sz="1200" spc="-50" dirty="0">
                <a:latin typeface="Times New Roman"/>
                <a:cs typeface="Times New Roman"/>
              </a:rPr>
              <a:t> </a:t>
            </a:r>
            <a:r>
              <a:rPr sz="1200" dirty="0">
                <a:latin typeface="Times New Roman"/>
                <a:cs typeface="Times New Roman"/>
              </a:rPr>
              <a:t>level</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Sender and Receiver </a:t>
            </a:r>
            <a:r>
              <a:rPr sz="1200" spc="-5" dirty="0">
                <a:latin typeface="Times New Roman"/>
                <a:cs typeface="Times New Roman"/>
              </a:rPr>
              <a:t>clocks must </a:t>
            </a:r>
            <a:r>
              <a:rPr sz="1200" dirty="0">
                <a:latin typeface="Times New Roman"/>
                <a:cs typeface="Times New Roman"/>
              </a:rPr>
              <a:t>be</a:t>
            </a:r>
            <a:r>
              <a:rPr sz="1200" spc="-100" dirty="0">
                <a:latin typeface="Times New Roman"/>
                <a:cs typeface="Times New Roman"/>
              </a:rPr>
              <a:t> </a:t>
            </a:r>
            <a:r>
              <a:rPr sz="1200" dirty="0">
                <a:latin typeface="Times New Roman"/>
                <a:cs typeface="Times New Roman"/>
              </a:rPr>
              <a:t>synchronized</a:t>
            </a:r>
            <a:endParaRPr sz="12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It </a:t>
            </a:r>
            <a:r>
              <a:rPr sz="1200" dirty="0">
                <a:latin typeface="Times New Roman"/>
                <a:cs typeface="Times New Roman"/>
              </a:rPr>
              <a:t>is </a:t>
            </a:r>
            <a:r>
              <a:rPr sz="1200" spc="-5" dirty="0">
                <a:latin typeface="Times New Roman"/>
                <a:cs typeface="Times New Roman"/>
              </a:rPr>
              <a:t>done by Physical</a:t>
            </a:r>
            <a:r>
              <a:rPr sz="1200" spc="-90" dirty="0">
                <a:latin typeface="Times New Roman"/>
                <a:cs typeface="Times New Roman"/>
              </a:rPr>
              <a:t> </a:t>
            </a:r>
            <a:r>
              <a:rPr sz="1200" dirty="0">
                <a:latin typeface="Times New Roman"/>
                <a:cs typeface="Times New Roman"/>
              </a:rPr>
              <a:t>layer</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241300" indent="-228600">
              <a:lnSpc>
                <a:spcPct val="100000"/>
              </a:lnSpc>
              <a:buFont typeface="Courier New"/>
              <a:buChar char="o"/>
              <a:tabLst>
                <a:tab pos="241300" algn="l"/>
              </a:tabLst>
            </a:pPr>
            <a:r>
              <a:rPr sz="1200" dirty="0">
                <a:latin typeface="Times New Roman"/>
                <a:cs typeface="Times New Roman"/>
              </a:rPr>
              <a:t>Line</a:t>
            </a:r>
            <a:r>
              <a:rPr sz="1200" spc="-105" dirty="0">
                <a:latin typeface="Times New Roman"/>
                <a:cs typeface="Times New Roman"/>
              </a:rPr>
              <a:t> </a:t>
            </a:r>
            <a:r>
              <a:rPr sz="1200" spc="-5" dirty="0">
                <a:latin typeface="Times New Roman"/>
                <a:cs typeface="Times New Roman"/>
              </a:rPr>
              <a:t>Configuration</a:t>
            </a:r>
            <a:endParaRPr sz="1200">
              <a:latin typeface="Times New Roman"/>
              <a:cs typeface="Times New Roman"/>
            </a:endParaRPr>
          </a:p>
          <a:p>
            <a:pPr>
              <a:lnSpc>
                <a:spcPct val="100000"/>
              </a:lnSpc>
              <a:spcBef>
                <a:spcPts val="50"/>
              </a:spcBef>
              <a:buFont typeface="Courier New"/>
              <a:buChar char="o"/>
            </a:pPr>
            <a:endParaRPr sz="13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Physical Layer is also </a:t>
            </a:r>
            <a:r>
              <a:rPr sz="1200" spc="-5" dirty="0">
                <a:latin typeface="Times New Roman"/>
                <a:cs typeface="Times New Roman"/>
              </a:rPr>
              <a:t>concerned with </a:t>
            </a:r>
            <a:r>
              <a:rPr sz="1200" dirty="0">
                <a:latin typeface="Times New Roman"/>
                <a:cs typeface="Times New Roman"/>
              </a:rPr>
              <a:t>Line</a:t>
            </a:r>
            <a:r>
              <a:rPr sz="1200" spc="-75" dirty="0">
                <a:latin typeface="Times New Roman"/>
                <a:cs typeface="Times New Roman"/>
              </a:rPr>
              <a:t> </a:t>
            </a:r>
            <a:r>
              <a:rPr sz="1200" spc="-5" dirty="0">
                <a:latin typeface="Times New Roman"/>
                <a:cs typeface="Times New Roman"/>
              </a:rPr>
              <a:t>Configuration</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Line </a:t>
            </a:r>
            <a:r>
              <a:rPr sz="1200" spc="-5" dirty="0">
                <a:latin typeface="Times New Roman"/>
                <a:cs typeface="Times New Roman"/>
              </a:rPr>
              <a:t>Configuration represents </a:t>
            </a:r>
            <a:r>
              <a:rPr sz="1200" dirty="0">
                <a:latin typeface="Times New Roman"/>
                <a:cs typeface="Times New Roman"/>
              </a:rPr>
              <a:t>the </a:t>
            </a:r>
            <a:r>
              <a:rPr sz="1200" spc="-5" dirty="0">
                <a:latin typeface="Times New Roman"/>
                <a:cs typeface="Times New Roman"/>
              </a:rPr>
              <a:t>connection of device with the</a:t>
            </a:r>
            <a:r>
              <a:rPr sz="1200" spc="-8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Point-To-Point   or</a:t>
            </a:r>
            <a:r>
              <a:rPr sz="1200" spc="-80" dirty="0">
                <a:latin typeface="Times New Roman"/>
                <a:cs typeface="Times New Roman"/>
              </a:rPr>
              <a:t> </a:t>
            </a:r>
            <a:r>
              <a:rPr sz="1200" spc="-5" dirty="0">
                <a:latin typeface="Times New Roman"/>
                <a:cs typeface="Times New Roman"/>
              </a:rPr>
              <a:t>Multipoint</a:t>
            </a:r>
            <a:endParaRPr sz="1200">
              <a:latin typeface="Times New Roman"/>
              <a:cs typeface="Times New Roman"/>
            </a:endParaRPr>
          </a:p>
          <a:p>
            <a:pPr lvl="1">
              <a:lnSpc>
                <a:spcPct val="100000"/>
              </a:lnSpc>
              <a:buFont typeface="Meiryo"/>
              <a:buChar char="➢"/>
            </a:pP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241300" indent="-228600">
              <a:lnSpc>
                <a:spcPct val="100000"/>
              </a:lnSpc>
              <a:buFont typeface="Courier New"/>
              <a:buChar char="o"/>
              <a:tabLst>
                <a:tab pos="241300" algn="l"/>
              </a:tabLst>
            </a:pPr>
            <a:r>
              <a:rPr sz="1200" spc="-5" dirty="0">
                <a:latin typeface="Times New Roman"/>
                <a:cs typeface="Times New Roman"/>
              </a:rPr>
              <a:t>Physical</a:t>
            </a:r>
            <a:r>
              <a:rPr sz="1200" spc="-95" dirty="0">
                <a:latin typeface="Times New Roman"/>
                <a:cs typeface="Times New Roman"/>
              </a:rPr>
              <a:t> </a:t>
            </a:r>
            <a:r>
              <a:rPr sz="1200" dirty="0">
                <a:latin typeface="Times New Roman"/>
                <a:cs typeface="Times New Roman"/>
              </a:rPr>
              <a:t>Topology</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698500" lvl="1" indent="-228600">
              <a:lnSpc>
                <a:spcPct val="100000"/>
              </a:lnSpc>
              <a:buFont typeface="Meiryo"/>
              <a:buChar char="➢"/>
              <a:tabLst>
                <a:tab pos="698500" algn="l"/>
              </a:tabLst>
            </a:pPr>
            <a:r>
              <a:rPr sz="1200" dirty="0">
                <a:latin typeface="Times New Roman"/>
                <a:cs typeface="Times New Roman"/>
              </a:rPr>
              <a:t>Mesh, Star, Ring, Bus</a:t>
            </a:r>
            <a:r>
              <a:rPr sz="1200" spc="-125" dirty="0">
                <a:latin typeface="Times New Roman"/>
                <a:cs typeface="Times New Roman"/>
              </a:rPr>
              <a:t> </a:t>
            </a:r>
            <a:r>
              <a:rPr sz="1200" dirty="0">
                <a:latin typeface="Times New Roman"/>
                <a:cs typeface="Times New Roman"/>
              </a:rPr>
              <a:t>etc.</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45</a:t>
            </a:fld>
            <a:endParaRPr dirty="0"/>
          </a:p>
        </p:txBody>
      </p:sp>
    </p:spTree>
    <p:extLst>
      <p:ext uri="{BB962C8B-B14F-4D97-AF65-F5344CB8AC3E}">
        <p14:creationId xmlns:p14="http://schemas.microsoft.com/office/powerpoint/2010/main" val="4195471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2207"/>
            <a:ext cx="5477510" cy="2182495"/>
          </a:xfrm>
          <a:prstGeom prst="rect">
            <a:avLst/>
          </a:prstGeom>
        </p:spPr>
        <p:txBody>
          <a:bodyPr vert="horz" wrap="square" lIns="0" tIns="0" rIns="0" bIns="0" rtlCol="0">
            <a:spAutoFit/>
          </a:bodyPr>
          <a:lstStyle/>
          <a:p>
            <a:pPr marL="241300" indent="-228600">
              <a:lnSpc>
                <a:spcPct val="100000"/>
              </a:lnSpc>
              <a:buFont typeface="Courier New"/>
              <a:buChar char="o"/>
              <a:tabLst>
                <a:tab pos="241300" algn="l"/>
              </a:tabLst>
            </a:pPr>
            <a:r>
              <a:rPr sz="1200" spc="-5" dirty="0">
                <a:latin typeface="Times New Roman"/>
                <a:cs typeface="Times New Roman"/>
              </a:rPr>
              <a:t>Transmission</a:t>
            </a:r>
            <a:r>
              <a:rPr sz="1200" spc="-60" dirty="0">
                <a:latin typeface="Times New Roman"/>
                <a:cs typeface="Times New Roman"/>
              </a:rPr>
              <a:t> </a:t>
            </a:r>
            <a:r>
              <a:rPr sz="1200" dirty="0">
                <a:latin typeface="Times New Roman"/>
                <a:cs typeface="Times New Roman"/>
              </a:rPr>
              <a:t>Mode</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Physical </a:t>
            </a:r>
            <a:r>
              <a:rPr sz="1200" dirty="0">
                <a:latin typeface="Times New Roman"/>
                <a:cs typeface="Times New Roman"/>
              </a:rPr>
              <a:t>Layer also </a:t>
            </a:r>
            <a:r>
              <a:rPr sz="1200" spc="-5" dirty="0">
                <a:latin typeface="Times New Roman"/>
                <a:cs typeface="Times New Roman"/>
              </a:rPr>
              <a:t>defines </a:t>
            </a:r>
            <a:r>
              <a:rPr sz="1200" dirty="0">
                <a:latin typeface="Times New Roman"/>
                <a:cs typeface="Times New Roman"/>
              </a:rPr>
              <a:t>the </a:t>
            </a:r>
            <a:r>
              <a:rPr sz="1200" spc="-5" dirty="0">
                <a:latin typeface="Times New Roman"/>
                <a:cs typeface="Times New Roman"/>
              </a:rPr>
              <a:t>direction </a:t>
            </a:r>
            <a:r>
              <a:rPr sz="1200" dirty="0">
                <a:latin typeface="Times New Roman"/>
                <a:cs typeface="Times New Roman"/>
              </a:rPr>
              <a:t>of </a:t>
            </a:r>
            <a:r>
              <a:rPr sz="1200" spc="-5" dirty="0">
                <a:latin typeface="Times New Roman"/>
                <a:cs typeface="Times New Roman"/>
              </a:rPr>
              <a:t>Transmission </a:t>
            </a:r>
            <a:r>
              <a:rPr sz="1200" dirty="0">
                <a:latin typeface="Times New Roman"/>
                <a:cs typeface="Times New Roman"/>
              </a:rPr>
              <a:t>between the</a:t>
            </a:r>
            <a:r>
              <a:rPr sz="1200" spc="-30"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Simplex. </a:t>
            </a:r>
            <a:r>
              <a:rPr sz="1200" dirty="0">
                <a:latin typeface="Times New Roman"/>
                <a:cs typeface="Times New Roman"/>
              </a:rPr>
              <a:t>Half Duplex, Full</a:t>
            </a:r>
            <a:r>
              <a:rPr sz="1200" spc="-75" dirty="0">
                <a:latin typeface="Times New Roman"/>
                <a:cs typeface="Times New Roman"/>
              </a:rPr>
              <a:t> </a:t>
            </a:r>
            <a:r>
              <a:rPr sz="1200" dirty="0">
                <a:latin typeface="Times New Roman"/>
                <a:cs typeface="Times New Roman"/>
              </a:rPr>
              <a:t>Duplex</a:t>
            </a:r>
            <a:endParaRPr sz="1200">
              <a:latin typeface="Times New Roman"/>
              <a:cs typeface="Times New Roman"/>
            </a:endParaRPr>
          </a:p>
          <a:p>
            <a:pPr>
              <a:lnSpc>
                <a:spcPct val="100000"/>
              </a:lnSpc>
            </a:pPr>
            <a:endParaRPr sz="1150">
              <a:latin typeface="Times New Roman"/>
              <a:cs typeface="Times New Roman"/>
            </a:endParaRPr>
          </a:p>
          <a:p>
            <a:pPr marL="241300" indent="-228600">
              <a:lnSpc>
                <a:spcPct val="100000"/>
              </a:lnSpc>
              <a:buFont typeface="Meiryo"/>
              <a:buChar char="❖"/>
              <a:tabLst>
                <a:tab pos="241935" algn="l"/>
              </a:tabLst>
            </a:pPr>
            <a:r>
              <a:rPr sz="1400" b="1" spc="-5" dirty="0">
                <a:latin typeface="Times New Roman"/>
                <a:cs typeface="Times New Roman"/>
              </a:rPr>
              <a:t>Data Link Layer (Layer</a:t>
            </a:r>
            <a:r>
              <a:rPr sz="1400" b="1" spc="-25" dirty="0">
                <a:latin typeface="Times New Roman"/>
                <a:cs typeface="Times New Roman"/>
              </a:rPr>
              <a:t> </a:t>
            </a:r>
            <a:r>
              <a:rPr sz="1400" b="1" spc="-5" dirty="0">
                <a:latin typeface="Times New Roman"/>
                <a:cs typeface="Times New Roman"/>
              </a:rPr>
              <a:t>2)</a:t>
            </a:r>
            <a:endParaRPr sz="1400">
              <a:latin typeface="Times New Roman"/>
              <a:cs typeface="Times New Roman"/>
            </a:endParaRPr>
          </a:p>
          <a:p>
            <a:pPr>
              <a:lnSpc>
                <a:spcPct val="100000"/>
              </a:lnSpc>
              <a:spcBef>
                <a:spcPts val="40"/>
              </a:spcBef>
            </a:pPr>
            <a:endParaRPr sz="1300">
              <a:latin typeface="Times New Roman"/>
              <a:cs typeface="Times New Roman"/>
            </a:endParaRPr>
          </a:p>
          <a:p>
            <a:pPr marL="241300" indent="-228600">
              <a:lnSpc>
                <a:spcPts val="1410"/>
              </a:lnSpc>
              <a:buFont typeface="Courier New"/>
              <a:buChar char="o"/>
              <a:tabLst>
                <a:tab pos="241300" algn="l"/>
              </a:tabLst>
            </a:pPr>
            <a:r>
              <a:rPr sz="1200" spc="-10" dirty="0">
                <a:latin typeface="Times New Roman"/>
                <a:cs typeface="Times New Roman"/>
              </a:rPr>
              <a:t>Transforms </a:t>
            </a:r>
            <a:r>
              <a:rPr sz="1200" spc="-5" dirty="0">
                <a:latin typeface="Times New Roman"/>
                <a:cs typeface="Times New Roman"/>
              </a:rPr>
              <a:t>physical </a:t>
            </a:r>
            <a:r>
              <a:rPr sz="1200" dirty="0">
                <a:latin typeface="Times New Roman"/>
                <a:cs typeface="Times New Roman"/>
              </a:rPr>
              <a:t>layer </a:t>
            </a:r>
            <a:r>
              <a:rPr sz="1200" spc="-5" dirty="0">
                <a:latin typeface="Times New Roman"/>
                <a:cs typeface="Times New Roman"/>
              </a:rPr>
              <a:t>which </a:t>
            </a:r>
            <a:r>
              <a:rPr sz="1200" dirty="0">
                <a:latin typeface="Times New Roman"/>
                <a:cs typeface="Times New Roman"/>
              </a:rPr>
              <a:t>is </a:t>
            </a:r>
            <a:r>
              <a:rPr sz="1200" spc="-5" dirty="0">
                <a:latin typeface="Times New Roman"/>
                <a:cs typeface="Times New Roman"/>
              </a:rPr>
              <a:t>raw transmission </a:t>
            </a:r>
            <a:r>
              <a:rPr sz="1200" dirty="0">
                <a:latin typeface="Times New Roman"/>
                <a:cs typeface="Times New Roman"/>
              </a:rPr>
              <a:t>facility to a reliable link</a:t>
            </a:r>
            <a:endParaRPr sz="1200">
              <a:latin typeface="Times New Roman"/>
              <a:cs typeface="Times New Roman"/>
            </a:endParaRPr>
          </a:p>
          <a:p>
            <a:pPr marL="241300" indent="-228600">
              <a:lnSpc>
                <a:spcPts val="1375"/>
              </a:lnSpc>
              <a:buFont typeface="Courier New"/>
              <a:buChar char="o"/>
              <a:tabLst>
                <a:tab pos="241300" algn="l"/>
              </a:tabLst>
            </a:pPr>
            <a:r>
              <a:rPr sz="1200" spc="-5" dirty="0">
                <a:latin typeface="Times New Roman"/>
                <a:cs typeface="Times New Roman"/>
              </a:rPr>
              <a:t>Responsible for Node </a:t>
            </a:r>
            <a:r>
              <a:rPr sz="1200" dirty="0">
                <a:latin typeface="Times New Roman"/>
                <a:cs typeface="Times New Roman"/>
              </a:rPr>
              <a:t>to </a:t>
            </a:r>
            <a:r>
              <a:rPr sz="1200" spc="-5" dirty="0">
                <a:latin typeface="Times New Roman"/>
                <a:cs typeface="Times New Roman"/>
              </a:rPr>
              <a:t>Node</a:t>
            </a:r>
            <a:r>
              <a:rPr sz="1200" spc="-85" dirty="0">
                <a:latin typeface="Times New Roman"/>
                <a:cs typeface="Times New Roman"/>
              </a:rPr>
              <a:t> </a:t>
            </a:r>
            <a:r>
              <a:rPr sz="1200" spc="-5" dirty="0">
                <a:latin typeface="Times New Roman"/>
                <a:cs typeface="Times New Roman"/>
              </a:rPr>
              <a:t>Delivery</a:t>
            </a:r>
            <a:endParaRPr sz="1200">
              <a:latin typeface="Times New Roman"/>
              <a:cs typeface="Times New Roman"/>
            </a:endParaRPr>
          </a:p>
          <a:p>
            <a:pPr marL="241300" indent="-228600">
              <a:lnSpc>
                <a:spcPts val="1405"/>
              </a:lnSpc>
              <a:buFont typeface="Courier New"/>
              <a:buChar char="o"/>
              <a:tabLst>
                <a:tab pos="241300" algn="l"/>
              </a:tabLst>
            </a:pPr>
            <a:r>
              <a:rPr sz="1200" dirty="0">
                <a:latin typeface="Times New Roman"/>
                <a:cs typeface="Times New Roman"/>
              </a:rPr>
              <a:t>Makes physical layer look error free to the upper</a:t>
            </a:r>
            <a:r>
              <a:rPr sz="1200" spc="-150" dirty="0">
                <a:latin typeface="Times New Roman"/>
                <a:cs typeface="Times New Roman"/>
              </a:rPr>
              <a:t> </a:t>
            </a:r>
            <a:r>
              <a:rPr sz="1200" dirty="0">
                <a:latin typeface="Times New Roman"/>
                <a:cs typeface="Times New Roman"/>
              </a:rPr>
              <a:t>layer</a:t>
            </a:r>
            <a:endParaRPr sz="1200">
              <a:latin typeface="Times New Roman"/>
              <a:cs typeface="Times New Roman"/>
            </a:endParaRPr>
          </a:p>
          <a:p>
            <a:pPr>
              <a:lnSpc>
                <a:spcPct val="100000"/>
              </a:lnSpc>
              <a:spcBef>
                <a:spcPts val="5"/>
              </a:spcBef>
            </a:pPr>
            <a:endParaRPr sz="1150">
              <a:latin typeface="Times New Roman"/>
              <a:cs typeface="Times New Roman"/>
            </a:endParaRPr>
          </a:p>
          <a:p>
            <a:pPr marL="52069" algn="ctr">
              <a:lnSpc>
                <a:spcPct val="100000"/>
              </a:lnSpc>
              <a:spcBef>
                <a:spcPts val="5"/>
              </a:spcBef>
            </a:pPr>
            <a:r>
              <a:rPr sz="1200" b="1" u="heavy" dirty="0">
                <a:latin typeface="Times New Roman"/>
                <a:cs typeface="Times New Roman"/>
              </a:rPr>
              <a:t>Figure</a:t>
            </a:r>
            <a:endParaRPr sz="1200">
              <a:latin typeface="Times New Roman"/>
              <a:cs typeface="Times New Roman"/>
            </a:endParaRPr>
          </a:p>
        </p:txBody>
      </p:sp>
      <p:sp>
        <p:nvSpPr>
          <p:cNvPr id="7" name="object 7"/>
          <p:cNvSpPr txBox="1"/>
          <p:nvPr/>
        </p:nvSpPr>
        <p:spPr>
          <a:xfrm>
            <a:off x="1130300" y="5974588"/>
            <a:ext cx="5471160" cy="3407410"/>
          </a:xfrm>
          <a:prstGeom prst="rect">
            <a:avLst/>
          </a:prstGeom>
        </p:spPr>
        <p:txBody>
          <a:bodyPr vert="horz" wrap="square" lIns="0" tIns="0" rIns="0" bIns="0" rtlCol="0">
            <a:spAutoFit/>
          </a:bodyPr>
          <a:lstStyle/>
          <a:p>
            <a:pPr marL="240665" indent="-227965">
              <a:lnSpc>
                <a:spcPct val="100000"/>
              </a:lnSpc>
              <a:buFont typeface="Symbol"/>
              <a:buChar char=""/>
              <a:tabLst>
                <a:tab pos="240665" algn="l"/>
                <a:tab pos="241300" algn="l"/>
              </a:tabLst>
            </a:pPr>
            <a:r>
              <a:rPr sz="1400" b="1" spc="-5" dirty="0">
                <a:latin typeface="Times New Roman"/>
                <a:cs typeface="Times New Roman"/>
              </a:rPr>
              <a:t>Functions of Data Link</a:t>
            </a:r>
            <a:r>
              <a:rPr sz="1400" b="1" spc="-10" dirty="0">
                <a:latin typeface="Times New Roman"/>
                <a:cs typeface="Times New Roman"/>
              </a:rPr>
              <a:t> </a:t>
            </a:r>
            <a:r>
              <a:rPr sz="1400" b="1" spc="-5" dirty="0">
                <a:latin typeface="Times New Roman"/>
                <a:cs typeface="Times New Roman"/>
              </a:rPr>
              <a:t>Layer</a:t>
            </a:r>
            <a:endParaRPr sz="1400">
              <a:latin typeface="Times New Roman"/>
              <a:cs typeface="Times New Roman"/>
            </a:endParaRPr>
          </a:p>
          <a:p>
            <a:pPr>
              <a:lnSpc>
                <a:spcPct val="100000"/>
              </a:lnSpc>
              <a:spcBef>
                <a:spcPts val="45"/>
              </a:spcBef>
            </a:pPr>
            <a:endParaRPr sz="1300">
              <a:latin typeface="Times New Roman"/>
              <a:cs typeface="Times New Roman"/>
            </a:endParaRPr>
          </a:p>
          <a:p>
            <a:pPr marL="241300" indent="-228600">
              <a:lnSpc>
                <a:spcPct val="100000"/>
              </a:lnSpc>
              <a:spcBef>
                <a:spcPts val="5"/>
              </a:spcBef>
              <a:buFont typeface="Courier New"/>
              <a:buChar char="o"/>
              <a:tabLst>
                <a:tab pos="241300" algn="l"/>
              </a:tabLst>
            </a:pPr>
            <a:r>
              <a:rPr sz="1200" b="1" dirty="0">
                <a:latin typeface="Times New Roman"/>
                <a:cs typeface="Times New Roman"/>
              </a:rPr>
              <a:t>Framing</a:t>
            </a:r>
            <a:endParaRPr sz="1200">
              <a:latin typeface="Times New Roman"/>
              <a:cs typeface="Times New Roman"/>
            </a:endParaRPr>
          </a:p>
          <a:p>
            <a:pPr>
              <a:lnSpc>
                <a:spcPct val="100000"/>
              </a:lnSpc>
              <a:spcBef>
                <a:spcPts val="20"/>
              </a:spcBef>
              <a:buFont typeface="Courier New"/>
              <a:buChar char="o"/>
            </a:pPr>
            <a:endParaRPr sz="1200">
              <a:latin typeface="Times New Roman"/>
              <a:cs typeface="Times New Roman"/>
            </a:endParaRPr>
          </a:p>
          <a:p>
            <a:pPr marL="698500" marR="100965" lvl="1" indent="-228600">
              <a:lnSpc>
                <a:spcPts val="1380"/>
              </a:lnSpc>
              <a:spcBef>
                <a:spcPts val="5"/>
              </a:spcBef>
              <a:buFont typeface="Meiryo"/>
              <a:buChar char="➢"/>
              <a:tabLst>
                <a:tab pos="698500" algn="l"/>
              </a:tabLst>
            </a:pPr>
            <a:r>
              <a:rPr sz="1200" dirty="0">
                <a:latin typeface="Times New Roman"/>
                <a:cs typeface="Times New Roman"/>
              </a:rPr>
              <a:t>The data link divides the stream of </a:t>
            </a:r>
            <a:r>
              <a:rPr sz="1200" spc="-5" dirty="0">
                <a:latin typeface="Times New Roman"/>
                <a:cs typeface="Times New Roman"/>
              </a:rPr>
              <a:t>bits </a:t>
            </a:r>
            <a:r>
              <a:rPr sz="1200" dirty="0">
                <a:latin typeface="Times New Roman"/>
                <a:cs typeface="Times New Roman"/>
              </a:rPr>
              <a:t>from Network layer into</a:t>
            </a:r>
            <a:r>
              <a:rPr sz="1200" spc="-90" dirty="0">
                <a:latin typeface="Times New Roman"/>
                <a:cs typeface="Times New Roman"/>
              </a:rPr>
              <a:t> </a:t>
            </a:r>
            <a:r>
              <a:rPr sz="1200" spc="-5" dirty="0">
                <a:latin typeface="Times New Roman"/>
                <a:cs typeface="Times New Roman"/>
              </a:rPr>
              <a:t>manageable  </a:t>
            </a:r>
            <a:r>
              <a:rPr sz="1200" dirty="0">
                <a:latin typeface="Times New Roman"/>
                <a:cs typeface="Times New Roman"/>
              </a:rPr>
              <a:t>data units </a:t>
            </a:r>
            <a:r>
              <a:rPr sz="1200" spc="-5" dirty="0">
                <a:latin typeface="Times New Roman"/>
                <a:cs typeface="Times New Roman"/>
              </a:rPr>
              <a:t>called </a:t>
            </a:r>
            <a:r>
              <a:rPr sz="1200" dirty="0">
                <a:latin typeface="Times New Roman"/>
                <a:cs typeface="Times New Roman"/>
              </a:rPr>
              <a:t>“FRAMES”. This </a:t>
            </a:r>
            <a:r>
              <a:rPr sz="1200" spc="-5" dirty="0">
                <a:latin typeface="Times New Roman"/>
                <a:cs typeface="Times New Roman"/>
              </a:rPr>
              <a:t>process </a:t>
            </a:r>
            <a:r>
              <a:rPr sz="1200" dirty="0">
                <a:latin typeface="Times New Roman"/>
                <a:cs typeface="Times New Roman"/>
              </a:rPr>
              <a:t>is </a:t>
            </a:r>
            <a:r>
              <a:rPr sz="1200" spc="-5" dirty="0">
                <a:latin typeface="Times New Roman"/>
                <a:cs typeface="Times New Roman"/>
              </a:rPr>
              <a:t>known </a:t>
            </a:r>
            <a:r>
              <a:rPr sz="1200" dirty="0">
                <a:latin typeface="Times New Roman"/>
                <a:cs typeface="Times New Roman"/>
              </a:rPr>
              <a:t>as</a:t>
            </a:r>
            <a:r>
              <a:rPr sz="1200" spc="-75" dirty="0">
                <a:latin typeface="Times New Roman"/>
                <a:cs typeface="Times New Roman"/>
              </a:rPr>
              <a:t> </a:t>
            </a:r>
            <a:r>
              <a:rPr sz="1200" spc="-5" dirty="0">
                <a:latin typeface="Times New Roman"/>
                <a:cs typeface="Times New Roman"/>
              </a:rPr>
              <a:t>Framing.</a:t>
            </a:r>
            <a:endParaRPr sz="1200">
              <a:latin typeface="Times New Roman"/>
              <a:cs typeface="Times New Roman"/>
            </a:endParaRPr>
          </a:p>
          <a:p>
            <a:pPr lvl="1">
              <a:lnSpc>
                <a:spcPct val="100000"/>
              </a:lnSpc>
              <a:spcBef>
                <a:spcPts val="30"/>
              </a:spcBef>
              <a:buFont typeface="Meiryo"/>
              <a:buChar char="➢"/>
            </a:pPr>
            <a:endParaRPr sz="1100">
              <a:latin typeface="Times New Roman"/>
              <a:cs typeface="Times New Roman"/>
            </a:endParaRPr>
          </a:p>
          <a:p>
            <a:pPr marL="241300" indent="-228600">
              <a:lnSpc>
                <a:spcPct val="100000"/>
              </a:lnSpc>
              <a:buFont typeface="Courier New"/>
              <a:buChar char="o"/>
              <a:tabLst>
                <a:tab pos="241300" algn="l"/>
              </a:tabLst>
            </a:pPr>
            <a:r>
              <a:rPr sz="1200" b="1" dirty="0">
                <a:latin typeface="Times New Roman"/>
                <a:cs typeface="Times New Roman"/>
              </a:rPr>
              <a:t>Physical</a:t>
            </a:r>
            <a:r>
              <a:rPr sz="1200" b="1" spc="-60" dirty="0">
                <a:latin typeface="Times New Roman"/>
                <a:cs typeface="Times New Roman"/>
              </a:rPr>
              <a:t> </a:t>
            </a:r>
            <a:r>
              <a:rPr sz="1200" b="1" spc="-5" dirty="0">
                <a:latin typeface="Times New Roman"/>
                <a:cs typeface="Times New Roman"/>
              </a:rPr>
              <a:t>Addressing</a:t>
            </a:r>
            <a:endParaRPr sz="1200">
              <a:latin typeface="Times New Roman"/>
              <a:cs typeface="Times New Roman"/>
            </a:endParaRPr>
          </a:p>
          <a:p>
            <a:pPr>
              <a:lnSpc>
                <a:spcPct val="100000"/>
              </a:lnSpc>
              <a:spcBef>
                <a:spcPts val="40"/>
              </a:spcBef>
              <a:buFont typeface="Courier New"/>
              <a:buChar char="o"/>
            </a:pPr>
            <a:endParaRPr sz="11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Frames </a:t>
            </a:r>
            <a:r>
              <a:rPr sz="1200" dirty="0">
                <a:latin typeface="Times New Roman"/>
                <a:cs typeface="Times New Roman"/>
              </a:rPr>
              <a:t>need to be </a:t>
            </a:r>
            <a:r>
              <a:rPr sz="1200" spc="-5" dirty="0">
                <a:latin typeface="Times New Roman"/>
                <a:cs typeface="Times New Roman"/>
              </a:rPr>
              <a:t>transmitted </a:t>
            </a:r>
            <a:r>
              <a:rPr sz="1200" dirty="0">
                <a:latin typeface="Times New Roman"/>
                <a:cs typeface="Times New Roman"/>
              </a:rPr>
              <a:t>to </a:t>
            </a:r>
            <a:r>
              <a:rPr sz="1200" spc="-5" dirty="0">
                <a:latin typeface="Times New Roman"/>
                <a:cs typeface="Times New Roman"/>
              </a:rPr>
              <a:t>different systems </a:t>
            </a:r>
            <a:r>
              <a:rPr sz="1200" dirty="0">
                <a:latin typeface="Times New Roman"/>
                <a:cs typeface="Times New Roman"/>
              </a:rPr>
              <a:t>on a</a:t>
            </a:r>
            <a:r>
              <a:rPr sz="1200" spc="25"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Data Link layer adds a </a:t>
            </a:r>
            <a:r>
              <a:rPr sz="1200" spc="-5" dirty="0">
                <a:latin typeface="Times New Roman"/>
                <a:cs typeface="Times New Roman"/>
              </a:rPr>
              <a:t>HEADER </a:t>
            </a:r>
            <a:r>
              <a:rPr sz="1200" dirty="0">
                <a:latin typeface="Times New Roman"/>
                <a:cs typeface="Times New Roman"/>
              </a:rPr>
              <a:t>to</a:t>
            </a:r>
            <a:r>
              <a:rPr sz="1200" spc="-80" dirty="0">
                <a:latin typeface="Times New Roman"/>
                <a:cs typeface="Times New Roman"/>
              </a:rPr>
              <a:t> </a:t>
            </a:r>
            <a:r>
              <a:rPr sz="1200" spc="-5" dirty="0">
                <a:latin typeface="Times New Roman"/>
                <a:cs typeface="Times New Roman"/>
              </a:rPr>
              <a:t>Frame</a:t>
            </a:r>
            <a:endParaRPr sz="1200">
              <a:latin typeface="Times New Roman"/>
              <a:cs typeface="Times New Roman"/>
            </a:endParaRPr>
          </a:p>
          <a:p>
            <a:pPr marL="698500" marR="5080" lvl="1" indent="-228600">
              <a:lnSpc>
                <a:spcPts val="1380"/>
              </a:lnSpc>
              <a:spcBef>
                <a:spcPts val="65"/>
              </a:spcBef>
              <a:buFont typeface="Meiryo"/>
              <a:buChar char="➢"/>
              <a:tabLst>
                <a:tab pos="698500" algn="l"/>
              </a:tabLst>
            </a:pPr>
            <a:r>
              <a:rPr sz="1200" dirty="0">
                <a:latin typeface="Times New Roman"/>
                <a:cs typeface="Times New Roman"/>
              </a:rPr>
              <a:t>Header defines the physical address </a:t>
            </a:r>
            <a:r>
              <a:rPr sz="1200" spc="-5" dirty="0">
                <a:latin typeface="Times New Roman"/>
                <a:cs typeface="Times New Roman"/>
              </a:rPr>
              <a:t>of sender(Source </a:t>
            </a:r>
            <a:r>
              <a:rPr sz="1200" dirty="0">
                <a:latin typeface="Times New Roman"/>
                <a:cs typeface="Times New Roman"/>
              </a:rPr>
              <a:t>address) and/or </a:t>
            </a:r>
            <a:r>
              <a:rPr sz="1200" spc="-5" dirty="0">
                <a:latin typeface="Times New Roman"/>
                <a:cs typeface="Times New Roman"/>
              </a:rPr>
              <a:t>receiver  </a:t>
            </a:r>
            <a:r>
              <a:rPr sz="1200" dirty="0">
                <a:latin typeface="Times New Roman"/>
                <a:cs typeface="Times New Roman"/>
              </a:rPr>
              <a:t>address (Destination</a:t>
            </a:r>
            <a:r>
              <a:rPr sz="1200" spc="-114" dirty="0">
                <a:latin typeface="Times New Roman"/>
                <a:cs typeface="Times New Roman"/>
              </a:rPr>
              <a:t> </a:t>
            </a:r>
            <a:r>
              <a:rPr sz="1200" dirty="0">
                <a:latin typeface="Times New Roman"/>
                <a:cs typeface="Times New Roman"/>
              </a:rPr>
              <a:t>address)</a:t>
            </a:r>
            <a:endParaRPr sz="1200">
              <a:latin typeface="Times New Roman"/>
              <a:cs typeface="Times New Roman"/>
            </a:endParaRPr>
          </a:p>
          <a:p>
            <a:pPr marL="698500" marR="142240" lvl="1" indent="-228600">
              <a:lnSpc>
                <a:spcPts val="1380"/>
              </a:lnSpc>
              <a:buFont typeface="Meiryo"/>
              <a:buChar char="➢"/>
              <a:tabLst>
                <a:tab pos="698500" algn="l"/>
              </a:tabLst>
            </a:pPr>
            <a:r>
              <a:rPr sz="1200" dirty="0">
                <a:latin typeface="Times New Roman"/>
                <a:cs typeface="Times New Roman"/>
              </a:rPr>
              <a:t>If </a:t>
            </a:r>
            <a:r>
              <a:rPr sz="1200" spc="-5" dirty="0">
                <a:latin typeface="Times New Roman"/>
                <a:cs typeface="Times New Roman"/>
              </a:rPr>
              <a:t>frame </a:t>
            </a:r>
            <a:r>
              <a:rPr sz="1200" dirty="0">
                <a:latin typeface="Times New Roman"/>
                <a:cs typeface="Times New Roman"/>
              </a:rPr>
              <a:t>is intended for a device </a:t>
            </a:r>
            <a:r>
              <a:rPr sz="1200" spc="-5" dirty="0">
                <a:latin typeface="Times New Roman"/>
                <a:cs typeface="Times New Roman"/>
              </a:rPr>
              <a:t>outside </a:t>
            </a:r>
            <a:r>
              <a:rPr sz="1200" dirty="0">
                <a:latin typeface="Times New Roman"/>
                <a:cs typeface="Times New Roman"/>
              </a:rPr>
              <a:t>the network, the receiver address</a:t>
            </a:r>
            <a:r>
              <a:rPr sz="1200" spc="-85" dirty="0">
                <a:latin typeface="Times New Roman"/>
                <a:cs typeface="Times New Roman"/>
              </a:rPr>
              <a:t> </a:t>
            </a:r>
            <a:r>
              <a:rPr sz="1200" dirty="0">
                <a:latin typeface="Times New Roman"/>
                <a:cs typeface="Times New Roman"/>
              </a:rPr>
              <a:t>is  the address of the device that connects </a:t>
            </a:r>
            <a:r>
              <a:rPr sz="1200" spc="-5" dirty="0">
                <a:latin typeface="Times New Roman"/>
                <a:cs typeface="Times New Roman"/>
              </a:rPr>
              <a:t>one network </a:t>
            </a:r>
            <a:r>
              <a:rPr sz="1200" dirty="0">
                <a:latin typeface="Times New Roman"/>
                <a:cs typeface="Times New Roman"/>
              </a:rPr>
              <a:t>to the</a:t>
            </a:r>
            <a:r>
              <a:rPr sz="1200" spc="-125" dirty="0">
                <a:latin typeface="Times New Roman"/>
                <a:cs typeface="Times New Roman"/>
              </a:rPr>
              <a:t> </a:t>
            </a:r>
            <a:r>
              <a:rPr sz="1200" spc="-5" dirty="0">
                <a:latin typeface="Times New Roman"/>
                <a:cs typeface="Times New Roman"/>
              </a:rPr>
              <a:t>other</a:t>
            </a:r>
            <a:endParaRPr sz="1200">
              <a:latin typeface="Times New Roman"/>
              <a:cs typeface="Times New Roman"/>
            </a:endParaRPr>
          </a:p>
          <a:p>
            <a:pPr lvl="1">
              <a:lnSpc>
                <a:spcPct val="100000"/>
              </a:lnSpc>
              <a:spcBef>
                <a:spcPts val="30"/>
              </a:spcBef>
              <a:buFont typeface="Meiryo"/>
              <a:buChar char="➢"/>
            </a:pPr>
            <a:endParaRPr sz="1100">
              <a:latin typeface="Times New Roman"/>
              <a:cs typeface="Times New Roman"/>
            </a:endParaRPr>
          </a:p>
          <a:p>
            <a:pPr marL="241300" indent="-228600">
              <a:lnSpc>
                <a:spcPts val="1405"/>
              </a:lnSpc>
              <a:buFont typeface="Courier New"/>
              <a:buChar char="o"/>
              <a:tabLst>
                <a:tab pos="241300" algn="l"/>
              </a:tabLst>
            </a:pPr>
            <a:r>
              <a:rPr sz="1200" b="1" dirty="0">
                <a:latin typeface="Times New Roman"/>
                <a:cs typeface="Times New Roman"/>
              </a:rPr>
              <a:t>Flow</a:t>
            </a:r>
            <a:r>
              <a:rPr sz="1200" b="1" spc="-105" dirty="0">
                <a:latin typeface="Times New Roman"/>
                <a:cs typeface="Times New Roman"/>
              </a:rPr>
              <a:t> </a:t>
            </a:r>
            <a:r>
              <a:rPr sz="1200" b="1" dirty="0">
                <a:latin typeface="Times New Roman"/>
                <a:cs typeface="Times New Roman"/>
              </a:rPr>
              <a:t>Control</a:t>
            </a:r>
            <a:endParaRPr sz="1200">
              <a:latin typeface="Times New Roman"/>
              <a:cs typeface="Times New Roman"/>
            </a:endParaRPr>
          </a:p>
          <a:p>
            <a:pPr marL="698500" marR="53340" lvl="1" indent="-228600">
              <a:lnSpc>
                <a:spcPts val="1380"/>
              </a:lnSpc>
              <a:spcBef>
                <a:spcPts val="60"/>
              </a:spcBef>
              <a:buFont typeface="Meiryo"/>
              <a:buChar char="➢"/>
              <a:tabLst>
                <a:tab pos="698500" algn="l"/>
              </a:tabLst>
            </a:pPr>
            <a:r>
              <a:rPr sz="1200" dirty="0">
                <a:latin typeface="Times New Roman"/>
                <a:cs typeface="Times New Roman"/>
              </a:rPr>
              <a:t>Data Link layer </a:t>
            </a:r>
            <a:r>
              <a:rPr sz="1200" spc="-5" dirty="0">
                <a:latin typeface="Times New Roman"/>
                <a:cs typeface="Times New Roman"/>
              </a:rPr>
              <a:t>imposes </a:t>
            </a:r>
            <a:r>
              <a:rPr sz="1200" dirty="0">
                <a:latin typeface="Times New Roman"/>
                <a:cs typeface="Times New Roman"/>
              </a:rPr>
              <a:t>Flow Control </a:t>
            </a:r>
            <a:r>
              <a:rPr sz="1200" spc="-5" dirty="0">
                <a:latin typeface="Times New Roman"/>
                <a:cs typeface="Times New Roman"/>
              </a:rPr>
              <a:t>mechanisms </a:t>
            </a:r>
            <a:r>
              <a:rPr sz="1200" dirty="0">
                <a:latin typeface="Times New Roman"/>
                <a:cs typeface="Times New Roman"/>
              </a:rPr>
              <a:t>to prevent </a:t>
            </a:r>
            <a:r>
              <a:rPr sz="1200" spc="-5" dirty="0">
                <a:latin typeface="Times New Roman"/>
                <a:cs typeface="Times New Roman"/>
              </a:rPr>
              <a:t>overwhelming  the</a:t>
            </a:r>
            <a:r>
              <a:rPr sz="1200" spc="-100" dirty="0">
                <a:latin typeface="Times New Roman"/>
                <a:cs typeface="Times New Roman"/>
              </a:rPr>
              <a:t> </a:t>
            </a:r>
            <a:r>
              <a:rPr sz="1200" spc="-5" dirty="0">
                <a:latin typeface="Times New Roman"/>
                <a:cs typeface="Times New Roman"/>
              </a:rPr>
              <a:t>receiver</a:t>
            </a:r>
            <a:endParaRPr sz="1200">
              <a:latin typeface="Times New Roman"/>
              <a:cs typeface="Times New Roman"/>
            </a:endParaRPr>
          </a:p>
        </p:txBody>
      </p:sp>
      <p:sp>
        <p:nvSpPr>
          <p:cNvPr id="8" name="object 8"/>
          <p:cNvSpPr/>
          <p:nvPr/>
        </p:nvSpPr>
        <p:spPr>
          <a:xfrm>
            <a:off x="1535811" y="3426714"/>
            <a:ext cx="4719066" cy="2193797"/>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46</a:t>
            </a:fld>
            <a:endParaRPr dirty="0"/>
          </a:p>
        </p:txBody>
      </p:sp>
    </p:spTree>
    <p:extLst>
      <p:ext uri="{BB962C8B-B14F-4D97-AF65-F5344CB8AC3E}">
        <p14:creationId xmlns:p14="http://schemas.microsoft.com/office/powerpoint/2010/main" val="1861894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523230" cy="3348354"/>
          </a:xfrm>
          <a:prstGeom prst="rect">
            <a:avLst/>
          </a:prstGeom>
        </p:spPr>
        <p:txBody>
          <a:bodyPr vert="horz" wrap="square" lIns="0" tIns="0" rIns="0" bIns="0" rtlCol="0">
            <a:spAutoFit/>
          </a:bodyPr>
          <a:lstStyle/>
          <a:p>
            <a:pPr marL="241300" indent="-228600">
              <a:lnSpc>
                <a:spcPts val="1405"/>
              </a:lnSpc>
              <a:buFont typeface="Courier New"/>
              <a:buChar char="o"/>
              <a:tabLst>
                <a:tab pos="241300" algn="l"/>
              </a:tabLst>
            </a:pPr>
            <a:r>
              <a:rPr sz="1200" b="1" dirty="0">
                <a:latin typeface="Times New Roman"/>
                <a:cs typeface="Times New Roman"/>
              </a:rPr>
              <a:t>Error</a:t>
            </a:r>
            <a:r>
              <a:rPr sz="1200" b="1" spc="-100" dirty="0">
                <a:latin typeface="Times New Roman"/>
                <a:cs typeface="Times New Roman"/>
              </a:rPr>
              <a:t> </a:t>
            </a:r>
            <a:r>
              <a:rPr sz="1200" b="1" dirty="0">
                <a:latin typeface="Times New Roman"/>
                <a:cs typeface="Times New Roman"/>
              </a:rPr>
              <a:t>Control</a:t>
            </a:r>
            <a:endParaRPr sz="1200">
              <a:latin typeface="Times New Roman"/>
              <a:cs typeface="Times New Roman"/>
            </a:endParaRPr>
          </a:p>
          <a:p>
            <a:pPr marL="698500" marR="325120" lvl="1" indent="-228600">
              <a:lnSpc>
                <a:spcPts val="1380"/>
              </a:lnSpc>
              <a:spcBef>
                <a:spcPts val="60"/>
              </a:spcBef>
              <a:buFont typeface="Meiryo"/>
              <a:buChar char="➢"/>
              <a:tabLst>
                <a:tab pos="698500" algn="l"/>
              </a:tabLst>
            </a:pPr>
            <a:r>
              <a:rPr sz="1200" dirty="0">
                <a:latin typeface="Times New Roman"/>
                <a:cs typeface="Times New Roman"/>
              </a:rPr>
              <a:t>Data link layer adds reliability to </a:t>
            </a:r>
            <a:r>
              <a:rPr sz="1200" spc="-5" dirty="0">
                <a:latin typeface="Times New Roman"/>
                <a:cs typeface="Times New Roman"/>
              </a:rPr>
              <a:t>physical </a:t>
            </a:r>
            <a:r>
              <a:rPr sz="1200" dirty="0">
                <a:latin typeface="Times New Roman"/>
                <a:cs typeface="Times New Roman"/>
              </a:rPr>
              <a:t>layer by adding </a:t>
            </a:r>
            <a:r>
              <a:rPr sz="1200" spc="-5" dirty="0">
                <a:latin typeface="Times New Roman"/>
                <a:cs typeface="Times New Roman"/>
              </a:rPr>
              <a:t>mechanisms </a:t>
            </a:r>
            <a:r>
              <a:rPr sz="1200" dirty="0">
                <a:latin typeface="Times New Roman"/>
                <a:cs typeface="Times New Roman"/>
              </a:rPr>
              <a:t>to  detect and </a:t>
            </a:r>
            <a:r>
              <a:rPr sz="1200" spc="-5" dirty="0">
                <a:latin typeface="Times New Roman"/>
                <a:cs typeface="Times New Roman"/>
              </a:rPr>
              <a:t>retransmit </a:t>
            </a:r>
            <a:r>
              <a:rPr sz="1200" dirty="0">
                <a:latin typeface="Times New Roman"/>
                <a:cs typeface="Times New Roman"/>
              </a:rPr>
              <a:t>lost or </a:t>
            </a:r>
            <a:r>
              <a:rPr sz="1200" spc="-5" dirty="0">
                <a:latin typeface="Times New Roman"/>
                <a:cs typeface="Times New Roman"/>
              </a:rPr>
              <a:t>damaged</a:t>
            </a:r>
            <a:r>
              <a:rPr sz="1200" spc="-10"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marL="698500" lvl="1" indent="-228600">
              <a:lnSpc>
                <a:spcPts val="1315"/>
              </a:lnSpc>
              <a:buFont typeface="Meiryo"/>
              <a:buChar char="➢"/>
              <a:tabLst>
                <a:tab pos="698500" algn="l"/>
              </a:tabLst>
            </a:pPr>
            <a:r>
              <a:rPr sz="1200" dirty="0">
                <a:latin typeface="Times New Roman"/>
                <a:cs typeface="Times New Roman"/>
              </a:rPr>
              <a:t>Also </a:t>
            </a:r>
            <a:r>
              <a:rPr sz="1200" spc="-5" dirty="0">
                <a:latin typeface="Times New Roman"/>
                <a:cs typeface="Times New Roman"/>
              </a:rPr>
              <a:t>uses </a:t>
            </a:r>
            <a:r>
              <a:rPr sz="1200" dirty="0">
                <a:latin typeface="Times New Roman"/>
                <a:cs typeface="Times New Roman"/>
              </a:rPr>
              <a:t>a </a:t>
            </a:r>
            <a:r>
              <a:rPr sz="1200" spc="-5" dirty="0">
                <a:latin typeface="Times New Roman"/>
                <a:cs typeface="Times New Roman"/>
              </a:rPr>
              <a:t>mechanism </a:t>
            </a:r>
            <a:r>
              <a:rPr sz="1200" dirty="0">
                <a:latin typeface="Times New Roman"/>
                <a:cs typeface="Times New Roman"/>
              </a:rPr>
              <a:t>to prevent </a:t>
            </a:r>
            <a:r>
              <a:rPr sz="1200" spc="-5" dirty="0">
                <a:latin typeface="Times New Roman"/>
                <a:cs typeface="Times New Roman"/>
              </a:rPr>
              <a:t>duplication of</a:t>
            </a:r>
            <a:r>
              <a:rPr sz="1200" spc="-60" dirty="0">
                <a:latin typeface="Times New Roman"/>
                <a:cs typeface="Times New Roman"/>
              </a:rPr>
              <a:t> </a:t>
            </a:r>
            <a:r>
              <a:rPr sz="1200" spc="-5" dirty="0">
                <a:latin typeface="Times New Roman"/>
                <a:cs typeface="Times New Roman"/>
              </a:rPr>
              <a:t>frames</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Error Control bits are added to the </a:t>
            </a:r>
            <a:r>
              <a:rPr sz="1200" spc="-5" dirty="0">
                <a:latin typeface="Times New Roman"/>
                <a:cs typeface="Times New Roman"/>
              </a:rPr>
              <a:t>form </a:t>
            </a:r>
            <a:r>
              <a:rPr sz="1200" dirty="0">
                <a:latin typeface="Times New Roman"/>
                <a:cs typeface="Times New Roman"/>
              </a:rPr>
              <a:t>in the</a:t>
            </a:r>
            <a:r>
              <a:rPr sz="1200" spc="-125" dirty="0">
                <a:latin typeface="Times New Roman"/>
                <a:cs typeface="Times New Roman"/>
              </a:rPr>
              <a:t> </a:t>
            </a:r>
            <a:r>
              <a:rPr sz="1200" dirty="0">
                <a:latin typeface="Times New Roman"/>
                <a:cs typeface="Times New Roman"/>
              </a:rPr>
              <a:t>TRAILER</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Access</a:t>
            </a:r>
            <a:r>
              <a:rPr sz="1200" spc="-105"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Two </a:t>
            </a:r>
            <a:r>
              <a:rPr sz="1200" spc="-5" dirty="0">
                <a:latin typeface="Times New Roman"/>
                <a:cs typeface="Times New Roman"/>
              </a:rPr>
              <a:t>or more devices </a:t>
            </a:r>
            <a:r>
              <a:rPr sz="1200" dirty="0">
                <a:latin typeface="Times New Roman"/>
                <a:cs typeface="Times New Roman"/>
              </a:rPr>
              <a:t>may </a:t>
            </a:r>
            <a:r>
              <a:rPr sz="1200" spc="-5" dirty="0">
                <a:latin typeface="Times New Roman"/>
                <a:cs typeface="Times New Roman"/>
              </a:rPr>
              <a:t>be </a:t>
            </a:r>
            <a:r>
              <a:rPr sz="1200" dirty="0">
                <a:latin typeface="Times New Roman"/>
                <a:cs typeface="Times New Roman"/>
              </a:rPr>
              <a:t>connected to a </a:t>
            </a:r>
            <a:r>
              <a:rPr sz="1200" spc="-5" dirty="0">
                <a:latin typeface="Times New Roman"/>
                <a:cs typeface="Times New Roman"/>
              </a:rPr>
              <a:t>single</a:t>
            </a:r>
            <a:r>
              <a:rPr sz="1200" spc="-8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698500" marR="317500" lvl="1" indent="-228600">
              <a:lnSpc>
                <a:spcPts val="1380"/>
              </a:lnSpc>
              <a:spcBef>
                <a:spcPts val="65"/>
              </a:spcBef>
              <a:buFont typeface="Meiryo"/>
              <a:buChar char="➢"/>
              <a:tabLst>
                <a:tab pos="698500" algn="l"/>
              </a:tabLst>
            </a:pPr>
            <a:r>
              <a:rPr sz="1200" dirty="0">
                <a:latin typeface="Times New Roman"/>
                <a:cs typeface="Times New Roman"/>
              </a:rPr>
              <a:t>Data link </a:t>
            </a:r>
            <a:r>
              <a:rPr sz="1200" spc="-5" dirty="0">
                <a:latin typeface="Times New Roman"/>
                <a:cs typeface="Times New Roman"/>
              </a:rPr>
              <a:t>protocols </a:t>
            </a:r>
            <a:r>
              <a:rPr sz="1200" dirty="0">
                <a:latin typeface="Times New Roman"/>
                <a:cs typeface="Times New Roman"/>
              </a:rPr>
              <a:t>are </a:t>
            </a:r>
            <a:r>
              <a:rPr sz="1200" spc="-5" dirty="0">
                <a:latin typeface="Times New Roman"/>
                <a:cs typeface="Times New Roman"/>
              </a:rPr>
              <a:t>necessary </a:t>
            </a:r>
            <a:r>
              <a:rPr sz="1200" dirty="0">
                <a:latin typeface="Times New Roman"/>
                <a:cs typeface="Times New Roman"/>
              </a:rPr>
              <a:t>to </a:t>
            </a:r>
            <a:r>
              <a:rPr sz="1200" spc="-5" dirty="0">
                <a:latin typeface="Times New Roman"/>
                <a:cs typeface="Times New Roman"/>
              </a:rPr>
              <a:t>determine </a:t>
            </a:r>
            <a:r>
              <a:rPr sz="1200" dirty="0">
                <a:latin typeface="Times New Roman"/>
                <a:cs typeface="Times New Roman"/>
              </a:rPr>
              <a:t>which device will have </a:t>
            </a:r>
            <a:r>
              <a:rPr sz="1200" spc="-5" dirty="0">
                <a:latin typeface="Times New Roman"/>
                <a:cs typeface="Times New Roman"/>
              </a:rPr>
              <a:t>the  </a:t>
            </a:r>
            <a:r>
              <a:rPr sz="1200" dirty="0">
                <a:latin typeface="Times New Roman"/>
                <a:cs typeface="Times New Roman"/>
              </a:rPr>
              <a:t>control of the link at a given</a:t>
            </a:r>
            <a:r>
              <a:rPr sz="1200" spc="-9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a:lnSpc>
                <a:spcPct val="100000"/>
              </a:lnSpc>
              <a:spcBef>
                <a:spcPts val="30"/>
              </a:spcBef>
            </a:pPr>
            <a:endParaRPr sz="1100">
              <a:latin typeface="Times New Roman"/>
              <a:cs typeface="Times New Roman"/>
            </a:endParaRPr>
          </a:p>
          <a:p>
            <a:pPr marL="698500" indent="-228600">
              <a:lnSpc>
                <a:spcPts val="1405"/>
              </a:lnSpc>
              <a:buFont typeface="Meiryo"/>
              <a:buChar char="✓"/>
              <a:tabLst>
                <a:tab pos="698500" algn="l"/>
              </a:tabLst>
            </a:pPr>
            <a:r>
              <a:rPr sz="1200" b="1" u="heavy" spc="-5" dirty="0">
                <a:latin typeface="Times New Roman"/>
                <a:cs typeface="Times New Roman"/>
              </a:rPr>
              <a:t>EXAMPLE</a:t>
            </a:r>
            <a:endParaRPr sz="1200">
              <a:latin typeface="Times New Roman"/>
              <a:cs typeface="Times New Roman"/>
            </a:endParaRPr>
          </a:p>
          <a:p>
            <a:pPr marL="1384300" marR="476884" lvl="1" indent="-228600">
              <a:lnSpc>
                <a:spcPts val="1380"/>
              </a:lnSpc>
              <a:spcBef>
                <a:spcPts val="60"/>
              </a:spcBef>
              <a:buChar char="•"/>
              <a:tabLst>
                <a:tab pos="1383665" algn="l"/>
                <a:tab pos="1384300" algn="l"/>
              </a:tabLst>
            </a:pPr>
            <a:r>
              <a:rPr sz="1200" dirty="0">
                <a:latin typeface="Times New Roman"/>
                <a:cs typeface="Times New Roman"/>
              </a:rPr>
              <a:t>Node with physical address 10 sends a </a:t>
            </a:r>
            <a:r>
              <a:rPr sz="1200" spc="-5" dirty="0">
                <a:latin typeface="Times New Roman"/>
                <a:cs typeface="Times New Roman"/>
              </a:rPr>
              <a:t>frame </a:t>
            </a:r>
            <a:r>
              <a:rPr sz="1200" dirty="0">
                <a:latin typeface="Times New Roman"/>
                <a:cs typeface="Times New Roman"/>
              </a:rPr>
              <a:t>to a node</a:t>
            </a:r>
            <a:r>
              <a:rPr sz="1200" spc="-85" dirty="0">
                <a:latin typeface="Times New Roman"/>
                <a:cs typeface="Times New Roman"/>
              </a:rPr>
              <a:t> </a:t>
            </a:r>
            <a:r>
              <a:rPr sz="1200" dirty="0">
                <a:latin typeface="Times New Roman"/>
                <a:cs typeface="Times New Roman"/>
              </a:rPr>
              <a:t>with  physical address</a:t>
            </a:r>
            <a:r>
              <a:rPr sz="1200" spc="-110" dirty="0">
                <a:latin typeface="Times New Roman"/>
                <a:cs typeface="Times New Roman"/>
              </a:rPr>
              <a:t> </a:t>
            </a:r>
            <a:r>
              <a:rPr sz="1200" dirty="0">
                <a:latin typeface="Times New Roman"/>
                <a:cs typeface="Times New Roman"/>
              </a:rPr>
              <a:t>87</a:t>
            </a:r>
            <a:endParaRPr sz="1200">
              <a:latin typeface="Times New Roman"/>
              <a:cs typeface="Times New Roman"/>
            </a:endParaRPr>
          </a:p>
          <a:p>
            <a:pPr marL="1384300" lvl="1" indent="-228600">
              <a:lnSpc>
                <a:spcPts val="1315"/>
              </a:lnSpc>
              <a:buChar char="•"/>
              <a:tabLst>
                <a:tab pos="1383665" algn="l"/>
                <a:tab pos="1384300" algn="l"/>
              </a:tabLst>
            </a:pPr>
            <a:r>
              <a:rPr sz="1200" dirty="0">
                <a:latin typeface="Times New Roman"/>
                <a:cs typeface="Times New Roman"/>
              </a:rPr>
              <a:t>Two nodes are connected by a</a:t>
            </a:r>
            <a:r>
              <a:rPr sz="1200" spc="-110"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marL="1384300" marR="5080" lvl="1" indent="-228600">
              <a:lnSpc>
                <a:spcPts val="1380"/>
              </a:lnSpc>
              <a:spcBef>
                <a:spcPts val="65"/>
              </a:spcBef>
              <a:buChar char="•"/>
              <a:tabLst>
                <a:tab pos="1383665" algn="l"/>
                <a:tab pos="1384300" algn="l"/>
              </a:tabLst>
            </a:pPr>
            <a:r>
              <a:rPr sz="1200" spc="-5" dirty="0">
                <a:latin typeface="Times New Roman"/>
                <a:cs typeface="Times New Roman"/>
              </a:rPr>
              <a:t>At </a:t>
            </a:r>
            <a:r>
              <a:rPr sz="1200" dirty="0">
                <a:latin typeface="Times New Roman"/>
                <a:cs typeface="Times New Roman"/>
              </a:rPr>
              <a:t>the </a:t>
            </a:r>
            <a:r>
              <a:rPr sz="1200" spc="-5" dirty="0">
                <a:latin typeface="Times New Roman"/>
                <a:cs typeface="Times New Roman"/>
              </a:rPr>
              <a:t>DL </a:t>
            </a:r>
            <a:r>
              <a:rPr sz="1200" dirty="0">
                <a:latin typeface="Times New Roman"/>
                <a:cs typeface="Times New Roman"/>
              </a:rPr>
              <a:t>level, this </a:t>
            </a:r>
            <a:r>
              <a:rPr sz="1200" spc="-5" dirty="0">
                <a:latin typeface="Times New Roman"/>
                <a:cs typeface="Times New Roman"/>
              </a:rPr>
              <a:t>frame contains </a:t>
            </a:r>
            <a:r>
              <a:rPr sz="1200" dirty="0">
                <a:latin typeface="Times New Roman"/>
                <a:cs typeface="Times New Roman"/>
              </a:rPr>
              <a:t>physical address in the </a:t>
            </a:r>
            <a:r>
              <a:rPr sz="1200" spc="-5" dirty="0">
                <a:latin typeface="Times New Roman"/>
                <a:cs typeface="Times New Roman"/>
              </a:rPr>
              <a:t>Header,  </a:t>
            </a:r>
            <a:r>
              <a:rPr sz="1200" dirty="0">
                <a:latin typeface="Times New Roman"/>
                <a:cs typeface="Times New Roman"/>
              </a:rPr>
              <a:t>This is </a:t>
            </a:r>
            <a:r>
              <a:rPr sz="1200" spc="-5" dirty="0">
                <a:latin typeface="Times New Roman"/>
                <a:cs typeface="Times New Roman"/>
              </a:rPr>
              <a:t>the only address </a:t>
            </a:r>
            <a:r>
              <a:rPr sz="1200" dirty="0">
                <a:latin typeface="Times New Roman"/>
                <a:cs typeface="Times New Roman"/>
              </a:rPr>
              <a:t>needed at this</a:t>
            </a:r>
            <a:r>
              <a:rPr sz="1200" spc="-75" dirty="0">
                <a:latin typeface="Times New Roman"/>
                <a:cs typeface="Times New Roman"/>
              </a:rPr>
              <a:t> </a:t>
            </a:r>
            <a:r>
              <a:rPr sz="1200" spc="-5" dirty="0">
                <a:latin typeface="Times New Roman"/>
                <a:cs typeface="Times New Roman"/>
              </a:rPr>
              <a:t>level</a:t>
            </a:r>
            <a:endParaRPr sz="1200">
              <a:latin typeface="Times New Roman"/>
              <a:cs typeface="Times New Roman"/>
            </a:endParaRPr>
          </a:p>
          <a:p>
            <a:pPr marL="1384300" lvl="1" indent="-228600">
              <a:lnSpc>
                <a:spcPts val="1315"/>
              </a:lnSpc>
              <a:buChar char="•"/>
              <a:tabLst>
                <a:tab pos="1383665" algn="l"/>
                <a:tab pos="1384300" algn="l"/>
              </a:tabLst>
            </a:pPr>
            <a:r>
              <a:rPr sz="1200" dirty="0">
                <a:latin typeface="Times New Roman"/>
                <a:cs typeface="Times New Roman"/>
              </a:rPr>
              <a:t>Rest of header contains </a:t>
            </a:r>
            <a:r>
              <a:rPr sz="1200" spc="-5" dirty="0">
                <a:latin typeface="Times New Roman"/>
                <a:cs typeface="Times New Roman"/>
              </a:rPr>
              <a:t>other </a:t>
            </a:r>
            <a:r>
              <a:rPr sz="1200" dirty="0">
                <a:latin typeface="Times New Roman"/>
                <a:cs typeface="Times New Roman"/>
              </a:rPr>
              <a:t>info as</a:t>
            </a:r>
            <a:r>
              <a:rPr sz="1200" spc="-110" dirty="0">
                <a:latin typeface="Times New Roman"/>
                <a:cs typeface="Times New Roman"/>
              </a:rPr>
              <a:t> </a:t>
            </a:r>
            <a:r>
              <a:rPr sz="1200" dirty="0">
                <a:latin typeface="Times New Roman"/>
                <a:cs typeface="Times New Roman"/>
              </a:rPr>
              <a:t>needed</a:t>
            </a:r>
            <a:endParaRPr sz="1200">
              <a:latin typeface="Times New Roman"/>
              <a:cs typeface="Times New Roman"/>
            </a:endParaRPr>
          </a:p>
          <a:p>
            <a:pPr marL="1384300" lvl="1" indent="-228600">
              <a:lnSpc>
                <a:spcPts val="1410"/>
              </a:lnSpc>
              <a:buChar char="•"/>
              <a:tabLst>
                <a:tab pos="1383665" algn="l"/>
                <a:tab pos="1384300" algn="l"/>
              </a:tabLst>
            </a:pPr>
            <a:r>
              <a:rPr sz="1200" dirty="0">
                <a:latin typeface="Times New Roman"/>
                <a:cs typeface="Times New Roman"/>
              </a:rPr>
              <a:t>Trailer </a:t>
            </a:r>
            <a:r>
              <a:rPr sz="1200" spc="-5" dirty="0">
                <a:latin typeface="Times New Roman"/>
                <a:cs typeface="Times New Roman"/>
              </a:rPr>
              <a:t>contains extra bits </a:t>
            </a:r>
            <a:r>
              <a:rPr sz="1200" dirty="0">
                <a:latin typeface="Times New Roman"/>
                <a:cs typeface="Times New Roman"/>
              </a:rPr>
              <a:t>needed </a:t>
            </a:r>
            <a:r>
              <a:rPr sz="1200" spc="-5" dirty="0">
                <a:latin typeface="Times New Roman"/>
                <a:cs typeface="Times New Roman"/>
              </a:rPr>
              <a:t>for error</a:t>
            </a:r>
            <a:r>
              <a:rPr sz="1200" spc="-15" dirty="0">
                <a:latin typeface="Times New Roman"/>
                <a:cs typeface="Times New Roman"/>
              </a:rPr>
              <a:t> </a:t>
            </a:r>
            <a:r>
              <a:rPr sz="1200" dirty="0">
                <a:latin typeface="Times New Roman"/>
                <a:cs typeface="Times New Roman"/>
              </a:rPr>
              <a:t>detection</a:t>
            </a:r>
            <a:endParaRPr sz="1200">
              <a:latin typeface="Times New Roman"/>
              <a:cs typeface="Times New Roman"/>
            </a:endParaRPr>
          </a:p>
        </p:txBody>
      </p:sp>
      <p:sp>
        <p:nvSpPr>
          <p:cNvPr id="7" name="object 7"/>
          <p:cNvSpPr/>
          <p:nvPr/>
        </p:nvSpPr>
        <p:spPr>
          <a:xfrm>
            <a:off x="1371600" y="4944617"/>
            <a:ext cx="5148884" cy="2122931"/>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7231380"/>
            <a:ext cx="5455285" cy="2120900"/>
          </a:xfrm>
          <a:prstGeom prst="rect">
            <a:avLst/>
          </a:prstGeom>
        </p:spPr>
        <p:txBody>
          <a:bodyPr vert="horz" wrap="square" lIns="0" tIns="0" rIns="0" bIns="0" rtlCol="0">
            <a:spAutoFit/>
          </a:bodyPr>
          <a:lstStyle/>
          <a:p>
            <a:pPr marL="241300" indent="-228600">
              <a:lnSpc>
                <a:spcPts val="1410"/>
              </a:lnSpc>
              <a:buFont typeface="Meiryo"/>
              <a:buChar char="❖"/>
              <a:tabLst>
                <a:tab pos="241300" algn="l"/>
              </a:tabLst>
            </a:pPr>
            <a:r>
              <a:rPr sz="1200" b="1" spc="-5" dirty="0">
                <a:latin typeface="Times New Roman"/>
                <a:cs typeface="Times New Roman"/>
              </a:rPr>
              <a:t>NETWORK</a:t>
            </a:r>
            <a:r>
              <a:rPr sz="1200" b="1" spc="-95" dirty="0">
                <a:latin typeface="Times New Roman"/>
                <a:cs typeface="Times New Roman"/>
              </a:rPr>
              <a:t> </a:t>
            </a:r>
            <a:r>
              <a:rPr sz="1200" b="1" spc="-5" dirty="0">
                <a:latin typeface="Times New Roman"/>
                <a:cs typeface="Times New Roman"/>
              </a:rPr>
              <a:t>LAYER</a:t>
            </a:r>
            <a:endParaRPr sz="1200">
              <a:latin typeface="Times New Roman"/>
              <a:cs typeface="Times New Roman"/>
            </a:endParaRPr>
          </a:p>
          <a:p>
            <a:pPr marL="12700">
              <a:lnSpc>
                <a:spcPts val="1370"/>
              </a:lnSpc>
            </a:pPr>
            <a:r>
              <a:rPr sz="1200" spc="-135" dirty="0">
                <a:latin typeface="Meiryo"/>
                <a:cs typeface="Meiryo"/>
              </a:rPr>
              <a:t>❖</a:t>
            </a:r>
            <a:endParaRPr sz="1200">
              <a:latin typeface="Meiryo"/>
              <a:cs typeface="Meiryo"/>
            </a:endParaRPr>
          </a:p>
          <a:p>
            <a:pPr marL="469900" lvl="1" indent="-228600">
              <a:lnSpc>
                <a:spcPts val="1370"/>
              </a:lnSpc>
              <a:buFont typeface="Courier New"/>
              <a:buChar char="o"/>
              <a:tabLst>
                <a:tab pos="469900" algn="l"/>
              </a:tabLst>
            </a:pPr>
            <a:r>
              <a:rPr sz="1200" dirty="0">
                <a:latin typeface="Times New Roman"/>
                <a:cs typeface="Times New Roman"/>
              </a:rPr>
              <a:t>Responsible for Source-to-Destination</a:t>
            </a:r>
            <a:r>
              <a:rPr sz="1200" spc="-100" dirty="0">
                <a:latin typeface="Times New Roman"/>
                <a:cs typeface="Times New Roman"/>
              </a:rPr>
              <a:t> </a:t>
            </a:r>
            <a:r>
              <a:rPr sz="1200" dirty="0">
                <a:latin typeface="Times New Roman"/>
                <a:cs typeface="Times New Roman"/>
              </a:rPr>
              <a:t>delivery</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DL </a:t>
            </a:r>
            <a:r>
              <a:rPr sz="1200" dirty="0">
                <a:latin typeface="Times New Roman"/>
                <a:cs typeface="Times New Roman"/>
              </a:rPr>
              <a:t>Layer oversees the delivery of data between 2 </a:t>
            </a:r>
            <a:r>
              <a:rPr sz="1200" spc="-5" dirty="0">
                <a:latin typeface="Times New Roman"/>
                <a:cs typeface="Times New Roman"/>
              </a:rPr>
              <a:t>systems </a:t>
            </a:r>
            <a:r>
              <a:rPr sz="1200" dirty="0">
                <a:latin typeface="Times New Roman"/>
                <a:cs typeface="Times New Roman"/>
              </a:rPr>
              <a:t>on the </a:t>
            </a:r>
            <a:r>
              <a:rPr sz="1200" spc="-5" dirty="0">
                <a:latin typeface="Times New Roman"/>
                <a:cs typeface="Times New Roman"/>
              </a:rPr>
              <a:t>same</a:t>
            </a:r>
            <a:r>
              <a:rPr sz="1200" spc="-105"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469900" marR="160020" lvl="1" indent="-228600">
              <a:lnSpc>
                <a:spcPts val="1380"/>
              </a:lnSpc>
              <a:spcBef>
                <a:spcPts val="65"/>
              </a:spcBef>
              <a:buFont typeface="Courier New"/>
              <a:buChar char="o"/>
              <a:tabLst>
                <a:tab pos="469900" algn="l"/>
              </a:tabLst>
            </a:pPr>
            <a:r>
              <a:rPr sz="1200" spc="-5" dirty="0">
                <a:latin typeface="Times New Roman"/>
                <a:cs typeface="Times New Roman"/>
              </a:rPr>
              <a:t>Network </a:t>
            </a:r>
            <a:r>
              <a:rPr sz="1200" dirty="0">
                <a:latin typeface="Times New Roman"/>
                <a:cs typeface="Times New Roman"/>
              </a:rPr>
              <a:t>Layer ensures that each </a:t>
            </a:r>
            <a:r>
              <a:rPr sz="1200" spc="-5" dirty="0">
                <a:latin typeface="Times New Roman"/>
                <a:cs typeface="Times New Roman"/>
              </a:rPr>
              <a:t>packet gets </a:t>
            </a:r>
            <a:r>
              <a:rPr sz="1200" dirty="0">
                <a:latin typeface="Times New Roman"/>
                <a:cs typeface="Times New Roman"/>
              </a:rPr>
              <a:t>from its point </a:t>
            </a:r>
            <a:r>
              <a:rPr sz="1200" spc="-5" dirty="0">
                <a:latin typeface="Times New Roman"/>
                <a:cs typeface="Times New Roman"/>
              </a:rPr>
              <a:t>of </a:t>
            </a:r>
            <a:r>
              <a:rPr sz="1200" dirty="0">
                <a:latin typeface="Times New Roman"/>
                <a:cs typeface="Times New Roman"/>
              </a:rPr>
              <a:t>origin to its final  </a:t>
            </a:r>
            <a:r>
              <a:rPr sz="1200" spc="-5" dirty="0">
                <a:latin typeface="Times New Roman"/>
                <a:cs typeface="Times New Roman"/>
              </a:rPr>
              <a:t>destination</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ts val="1405"/>
              </a:lnSpc>
              <a:buFont typeface="Meiryo"/>
              <a:buChar char="➢"/>
              <a:tabLst>
                <a:tab pos="469900" algn="l"/>
              </a:tabLst>
            </a:pPr>
            <a:r>
              <a:rPr sz="1200" b="1" dirty="0">
                <a:latin typeface="Times New Roman"/>
                <a:cs typeface="Times New Roman"/>
              </a:rPr>
              <a:t>Node –to Node vs Source to</a:t>
            </a:r>
            <a:r>
              <a:rPr sz="1200" b="1" spc="-105" dirty="0">
                <a:latin typeface="Times New Roman"/>
                <a:cs typeface="Times New Roman"/>
              </a:rPr>
              <a:t> </a:t>
            </a:r>
            <a:r>
              <a:rPr sz="1200" b="1" dirty="0">
                <a:latin typeface="Times New Roman"/>
                <a:cs typeface="Times New Roman"/>
              </a:rPr>
              <a:t>Destination</a:t>
            </a:r>
            <a:endParaRPr sz="1200">
              <a:latin typeface="Times New Roman"/>
              <a:cs typeface="Times New Roman"/>
            </a:endParaRPr>
          </a:p>
          <a:p>
            <a:pPr marL="927100" marR="5080" lvl="1" indent="-228600">
              <a:lnSpc>
                <a:spcPts val="1380"/>
              </a:lnSpc>
              <a:spcBef>
                <a:spcPts val="60"/>
              </a:spcBef>
              <a:buFont typeface="Meiryo"/>
              <a:buChar char="✓"/>
              <a:tabLst>
                <a:tab pos="927100" algn="l"/>
              </a:tabLst>
            </a:pPr>
            <a:r>
              <a:rPr sz="1200" dirty="0">
                <a:latin typeface="Times New Roman"/>
                <a:cs typeface="Times New Roman"/>
              </a:rPr>
              <a:t>If the two </a:t>
            </a:r>
            <a:r>
              <a:rPr sz="1200" spc="-5" dirty="0">
                <a:latin typeface="Times New Roman"/>
                <a:cs typeface="Times New Roman"/>
              </a:rPr>
              <a:t>systems </a:t>
            </a:r>
            <a:r>
              <a:rPr sz="1200" dirty="0">
                <a:latin typeface="Times New Roman"/>
                <a:cs typeface="Times New Roman"/>
              </a:rPr>
              <a:t>are </a:t>
            </a:r>
            <a:r>
              <a:rPr sz="1200" spc="-5" dirty="0">
                <a:latin typeface="Times New Roman"/>
                <a:cs typeface="Times New Roman"/>
              </a:rPr>
              <a:t>connected </a:t>
            </a:r>
            <a:r>
              <a:rPr sz="1200" dirty="0">
                <a:latin typeface="Times New Roman"/>
                <a:cs typeface="Times New Roman"/>
              </a:rPr>
              <a:t>to </a:t>
            </a:r>
            <a:r>
              <a:rPr sz="1200" spc="-5" dirty="0">
                <a:latin typeface="Times New Roman"/>
                <a:cs typeface="Times New Roman"/>
              </a:rPr>
              <a:t>the same </a:t>
            </a:r>
            <a:r>
              <a:rPr sz="1200" dirty="0">
                <a:latin typeface="Times New Roman"/>
                <a:cs typeface="Times New Roman"/>
              </a:rPr>
              <a:t>network, there is no need for  </a:t>
            </a:r>
            <a:r>
              <a:rPr sz="1200" spc="-5" dirty="0">
                <a:latin typeface="Times New Roman"/>
                <a:cs typeface="Times New Roman"/>
              </a:rPr>
              <a:t>Network </a:t>
            </a:r>
            <a:r>
              <a:rPr sz="1200" dirty="0">
                <a:latin typeface="Times New Roman"/>
                <a:cs typeface="Times New Roman"/>
              </a:rPr>
              <a:t>layer and </a:t>
            </a:r>
            <a:r>
              <a:rPr sz="1200" spc="-5" dirty="0">
                <a:latin typeface="Times New Roman"/>
                <a:cs typeface="Times New Roman"/>
              </a:rPr>
              <a:t>node –to node delivery is</a:t>
            </a:r>
            <a:r>
              <a:rPr sz="1200" spc="-80" dirty="0">
                <a:latin typeface="Times New Roman"/>
                <a:cs typeface="Times New Roman"/>
              </a:rPr>
              <a:t> </a:t>
            </a:r>
            <a:r>
              <a:rPr sz="1200" spc="-5" dirty="0">
                <a:latin typeface="Times New Roman"/>
                <a:cs typeface="Times New Roman"/>
              </a:rPr>
              <a:t>enough</a:t>
            </a:r>
            <a:endParaRPr sz="1200">
              <a:latin typeface="Times New Roman"/>
              <a:cs typeface="Times New Roman"/>
            </a:endParaRPr>
          </a:p>
          <a:p>
            <a:pPr marL="927100" marR="190500" lvl="1" indent="-228600">
              <a:lnSpc>
                <a:spcPts val="1380"/>
              </a:lnSpc>
              <a:buFont typeface="Meiryo"/>
              <a:buChar char="✓"/>
              <a:tabLst>
                <a:tab pos="927100" algn="l"/>
              </a:tabLst>
            </a:pPr>
            <a:r>
              <a:rPr sz="1200" dirty="0">
                <a:latin typeface="Times New Roman"/>
                <a:cs typeface="Times New Roman"/>
              </a:rPr>
              <a:t>If two </a:t>
            </a:r>
            <a:r>
              <a:rPr sz="1200" spc="-5" dirty="0">
                <a:latin typeface="Times New Roman"/>
                <a:cs typeface="Times New Roman"/>
              </a:rPr>
              <a:t>systems </a:t>
            </a:r>
            <a:r>
              <a:rPr sz="1200" dirty="0">
                <a:latin typeface="Times New Roman"/>
                <a:cs typeface="Times New Roman"/>
              </a:rPr>
              <a:t>are connected to two </a:t>
            </a:r>
            <a:r>
              <a:rPr sz="1200" spc="-5" dirty="0">
                <a:latin typeface="Times New Roman"/>
                <a:cs typeface="Times New Roman"/>
              </a:rPr>
              <a:t>different networks, </a:t>
            </a:r>
            <a:r>
              <a:rPr sz="1200" dirty="0">
                <a:latin typeface="Times New Roman"/>
                <a:cs typeface="Times New Roman"/>
              </a:rPr>
              <a:t>there is </a:t>
            </a:r>
            <a:r>
              <a:rPr sz="1200" spc="-5" dirty="0">
                <a:latin typeface="Times New Roman"/>
                <a:cs typeface="Times New Roman"/>
              </a:rPr>
              <a:t>often </a:t>
            </a:r>
            <a:r>
              <a:rPr sz="1200" dirty="0">
                <a:latin typeface="Times New Roman"/>
                <a:cs typeface="Times New Roman"/>
              </a:rPr>
              <a:t>a  need for Source-to </a:t>
            </a:r>
            <a:r>
              <a:rPr sz="1200" spc="-5" dirty="0">
                <a:latin typeface="Times New Roman"/>
                <a:cs typeface="Times New Roman"/>
              </a:rPr>
              <a:t>destination</a:t>
            </a:r>
            <a:r>
              <a:rPr sz="1200" spc="-100" dirty="0">
                <a:latin typeface="Times New Roman"/>
                <a:cs typeface="Times New Roman"/>
              </a:rPr>
              <a:t> </a:t>
            </a:r>
            <a:r>
              <a:rPr sz="1200" spc="-5" dirty="0">
                <a:latin typeface="Times New Roman"/>
                <a:cs typeface="Times New Roman"/>
              </a:rPr>
              <a:t>delivery</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47</a:t>
            </a:fld>
            <a:endParaRPr dirty="0"/>
          </a:p>
        </p:txBody>
      </p:sp>
    </p:spTree>
    <p:extLst>
      <p:ext uri="{BB962C8B-B14F-4D97-AF65-F5344CB8AC3E}">
        <p14:creationId xmlns:p14="http://schemas.microsoft.com/office/powerpoint/2010/main" val="3410895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600200" y="914400"/>
            <a:ext cx="4232998" cy="1804416"/>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130300" y="2721102"/>
            <a:ext cx="5532755" cy="7002145"/>
          </a:xfrm>
          <a:prstGeom prst="rect">
            <a:avLst/>
          </a:prstGeom>
        </p:spPr>
        <p:txBody>
          <a:bodyPr vert="horz" wrap="square" lIns="0" tIns="0" rIns="0" bIns="0" rtlCol="0">
            <a:spAutoFit/>
          </a:bodyPr>
          <a:lstStyle/>
          <a:p>
            <a:pPr marL="241300" indent="-228600">
              <a:lnSpc>
                <a:spcPct val="100000"/>
              </a:lnSpc>
              <a:buFont typeface="Symbol"/>
              <a:buChar char=""/>
              <a:tabLst>
                <a:tab pos="240665" algn="l"/>
                <a:tab pos="241300" algn="l"/>
              </a:tabLst>
            </a:pPr>
            <a:r>
              <a:rPr sz="1200" b="1" dirty="0">
                <a:latin typeface="Times New Roman"/>
                <a:cs typeface="Times New Roman"/>
              </a:rPr>
              <a:t>Function of </a:t>
            </a:r>
            <a:r>
              <a:rPr sz="1200" b="1" spc="-5" dirty="0">
                <a:latin typeface="Times New Roman"/>
                <a:cs typeface="Times New Roman"/>
              </a:rPr>
              <a:t>Network</a:t>
            </a:r>
            <a:r>
              <a:rPr sz="1200" b="1" spc="-80" dirty="0">
                <a:latin typeface="Times New Roman"/>
                <a:cs typeface="Times New Roman"/>
              </a:rPr>
              <a:t> </a:t>
            </a:r>
            <a:r>
              <a:rPr sz="1200" b="1" dirty="0">
                <a:latin typeface="Times New Roman"/>
                <a:cs typeface="Times New Roman"/>
              </a:rPr>
              <a:t>Layer</a:t>
            </a:r>
            <a:endParaRPr sz="1200">
              <a:latin typeface="Times New Roman"/>
              <a:cs typeface="Times New Roman"/>
            </a:endParaRPr>
          </a:p>
          <a:p>
            <a:pPr>
              <a:lnSpc>
                <a:spcPct val="100000"/>
              </a:lnSpc>
              <a:spcBef>
                <a:spcPts val="45"/>
              </a:spcBef>
            </a:pPr>
            <a:endParaRPr sz="1100">
              <a:latin typeface="Times New Roman"/>
              <a:cs typeface="Times New Roman"/>
            </a:endParaRPr>
          </a:p>
          <a:p>
            <a:pPr marL="241300" indent="-228600">
              <a:lnSpc>
                <a:spcPct val="100000"/>
              </a:lnSpc>
              <a:spcBef>
                <a:spcPts val="5"/>
              </a:spcBef>
              <a:buFont typeface="Courier New"/>
              <a:buChar char="o"/>
              <a:tabLst>
                <a:tab pos="241300" algn="l"/>
              </a:tabLst>
            </a:pPr>
            <a:r>
              <a:rPr sz="1200" b="1" dirty="0">
                <a:latin typeface="Times New Roman"/>
                <a:cs typeface="Times New Roman"/>
              </a:rPr>
              <a:t>Logical</a:t>
            </a:r>
            <a:r>
              <a:rPr sz="1200" b="1" spc="-55" dirty="0">
                <a:latin typeface="Times New Roman"/>
                <a:cs typeface="Times New Roman"/>
              </a:rPr>
              <a:t> </a:t>
            </a:r>
            <a:r>
              <a:rPr sz="1200" b="1" spc="-5" dirty="0">
                <a:latin typeface="Times New Roman"/>
                <a:cs typeface="Times New Roman"/>
              </a:rPr>
              <a:t>Addressing</a:t>
            </a:r>
            <a:endParaRPr sz="1200">
              <a:latin typeface="Times New Roman"/>
              <a:cs typeface="Times New Roman"/>
            </a:endParaRPr>
          </a:p>
          <a:p>
            <a:pPr>
              <a:lnSpc>
                <a:spcPct val="100000"/>
              </a:lnSpc>
              <a:spcBef>
                <a:spcPts val="20"/>
              </a:spcBef>
              <a:buFont typeface="Courier New"/>
              <a:buChar char="o"/>
            </a:pPr>
            <a:endParaRPr sz="1200">
              <a:latin typeface="Times New Roman"/>
              <a:cs typeface="Times New Roman"/>
            </a:endParaRPr>
          </a:p>
          <a:p>
            <a:pPr marL="698500" marR="6985" lvl="1" indent="-228600">
              <a:lnSpc>
                <a:spcPts val="1380"/>
              </a:lnSpc>
              <a:spcBef>
                <a:spcPts val="5"/>
              </a:spcBef>
              <a:buFont typeface="Meiryo"/>
              <a:buChar char="➢"/>
              <a:tabLst>
                <a:tab pos="698500" algn="l"/>
              </a:tabLst>
            </a:pPr>
            <a:r>
              <a:rPr sz="1200" dirty="0">
                <a:latin typeface="Times New Roman"/>
                <a:cs typeface="Times New Roman"/>
              </a:rPr>
              <a:t>Physical addressing </a:t>
            </a:r>
            <a:r>
              <a:rPr sz="1200" spc="-5" dirty="0">
                <a:latin typeface="Times New Roman"/>
                <a:cs typeface="Times New Roman"/>
              </a:rPr>
              <a:t>implemented </a:t>
            </a:r>
            <a:r>
              <a:rPr sz="1200" dirty="0">
                <a:latin typeface="Times New Roman"/>
                <a:cs typeface="Times New Roman"/>
              </a:rPr>
              <a:t>by </a:t>
            </a:r>
            <a:r>
              <a:rPr sz="1200" spc="-5" dirty="0">
                <a:latin typeface="Times New Roman"/>
                <a:cs typeface="Times New Roman"/>
              </a:rPr>
              <a:t>Data </a:t>
            </a:r>
            <a:r>
              <a:rPr sz="1200" dirty="0">
                <a:latin typeface="Times New Roman"/>
                <a:cs typeface="Times New Roman"/>
              </a:rPr>
              <a:t>link layer </a:t>
            </a:r>
            <a:r>
              <a:rPr sz="1200" spc="-5" dirty="0">
                <a:latin typeface="Times New Roman"/>
                <a:cs typeface="Times New Roman"/>
              </a:rPr>
              <a:t>handles </a:t>
            </a:r>
            <a:r>
              <a:rPr sz="1200" dirty="0">
                <a:latin typeface="Times New Roman"/>
                <a:cs typeface="Times New Roman"/>
              </a:rPr>
              <a:t>addressing  problem</a:t>
            </a:r>
            <a:r>
              <a:rPr sz="1200" spc="-110" dirty="0">
                <a:latin typeface="Times New Roman"/>
                <a:cs typeface="Times New Roman"/>
              </a:rPr>
              <a:t> </a:t>
            </a:r>
            <a:r>
              <a:rPr sz="1200" dirty="0">
                <a:latin typeface="Times New Roman"/>
                <a:cs typeface="Times New Roman"/>
              </a:rPr>
              <a:t>locally</a:t>
            </a:r>
            <a:endParaRPr sz="1200">
              <a:latin typeface="Times New Roman"/>
              <a:cs typeface="Times New Roman"/>
            </a:endParaRPr>
          </a:p>
          <a:p>
            <a:pPr marL="698500" marR="8255" lvl="1" indent="-228600">
              <a:lnSpc>
                <a:spcPts val="1380"/>
              </a:lnSpc>
              <a:buFont typeface="Meiryo"/>
              <a:buChar char="➢"/>
              <a:tabLst>
                <a:tab pos="698500" algn="l"/>
              </a:tabLst>
            </a:pPr>
            <a:r>
              <a:rPr sz="1200" spc="-5" dirty="0">
                <a:latin typeface="Times New Roman"/>
                <a:cs typeface="Times New Roman"/>
              </a:rPr>
              <a:t>If </a:t>
            </a:r>
            <a:r>
              <a:rPr sz="1200" dirty="0">
                <a:latin typeface="Times New Roman"/>
                <a:cs typeface="Times New Roman"/>
              </a:rPr>
              <a:t>a </a:t>
            </a:r>
            <a:r>
              <a:rPr sz="1200" spc="-5" dirty="0">
                <a:latin typeface="Times New Roman"/>
                <a:cs typeface="Times New Roman"/>
              </a:rPr>
              <a:t>packet is going from one network to another, we need another addressing  </a:t>
            </a:r>
            <a:r>
              <a:rPr sz="1200" dirty="0">
                <a:latin typeface="Times New Roman"/>
                <a:cs typeface="Times New Roman"/>
              </a:rPr>
              <a:t>system to help distinguish source &amp; destination</a:t>
            </a:r>
            <a:r>
              <a:rPr sz="1200" spc="-110"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a:p>
            <a:pPr marL="698500" marR="5080" lvl="1" indent="-228600">
              <a:lnSpc>
                <a:spcPts val="1380"/>
              </a:lnSpc>
              <a:buFont typeface="Meiryo"/>
              <a:buChar char="➢"/>
              <a:tabLst>
                <a:tab pos="698500" algn="l"/>
              </a:tabLst>
            </a:pPr>
            <a:r>
              <a:rPr sz="1200" dirty="0">
                <a:latin typeface="Times New Roman"/>
                <a:cs typeface="Times New Roman"/>
              </a:rPr>
              <a:t>Network layer adds Header to the data </a:t>
            </a:r>
            <a:r>
              <a:rPr sz="1200" spc="-5" dirty="0">
                <a:latin typeface="Times New Roman"/>
                <a:cs typeface="Times New Roman"/>
              </a:rPr>
              <a:t>coming </a:t>
            </a:r>
            <a:r>
              <a:rPr sz="1200" dirty="0">
                <a:latin typeface="Times New Roman"/>
                <a:cs typeface="Times New Roman"/>
              </a:rPr>
              <a:t>from upper layers that among  other things include </a:t>
            </a:r>
            <a:r>
              <a:rPr sz="1200" spc="-5" dirty="0">
                <a:latin typeface="Times New Roman"/>
                <a:cs typeface="Times New Roman"/>
              </a:rPr>
              <a:t>LOGICAL ADDRESS </a:t>
            </a:r>
            <a:r>
              <a:rPr sz="1200" dirty="0">
                <a:latin typeface="Times New Roman"/>
                <a:cs typeface="Times New Roman"/>
              </a:rPr>
              <a:t>of the sender </a:t>
            </a:r>
            <a:r>
              <a:rPr sz="1200" spc="-5" dirty="0">
                <a:latin typeface="Times New Roman"/>
                <a:cs typeface="Times New Roman"/>
              </a:rPr>
              <a:t>and</a:t>
            </a:r>
            <a:r>
              <a:rPr sz="1200" spc="-75" dirty="0">
                <a:latin typeface="Times New Roman"/>
                <a:cs typeface="Times New Roman"/>
              </a:rPr>
              <a:t> </a:t>
            </a:r>
            <a:r>
              <a:rPr sz="1200" dirty="0">
                <a:latin typeface="Times New Roman"/>
                <a:cs typeface="Times New Roman"/>
              </a:rPr>
              <a:t>receiver</a:t>
            </a:r>
            <a:endParaRPr sz="1200">
              <a:latin typeface="Times New Roman"/>
              <a:cs typeface="Times New Roman"/>
            </a:endParaRPr>
          </a:p>
          <a:p>
            <a:pPr marL="241300" indent="-228600">
              <a:lnSpc>
                <a:spcPts val="1320"/>
              </a:lnSpc>
              <a:buFont typeface="Courier New"/>
              <a:buChar char="o"/>
              <a:tabLst>
                <a:tab pos="241300" algn="l"/>
              </a:tabLst>
            </a:pPr>
            <a:r>
              <a:rPr sz="1200" b="1" spc="-5" dirty="0">
                <a:latin typeface="Times New Roman"/>
                <a:cs typeface="Times New Roman"/>
              </a:rPr>
              <a:t>Routing</a:t>
            </a:r>
            <a:endParaRPr sz="1200">
              <a:latin typeface="Times New Roman"/>
              <a:cs typeface="Times New Roman"/>
            </a:endParaRPr>
          </a:p>
          <a:p>
            <a:pPr marL="698500" marR="6985" lvl="1" indent="-228600" algn="just">
              <a:lnSpc>
                <a:spcPts val="1380"/>
              </a:lnSpc>
              <a:spcBef>
                <a:spcPts val="60"/>
              </a:spcBef>
              <a:buFont typeface="Meiryo"/>
              <a:buChar char="➢"/>
              <a:tabLst>
                <a:tab pos="698500" algn="l"/>
              </a:tabLst>
            </a:pPr>
            <a:r>
              <a:rPr sz="1200" spc="-5" dirty="0">
                <a:latin typeface="Times New Roman"/>
                <a:cs typeface="Times New Roman"/>
              </a:rPr>
              <a:t>When independent networks or links are connected </a:t>
            </a:r>
            <a:r>
              <a:rPr sz="1200" dirty="0">
                <a:latin typeface="Times New Roman"/>
                <a:cs typeface="Times New Roman"/>
              </a:rPr>
              <a:t>together to create an  “internetwork”, the </a:t>
            </a:r>
            <a:r>
              <a:rPr sz="1200" spc="-5" dirty="0">
                <a:latin typeface="Times New Roman"/>
                <a:cs typeface="Times New Roman"/>
              </a:rPr>
              <a:t>internetworking devices route packets </a:t>
            </a:r>
            <a:r>
              <a:rPr sz="1200" dirty="0">
                <a:latin typeface="Times New Roman"/>
                <a:cs typeface="Times New Roman"/>
              </a:rPr>
              <a:t>to </a:t>
            </a:r>
            <a:r>
              <a:rPr sz="1200" spc="-5" dirty="0">
                <a:latin typeface="Times New Roman"/>
                <a:cs typeface="Times New Roman"/>
              </a:rPr>
              <a:t>their final  destination</a:t>
            </a:r>
            <a:endParaRPr sz="1200">
              <a:latin typeface="Times New Roman"/>
              <a:cs typeface="Times New Roman"/>
            </a:endParaRPr>
          </a:p>
          <a:p>
            <a:pPr marL="698500" lvl="1" indent="-228600">
              <a:lnSpc>
                <a:spcPts val="1315"/>
              </a:lnSpc>
              <a:buFont typeface="Meiryo"/>
              <a:buChar char="➢"/>
              <a:tabLst>
                <a:tab pos="698500" algn="l"/>
              </a:tabLst>
            </a:pPr>
            <a:r>
              <a:rPr sz="1200" dirty="0">
                <a:latin typeface="Times New Roman"/>
                <a:cs typeface="Times New Roman"/>
              </a:rPr>
              <a:t>Routers are those internetworking</a:t>
            </a:r>
            <a:r>
              <a:rPr sz="1200" spc="-110"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One of </a:t>
            </a:r>
            <a:r>
              <a:rPr sz="1200" dirty="0">
                <a:latin typeface="Times New Roman"/>
                <a:cs typeface="Times New Roman"/>
              </a:rPr>
              <a:t>the </a:t>
            </a:r>
            <a:r>
              <a:rPr sz="1200" spc="-5" dirty="0">
                <a:latin typeface="Times New Roman"/>
                <a:cs typeface="Times New Roman"/>
              </a:rPr>
              <a:t>functions of Network layer </a:t>
            </a:r>
            <a:r>
              <a:rPr sz="1200" dirty="0">
                <a:latin typeface="Times New Roman"/>
                <a:cs typeface="Times New Roman"/>
              </a:rPr>
              <a:t>is to </a:t>
            </a:r>
            <a:r>
              <a:rPr sz="1200" spc="-5" dirty="0">
                <a:latin typeface="Times New Roman"/>
                <a:cs typeface="Times New Roman"/>
              </a:rPr>
              <a:t>define </a:t>
            </a:r>
            <a:r>
              <a:rPr sz="1200" dirty="0">
                <a:latin typeface="Times New Roman"/>
                <a:cs typeface="Times New Roman"/>
              </a:rPr>
              <a:t>this</a:t>
            </a:r>
            <a:r>
              <a:rPr sz="1200" spc="-60" dirty="0">
                <a:latin typeface="Times New Roman"/>
                <a:cs typeface="Times New Roman"/>
              </a:rPr>
              <a:t> </a:t>
            </a:r>
            <a:r>
              <a:rPr sz="1200" dirty="0">
                <a:latin typeface="Times New Roman"/>
                <a:cs typeface="Times New Roman"/>
              </a:rPr>
              <a:t>route</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ts val="1395"/>
              </a:lnSpc>
              <a:spcBef>
                <a:spcPts val="5"/>
              </a:spcBef>
              <a:buFont typeface="Meiryo"/>
              <a:buChar char="✓"/>
              <a:tabLst>
                <a:tab pos="241300" algn="l"/>
              </a:tabLst>
            </a:pPr>
            <a:r>
              <a:rPr sz="1200" b="1" u="heavy" dirty="0">
                <a:latin typeface="Times New Roman"/>
                <a:cs typeface="Times New Roman"/>
              </a:rPr>
              <a:t>Example </a:t>
            </a:r>
            <a:r>
              <a:rPr sz="1200" b="1" u="heavy" spc="-5" dirty="0">
                <a:latin typeface="Times New Roman"/>
                <a:cs typeface="Times New Roman"/>
              </a:rPr>
              <a:t>Network</a:t>
            </a:r>
            <a:r>
              <a:rPr sz="1200" b="1" u="heavy" spc="-80" dirty="0">
                <a:latin typeface="Times New Roman"/>
                <a:cs typeface="Times New Roman"/>
              </a:rPr>
              <a:t> </a:t>
            </a:r>
            <a:r>
              <a:rPr sz="1200" b="1" u="heavy" dirty="0">
                <a:latin typeface="Times New Roman"/>
                <a:cs typeface="Times New Roman"/>
              </a:rPr>
              <a:t>Layer</a:t>
            </a:r>
            <a:endParaRPr sz="1200">
              <a:latin typeface="Times New Roman"/>
              <a:cs typeface="Times New Roman"/>
            </a:endParaRPr>
          </a:p>
          <a:p>
            <a:pPr marL="927100" marR="8255">
              <a:lnSpc>
                <a:spcPct val="92400"/>
              </a:lnSpc>
              <a:spcBef>
                <a:spcPts val="95"/>
              </a:spcBef>
            </a:pPr>
            <a:r>
              <a:rPr sz="1600" spc="-5" dirty="0">
                <a:latin typeface="Times New Roman"/>
                <a:cs typeface="Times New Roman"/>
              </a:rPr>
              <a:t>•</a:t>
            </a:r>
            <a:r>
              <a:rPr sz="1200" spc="-5" dirty="0">
                <a:latin typeface="Times New Roman"/>
                <a:cs typeface="Times New Roman"/>
              </a:rPr>
              <a:t>We want </a:t>
            </a:r>
            <a:r>
              <a:rPr sz="1200" dirty="0">
                <a:latin typeface="Times New Roman"/>
                <a:cs typeface="Times New Roman"/>
              </a:rPr>
              <a:t>to </a:t>
            </a:r>
            <a:r>
              <a:rPr sz="1200" spc="-5" dirty="0">
                <a:latin typeface="Times New Roman"/>
                <a:cs typeface="Times New Roman"/>
              </a:rPr>
              <a:t>send data from </a:t>
            </a:r>
            <a:r>
              <a:rPr sz="1200" dirty="0">
                <a:latin typeface="Times New Roman"/>
                <a:cs typeface="Times New Roman"/>
              </a:rPr>
              <a:t>a </a:t>
            </a:r>
            <a:r>
              <a:rPr sz="1200" spc="-5" dirty="0">
                <a:latin typeface="Times New Roman"/>
                <a:cs typeface="Times New Roman"/>
              </a:rPr>
              <a:t>node with network </a:t>
            </a:r>
            <a:r>
              <a:rPr sz="1200" dirty="0">
                <a:latin typeface="Times New Roman"/>
                <a:cs typeface="Times New Roman"/>
              </a:rPr>
              <a:t>address </a:t>
            </a:r>
            <a:r>
              <a:rPr sz="1200" spc="-5" dirty="0">
                <a:latin typeface="Times New Roman"/>
                <a:cs typeface="Times New Roman"/>
              </a:rPr>
              <a:t>‘A’ </a:t>
            </a:r>
            <a:r>
              <a:rPr sz="1200" dirty="0">
                <a:latin typeface="Times New Roman"/>
                <a:cs typeface="Times New Roman"/>
              </a:rPr>
              <a:t>and </a:t>
            </a:r>
            <a:r>
              <a:rPr sz="1200" spc="-5" dirty="0">
                <a:latin typeface="Times New Roman"/>
                <a:cs typeface="Times New Roman"/>
              </a:rPr>
              <a:t>physical  address 10, located on one LAN</a:t>
            </a:r>
            <a:r>
              <a:rPr sz="1200" spc="-80" dirty="0">
                <a:latin typeface="Times New Roman"/>
                <a:cs typeface="Times New Roman"/>
              </a:rPr>
              <a:t> </a:t>
            </a:r>
            <a:r>
              <a:rPr sz="1200" spc="-5" dirty="0">
                <a:latin typeface="Times New Roman"/>
                <a:cs typeface="Times New Roman"/>
              </a:rPr>
              <a:t>to</a:t>
            </a:r>
            <a:endParaRPr sz="1200">
              <a:latin typeface="Times New Roman"/>
              <a:cs typeface="Times New Roman"/>
            </a:endParaRPr>
          </a:p>
          <a:p>
            <a:pPr marL="927100" marR="6985">
              <a:lnSpc>
                <a:spcPct val="92400"/>
              </a:lnSpc>
              <a:spcBef>
                <a:spcPts val="60"/>
              </a:spcBef>
            </a:pPr>
            <a:r>
              <a:rPr sz="1600" spc="-5" dirty="0">
                <a:latin typeface="Times New Roman"/>
                <a:cs typeface="Times New Roman"/>
              </a:rPr>
              <a:t>•</a:t>
            </a:r>
            <a:r>
              <a:rPr sz="1200" spc="-5" dirty="0">
                <a:latin typeface="Times New Roman"/>
                <a:cs typeface="Times New Roman"/>
              </a:rPr>
              <a:t>A node with network </a:t>
            </a:r>
            <a:r>
              <a:rPr sz="1200" dirty="0">
                <a:latin typeface="Times New Roman"/>
                <a:cs typeface="Times New Roman"/>
              </a:rPr>
              <a:t>address </a:t>
            </a:r>
            <a:r>
              <a:rPr sz="1200" spc="-5" dirty="0">
                <a:latin typeface="Times New Roman"/>
                <a:cs typeface="Times New Roman"/>
              </a:rPr>
              <a:t>P </a:t>
            </a:r>
            <a:r>
              <a:rPr sz="1200" dirty="0">
                <a:latin typeface="Times New Roman"/>
                <a:cs typeface="Times New Roman"/>
              </a:rPr>
              <a:t>and </a:t>
            </a:r>
            <a:r>
              <a:rPr sz="1200" spc="-5" dirty="0">
                <a:latin typeface="Times New Roman"/>
                <a:cs typeface="Times New Roman"/>
              </a:rPr>
              <a:t>physical address 95 located on  </a:t>
            </a:r>
            <a:r>
              <a:rPr sz="1200" dirty="0">
                <a:latin typeface="Times New Roman"/>
                <a:cs typeface="Times New Roman"/>
              </a:rPr>
              <a:t>another</a:t>
            </a:r>
            <a:r>
              <a:rPr sz="1200" spc="-105" dirty="0">
                <a:latin typeface="Times New Roman"/>
                <a:cs typeface="Times New Roman"/>
              </a:rPr>
              <a:t> </a:t>
            </a:r>
            <a:r>
              <a:rPr sz="1200" spc="-5" dirty="0">
                <a:latin typeface="Times New Roman"/>
                <a:cs typeface="Times New Roman"/>
              </a:rPr>
              <a:t>LAN</a:t>
            </a:r>
            <a:endParaRPr sz="1200">
              <a:latin typeface="Times New Roman"/>
              <a:cs typeface="Times New Roman"/>
            </a:endParaRPr>
          </a:p>
          <a:p>
            <a:pPr marL="927100" marR="7620">
              <a:lnSpc>
                <a:spcPct val="92700"/>
              </a:lnSpc>
              <a:spcBef>
                <a:spcPts val="55"/>
              </a:spcBef>
            </a:pPr>
            <a:r>
              <a:rPr sz="1600" spc="-5" dirty="0">
                <a:latin typeface="Times New Roman"/>
                <a:cs typeface="Times New Roman"/>
              </a:rPr>
              <a:t>•</a:t>
            </a:r>
            <a:r>
              <a:rPr sz="1200" spc="-5" dirty="0">
                <a:latin typeface="Times New Roman"/>
                <a:cs typeface="Times New Roman"/>
              </a:rPr>
              <a:t>Because </a:t>
            </a:r>
            <a:r>
              <a:rPr sz="1200" dirty="0">
                <a:latin typeface="Times New Roman"/>
                <a:cs typeface="Times New Roman"/>
              </a:rPr>
              <a:t>the two nodes are present on </a:t>
            </a:r>
            <a:r>
              <a:rPr sz="1200" spc="-5" dirty="0">
                <a:latin typeface="Times New Roman"/>
                <a:cs typeface="Times New Roman"/>
              </a:rPr>
              <a:t>two different networks, we cannot  use physical address</a:t>
            </a:r>
            <a:r>
              <a:rPr sz="1200" spc="-90" dirty="0">
                <a:latin typeface="Times New Roman"/>
                <a:cs typeface="Times New Roman"/>
              </a:rPr>
              <a:t> </a:t>
            </a:r>
            <a:r>
              <a:rPr sz="1200" spc="-5" dirty="0">
                <a:latin typeface="Times New Roman"/>
                <a:cs typeface="Times New Roman"/>
              </a:rPr>
              <a:t>only</a:t>
            </a:r>
            <a:endParaRPr sz="1200">
              <a:latin typeface="Times New Roman"/>
              <a:cs typeface="Times New Roman"/>
            </a:endParaRPr>
          </a:p>
          <a:p>
            <a:pPr marL="927100" marR="5080">
              <a:lnSpc>
                <a:spcPts val="1370"/>
              </a:lnSpc>
              <a:spcBef>
                <a:spcPts val="235"/>
              </a:spcBef>
            </a:pPr>
            <a:r>
              <a:rPr sz="1400" spc="-5" dirty="0">
                <a:latin typeface="Times New Roman"/>
                <a:cs typeface="Times New Roman"/>
              </a:rPr>
              <a:t>•</a:t>
            </a:r>
            <a:r>
              <a:rPr sz="1200" spc="-5" dirty="0">
                <a:latin typeface="Times New Roman"/>
                <a:cs typeface="Times New Roman"/>
              </a:rPr>
              <a:t>We </a:t>
            </a:r>
            <a:r>
              <a:rPr sz="1200" dirty="0">
                <a:latin typeface="Times New Roman"/>
                <a:cs typeface="Times New Roman"/>
              </a:rPr>
              <a:t>need a Network address that can </a:t>
            </a:r>
            <a:r>
              <a:rPr sz="1200" spc="-5" dirty="0">
                <a:latin typeface="Times New Roman"/>
                <a:cs typeface="Times New Roman"/>
              </a:rPr>
              <a:t>pass </a:t>
            </a:r>
            <a:r>
              <a:rPr sz="1200" dirty="0">
                <a:latin typeface="Times New Roman"/>
                <a:cs typeface="Times New Roman"/>
              </a:rPr>
              <a:t>us from the Network  boundaries</a:t>
            </a:r>
            <a:endParaRPr sz="1200">
              <a:latin typeface="Times New Roman"/>
              <a:cs typeface="Times New Roman"/>
            </a:endParaRPr>
          </a:p>
          <a:p>
            <a:pPr marL="927100" marR="7620">
              <a:lnSpc>
                <a:spcPts val="1370"/>
              </a:lnSpc>
              <a:spcBef>
                <a:spcPts val="200"/>
              </a:spcBef>
            </a:pPr>
            <a:r>
              <a:rPr sz="1400" spc="-5" dirty="0">
                <a:latin typeface="Times New Roman"/>
                <a:cs typeface="Times New Roman"/>
              </a:rPr>
              <a:t>•</a:t>
            </a:r>
            <a:r>
              <a:rPr sz="1200" spc="-5" dirty="0">
                <a:latin typeface="Times New Roman"/>
                <a:cs typeface="Times New Roman"/>
              </a:rPr>
              <a:t>The </a:t>
            </a:r>
            <a:r>
              <a:rPr sz="1200" dirty="0">
                <a:latin typeface="Times New Roman"/>
                <a:cs typeface="Times New Roman"/>
              </a:rPr>
              <a:t>packet therefore </a:t>
            </a:r>
            <a:r>
              <a:rPr sz="1200" spc="-5" dirty="0">
                <a:latin typeface="Times New Roman"/>
                <a:cs typeface="Times New Roman"/>
              </a:rPr>
              <a:t>contains </a:t>
            </a:r>
            <a:r>
              <a:rPr sz="1200" dirty="0">
                <a:latin typeface="Times New Roman"/>
                <a:cs typeface="Times New Roman"/>
              </a:rPr>
              <a:t>the </a:t>
            </a:r>
            <a:r>
              <a:rPr sz="1200" spc="-5" dirty="0">
                <a:latin typeface="Times New Roman"/>
                <a:cs typeface="Times New Roman"/>
              </a:rPr>
              <a:t>logical </a:t>
            </a:r>
            <a:r>
              <a:rPr sz="1200" dirty="0">
                <a:latin typeface="Times New Roman"/>
                <a:cs typeface="Times New Roman"/>
              </a:rPr>
              <a:t>address which </a:t>
            </a:r>
            <a:r>
              <a:rPr sz="1200" spc="-5" dirty="0">
                <a:latin typeface="Times New Roman"/>
                <a:cs typeface="Times New Roman"/>
              </a:rPr>
              <a:t>remains </a:t>
            </a:r>
            <a:r>
              <a:rPr sz="1200" dirty="0">
                <a:latin typeface="Times New Roman"/>
                <a:cs typeface="Times New Roman"/>
              </a:rPr>
              <a:t>the </a:t>
            </a:r>
            <a:r>
              <a:rPr sz="1200" spc="-5" dirty="0">
                <a:latin typeface="Times New Roman"/>
                <a:cs typeface="Times New Roman"/>
              </a:rPr>
              <a:t>same  </a:t>
            </a:r>
            <a:r>
              <a:rPr sz="1200" dirty="0">
                <a:latin typeface="Times New Roman"/>
                <a:cs typeface="Times New Roman"/>
              </a:rPr>
              <a:t>from source to</a:t>
            </a:r>
            <a:r>
              <a:rPr sz="1200" spc="-110" dirty="0">
                <a:latin typeface="Times New Roman"/>
                <a:cs typeface="Times New Roman"/>
              </a:rPr>
              <a:t> </a:t>
            </a:r>
            <a:r>
              <a:rPr sz="1200" dirty="0">
                <a:latin typeface="Times New Roman"/>
                <a:cs typeface="Times New Roman"/>
              </a:rPr>
              <a:t>destination</a:t>
            </a:r>
            <a:endParaRPr sz="1200">
              <a:latin typeface="Times New Roman"/>
              <a:cs typeface="Times New Roman"/>
            </a:endParaRPr>
          </a:p>
          <a:p>
            <a:pPr marL="927100" marR="7620">
              <a:lnSpc>
                <a:spcPts val="1370"/>
              </a:lnSpc>
              <a:spcBef>
                <a:spcPts val="200"/>
              </a:spcBef>
            </a:pPr>
            <a:r>
              <a:rPr sz="1400" spc="-5" dirty="0">
                <a:latin typeface="Times New Roman"/>
                <a:cs typeface="Times New Roman"/>
              </a:rPr>
              <a:t>•</a:t>
            </a:r>
            <a:r>
              <a:rPr sz="1200" spc="-5" dirty="0">
                <a:latin typeface="Times New Roman"/>
                <a:cs typeface="Times New Roman"/>
              </a:rPr>
              <a:t>The </a:t>
            </a:r>
            <a:r>
              <a:rPr sz="1200" dirty="0">
                <a:latin typeface="Times New Roman"/>
                <a:cs typeface="Times New Roman"/>
              </a:rPr>
              <a:t>physical address will change </a:t>
            </a:r>
            <a:r>
              <a:rPr sz="1200" spc="-5" dirty="0">
                <a:latin typeface="Times New Roman"/>
                <a:cs typeface="Times New Roman"/>
              </a:rPr>
              <a:t>when packet moves from one network  </a:t>
            </a:r>
            <a:r>
              <a:rPr sz="1200" dirty="0">
                <a:latin typeface="Times New Roman"/>
                <a:cs typeface="Times New Roman"/>
              </a:rPr>
              <a:t>to the</a:t>
            </a:r>
            <a:r>
              <a:rPr sz="1200" spc="-85" dirty="0">
                <a:latin typeface="Times New Roman"/>
                <a:cs typeface="Times New Roman"/>
              </a:rPr>
              <a:t> </a:t>
            </a:r>
            <a:r>
              <a:rPr sz="1200" spc="-5" dirty="0">
                <a:latin typeface="Times New Roman"/>
                <a:cs typeface="Times New Roman"/>
              </a:rPr>
              <a:t>other</a:t>
            </a:r>
            <a:endParaRPr sz="1200">
              <a:latin typeface="Times New Roman"/>
              <a:cs typeface="Times New Roman"/>
            </a:endParaRPr>
          </a:p>
          <a:p>
            <a:pPr marL="927100">
              <a:lnSpc>
                <a:spcPts val="1525"/>
              </a:lnSpc>
            </a:pPr>
            <a:r>
              <a:rPr sz="1400" spc="-5" dirty="0">
                <a:latin typeface="Times New Roman"/>
                <a:cs typeface="Times New Roman"/>
              </a:rPr>
              <a:t>•</a:t>
            </a:r>
            <a:r>
              <a:rPr sz="1200" spc="-5" dirty="0">
                <a:latin typeface="Times New Roman"/>
                <a:cs typeface="Times New Roman"/>
              </a:rPr>
              <a:t>The box with </a:t>
            </a:r>
            <a:r>
              <a:rPr sz="1200" dirty="0">
                <a:latin typeface="Times New Roman"/>
                <a:cs typeface="Times New Roman"/>
              </a:rPr>
              <a:t>R is a</a:t>
            </a:r>
            <a:r>
              <a:rPr sz="1200" spc="-85" dirty="0">
                <a:latin typeface="Times New Roman"/>
                <a:cs typeface="Times New Roman"/>
              </a:rPr>
              <a:t> </a:t>
            </a:r>
            <a:r>
              <a:rPr sz="1200" spc="-5" dirty="0">
                <a:latin typeface="Times New Roman"/>
                <a:cs typeface="Times New Roman"/>
              </a:rPr>
              <a:t>Router</a:t>
            </a:r>
            <a:endParaRPr sz="1200">
              <a:latin typeface="Times New Roman"/>
              <a:cs typeface="Times New Roman"/>
            </a:endParaRPr>
          </a:p>
          <a:p>
            <a:pPr marL="12700">
              <a:lnSpc>
                <a:spcPts val="1590"/>
              </a:lnSpc>
            </a:pPr>
            <a:r>
              <a:rPr sz="1400" b="1" spc="-5" dirty="0">
                <a:latin typeface="Times New Roman"/>
                <a:cs typeface="Times New Roman"/>
              </a:rPr>
              <a:t>Summary</a:t>
            </a:r>
            <a:endParaRPr sz="1400">
              <a:latin typeface="Times New Roman"/>
              <a:cs typeface="Times New Roman"/>
            </a:endParaRPr>
          </a:p>
          <a:p>
            <a:pPr marL="469900" indent="-228600">
              <a:lnSpc>
                <a:spcPts val="1370"/>
              </a:lnSpc>
              <a:buFont typeface="Meiryo"/>
              <a:buChar char="*"/>
              <a:tabLst>
                <a:tab pos="469265" algn="l"/>
                <a:tab pos="469900" algn="l"/>
              </a:tabLst>
            </a:pPr>
            <a:r>
              <a:rPr sz="1200" dirty="0">
                <a:latin typeface="Times New Roman"/>
                <a:cs typeface="Times New Roman"/>
              </a:rPr>
              <a:t>The </a:t>
            </a:r>
            <a:r>
              <a:rPr sz="1200" spc="-5" dirty="0">
                <a:latin typeface="Times New Roman"/>
                <a:cs typeface="Times New Roman"/>
              </a:rPr>
              <a:t>OSI</a:t>
            </a:r>
            <a:r>
              <a:rPr sz="1200" spc="-90" dirty="0">
                <a:latin typeface="Times New Roman"/>
                <a:cs typeface="Times New Roman"/>
              </a:rPr>
              <a:t> </a:t>
            </a:r>
            <a:r>
              <a:rPr sz="1200" dirty="0">
                <a:latin typeface="Times New Roman"/>
                <a:cs typeface="Times New Roman"/>
              </a:rPr>
              <a:t>Model</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Function of</a:t>
            </a:r>
            <a:r>
              <a:rPr sz="1200" spc="-100" dirty="0">
                <a:latin typeface="Times New Roman"/>
                <a:cs typeface="Times New Roman"/>
              </a:rPr>
              <a:t> </a:t>
            </a:r>
            <a:r>
              <a:rPr sz="1200" dirty="0">
                <a:latin typeface="Times New Roman"/>
                <a:cs typeface="Times New Roman"/>
              </a:rPr>
              <a:t>Layers</a:t>
            </a:r>
            <a:endParaRPr sz="1200">
              <a:latin typeface="Times New Roman"/>
              <a:cs typeface="Times New Roman"/>
            </a:endParaRPr>
          </a:p>
          <a:p>
            <a:pPr marL="12700">
              <a:lnSpc>
                <a:spcPts val="1650"/>
              </a:lnSpc>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a:lnSpc>
                <a:spcPct val="100000"/>
              </a:lnSpc>
              <a:spcBef>
                <a:spcPts val="40"/>
              </a:spcBef>
            </a:pPr>
            <a:endParaRPr sz="13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Section 3.1,3.2, “Data Communications </a:t>
            </a:r>
            <a:r>
              <a:rPr sz="1200" dirty="0">
                <a:latin typeface="Times New Roman"/>
                <a:cs typeface="Times New Roman"/>
              </a:rPr>
              <a:t>and </a:t>
            </a:r>
            <a:r>
              <a:rPr sz="1200" spc="-5" dirty="0">
                <a:latin typeface="Times New Roman"/>
                <a:cs typeface="Times New Roman"/>
              </a:rPr>
              <a:t>Networking” 4th Edition by </a:t>
            </a:r>
            <a:r>
              <a:rPr sz="1200" spc="185" dirty="0">
                <a:latin typeface="Times New Roman"/>
                <a:cs typeface="Times New Roman"/>
              </a:rPr>
              <a:t> </a:t>
            </a:r>
            <a:r>
              <a:rPr sz="1200" spc="-5" dirty="0">
                <a:latin typeface="Times New Roman"/>
                <a:cs typeface="Times New Roman"/>
              </a:rPr>
              <a:t>Behrouz</a:t>
            </a:r>
            <a:endParaRPr sz="1200">
              <a:latin typeface="Times New Roman"/>
              <a:cs typeface="Times New Roman"/>
            </a:endParaRPr>
          </a:p>
          <a:p>
            <a:pPr marL="655955" lvl="1" indent="-186055">
              <a:lnSpc>
                <a:spcPts val="1410"/>
              </a:lnSpc>
              <a:buAutoNum type="alphaUcPeriod"/>
              <a:tabLst>
                <a:tab pos="656590" algn="l"/>
              </a:tabLst>
            </a:pPr>
            <a:r>
              <a:rPr sz="1200" spc="-5" dirty="0">
                <a:latin typeface="Times New Roman"/>
                <a:cs typeface="Times New Roman"/>
              </a:rPr>
              <a:t>Forouzan</a:t>
            </a:r>
            <a:endParaRPr sz="1200">
              <a:latin typeface="Times New Roman"/>
              <a:cs typeface="Times New Roman"/>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48</a:t>
            </a:fld>
            <a:endParaRPr dirty="0"/>
          </a:p>
        </p:txBody>
      </p:sp>
    </p:spTree>
    <p:extLst>
      <p:ext uri="{BB962C8B-B14F-4D97-AF65-F5344CB8AC3E}">
        <p14:creationId xmlns:p14="http://schemas.microsoft.com/office/powerpoint/2010/main" val="3167015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28945" cy="2052320"/>
          </a:xfrm>
          <a:prstGeom prst="rect">
            <a:avLst/>
          </a:prstGeom>
        </p:spPr>
        <p:txBody>
          <a:bodyPr vert="horz" wrap="square" lIns="0" tIns="0" rIns="0" bIns="0" rtlCol="0">
            <a:spAutoFit/>
          </a:bodyPr>
          <a:lstStyle/>
          <a:p>
            <a:pPr algn="ctr">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#9</a:t>
            </a:r>
            <a:endParaRPr sz="2000">
              <a:latin typeface="Arial Black"/>
              <a:cs typeface="Arial Black"/>
            </a:endParaRPr>
          </a:p>
          <a:p>
            <a:pPr>
              <a:lnSpc>
                <a:spcPct val="100000"/>
              </a:lnSpc>
              <a:spcBef>
                <a:spcPts val="50"/>
              </a:spcBef>
            </a:pPr>
            <a:endParaRPr sz="2500">
              <a:latin typeface="Times New Roman"/>
              <a:cs typeface="Times New Roman"/>
            </a:endParaRPr>
          </a:p>
          <a:p>
            <a:pPr marL="469900" indent="-228600">
              <a:lnSpc>
                <a:spcPct val="100000"/>
              </a:lnSpc>
              <a:buFont typeface="Meiryo"/>
              <a:buChar char="❖"/>
              <a:tabLst>
                <a:tab pos="469900" algn="l"/>
              </a:tabLst>
            </a:pPr>
            <a:r>
              <a:rPr sz="1600" b="1" u="heavy" spc="-5" dirty="0">
                <a:latin typeface="Times New Roman"/>
                <a:cs typeface="Times New Roman"/>
              </a:rPr>
              <a:t>Transport</a:t>
            </a:r>
            <a:r>
              <a:rPr sz="1600" b="1" u="heavy" spc="-45" dirty="0">
                <a:latin typeface="Times New Roman"/>
                <a:cs typeface="Times New Roman"/>
              </a:rPr>
              <a:t> </a:t>
            </a:r>
            <a:r>
              <a:rPr sz="1600" b="1" u="heavy" spc="-5" dirty="0">
                <a:latin typeface="Times New Roman"/>
                <a:cs typeface="Times New Roman"/>
              </a:rPr>
              <a:t>Layer</a:t>
            </a:r>
            <a:endParaRPr sz="1600">
              <a:latin typeface="Times New Roman"/>
              <a:cs typeface="Times New Roman"/>
            </a:endParaRPr>
          </a:p>
          <a:p>
            <a:pPr>
              <a:lnSpc>
                <a:spcPct val="100000"/>
              </a:lnSpc>
              <a:spcBef>
                <a:spcPts val="45"/>
              </a:spcBef>
            </a:pPr>
            <a:endParaRPr sz="1500">
              <a:latin typeface="Times New Roman"/>
              <a:cs typeface="Times New Roman"/>
            </a:endParaRPr>
          </a:p>
          <a:p>
            <a:pPr marL="241300" indent="-228600">
              <a:lnSpc>
                <a:spcPts val="1410"/>
              </a:lnSpc>
              <a:spcBef>
                <a:spcPts val="5"/>
              </a:spcBef>
              <a:buFont typeface="Courier New"/>
              <a:buChar char="o"/>
              <a:tabLst>
                <a:tab pos="241300" algn="l"/>
              </a:tabLst>
            </a:pPr>
            <a:r>
              <a:rPr sz="1200" dirty="0">
                <a:latin typeface="Times New Roman"/>
                <a:cs typeface="Times New Roman"/>
              </a:rPr>
              <a:t>Responsible for </a:t>
            </a:r>
            <a:r>
              <a:rPr sz="1200" spc="-5" dirty="0">
                <a:latin typeface="Times New Roman"/>
                <a:cs typeface="Times New Roman"/>
              </a:rPr>
              <a:t>Source-to-Destination </a:t>
            </a:r>
            <a:r>
              <a:rPr sz="1200" dirty="0">
                <a:latin typeface="Times New Roman"/>
                <a:cs typeface="Times New Roman"/>
              </a:rPr>
              <a:t>delivery of Entire</a:t>
            </a:r>
            <a:r>
              <a:rPr sz="1200" spc="-20" dirty="0">
                <a:latin typeface="Times New Roman"/>
                <a:cs typeface="Times New Roman"/>
              </a:rPr>
              <a:t> </a:t>
            </a:r>
            <a:r>
              <a:rPr sz="1200" dirty="0">
                <a:latin typeface="Times New Roman"/>
                <a:cs typeface="Times New Roman"/>
              </a:rPr>
              <a:t>Message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Network Layer oversees source-to-destination delivery of the entire </a:t>
            </a:r>
            <a:r>
              <a:rPr sz="1200" spc="-5" dirty="0">
                <a:latin typeface="Times New Roman"/>
                <a:cs typeface="Times New Roman"/>
              </a:rPr>
              <a:t>packets </a:t>
            </a:r>
            <a:r>
              <a:rPr sz="1200" dirty="0">
                <a:latin typeface="Times New Roman"/>
                <a:cs typeface="Times New Roman"/>
              </a:rPr>
              <a:t>but it  </a:t>
            </a:r>
            <a:r>
              <a:rPr sz="1200" spc="-5" dirty="0">
                <a:latin typeface="Times New Roman"/>
                <a:cs typeface="Times New Roman"/>
              </a:rPr>
              <a:t>does not recognize </a:t>
            </a:r>
            <a:r>
              <a:rPr sz="1200" dirty="0">
                <a:latin typeface="Times New Roman"/>
                <a:cs typeface="Times New Roman"/>
              </a:rPr>
              <a:t>any </a:t>
            </a:r>
            <a:r>
              <a:rPr sz="1200" spc="-5" dirty="0">
                <a:latin typeface="Times New Roman"/>
                <a:cs typeface="Times New Roman"/>
              </a:rPr>
              <a:t>relationship </a:t>
            </a:r>
            <a:r>
              <a:rPr sz="1200" dirty="0">
                <a:latin typeface="Times New Roman"/>
                <a:cs typeface="Times New Roman"/>
              </a:rPr>
              <a:t>b/w those</a:t>
            </a:r>
            <a:r>
              <a:rPr sz="1200" spc="-65" dirty="0">
                <a:latin typeface="Times New Roman"/>
                <a:cs typeface="Times New Roman"/>
              </a:rPr>
              <a:t> </a:t>
            </a:r>
            <a:r>
              <a:rPr sz="1200" dirty="0">
                <a:latin typeface="Times New Roman"/>
                <a:cs typeface="Times New Roman"/>
              </a:rPr>
              <a:t>packets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Network </a:t>
            </a:r>
            <a:r>
              <a:rPr sz="1200" dirty="0">
                <a:latin typeface="Times New Roman"/>
                <a:cs typeface="Times New Roman"/>
              </a:rPr>
              <a:t>layer treats each </a:t>
            </a:r>
            <a:r>
              <a:rPr sz="1200" spc="-5" dirty="0">
                <a:latin typeface="Times New Roman"/>
                <a:cs typeface="Times New Roman"/>
              </a:rPr>
              <a:t>packet</a:t>
            </a:r>
            <a:r>
              <a:rPr sz="1200" spc="-110" dirty="0">
                <a:latin typeface="Times New Roman"/>
                <a:cs typeface="Times New Roman"/>
              </a:rPr>
              <a:t> </a:t>
            </a:r>
            <a:r>
              <a:rPr sz="1200" dirty="0">
                <a:latin typeface="Times New Roman"/>
                <a:cs typeface="Times New Roman"/>
              </a:rPr>
              <a:t>independently</a:t>
            </a:r>
            <a:endParaRPr sz="1200">
              <a:latin typeface="Times New Roman"/>
              <a:cs typeface="Times New Roman"/>
            </a:endParaRPr>
          </a:p>
          <a:p>
            <a:pPr marL="241300" indent="-228600">
              <a:lnSpc>
                <a:spcPts val="1410"/>
              </a:lnSpc>
              <a:buFont typeface="Courier New"/>
              <a:buChar char="o"/>
              <a:tabLst>
                <a:tab pos="241300" algn="l"/>
              </a:tabLst>
            </a:pPr>
            <a:r>
              <a:rPr sz="1200" dirty="0">
                <a:latin typeface="Times New Roman"/>
                <a:cs typeface="Times New Roman"/>
              </a:rPr>
              <a:t>Transport </a:t>
            </a:r>
            <a:r>
              <a:rPr sz="1200" spc="-5" dirty="0">
                <a:latin typeface="Times New Roman"/>
                <a:cs typeface="Times New Roman"/>
              </a:rPr>
              <a:t>Layer </a:t>
            </a:r>
            <a:r>
              <a:rPr sz="1200" dirty="0">
                <a:latin typeface="Times New Roman"/>
                <a:cs typeface="Times New Roman"/>
              </a:rPr>
              <a:t>ensures that whole </a:t>
            </a:r>
            <a:r>
              <a:rPr sz="1200" spc="-5" dirty="0">
                <a:latin typeface="Times New Roman"/>
                <a:cs typeface="Times New Roman"/>
              </a:rPr>
              <a:t>message </a:t>
            </a:r>
            <a:r>
              <a:rPr sz="1200" dirty="0">
                <a:latin typeface="Times New Roman"/>
                <a:cs typeface="Times New Roman"/>
              </a:rPr>
              <a:t>arrives at the </a:t>
            </a:r>
            <a:r>
              <a:rPr sz="1200" spc="-5" dirty="0">
                <a:latin typeface="Times New Roman"/>
                <a:cs typeface="Times New Roman"/>
              </a:rPr>
              <a:t>destination</a:t>
            </a:r>
            <a:r>
              <a:rPr sz="1200" spc="-65" dirty="0">
                <a:latin typeface="Times New Roman"/>
                <a:cs typeface="Times New Roman"/>
              </a:rPr>
              <a:t> </a:t>
            </a:r>
            <a:r>
              <a:rPr sz="1200" dirty="0">
                <a:latin typeface="Times New Roman"/>
                <a:cs typeface="Times New Roman"/>
              </a:rPr>
              <a:t>intact</a:t>
            </a:r>
            <a:endParaRPr sz="1200">
              <a:latin typeface="Times New Roman"/>
              <a:cs typeface="Times New Roman"/>
            </a:endParaRPr>
          </a:p>
        </p:txBody>
      </p:sp>
      <p:sp>
        <p:nvSpPr>
          <p:cNvPr id="7" name="object 7"/>
          <p:cNvSpPr/>
          <p:nvPr/>
        </p:nvSpPr>
        <p:spPr>
          <a:xfrm>
            <a:off x="1600200" y="3324605"/>
            <a:ext cx="4647336" cy="241172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6089903"/>
            <a:ext cx="5532120" cy="3347720"/>
          </a:xfrm>
          <a:prstGeom prst="rect">
            <a:avLst/>
          </a:prstGeom>
        </p:spPr>
        <p:txBody>
          <a:bodyPr vert="horz" wrap="square" lIns="0" tIns="0" rIns="0" bIns="0" rtlCol="0">
            <a:spAutoFit/>
          </a:bodyPr>
          <a:lstStyle/>
          <a:p>
            <a:pPr marL="241300" indent="-228600">
              <a:lnSpc>
                <a:spcPct val="100000"/>
              </a:lnSpc>
              <a:buFont typeface="Symbol"/>
              <a:buChar char=""/>
              <a:tabLst>
                <a:tab pos="240665" algn="l"/>
                <a:tab pos="241300" algn="l"/>
              </a:tabLst>
            </a:pPr>
            <a:r>
              <a:rPr sz="1200" b="1" dirty="0">
                <a:latin typeface="Times New Roman"/>
                <a:cs typeface="Times New Roman"/>
              </a:rPr>
              <a:t>Functions of Transport</a:t>
            </a:r>
            <a:r>
              <a:rPr sz="1200" b="1" spc="-110" dirty="0">
                <a:latin typeface="Times New Roman"/>
                <a:cs typeface="Times New Roman"/>
              </a:rPr>
              <a:t> </a:t>
            </a:r>
            <a:r>
              <a:rPr sz="1200" b="1" dirty="0">
                <a:latin typeface="Times New Roman"/>
                <a:cs typeface="Times New Roman"/>
              </a:rPr>
              <a:t>Layer</a:t>
            </a:r>
            <a:endParaRPr sz="1200">
              <a:latin typeface="Times New Roman"/>
              <a:cs typeface="Times New Roman"/>
            </a:endParaRPr>
          </a:p>
          <a:p>
            <a:pPr>
              <a:lnSpc>
                <a:spcPct val="100000"/>
              </a:lnSpc>
              <a:spcBef>
                <a:spcPts val="55"/>
              </a:spcBef>
              <a:buFont typeface="Symbol"/>
              <a:buChar char=""/>
            </a:pPr>
            <a:endParaRPr sz="1100">
              <a:latin typeface="Times New Roman"/>
              <a:cs typeface="Times New Roman"/>
            </a:endParaRPr>
          </a:p>
          <a:p>
            <a:pPr marL="469900" lvl="1" indent="-228600">
              <a:lnSpc>
                <a:spcPct val="100000"/>
              </a:lnSpc>
              <a:buFont typeface="Courier New"/>
              <a:buChar char="o"/>
              <a:tabLst>
                <a:tab pos="469900" algn="l"/>
              </a:tabLst>
            </a:pPr>
            <a:r>
              <a:rPr sz="1200" b="1" dirty="0">
                <a:latin typeface="Times New Roman"/>
                <a:cs typeface="Times New Roman"/>
              </a:rPr>
              <a:t>Service Point</a:t>
            </a:r>
            <a:r>
              <a:rPr sz="1200" b="1" spc="-60" dirty="0">
                <a:latin typeface="Times New Roman"/>
                <a:cs typeface="Times New Roman"/>
              </a:rPr>
              <a:t> </a:t>
            </a:r>
            <a:r>
              <a:rPr sz="1200" b="1" spc="-5" dirty="0">
                <a:latin typeface="Times New Roman"/>
                <a:cs typeface="Times New Roman"/>
              </a:rPr>
              <a:t>Addressing</a:t>
            </a:r>
            <a:endParaRPr sz="1200">
              <a:latin typeface="Times New Roman"/>
              <a:cs typeface="Times New Roman"/>
            </a:endParaRPr>
          </a:p>
          <a:p>
            <a:pPr lvl="1">
              <a:lnSpc>
                <a:spcPct val="100000"/>
              </a:lnSpc>
              <a:spcBef>
                <a:spcPts val="35"/>
              </a:spcBef>
              <a:buFont typeface="Courier New"/>
              <a:buChar char="o"/>
            </a:pPr>
            <a:endParaRPr sz="1100">
              <a:latin typeface="Times New Roman"/>
              <a:cs typeface="Times New Roman"/>
            </a:endParaRPr>
          </a:p>
          <a:p>
            <a:pPr marL="698500" lvl="2" indent="-228600">
              <a:lnSpc>
                <a:spcPts val="1410"/>
              </a:lnSpc>
              <a:buFont typeface="Meiryo"/>
              <a:buChar char="➢"/>
              <a:tabLst>
                <a:tab pos="698500" algn="l"/>
              </a:tabLst>
            </a:pPr>
            <a:r>
              <a:rPr sz="1200" spc="-5" dirty="0">
                <a:latin typeface="Times New Roman"/>
                <a:cs typeface="Times New Roman"/>
              </a:rPr>
              <a:t>Computers </a:t>
            </a:r>
            <a:r>
              <a:rPr sz="1200" dirty="0">
                <a:latin typeface="Times New Roman"/>
                <a:cs typeface="Times New Roman"/>
              </a:rPr>
              <a:t>run several </a:t>
            </a:r>
            <a:r>
              <a:rPr sz="1200" spc="-5" dirty="0">
                <a:latin typeface="Times New Roman"/>
                <a:cs typeface="Times New Roman"/>
              </a:rPr>
              <a:t>programs </a:t>
            </a:r>
            <a:r>
              <a:rPr sz="1200" dirty="0">
                <a:latin typeface="Times New Roman"/>
                <a:cs typeface="Times New Roman"/>
              </a:rPr>
              <a:t>at the </a:t>
            </a:r>
            <a:r>
              <a:rPr sz="1200" spc="-5" dirty="0">
                <a:latin typeface="Times New Roman"/>
                <a:cs typeface="Times New Roman"/>
              </a:rPr>
              <a:t>same</a:t>
            </a:r>
            <a:r>
              <a:rPr sz="1200" spc="-15" dirty="0">
                <a:latin typeface="Times New Roman"/>
                <a:cs typeface="Times New Roman"/>
              </a:rPr>
              <a:t> </a:t>
            </a:r>
            <a:r>
              <a:rPr sz="1200" dirty="0">
                <a:latin typeface="Times New Roman"/>
                <a:cs typeface="Times New Roman"/>
              </a:rPr>
              <a:t>time</a:t>
            </a:r>
            <a:endParaRPr sz="1200">
              <a:latin typeface="Times New Roman"/>
              <a:cs typeface="Times New Roman"/>
            </a:endParaRPr>
          </a:p>
          <a:p>
            <a:pPr marL="698500" marR="5715" lvl="2" indent="-228600" algn="just">
              <a:lnSpc>
                <a:spcPts val="1380"/>
              </a:lnSpc>
              <a:spcBef>
                <a:spcPts val="65"/>
              </a:spcBef>
              <a:buFont typeface="Meiryo"/>
              <a:buChar char="➢"/>
              <a:tabLst>
                <a:tab pos="698500" algn="l"/>
              </a:tabLst>
            </a:pPr>
            <a:r>
              <a:rPr sz="1200" spc="-5" dirty="0">
                <a:latin typeface="Times New Roman"/>
                <a:cs typeface="Times New Roman"/>
              </a:rPr>
              <a:t>Source-to-Destination delivery means </a:t>
            </a:r>
            <a:r>
              <a:rPr sz="1200" dirty="0">
                <a:latin typeface="Times New Roman"/>
                <a:cs typeface="Times New Roman"/>
              </a:rPr>
              <a:t>delivery </a:t>
            </a:r>
            <a:r>
              <a:rPr sz="1200" spc="-5" dirty="0">
                <a:latin typeface="Times New Roman"/>
                <a:cs typeface="Times New Roman"/>
              </a:rPr>
              <a:t>not only from only from one  computer </a:t>
            </a:r>
            <a:r>
              <a:rPr sz="1200" dirty="0">
                <a:latin typeface="Times New Roman"/>
                <a:cs typeface="Times New Roman"/>
              </a:rPr>
              <a:t>to the </a:t>
            </a:r>
            <a:r>
              <a:rPr sz="1200" spc="-5" dirty="0">
                <a:latin typeface="Times New Roman"/>
                <a:cs typeface="Times New Roman"/>
              </a:rPr>
              <a:t>other but </a:t>
            </a:r>
            <a:r>
              <a:rPr sz="1200" dirty="0">
                <a:latin typeface="Times New Roman"/>
                <a:cs typeface="Times New Roman"/>
              </a:rPr>
              <a:t>also from a specific </a:t>
            </a:r>
            <a:r>
              <a:rPr sz="1200" spc="-5" dirty="0">
                <a:latin typeface="Times New Roman"/>
                <a:cs typeface="Times New Roman"/>
              </a:rPr>
              <a:t>process </a:t>
            </a:r>
            <a:r>
              <a:rPr sz="1200" dirty="0">
                <a:latin typeface="Times New Roman"/>
                <a:cs typeface="Times New Roman"/>
              </a:rPr>
              <a:t>on </a:t>
            </a:r>
            <a:r>
              <a:rPr sz="1200" spc="-5" dirty="0">
                <a:latin typeface="Times New Roman"/>
                <a:cs typeface="Times New Roman"/>
              </a:rPr>
              <a:t>one computer </a:t>
            </a:r>
            <a:r>
              <a:rPr sz="1200" dirty="0">
                <a:latin typeface="Times New Roman"/>
                <a:cs typeface="Times New Roman"/>
              </a:rPr>
              <a:t>to a  specific </a:t>
            </a:r>
            <a:r>
              <a:rPr sz="1200" spc="-5" dirty="0">
                <a:latin typeface="Times New Roman"/>
                <a:cs typeface="Times New Roman"/>
              </a:rPr>
              <a:t>process </a:t>
            </a:r>
            <a:r>
              <a:rPr sz="1200" dirty="0">
                <a:latin typeface="Times New Roman"/>
                <a:cs typeface="Times New Roman"/>
              </a:rPr>
              <a:t>on the</a:t>
            </a:r>
            <a:r>
              <a:rPr sz="1200" spc="-100" dirty="0">
                <a:latin typeface="Times New Roman"/>
                <a:cs typeface="Times New Roman"/>
              </a:rPr>
              <a:t> </a:t>
            </a:r>
            <a:r>
              <a:rPr sz="1200" dirty="0">
                <a:latin typeface="Times New Roman"/>
                <a:cs typeface="Times New Roman"/>
              </a:rPr>
              <a:t>other</a:t>
            </a:r>
            <a:endParaRPr sz="1200">
              <a:latin typeface="Times New Roman"/>
              <a:cs typeface="Times New Roman"/>
            </a:endParaRPr>
          </a:p>
          <a:p>
            <a:pPr marL="698500" marR="5715" lvl="2" indent="-228600">
              <a:lnSpc>
                <a:spcPts val="1380"/>
              </a:lnSpc>
              <a:buFont typeface="Meiryo"/>
              <a:buChar char="➢"/>
              <a:tabLst>
                <a:tab pos="698500" algn="l"/>
              </a:tabLst>
            </a:pPr>
            <a:r>
              <a:rPr sz="1200" spc="-5" dirty="0">
                <a:latin typeface="Times New Roman"/>
                <a:cs typeface="Times New Roman"/>
              </a:rPr>
              <a:t>Transport layer header includes </a:t>
            </a:r>
            <a:r>
              <a:rPr sz="1200" dirty="0">
                <a:latin typeface="Times New Roman"/>
                <a:cs typeface="Times New Roman"/>
              </a:rPr>
              <a:t>a </a:t>
            </a:r>
            <a:r>
              <a:rPr sz="1200" spc="-5" dirty="0">
                <a:latin typeface="Times New Roman"/>
                <a:cs typeface="Times New Roman"/>
              </a:rPr>
              <a:t>type of address called Service Point Address  </a:t>
            </a:r>
            <a:r>
              <a:rPr sz="1200" dirty="0">
                <a:latin typeface="Times New Roman"/>
                <a:cs typeface="Times New Roman"/>
              </a:rPr>
              <a:t>or PORT</a:t>
            </a:r>
            <a:r>
              <a:rPr sz="1200" spc="-105" dirty="0">
                <a:latin typeface="Times New Roman"/>
                <a:cs typeface="Times New Roman"/>
              </a:rPr>
              <a:t> </a:t>
            </a:r>
            <a:r>
              <a:rPr sz="1200" dirty="0">
                <a:latin typeface="Times New Roman"/>
                <a:cs typeface="Times New Roman"/>
              </a:rPr>
              <a:t>Address</a:t>
            </a:r>
            <a:endParaRPr sz="1200">
              <a:latin typeface="Times New Roman"/>
              <a:cs typeface="Times New Roman"/>
            </a:endParaRPr>
          </a:p>
          <a:p>
            <a:pPr marL="698500" marR="5080" lvl="2" indent="-228600">
              <a:lnSpc>
                <a:spcPts val="1380"/>
              </a:lnSpc>
              <a:buFont typeface="Meiryo"/>
              <a:buChar char="➢"/>
              <a:tabLst>
                <a:tab pos="698500" algn="l"/>
              </a:tabLst>
            </a:pPr>
            <a:r>
              <a:rPr sz="1200" dirty="0">
                <a:latin typeface="Times New Roman"/>
                <a:cs typeface="Times New Roman"/>
              </a:rPr>
              <a:t>Network </a:t>
            </a:r>
            <a:r>
              <a:rPr sz="1200" spc="-5" dirty="0">
                <a:latin typeface="Times New Roman"/>
                <a:cs typeface="Times New Roman"/>
              </a:rPr>
              <a:t>layer </a:t>
            </a:r>
            <a:r>
              <a:rPr sz="1200" dirty="0">
                <a:latin typeface="Times New Roman"/>
                <a:cs typeface="Times New Roman"/>
              </a:rPr>
              <a:t>each </a:t>
            </a:r>
            <a:r>
              <a:rPr sz="1200" spc="-5" dirty="0">
                <a:latin typeface="Times New Roman"/>
                <a:cs typeface="Times New Roman"/>
              </a:rPr>
              <a:t>packet </a:t>
            </a:r>
            <a:r>
              <a:rPr sz="1200" dirty="0">
                <a:latin typeface="Times New Roman"/>
                <a:cs typeface="Times New Roman"/>
              </a:rPr>
              <a:t>to </a:t>
            </a:r>
            <a:r>
              <a:rPr sz="1200" spc="-5" dirty="0">
                <a:latin typeface="Times New Roman"/>
                <a:cs typeface="Times New Roman"/>
              </a:rPr>
              <a:t>the </a:t>
            </a:r>
            <a:r>
              <a:rPr sz="1200" dirty="0">
                <a:latin typeface="Times New Roman"/>
                <a:cs typeface="Times New Roman"/>
              </a:rPr>
              <a:t>correct </a:t>
            </a:r>
            <a:r>
              <a:rPr sz="1200" spc="-5" dirty="0">
                <a:latin typeface="Times New Roman"/>
                <a:cs typeface="Times New Roman"/>
              </a:rPr>
              <a:t>computer </a:t>
            </a:r>
            <a:r>
              <a:rPr sz="1200" dirty="0">
                <a:latin typeface="Times New Roman"/>
                <a:cs typeface="Times New Roman"/>
              </a:rPr>
              <a:t>while Transport layer gets  entire </a:t>
            </a:r>
            <a:r>
              <a:rPr sz="1200" spc="-5" dirty="0">
                <a:latin typeface="Times New Roman"/>
                <a:cs typeface="Times New Roman"/>
              </a:rPr>
              <a:t>message </a:t>
            </a:r>
            <a:r>
              <a:rPr sz="1200" dirty="0">
                <a:latin typeface="Times New Roman"/>
                <a:cs typeface="Times New Roman"/>
              </a:rPr>
              <a:t>to the correct </a:t>
            </a:r>
            <a:r>
              <a:rPr sz="1200" spc="-5" dirty="0">
                <a:latin typeface="Times New Roman"/>
                <a:cs typeface="Times New Roman"/>
              </a:rPr>
              <a:t>process </a:t>
            </a:r>
            <a:r>
              <a:rPr sz="1200" dirty="0">
                <a:latin typeface="Times New Roman"/>
                <a:cs typeface="Times New Roman"/>
              </a:rPr>
              <a:t>on that</a:t>
            </a:r>
            <a:r>
              <a:rPr sz="1200" spc="-70" dirty="0">
                <a:latin typeface="Times New Roman"/>
                <a:cs typeface="Times New Roman"/>
              </a:rPr>
              <a:t> </a:t>
            </a:r>
            <a:r>
              <a:rPr sz="1200" spc="-5" dirty="0">
                <a:latin typeface="Times New Roman"/>
                <a:cs typeface="Times New Roman"/>
              </a:rPr>
              <a:t>comuter</a:t>
            </a:r>
            <a:endParaRPr sz="1200">
              <a:latin typeface="Times New Roman"/>
              <a:cs typeface="Times New Roman"/>
            </a:endParaRPr>
          </a:p>
          <a:p>
            <a:pPr lvl="2">
              <a:lnSpc>
                <a:spcPct val="100000"/>
              </a:lnSpc>
              <a:spcBef>
                <a:spcPts val="30"/>
              </a:spcBef>
              <a:buFont typeface="Meiryo"/>
              <a:buChar char="➢"/>
            </a:pPr>
            <a:endParaRPr sz="1100">
              <a:latin typeface="Times New Roman"/>
              <a:cs typeface="Times New Roman"/>
            </a:endParaRPr>
          </a:p>
          <a:p>
            <a:pPr marL="469900" lvl="1" indent="-228600">
              <a:lnSpc>
                <a:spcPct val="100000"/>
              </a:lnSpc>
              <a:buFont typeface="Courier New"/>
              <a:buChar char="o"/>
              <a:tabLst>
                <a:tab pos="469900" algn="l"/>
              </a:tabLst>
            </a:pPr>
            <a:r>
              <a:rPr sz="1200" b="1" dirty="0">
                <a:latin typeface="Times New Roman"/>
                <a:cs typeface="Times New Roman"/>
              </a:rPr>
              <a:t>Segmentation </a:t>
            </a:r>
            <a:r>
              <a:rPr sz="1200" b="1" spc="-5" dirty="0">
                <a:latin typeface="Times New Roman"/>
                <a:cs typeface="Times New Roman"/>
              </a:rPr>
              <a:t>and</a:t>
            </a:r>
            <a:r>
              <a:rPr sz="1200" b="1" spc="-90" dirty="0">
                <a:latin typeface="Times New Roman"/>
                <a:cs typeface="Times New Roman"/>
              </a:rPr>
              <a:t> </a:t>
            </a:r>
            <a:r>
              <a:rPr sz="1200" b="1" dirty="0">
                <a:latin typeface="Times New Roman"/>
                <a:cs typeface="Times New Roman"/>
              </a:rPr>
              <a:t>Reassembly</a:t>
            </a:r>
            <a:endParaRPr sz="1200">
              <a:latin typeface="Times New Roman"/>
              <a:cs typeface="Times New Roman"/>
            </a:endParaRPr>
          </a:p>
          <a:p>
            <a:pPr lvl="1">
              <a:lnSpc>
                <a:spcPct val="100000"/>
              </a:lnSpc>
              <a:spcBef>
                <a:spcPts val="40"/>
              </a:spcBef>
              <a:buFont typeface="Courier New"/>
              <a:buChar char="o"/>
            </a:pPr>
            <a:endParaRPr sz="1100">
              <a:latin typeface="Times New Roman"/>
              <a:cs typeface="Times New Roman"/>
            </a:endParaRPr>
          </a:p>
          <a:p>
            <a:pPr marL="698500" lvl="2" indent="-228600">
              <a:lnSpc>
                <a:spcPts val="1410"/>
              </a:lnSpc>
              <a:buFont typeface="Meiryo"/>
              <a:buChar char="➢"/>
              <a:tabLst>
                <a:tab pos="698500" algn="l"/>
              </a:tabLst>
            </a:pPr>
            <a:r>
              <a:rPr sz="1200" dirty="0">
                <a:latin typeface="Times New Roman"/>
                <a:cs typeface="Times New Roman"/>
              </a:rPr>
              <a:t>Message is divided into </a:t>
            </a:r>
            <a:r>
              <a:rPr sz="1200" spc="-5" dirty="0">
                <a:latin typeface="Times New Roman"/>
                <a:cs typeface="Times New Roman"/>
              </a:rPr>
              <a:t>transmittable</a:t>
            </a:r>
            <a:r>
              <a:rPr sz="1200" spc="-60" dirty="0">
                <a:latin typeface="Times New Roman"/>
                <a:cs typeface="Times New Roman"/>
              </a:rPr>
              <a:t> </a:t>
            </a:r>
            <a:r>
              <a:rPr sz="1200" spc="-5" dirty="0">
                <a:latin typeface="Times New Roman"/>
                <a:cs typeface="Times New Roman"/>
              </a:rPr>
              <a:t>segments</a:t>
            </a:r>
            <a:endParaRPr sz="1200">
              <a:latin typeface="Times New Roman"/>
              <a:cs typeface="Times New Roman"/>
            </a:endParaRPr>
          </a:p>
          <a:p>
            <a:pPr marL="698500" lvl="2" indent="-228600">
              <a:lnSpc>
                <a:spcPts val="1380"/>
              </a:lnSpc>
              <a:buFont typeface="Meiryo"/>
              <a:buChar char="➢"/>
              <a:tabLst>
                <a:tab pos="698500" algn="l"/>
              </a:tabLst>
            </a:pPr>
            <a:r>
              <a:rPr sz="1200" dirty="0">
                <a:latin typeface="Times New Roman"/>
                <a:cs typeface="Times New Roman"/>
              </a:rPr>
              <a:t>Each </a:t>
            </a:r>
            <a:r>
              <a:rPr sz="1200" spc="-5" dirty="0">
                <a:latin typeface="Times New Roman"/>
                <a:cs typeface="Times New Roman"/>
              </a:rPr>
              <a:t>segment </a:t>
            </a:r>
            <a:r>
              <a:rPr sz="1200" dirty="0">
                <a:latin typeface="Times New Roman"/>
                <a:cs typeface="Times New Roman"/>
              </a:rPr>
              <a:t>contains a sequence</a:t>
            </a:r>
            <a:r>
              <a:rPr sz="1200" spc="-60" dirty="0">
                <a:latin typeface="Times New Roman"/>
                <a:cs typeface="Times New Roman"/>
              </a:rPr>
              <a:t> </a:t>
            </a:r>
            <a:r>
              <a:rPr sz="1200" spc="-5" dirty="0">
                <a:latin typeface="Times New Roman"/>
                <a:cs typeface="Times New Roman"/>
              </a:rPr>
              <a:t>number</a:t>
            </a:r>
            <a:endParaRPr sz="1200">
              <a:latin typeface="Times New Roman"/>
              <a:cs typeface="Times New Roman"/>
            </a:endParaRPr>
          </a:p>
          <a:p>
            <a:pPr marL="698500" marR="5715" lvl="2" indent="-228600">
              <a:lnSpc>
                <a:spcPts val="1380"/>
              </a:lnSpc>
              <a:spcBef>
                <a:spcPts val="65"/>
              </a:spcBef>
              <a:buFont typeface="Meiryo"/>
              <a:buChar char="➢"/>
              <a:tabLst>
                <a:tab pos="698500" algn="l"/>
              </a:tabLst>
            </a:pPr>
            <a:r>
              <a:rPr sz="1200" dirty="0">
                <a:latin typeface="Times New Roman"/>
                <a:cs typeface="Times New Roman"/>
              </a:rPr>
              <a:t>These sequence no.s enable Transport layer at </a:t>
            </a:r>
            <a:r>
              <a:rPr sz="1200" spc="-5" dirty="0">
                <a:latin typeface="Times New Roman"/>
                <a:cs typeface="Times New Roman"/>
              </a:rPr>
              <a:t>the receiving </a:t>
            </a:r>
            <a:r>
              <a:rPr sz="1200" dirty="0">
                <a:latin typeface="Times New Roman"/>
                <a:cs typeface="Times New Roman"/>
              </a:rPr>
              <a:t>m/c to </a:t>
            </a:r>
            <a:r>
              <a:rPr sz="1200" spc="-5" dirty="0">
                <a:latin typeface="Times New Roman"/>
                <a:cs typeface="Times New Roman"/>
              </a:rPr>
              <a:t>reassemble  message </a:t>
            </a:r>
            <a:r>
              <a:rPr sz="1200" dirty="0">
                <a:latin typeface="Times New Roman"/>
                <a:cs typeface="Times New Roman"/>
              </a:rPr>
              <a:t>correctly at the </a:t>
            </a:r>
            <a:r>
              <a:rPr sz="1200" spc="-5" dirty="0">
                <a:latin typeface="Times New Roman"/>
                <a:cs typeface="Times New Roman"/>
              </a:rPr>
              <a:t>destination </a:t>
            </a:r>
            <a:r>
              <a:rPr sz="1200" dirty="0">
                <a:latin typeface="Times New Roman"/>
                <a:cs typeface="Times New Roman"/>
              </a:rPr>
              <a:t>and to </a:t>
            </a:r>
            <a:r>
              <a:rPr sz="1200" spc="-5" dirty="0">
                <a:latin typeface="Times New Roman"/>
                <a:cs typeface="Times New Roman"/>
              </a:rPr>
              <a:t>identify </a:t>
            </a:r>
            <a:r>
              <a:rPr sz="1200" dirty="0">
                <a:latin typeface="Times New Roman"/>
                <a:cs typeface="Times New Roman"/>
              </a:rPr>
              <a:t>and replace lost</a:t>
            </a:r>
            <a:r>
              <a:rPr sz="1200" spc="5" dirty="0">
                <a:latin typeface="Times New Roman"/>
                <a:cs typeface="Times New Roman"/>
              </a:rPr>
              <a:t> </a:t>
            </a:r>
            <a:r>
              <a:rPr sz="1200" spc="-5" dirty="0">
                <a:latin typeface="Times New Roman"/>
                <a:cs typeface="Times New Roman"/>
              </a:rPr>
              <a:t>packets</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49</a:t>
            </a:fld>
            <a:endParaRPr dirty="0"/>
          </a:p>
        </p:txBody>
      </p:sp>
    </p:spTree>
    <p:extLst>
      <p:ext uri="{BB962C8B-B14F-4D97-AF65-F5344CB8AC3E}">
        <p14:creationId xmlns:p14="http://schemas.microsoft.com/office/powerpoint/2010/main" val="3228291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14399"/>
            <a:ext cx="5532120" cy="8565515"/>
          </a:xfrm>
          <a:prstGeom prst="rect">
            <a:avLst/>
          </a:prstGeom>
        </p:spPr>
        <p:txBody>
          <a:bodyPr vert="horz" wrap="square" lIns="0" tIns="0" rIns="0" bIns="0" rtlCol="0">
            <a:spAutoFit/>
          </a:bodyPr>
          <a:lstStyle/>
          <a:p>
            <a:pPr marL="1841500" marR="5715" indent="-228600">
              <a:lnSpc>
                <a:spcPts val="1380"/>
              </a:lnSpc>
              <a:buFont typeface="Meiryo"/>
              <a:buChar char="➢"/>
              <a:tabLst>
                <a:tab pos="1841500" algn="l"/>
              </a:tabLst>
            </a:pPr>
            <a:r>
              <a:rPr sz="1200" spc="-5" dirty="0">
                <a:latin typeface="Times New Roman"/>
                <a:cs typeface="Times New Roman"/>
              </a:rPr>
              <a:t>New </a:t>
            </a:r>
            <a:r>
              <a:rPr sz="1200" dirty="0">
                <a:latin typeface="Times New Roman"/>
                <a:cs typeface="Times New Roman"/>
              </a:rPr>
              <a:t>software </a:t>
            </a:r>
            <a:r>
              <a:rPr sz="1200" spc="-5" dirty="0">
                <a:latin typeface="Times New Roman"/>
                <a:cs typeface="Times New Roman"/>
              </a:rPr>
              <a:t>systems </a:t>
            </a:r>
            <a:r>
              <a:rPr sz="1200" dirty="0">
                <a:latin typeface="Times New Roman"/>
                <a:cs typeface="Times New Roman"/>
              </a:rPr>
              <a:t>that facilitated the </a:t>
            </a:r>
            <a:r>
              <a:rPr sz="1200" spc="-5" dirty="0">
                <a:latin typeface="Times New Roman"/>
                <a:cs typeface="Times New Roman"/>
              </a:rPr>
              <a:t>development </a:t>
            </a:r>
            <a:r>
              <a:rPr sz="1200" dirty="0">
                <a:latin typeface="Times New Roman"/>
                <a:cs typeface="Times New Roman"/>
              </a:rPr>
              <a:t>of  data </a:t>
            </a:r>
            <a:r>
              <a:rPr sz="1200" spc="-5" dirty="0">
                <a:latin typeface="Times New Roman"/>
                <a:cs typeface="Times New Roman"/>
              </a:rPr>
              <a:t>communication</a:t>
            </a:r>
            <a:r>
              <a:rPr sz="1200" spc="-45" dirty="0">
                <a:latin typeface="Times New Roman"/>
                <a:cs typeface="Times New Roman"/>
              </a:rPr>
              <a:t> </a:t>
            </a:r>
            <a:r>
              <a:rPr sz="1200" dirty="0">
                <a:latin typeface="Times New Roman"/>
                <a:cs typeface="Times New Roman"/>
              </a:rPr>
              <a:t>networks</a:t>
            </a:r>
            <a:endParaRPr sz="1200">
              <a:latin typeface="Times New Roman"/>
              <a:cs typeface="Times New Roman"/>
            </a:endParaRPr>
          </a:p>
          <a:p>
            <a:pPr marL="1841500" marR="5080" indent="-228600">
              <a:lnSpc>
                <a:spcPts val="1380"/>
              </a:lnSpc>
              <a:buFont typeface="Meiryo"/>
              <a:buChar char="➢"/>
              <a:tabLst>
                <a:tab pos="1841500" algn="l"/>
              </a:tabLst>
            </a:pPr>
            <a:r>
              <a:rPr sz="1200" spc="-5" dirty="0">
                <a:latin typeface="Times New Roman"/>
                <a:cs typeface="Times New Roman"/>
              </a:rPr>
              <a:t>Competition among </a:t>
            </a:r>
            <a:r>
              <a:rPr sz="1200" dirty="0">
                <a:latin typeface="Times New Roman"/>
                <a:cs typeface="Times New Roman"/>
              </a:rPr>
              <a:t>providers of </a:t>
            </a:r>
            <a:r>
              <a:rPr sz="1200" spc="-5" dirty="0">
                <a:latin typeface="Times New Roman"/>
                <a:cs typeface="Times New Roman"/>
              </a:rPr>
              <a:t>transmission </a:t>
            </a:r>
            <a:r>
              <a:rPr sz="1200" dirty="0">
                <a:latin typeface="Times New Roman"/>
                <a:cs typeface="Times New Roman"/>
              </a:rPr>
              <a:t>facilities  reduced the cost of data</a:t>
            </a:r>
            <a:r>
              <a:rPr sz="1200" spc="-95" dirty="0">
                <a:latin typeface="Times New Roman"/>
                <a:cs typeface="Times New Roman"/>
              </a:rPr>
              <a:t> </a:t>
            </a:r>
            <a:r>
              <a:rPr sz="1200" spc="-5" dirty="0">
                <a:latin typeface="Times New Roman"/>
                <a:cs typeface="Times New Roman"/>
              </a:rPr>
              <a:t>circuits</a:t>
            </a:r>
            <a:endParaRPr sz="1200">
              <a:latin typeface="Times New Roman"/>
              <a:cs typeface="Times New Roman"/>
            </a:endParaRPr>
          </a:p>
          <a:p>
            <a:pPr>
              <a:lnSpc>
                <a:spcPct val="100000"/>
              </a:lnSpc>
              <a:spcBef>
                <a:spcPts val="20"/>
              </a:spcBef>
            </a:pPr>
            <a:endParaRPr sz="1100">
              <a:latin typeface="Times New Roman"/>
              <a:cs typeface="Times New Roman"/>
            </a:endParaRPr>
          </a:p>
          <a:p>
            <a:pPr marL="241300">
              <a:lnSpc>
                <a:spcPct val="100000"/>
              </a:lnSpc>
            </a:pPr>
            <a:r>
              <a:rPr sz="1400" b="1" spc="-5" dirty="0">
                <a:latin typeface="Times New Roman"/>
                <a:cs typeface="Times New Roman"/>
              </a:rPr>
              <a:t>TODAY’S EVERGHANGING &amp; BUSY</a:t>
            </a:r>
            <a:r>
              <a:rPr sz="1400" b="1" dirty="0">
                <a:latin typeface="Times New Roman"/>
                <a:cs typeface="Times New Roman"/>
              </a:rPr>
              <a:t> </a:t>
            </a:r>
            <a:r>
              <a:rPr sz="1400" b="1" spc="-5" dirty="0">
                <a:latin typeface="Times New Roman"/>
                <a:cs typeface="Times New Roman"/>
              </a:rPr>
              <a:t>WORLD</a:t>
            </a:r>
            <a:endParaRPr sz="1400">
              <a:latin typeface="Times New Roman"/>
              <a:cs typeface="Times New Roman"/>
            </a:endParaRPr>
          </a:p>
          <a:p>
            <a:pPr>
              <a:lnSpc>
                <a:spcPct val="100000"/>
              </a:lnSpc>
              <a:spcBef>
                <a:spcPts val="20"/>
              </a:spcBef>
            </a:pPr>
            <a:endParaRPr sz="1400">
              <a:latin typeface="Times New Roman"/>
              <a:cs typeface="Times New Roman"/>
            </a:endParaRPr>
          </a:p>
          <a:p>
            <a:pPr marL="469900" marR="6350" indent="-228600">
              <a:lnSpc>
                <a:spcPts val="1380"/>
              </a:lnSpc>
              <a:spcBef>
                <a:spcPts val="5"/>
              </a:spcBef>
              <a:buFont typeface="Courier New"/>
              <a:buChar char="o"/>
              <a:tabLst>
                <a:tab pos="469900" algn="l"/>
              </a:tabLst>
            </a:pPr>
            <a:r>
              <a:rPr sz="1200" dirty="0">
                <a:latin typeface="Times New Roman"/>
                <a:cs typeface="Times New Roman"/>
              </a:rPr>
              <a:t>Today’s </a:t>
            </a:r>
            <a:r>
              <a:rPr sz="1200" spc="-5" dirty="0">
                <a:latin typeface="Times New Roman"/>
                <a:cs typeface="Times New Roman"/>
              </a:rPr>
              <a:t>fast world demands better, secure </a:t>
            </a:r>
            <a:r>
              <a:rPr sz="1200" dirty="0">
                <a:latin typeface="Times New Roman"/>
                <a:cs typeface="Times New Roman"/>
              </a:rPr>
              <a:t>and </a:t>
            </a:r>
            <a:r>
              <a:rPr sz="1200" spc="-5" dirty="0">
                <a:latin typeface="Times New Roman"/>
                <a:cs typeface="Times New Roman"/>
              </a:rPr>
              <a:t>most of </a:t>
            </a:r>
            <a:r>
              <a:rPr sz="1200" dirty="0">
                <a:latin typeface="Times New Roman"/>
                <a:cs typeface="Times New Roman"/>
              </a:rPr>
              <a:t>all </a:t>
            </a:r>
            <a:r>
              <a:rPr sz="1200" spc="-5" dirty="0">
                <a:latin typeface="Times New Roman"/>
                <a:cs typeface="Times New Roman"/>
              </a:rPr>
              <a:t>FAST ways of  </a:t>
            </a:r>
            <a:r>
              <a:rPr sz="1200" dirty="0">
                <a:latin typeface="Times New Roman"/>
                <a:cs typeface="Times New Roman"/>
              </a:rPr>
              <a:t>communication</a:t>
            </a:r>
            <a:endParaRPr sz="1200">
              <a:latin typeface="Times New Roman"/>
              <a:cs typeface="Times New Roman"/>
            </a:endParaRPr>
          </a:p>
          <a:p>
            <a:pPr marL="469900" indent="-228600">
              <a:lnSpc>
                <a:spcPts val="1310"/>
              </a:lnSpc>
              <a:buFont typeface="Courier New"/>
              <a:buChar char="o"/>
              <a:tabLst>
                <a:tab pos="469900" algn="l"/>
              </a:tabLst>
            </a:pPr>
            <a:r>
              <a:rPr sz="1200" dirty="0">
                <a:latin typeface="Times New Roman"/>
                <a:cs typeface="Times New Roman"/>
              </a:rPr>
              <a:t>Gone</a:t>
            </a:r>
            <a:r>
              <a:rPr sz="1200" spc="130" dirty="0">
                <a:latin typeface="Times New Roman"/>
                <a:cs typeface="Times New Roman"/>
              </a:rPr>
              <a:t> </a:t>
            </a:r>
            <a:r>
              <a:rPr sz="1200" dirty="0">
                <a:latin typeface="Times New Roman"/>
                <a:cs typeface="Times New Roman"/>
              </a:rPr>
              <a:t>are</a:t>
            </a:r>
            <a:r>
              <a:rPr sz="1200" spc="130" dirty="0">
                <a:latin typeface="Times New Roman"/>
                <a:cs typeface="Times New Roman"/>
              </a:rPr>
              <a:t> </a:t>
            </a:r>
            <a:r>
              <a:rPr sz="1200" dirty="0">
                <a:latin typeface="Times New Roman"/>
                <a:cs typeface="Times New Roman"/>
              </a:rPr>
              <a:t>the</a:t>
            </a:r>
            <a:r>
              <a:rPr sz="1200" spc="130" dirty="0">
                <a:latin typeface="Times New Roman"/>
                <a:cs typeface="Times New Roman"/>
              </a:rPr>
              <a:t> </a:t>
            </a:r>
            <a:r>
              <a:rPr sz="1200" dirty="0">
                <a:latin typeface="Times New Roman"/>
                <a:cs typeface="Times New Roman"/>
              </a:rPr>
              <a:t>days</a:t>
            </a:r>
            <a:r>
              <a:rPr sz="1200" spc="130" dirty="0">
                <a:latin typeface="Times New Roman"/>
                <a:cs typeface="Times New Roman"/>
              </a:rPr>
              <a:t> </a:t>
            </a:r>
            <a:r>
              <a:rPr sz="1200" dirty="0">
                <a:latin typeface="Times New Roman"/>
                <a:cs typeface="Times New Roman"/>
              </a:rPr>
              <a:t>when</a:t>
            </a:r>
            <a:r>
              <a:rPr sz="1200" spc="130" dirty="0">
                <a:latin typeface="Times New Roman"/>
                <a:cs typeface="Times New Roman"/>
              </a:rPr>
              <a:t> </a:t>
            </a:r>
            <a:r>
              <a:rPr sz="1200" dirty="0">
                <a:latin typeface="Times New Roman"/>
                <a:cs typeface="Times New Roman"/>
              </a:rPr>
              <a:t>you</a:t>
            </a:r>
            <a:r>
              <a:rPr sz="1200" spc="130" dirty="0">
                <a:latin typeface="Times New Roman"/>
                <a:cs typeface="Times New Roman"/>
              </a:rPr>
              <a:t> </a:t>
            </a:r>
            <a:r>
              <a:rPr sz="1200" dirty="0">
                <a:latin typeface="Times New Roman"/>
                <a:cs typeface="Times New Roman"/>
              </a:rPr>
              <a:t>had</a:t>
            </a:r>
            <a:r>
              <a:rPr sz="1200" spc="130" dirty="0">
                <a:latin typeface="Times New Roman"/>
                <a:cs typeface="Times New Roman"/>
              </a:rPr>
              <a:t> </a:t>
            </a:r>
            <a:r>
              <a:rPr sz="1200" dirty="0">
                <a:latin typeface="Times New Roman"/>
                <a:cs typeface="Times New Roman"/>
              </a:rPr>
              <a:t>to</a:t>
            </a:r>
            <a:r>
              <a:rPr sz="1200" spc="130" dirty="0">
                <a:latin typeface="Times New Roman"/>
                <a:cs typeface="Times New Roman"/>
              </a:rPr>
              <a:t> </a:t>
            </a:r>
            <a:r>
              <a:rPr sz="1200" dirty="0">
                <a:latin typeface="Times New Roman"/>
                <a:cs typeface="Times New Roman"/>
              </a:rPr>
              <a:t>wait</a:t>
            </a:r>
            <a:r>
              <a:rPr sz="1200" spc="125"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spc="-5" dirty="0">
                <a:latin typeface="Times New Roman"/>
                <a:cs typeface="Times New Roman"/>
              </a:rPr>
              <a:t>couple</a:t>
            </a:r>
            <a:r>
              <a:rPr sz="1200" spc="130" dirty="0">
                <a:latin typeface="Times New Roman"/>
                <a:cs typeface="Times New Roman"/>
              </a:rPr>
              <a:t> </a:t>
            </a:r>
            <a:r>
              <a:rPr sz="1200" spc="-5" dirty="0">
                <a:latin typeface="Times New Roman"/>
                <a:cs typeface="Times New Roman"/>
              </a:rPr>
              <a:t>of</a:t>
            </a:r>
            <a:r>
              <a:rPr sz="1200" spc="130" dirty="0">
                <a:latin typeface="Times New Roman"/>
                <a:cs typeface="Times New Roman"/>
              </a:rPr>
              <a:t> </a:t>
            </a:r>
            <a:r>
              <a:rPr sz="1200" spc="-5" dirty="0">
                <a:latin typeface="Times New Roman"/>
                <a:cs typeface="Times New Roman"/>
              </a:rPr>
              <a:t>weeks</a:t>
            </a:r>
            <a:r>
              <a:rPr sz="1200" spc="130" dirty="0">
                <a:latin typeface="Times New Roman"/>
                <a:cs typeface="Times New Roman"/>
              </a:rPr>
              <a:t> </a:t>
            </a:r>
            <a:r>
              <a:rPr sz="1200" spc="-5" dirty="0">
                <a:latin typeface="Times New Roman"/>
                <a:cs typeface="Times New Roman"/>
              </a:rPr>
              <a:t>to</a:t>
            </a:r>
            <a:r>
              <a:rPr sz="1200" spc="125" dirty="0">
                <a:latin typeface="Times New Roman"/>
                <a:cs typeface="Times New Roman"/>
              </a:rPr>
              <a:t> </a:t>
            </a:r>
            <a:r>
              <a:rPr sz="1200" dirty="0">
                <a:latin typeface="Times New Roman"/>
                <a:cs typeface="Times New Roman"/>
              </a:rPr>
              <a:t>get</a:t>
            </a:r>
            <a:r>
              <a:rPr sz="1200" spc="130" dirty="0">
                <a:latin typeface="Times New Roman"/>
                <a:cs typeface="Times New Roman"/>
              </a:rPr>
              <a:t> </a:t>
            </a:r>
            <a:r>
              <a:rPr sz="1200" dirty="0">
                <a:latin typeface="Times New Roman"/>
                <a:cs typeface="Times New Roman"/>
              </a:rPr>
              <a:t>a</a:t>
            </a:r>
            <a:r>
              <a:rPr sz="1200" spc="130" dirty="0">
                <a:latin typeface="Times New Roman"/>
                <a:cs typeface="Times New Roman"/>
              </a:rPr>
              <a:t> </a:t>
            </a:r>
            <a:r>
              <a:rPr sz="1200" dirty="0">
                <a:latin typeface="Times New Roman"/>
                <a:cs typeface="Times New Roman"/>
              </a:rPr>
              <a:t>letter</a:t>
            </a:r>
            <a:r>
              <a:rPr sz="1200" spc="130" dirty="0">
                <a:latin typeface="Times New Roman"/>
                <a:cs typeface="Times New Roman"/>
              </a:rPr>
              <a:t> </a:t>
            </a:r>
            <a:r>
              <a:rPr sz="1200" dirty="0">
                <a:latin typeface="Times New Roman"/>
                <a:cs typeface="Times New Roman"/>
              </a:rPr>
              <a:t>from</a:t>
            </a:r>
            <a:endParaRPr sz="1200">
              <a:latin typeface="Times New Roman"/>
              <a:cs typeface="Times New Roman"/>
            </a:endParaRPr>
          </a:p>
          <a:p>
            <a:pPr marL="469900">
              <a:lnSpc>
                <a:spcPts val="1380"/>
              </a:lnSpc>
            </a:pPr>
            <a:r>
              <a:rPr sz="1200" spc="-10" dirty="0">
                <a:latin typeface="Times New Roman"/>
                <a:cs typeface="Times New Roman"/>
              </a:rPr>
              <a:t>USA</a:t>
            </a:r>
            <a:endParaRPr sz="1200">
              <a:latin typeface="Times New Roman"/>
              <a:cs typeface="Times New Roman"/>
            </a:endParaRPr>
          </a:p>
          <a:p>
            <a:pPr marL="469900" marR="5715" indent="-228600" algn="just">
              <a:lnSpc>
                <a:spcPts val="1380"/>
              </a:lnSpc>
              <a:spcBef>
                <a:spcPts val="65"/>
              </a:spcBef>
              <a:buFont typeface="Courier New"/>
              <a:buChar char="o"/>
              <a:tabLst>
                <a:tab pos="469900" algn="l"/>
              </a:tabLst>
            </a:pPr>
            <a:r>
              <a:rPr sz="1200" dirty="0">
                <a:latin typeface="Times New Roman"/>
                <a:cs typeface="Times New Roman"/>
              </a:rPr>
              <a:t>Why wait </a:t>
            </a:r>
            <a:r>
              <a:rPr sz="1200" spc="-5" dirty="0">
                <a:latin typeface="Times New Roman"/>
                <a:cs typeface="Times New Roman"/>
              </a:rPr>
              <a:t>ONE </a:t>
            </a:r>
            <a:r>
              <a:rPr sz="1200" dirty="0">
                <a:latin typeface="Times New Roman"/>
                <a:cs typeface="Times New Roman"/>
              </a:rPr>
              <a:t>week when you can get the </a:t>
            </a:r>
            <a:r>
              <a:rPr sz="1200" spc="-5" dirty="0">
                <a:latin typeface="Times New Roman"/>
                <a:cs typeface="Times New Roman"/>
              </a:rPr>
              <a:t>information </a:t>
            </a:r>
            <a:r>
              <a:rPr sz="1200" dirty="0">
                <a:latin typeface="Times New Roman"/>
                <a:cs typeface="Times New Roman"/>
              </a:rPr>
              <a:t>you require in just a split  </a:t>
            </a:r>
            <a:r>
              <a:rPr sz="1200" spc="-5" dirty="0">
                <a:latin typeface="Times New Roman"/>
                <a:cs typeface="Times New Roman"/>
              </a:rPr>
              <a:t>of </a:t>
            </a:r>
            <a:r>
              <a:rPr sz="1200" dirty="0">
                <a:latin typeface="Times New Roman"/>
                <a:cs typeface="Times New Roman"/>
              </a:rPr>
              <a:t>a </a:t>
            </a:r>
            <a:r>
              <a:rPr sz="1200" spc="-5" dirty="0">
                <a:latin typeface="Times New Roman"/>
                <a:cs typeface="Times New Roman"/>
              </a:rPr>
              <a:t>second, using what we know by </a:t>
            </a:r>
            <a:r>
              <a:rPr sz="1200" dirty="0">
                <a:latin typeface="Times New Roman"/>
                <a:cs typeface="Times New Roman"/>
              </a:rPr>
              <a:t>the </a:t>
            </a:r>
            <a:r>
              <a:rPr sz="1200" spc="-5" dirty="0">
                <a:latin typeface="Times New Roman"/>
                <a:cs typeface="Times New Roman"/>
              </a:rPr>
              <a:t>name of “</a:t>
            </a:r>
            <a:r>
              <a:rPr sz="1200" b="1" u="heavy" spc="-5" dirty="0">
                <a:latin typeface="Times New Roman"/>
                <a:cs typeface="Times New Roman"/>
              </a:rPr>
              <a:t>DATA  COMMUNICATION”</a:t>
            </a:r>
            <a:r>
              <a:rPr sz="1200" spc="-5" dirty="0">
                <a:latin typeface="Times New Roman"/>
                <a:cs typeface="Times New Roman"/>
              </a:rPr>
              <a:t>.</a:t>
            </a:r>
            <a:endParaRPr sz="1200">
              <a:latin typeface="Times New Roman"/>
              <a:cs typeface="Times New Roman"/>
            </a:endParaRPr>
          </a:p>
          <a:p>
            <a:pPr>
              <a:lnSpc>
                <a:spcPct val="100000"/>
              </a:lnSpc>
              <a:spcBef>
                <a:spcPts val="20"/>
              </a:spcBef>
              <a:buFont typeface="Courier New"/>
              <a:buChar char="o"/>
            </a:pPr>
            <a:endParaRPr sz="1100">
              <a:latin typeface="Times New Roman"/>
              <a:cs typeface="Times New Roman"/>
            </a:endParaRPr>
          </a:p>
          <a:p>
            <a:pPr marL="241300">
              <a:lnSpc>
                <a:spcPct val="100000"/>
              </a:lnSpc>
            </a:pPr>
            <a:r>
              <a:rPr sz="1400" b="1" spc="-5" dirty="0">
                <a:latin typeface="Times New Roman"/>
                <a:cs typeface="Times New Roman"/>
              </a:rPr>
              <a:t>HOW TO ACHIEVE</a:t>
            </a:r>
            <a:r>
              <a:rPr sz="1400" b="1" spc="-25" dirty="0">
                <a:latin typeface="Times New Roman"/>
                <a:cs typeface="Times New Roman"/>
              </a:rPr>
              <a:t> </a:t>
            </a:r>
            <a:r>
              <a:rPr sz="1400" b="1" spc="-5" dirty="0">
                <a:latin typeface="Times New Roman"/>
                <a:cs typeface="Times New Roman"/>
              </a:rPr>
              <a:t>THIS?</a:t>
            </a:r>
            <a:endParaRPr sz="1400">
              <a:latin typeface="Times New Roman"/>
              <a:cs typeface="Times New Roman"/>
            </a:endParaRPr>
          </a:p>
          <a:p>
            <a:pPr>
              <a:lnSpc>
                <a:spcPct val="100000"/>
              </a:lnSpc>
              <a:spcBef>
                <a:spcPts val="20"/>
              </a:spcBef>
            </a:pPr>
            <a:endParaRPr sz="1400">
              <a:latin typeface="Times New Roman"/>
              <a:cs typeface="Times New Roman"/>
            </a:endParaRPr>
          </a:p>
          <a:p>
            <a:pPr marL="469900" marR="5080" indent="-228600">
              <a:lnSpc>
                <a:spcPts val="1380"/>
              </a:lnSpc>
              <a:spcBef>
                <a:spcPts val="5"/>
              </a:spcBef>
              <a:buFont typeface="Courier New"/>
              <a:buChar char="o"/>
              <a:tabLst>
                <a:tab pos="469900" algn="l"/>
              </a:tabLst>
            </a:pPr>
            <a:r>
              <a:rPr sz="1200" spc="-5" dirty="0">
                <a:latin typeface="Times New Roman"/>
                <a:cs typeface="Times New Roman"/>
              </a:rPr>
              <a:t>How to achieve this ACCURACY, SECURITY </a:t>
            </a:r>
            <a:r>
              <a:rPr sz="1200" dirty="0">
                <a:latin typeface="Times New Roman"/>
                <a:cs typeface="Times New Roman"/>
              </a:rPr>
              <a:t>and </a:t>
            </a:r>
            <a:r>
              <a:rPr sz="1200" spc="-5" dirty="0">
                <a:latin typeface="Times New Roman"/>
                <a:cs typeface="Times New Roman"/>
              </a:rPr>
              <a:t>SPEED </a:t>
            </a:r>
            <a:r>
              <a:rPr sz="1200" dirty="0">
                <a:latin typeface="Times New Roman"/>
                <a:cs typeface="Times New Roman"/>
              </a:rPr>
              <a:t>for the transfer of  this</a:t>
            </a:r>
            <a:r>
              <a:rPr sz="1200" spc="-70"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What </a:t>
            </a:r>
            <a:r>
              <a:rPr sz="1200" spc="-5" dirty="0">
                <a:latin typeface="Times New Roman"/>
                <a:cs typeface="Times New Roman"/>
              </a:rPr>
              <a:t>HARDWARE </a:t>
            </a:r>
            <a:r>
              <a:rPr sz="1200" dirty="0">
                <a:latin typeface="Times New Roman"/>
                <a:cs typeface="Times New Roman"/>
              </a:rPr>
              <a:t>and the </a:t>
            </a:r>
            <a:r>
              <a:rPr sz="1200" spc="-5" dirty="0">
                <a:latin typeface="Times New Roman"/>
                <a:cs typeface="Times New Roman"/>
              </a:rPr>
              <a:t>SOFTWARE </a:t>
            </a:r>
            <a:r>
              <a:rPr sz="1200" dirty="0">
                <a:latin typeface="Times New Roman"/>
                <a:cs typeface="Times New Roman"/>
              </a:rPr>
              <a:t>is</a:t>
            </a:r>
            <a:r>
              <a:rPr sz="1200" spc="10" dirty="0">
                <a:latin typeface="Times New Roman"/>
                <a:cs typeface="Times New Roman"/>
              </a:rPr>
              <a:t> </a:t>
            </a:r>
            <a:r>
              <a:rPr sz="1200" spc="-5" dirty="0">
                <a:latin typeface="Times New Roman"/>
                <a:cs typeface="Times New Roman"/>
              </a:rPr>
              <a:t>needed?</a:t>
            </a:r>
            <a:endParaRPr sz="12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And, what should be the </a:t>
            </a:r>
            <a:r>
              <a:rPr sz="1200" spc="-5" dirty="0">
                <a:latin typeface="Times New Roman"/>
                <a:cs typeface="Times New Roman"/>
              </a:rPr>
              <a:t>MEANS </a:t>
            </a:r>
            <a:r>
              <a:rPr sz="1200" dirty="0">
                <a:latin typeface="Times New Roman"/>
                <a:cs typeface="Times New Roman"/>
              </a:rPr>
              <a:t>of sending this</a:t>
            </a:r>
            <a:r>
              <a:rPr sz="1200" spc="-80" dirty="0">
                <a:latin typeface="Times New Roman"/>
                <a:cs typeface="Times New Roman"/>
              </a:rPr>
              <a:t> </a:t>
            </a:r>
            <a:r>
              <a:rPr sz="1200" dirty="0">
                <a:latin typeface="Times New Roman"/>
                <a:cs typeface="Times New Roman"/>
              </a:rPr>
              <a:t>info?</a:t>
            </a:r>
            <a:endParaRPr sz="1200">
              <a:latin typeface="Times New Roman"/>
              <a:cs typeface="Times New Roman"/>
            </a:endParaRPr>
          </a:p>
          <a:p>
            <a:pPr>
              <a:lnSpc>
                <a:spcPct val="100000"/>
              </a:lnSpc>
              <a:spcBef>
                <a:spcPts val="40"/>
              </a:spcBef>
              <a:buFont typeface="Courier New"/>
              <a:buChar char="o"/>
            </a:pPr>
            <a:endParaRPr sz="1200">
              <a:latin typeface="Times New Roman"/>
              <a:cs typeface="Times New Roman"/>
            </a:endParaRPr>
          </a:p>
          <a:p>
            <a:pPr marL="241300" marR="6985">
              <a:lnSpc>
                <a:spcPts val="1380"/>
              </a:lnSpc>
            </a:pPr>
            <a:r>
              <a:rPr sz="1200" i="1" dirty="0">
                <a:latin typeface="Times New Roman"/>
                <a:cs typeface="Times New Roman"/>
              </a:rPr>
              <a:t>ARE SOME </a:t>
            </a:r>
            <a:r>
              <a:rPr sz="1200" i="1" spc="-5" dirty="0">
                <a:latin typeface="Times New Roman"/>
                <a:cs typeface="Times New Roman"/>
              </a:rPr>
              <a:t>OF </a:t>
            </a:r>
            <a:r>
              <a:rPr sz="1200" i="1" dirty="0">
                <a:latin typeface="Times New Roman"/>
                <a:cs typeface="Times New Roman"/>
              </a:rPr>
              <a:t>TOPIC WE </a:t>
            </a:r>
            <a:r>
              <a:rPr sz="1200" i="1" spc="-5" dirty="0">
                <a:latin typeface="Times New Roman"/>
                <a:cs typeface="Times New Roman"/>
              </a:rPr>
              <a:t>WILL </a:t>
            </a:r>
            <a:r>
              <a:rPr sz="1200" i="1" dirty="0">
                <a:latin typeface="Times New Roman"/>
                <a:cs typeface="Times New Roman"/>
              </a:rPr>
              <a:t>BE </a:t>
            </a:r>
            <a:r>
              <a:rPr sz="1200" i="1" spc="-5" dirty="0">
                <a:latin typeface="Times New Roman"/>
                <a:cs typeface="Times New Roman"/>
              </a:rPr>
              <a:t>EXPLORING DURING THE COURSE </a:t>
            </a:r>
            <a:r>
              <a:rPr sz="1200" i="1" spc="-10" dirty="0">
                <a:latin typeface="Times New Roman"/>
                <a:cs typeface="Times New Roman"/>
              </a:rPr>
              <a:t>OF  </a:t>
            </a:r>
            <a:r>
              <a:rPr sz="1200" i="1" spc="-5" dirty="0">
                <a:latin typeface="Times New Roman"/>
                <a:cs typeface="Times New Roman"/>
              </a:rPr>
              <a:t>OUR</a:t>
            </a:r>
            <a:r>
              <a:rPr sz="1200" i="1" spc="-100" dirty="0">
                <a:latin typeface="Times New Roman"/>
                <a:cs typeface="Times New Roman"/>
              </a:rPr>
              <a:t> </a:t>
            </a:r>
            <a:r>
              <a:rPr sz="1200" i="1" spc="-5" dirty="0">
                <a:latin typeface="Times New Roman"/>
                <a:cs typeface="Times New Roman"/>
              </a:rPr>
              <a:t>STUDY</a:t>
            </a:r>
            <a:endParaRPr sz="1200">
              <a:latin typeface="Times New Roman"/>
              <a:cs typeface="Times New Roman"/>
            </a:endParaRPr>
          </a:p>
          <a:p>
            <a:pPr>
              <a:lnSpc>
                <a:spcPct val="100000"/>
              </a:lnSpc>
              <a:spcBef>
                <a:spcPts val="50"/>
              </a:spcBef>
            </a:pPr>
            <a:endParaRPr sz="1050">
              <a:latin typeface="Times New Roman"/>
              <a:cs typeface="Times New Roman"/>
            </a:endParaRPr>
          </a:p>
          <a:p>
            <a:pPr marL="241300">
              <a:lnSpc>
                <a:spcPct val="100000"/>
              </a:lnSpc>
              <a:spcBef>
                <a:spcPts val="5"/>
              </a:spcBef>
            </a:pPr>
            <a:r>
              <a:rPr sz="1600" b="1" u="heavy" spc="-5" dirty="0">
                <a:latin typeface="Times New Roman"/>
                <a:cs typeface="Times New Roman"/>
              </a:rPr>
              <a:t>DATA</a:t>
            </a:r>
            <a:r>
              <a:rPr sz="1600" b="1" u="heavy" spc="-75" dirty="0">
                <a:latin typeface="Times New Roman"/>
                <a:cs typeface="Times New Roman"/>
              </a:rPr>
              <a:t> </a:t>
            </a:r>
            <a:r>
              <a:rPr sz="1600" b="1" u="heavy" spc="-5" dirty="0">
                <a:latin typeface="Times New Roman"/>
                <a:cs typeface="Times New Roman"/>
              </a:rPr>
              <a:t>COMMUNICATION</a:t>
            </a:r>
            <a:endParaRPr sz="1600">
              <a:latin typeface="Times New Roman"/>
              <a:cs typeface="Times New Roman"/>
            </a:endParaRPr>
          </a:p>
          <a:p>
            <a:pPr>
              <a:lnSpc>
                <a:spcPct val="100000"/>
              </a:lnSpc>
              <a:spcBef>
                <a:spcPts val="50"/>
              </a:spcBef>
            </a:pPr>
            <a:endParaRPr sz="13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When </a:t>
            </a:r>
            <a:r>
              <a:rPr sz="1200" spc="-5" dirty="0">
                <a:latin typeface="Times New Roman"/>
                <a:cs typeface="Times New Roman"/>
              </a:rPr>
              <a:t>we </a:t>
            </a:r>
            <a:r>
              <a:rPr sz="1200" dirty="0">
                <a:latin typeface="Times New Roman"/>
                <a:cs typeface="Times New Roman"/>
              </a:rPr>
              <a:t>communicate , </a:t>
            </a:r>
            <a:r>
              <a:rPr sz="1200" spc="-5" dirty="0">
                <a:latin typeface="Times New Roman"/>
                <a:cs typeface="Times New Roman"/>
              </a:rPr>
              <a:t>we </a:t>
            </a:r>
            <a:r>
              <a:rPr sz="1200" dirty="0">
                <a:latin typeface="Times New Roman"/>
                <a:cs typeface="Times New Roman"/>
              </a:rPr>
              <a:t>share</a:t>
            </a:r>
            <a:r>
              <a:rPr sz="1200" spc="-35"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Information </a:t>
            </a:r>
            <a:r>
              <a:rPr sz="1200" dirty="0">
                <a:latin typeface="Times New Roman"/>
                <a:cs typeface="Times New Roman"/>
              </a:rPr>
              <a:t>can be LOCAL or</a:t>
            </a:r>
            <a:r>
              <a:rPr sz="1200" spc="-65" dirty="0">
                <a:latin typeface="Times New Roman"/>
                <a:cs typeface="Times New Roman"/>
              </a:rPr>
              <a:t> </a:t>
            </a:r>
            <a:r>
              <a:rPr sz="1200" dirty="0">
                <a:latin typeface="Times New Roman"/>
                <a:cs typeface="Times New Roman"/>
              </a:rPr>
              <a:t>REMOTE</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Between Individuals </a:t>
            </a:r>
            <a:r>
              <a:rPr sz="1200" dirty="0">
                <a:latin typeface="Times New Roman"/>
                <a:cs typeface="Times New Roman"/>
              </a:rPr>
              <a:t>LOCAL communication occurs face to</a:t>
            </a:r>
            <a:r>
              <a:rPr sz="1200" spc="-100" dirty="0">
                <a:latin typeface="Times New Roman"/>
                <a:cs typeface="Times New Roman"/>
              </a:rPr>
              <a:t> </a:t>
            </a:r>
            <a:r>
              <a:rPr sz="1200" dirty="0">
                <a:latin typeface="Times New Roman"/>
                <a:cs typeface="Times New Roman"/>
              </a:rPr>
              <a:t>face</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REMOTE communication occurs over a long</a:t>
            </a:r>
            <a:r>
              <a:rPr sz="1200" spc="-105" dirty="0">
                <a:latin typeface="Times New Roman"/>
                <a:cs typeface="Times New Roman"/>
              </a:rPr>
              <a:t> </a:t>
            </a:r>
            <a:r>
              <a:rPr sz="1200" dirty="0">
                <a:latin typeface="Times New Roman"/>
                <a:cs typeface="Times New Roman"/>
              </a:rPr>
              <a:t>distance</a:t>
            </a:r>
            <a:endParaRPr sz="1200">
              <a:latin typeface="Times New Roman"/>
              <a:cs typeface="Times New Roman"/>
            </a:endParaRPr>
          </a:p>
          <a:p>
            <a:pPr marL="469900" marR="5715" indent="-228600">
              <a:lnSpc>
                <a:spcPts val="1380"/>
              </a:lnSpc>
              <a:spcBef>
                <a:spcPts val="65"/>
              </a:spcBef>
              <a:buFont typeface="Courier New"/>
              <a:buChar char="o"/>
              <a:tabLst>
                <a:tab pos="469900" algn="l"/>
              </a:tabLst>
            </a:pPr>
            <a:r>
              <a:rPr sz="1200" dirty="0">
                <a:latin typeface="Times New Roman"/>
                <a:cs typeface="Times New Roman"/>
              </a:rPr>
              <a:t>When </a:t>
            </a:r>
            <a:r>
              <a:rPr sz="1200" spc="-5" dirty="0">
                <a:latin typeface="Times New Roman"/>
                <a:cs typeface="Times New Roman"/>
              </a:rPr>
              <a:t>we </a:t>
            </a:r>
            <a:r>
              <a:rPr sz="1200" dirty="0">
                <a:latin typeface="Times New Roman"/>
                <a:cs typeface="Times New Roman"/>
              </a:rPr>
              <a:t>refer to </a:t>
            </a:r>
            <a:r>
              <a:rPr sz="1200" spc="-5" dirty="0">
                <a:latin typeface="Times New Roman"/>
                <a:cs typeface="Times New Roman"/>
              </a:rPr>
              <a:t>COMPUTER SYSTEMS, </a:t>
            </a:r>
            <a:r>
              <a:rPr sz="1200" dirty="0">
                <a:latin typeface="Times New Roman"/>
                <a:cs typeface="Times New Roman"/>
              </a:rPr>
              <a:t>Data is </a:t>
            </a:r>
            <a:r>
              <a:rPr sz="1200" spc="-5" dirty="0">
                <a:latin typeface="Times New Roman"/>
                <a:cs typeface="Times New Roman"/>
              </a:rPr>
              <a:t>represented </a:t>
            </a:r>
            <a:r>
              <a:rPr sz="1200" dirty="0">
                <a:latin typeface="Times New Roman"/>
                <a:cs typeface="Times New Roman"/>
              </a:rPr>
              <a:t>in the </a:t>
            </a:r>
            <a:r>
              <a:rPr sz="1200" spc="-5" dirty="0">
                <a:latin typeface="Times New Roman"/>
                <a:cs typeface="Times New Roman"/>
              </a:rPr>
              <a:t>form </a:t>
            </a:r>
            <a:r>
              <a:rPr sz="1200" dirty="0">
                <a:latin typeface="Times New Roman"/>
                <a:cs typeface="Times New Roman"/>
              </a:rPr>
              <a:t>of  Binary Units </a:t>
            </a:r>
            <a:r>
              <a:rPr sz="1200" spc="-5" dirty="0">
                <a:latin typeface="Times New Roman"/>
                <a:cs typeface="Times New Roman"/>
              </a:rPr>
              <a:t>(Bits) </a:t>
            </a:r>
            <a:r>
              <a:rPr sz="1200" dirty="0">
                <a:latin typeface="Times New Roman"/>
                <a:cs typeface="Times New Roman"/>
              </a:rPr>
              <a:t>in </a:t>
            </a:r>
            <a:r>
              <a:rPr sz="1200" spc="-5" dirty="0">
                <a:latin typeface="Times New Roman"/>
                <a:cs typeface="Times New Roman"/>
              </a:rPr>
              <a:t>the form </a:t>
            </a:r>
            <a:r>
              <a:rPr sz="1200" dirty="0">
                <a:latin typeface="Times New Roman"/>
                <a:cs typeface="Times New Roman"/>
              </a:rPr>
              <a:t>of Zeros (0’s) and One’s</a:t>
            </a:r>
            <a:r>
              <a:rPr sz="1200" spc="-55" dirty="0">
                <a:latin typeface="Times New Roman"/>
                <a:cs typeface="Times New Roman"/>
              </a:rPr>
              <a:t> </a:t>
            </a:r>
            <a:r>
              <a:rPr sz="1200" spc="-5" dirty="0">
                <a:latin typeface="Times New Roman"/>
                <a:cs typeface="Times New Roman"/>
              </a:rPr>
              <a:t>(1’s)</a:t>
            </a:r>
            <a:endParaRPr sz="1200">
              <a:latin typeface="Times New Roman"/>
              <a:cs typeface="Times New Roman"/>
            </a:endParaRPr>
          </a:p>
          <a:p>
            <a:pPr marL="469900" indent="-228600">
              <a:lnSpc>
                <a:spcPts val="1345"/>
              </a:lnSpc>
              <a:buFont typeface="Courier New"/>
              <a:buChar char="o"/>
              <a:tabLst>
                <a:tab pos="469900" algn="l"/>
              </a:tabLst>
            </a:pPr>
            <a:r>
              <a:rPr sz="1200" dirty="0">
                <a:latin typeface="Times New Roman"/>
                <a:cs typeface="Times New Roman"/>
              </a:rPr>
              <a:t>Also the </a:t>
            </a:r>
            <a:r>
              <a:rPr sz="1200" spc="-5" dirty="0">
                <a:latin typeface="Times New Roman"/>
                <a:cs typeface="Times New Roman"/>
              </a:rPr>
              <a:t>entities </a:t>
            </a:r>
            <a:r>
              <a:rPr sz="1200" dirty="0">
                <a:latin typeface="Times New Roman"/>
                <a:cs typeface="Times New Roman"/>
              </a:rPr>
              <a:t>can </a:t>
            </a:r>
            <a:r>
              <a:rPr sz="1200" spc="-5" dirty="0">
                <a:latin typeface="Times New Roman"/>
                <a:cs typeface="Times New Roman"/>
              </a:rPr>
              <a:t>most </a:t>
            </a:r>
            <a:r>
              <a:rPr sz="1200" dirty="0">
                <a:latin typeface="Times New Roman"/>
                <a:cs typeface="Times New Roman"/>
              </a:rPr>
              <a:t>of the </a:t>
            </a:r>
            <a:r>
              <a:rPr sz="1200" spc="-5" dirty="0">
                <a:latin typeface="Times New Roman"/>
                <a:cs typeface="Times New Roman"/>
              </a:rPr>
              <a:t>times </a:t>
            </a:r>
            <a:r>
              <a:rPr sz="1200" dirty="0">
                <a:latin typeface="Times New Roman"/>
                <a:cs typeface="Times New Roman"/>
              </a:rPr>
              <a:t>be considered to be</a:t>
            </a:r>
            <a:r>
              <a:rPr sz="1200" spc="-15" dirty="0">
                <a:latin typeface="Times New Roman"/>
                <a:cs typeface="Times New Roman"/>
              </a:rPr>
              <a:t> </a:t>
            </a:r>
            <a:r>
              <a:rPr sz="1200" spc="-5" dirty="0">
                <a:latin typeface="Times New Roman"/>
                <a:cs typeface="Times New Roman"/>
              </a:rPr>
              <a:t>COMPUTERS</a:t>
            </a:r>
            <a:endParaRPr sz="1200">
              <a:latin typeface="Times New Roman"/>
              <a:cs typeface="Times New Roman"/>
            </a:endParaRPr>
          </a:p>
          <a:p>
            <a:pPr>
              <a:lnSpc>
                <a:spcPct val="100000"/>
              </a:lnSpc>
              <a:buFont typeface="Courier New"/>
              <a:buChar char="o"/>
            </a:pPr>
            <a:endParaRPr sz="1150">
              <a:latin typeface="Times New Roman"/>
              <a:cs typeface="Times New Roman"/>
            </a:endParaRPr>
          </a:p>
          <a:p>
            <a:pPr marL="12700">
              <a:lnSpc>
                <a:spcPct val="100000"/>
              </a:lnSpc>
            </a:pPr>
            <a:r>
              <a:rPr sz="1400" b="1" spc="-5" dirty="0">
                <a:latin typeface="Times New Roman"/>
                <a:cs typeface="Times New Roman"/>
              </a:rPr>
              <a:t>Data Communication Definition</a:t>
            </a:r>
            <a:r>
              <a:rPr sz="1400" b="1" spc="40" dirty="0">
                <a:latin typeface="Times New Roman"/>
                <a:cs typeface="Times New Roman"/>
              </a:rPr>
              <a:t> </a:t>
            </a:r>
            <a:r>
              <a:rPr sz="1400" b="1" spc="-5" dirty="0">
                <a:latin typeface="Times New Roman"/>
                <a:cs typeface="Times New Roman"/>
              </a:rPr>
              <a:t>(Modified)</a:t>
            </a:r>
            <a:endParaRPr sz="1400">
              <a:latin typeface="Times New Roman"/>
              <a:cs typeface="Times New Roman"/>
            </a:endParaRPr>
          </a:p>
          <a:p>
            <a:pPr>
              <a:lnSpc>
                <a:spcPct val="100000"/>
              </a:lnSpc>
              <a:spcBef>
                <a:spcPts val="35"/>
              </a:spcBef>
            </a:pPr>
            <a:endParaRPr sz="1300">
              <a:latin typeface="Times New Roman"/>
              <a:cs typeface="Times New Roman"/>
            </a:endParaRPr>
          </a:p>
          <a:p>
            <a:pPr marL="12700">
              <a:lnSpc>
                <a:spcPct val="100000"/>
              </a:lnSpc>
            </a:pPr>
            <a:r>
              <a:rPr sz="1200" dirty="0">
                <a:latin typeface="Times New Roman"/>
                <a:cs typeface="Times New Roman"/>
              </a:rPr>
              <a:t>Therefore, </a:t>
            </a:r>
            <a:r>
              <a:rPr sz="1200" spc="-5" dirty="0">
                <a:latin typeface="Times New Roman"/>
                <a:cs typeface="Times New Roman"/>
              </a:rPr>
              <a:t>our </a:t>
            </a:r>
            <a:r>
              <a:rPr sz="1200" dirty="0">
                <a:latin typeface="Times New Roman"/>
                <a:cs typeface="Times New Roman"/>
              </a:rPr>
              <a:t>earlier </a:t>
            </a:r>
            <a:r>
              <a:rPr sz="1200" spc="-5" dirty="0">
                <a:latin typeface="Times New Roman"/>
                <a:cs typeface="Times New Roman"/>
              </a:rPr>
              <a:t>definition </a:t>
            </a:r>
            <a:r>
              <a:rPr sz="1200" dirty="0">
                <a:latin typeface="Times New Roman"/>
                <a:cs typeface="Times New Roman"/>
              </a:rPr>
              <a:t>can easily be </a:t>
            </a:r>
            <a:r>
              <a:rPr sz="1200" spc="-5" dirty="0">
                <a:latin typeface="Times New Roman"/>
                <a:cs typeface="Times New Roman"/>
              </a:rPr>
              <a:t>modified</a:t>
            </a:r>
            <a:r>
              <a:rPr sz="1200" spc="-40" dirty="0">
                <a:latin typeface="Times New Roman"/>
                <a:cs typeface="Times New Roman"/>
              </a:rPr>
              <a:t> </a:t>
            </a:r>
            <a:r>
              <a:rPr sz="1200" dirty="0">
                <a:latin typeface="Times New Roman"/>
                <a:cs typeface="Times New Roman"/>
              </a:rPr>
              <a:t>to:</a:t>
            </a:r>
            <a:endParaRPr sz="1200">
              <a:latin typeface="Times New Roman"/>
              <a:cs typeface="Times New Roman"/>
            </a:endParaRPr>
          </a:p>
          <a:p>
            <a:pPr>
              <a:lnSpc>
                <a:spcPct val="100000"/>
              </a:lnSpc>
              <a:spcBef>
                <a:spcPts val="45"/>
              </a:spcBef>
            </a:pPr>
            <a:endParaRPr sz="1200">
              <a:latin typeface="Times New Roman"/>
              <a:cs typeface="Times New Roman"/>
            </a:endParaRPr>
          </a:p>
          <a:p>
            <a:pPr marL="241300" marR="6350">
              <a:lnSpc>
                <a:spcPts val="1380"/>
              </a:lnSpc>
            </a:pPr>
            <a:r>
              <a:rPr sz="1200" b="1" spc="-5" dirty="0">
                <a:latin typeface="Times New Roman"/>
                <a:cs typeface="Times New Roman"/>
              </a:rPr>
              <a:t>“Data Communication is the exchange of </a:t>
            </a:r>
            <a:r>
              <a:rPr sz="1200" b="1" dirty="0">
                <a:latin typeface="Times New Roman"/>
                <a:cs typeface="Times New Roman"/>
              </a:rPr>
              <a:t>data (in the form of 0’s </a:t>
            </a:r>
            <a:r>
              <a:rPr sz="1200" b="1" spc="-5" dirty="0">
                <a:latin typeface="Times New Roman"/>
                <a:cs typeface="Times New Roman"/>
              </a:rPr>
              <a:t>and </a:t>
            </a:r>
            <a:r>
              <a:rPr sz="1200" b="1" dirty="0">
                <a:latin typeface="Times New Roman"/>
                <a:cs typeface="Times New Roman"/>
              </a:rPr>
              <a:t>1’s)  </a:t>
            </a:r>
            <a:r>
              <a:rPr sz="1200" b="1" spc="-5" dirty="0">
                <a:latin typeface="Times New Roman"/>
                <a:cs typeface="Times New Roman"/>
              </a:rPr>
              <a:t>between </a:t>
            </a:r>
            <a:r>
              <a:rPr sz="1200" b="1" dirty="0">
                <a:latin typeface="Times New Roman"/>
                <a:cs typeface="Times New Roman"/>
              </a:rPr>
              <a:t>two devices (computers) via some form of the transmission</a:t>
            </a:r>
            <a:r>
              <a:rPr sz="1200" b="1" spc="-114" dirty="0">
                <a:latin typeface="Times New Roman"/>
                <a:cs typeface="Times New Roman"/>
              </a:rPr>
              <a:t> </a:t>
            </a:r>
            <a:r>
              <a:rPr sz="1200" b="1" dirty="0">
                <a:latin typeface="Times New Roman"/>
                <a:cs typeface="Times New Roman"/>
              </a:rPr>
              <a:t>medium.”</a:t>
            </a:r>
            <a:endParaRPr sz="1200">
              <a:latin typeface="Times New Roman"/>
              <a:cs typeface="Times New Roman"/>
            </a:endParaRPr>
          </a:p>
          <a:p>
            <a:pPr>
              <a:lnSpc>
                <a:spcPct val="100000"/>
              </a:lnSpc>
              <a:spcBef>
                <a:spcPts val="10"/>
              </a:spcBef>
            </a:pPr>
            <a:endParaRPr sz="1100">
              <a:latin typeface="Times New Roman"/>
              <a:cs typeface="Times New Roman"/>
            </a:endParaRPr>
          </a:p>
          <a:p>
            <a:pPr marL="12700">
              <a:lnSpc>
                <a:spcPct val="100000"/>
              </a:lnSpc>
            </a:pPr>
            <a:r>
              <a:rPr sz="1400" b="1" spc="-5" dirty="0">
                <a:latin typeface="Times New Roman"/>
                <a:cs typeface="Times New Roman"/>
              </a:rPr>
              <a:t>LOCAL </a:t>
            </a:r>
            <a:r>
              <a:rPr sz="1400" b="1" dirty="0">
                <a:latin typeface="Times New Roman"/>
                <a:cs typeface="Times New Roman"/>
              </a:rPr>
              <a:t>and </a:t>
            </a:r>
            <a:r>
              <a:rPr sz="1400" b="1" spc="-5" dirty="0">
                <a:latin typeface="Times New Roman"/>
                <a:cs typeface="Times New Roman"/>
              </a:rPr>
              <a:t>REMOTE Data</a:t>
            </a:r>
            <a:r>
              <a:rPr sz="1400" b="1" spc="20" dirty="0">
                <a:latin typeface="Times New Roman"/>
                <a:cs typeface="Times New Roman"/>
              </a:rPr>
              <a:t> </a:t>
            </a:r>
            <a:r>
              <a:rPr sz="1400" b="1" spc="-5" dirty="0">
                <a:latin typeface="Times New Roman"/>
                <a:cs typeface="Times New Roman"/>
              </a:rPr>
              <a:t>Communication</a:t>
            </a:r>
            <a:endParaRPr sz="1400">
              <a:latin typeface="Times New Roman"/>
              <a:cs typeface="Times New Roman"/>
            </a:endParaRPr>
          </a:p>
          <a:p>
            <a:pPr>
              <a:lnSpc>
                <a:spcPct val="100000"/>
              </a:lnSpc>
              <a:spcBef>
                <a:spcPts val="55"/>
              </a:spcBef>
            </a:pPr>
            <a:endParaRPr sz="1300">
              <a:latin typeface="Times New Roman"/>
              <a:cs typeface="Times New Roman"/>
            </a:endParaRPr>
          </a:p>
          <a:p>
            <a:pPr marL="698500" lvl="1" indent="-228600">
              <a:lnSpc>
                <a:spcPts val="1405"/>
              </a:lnSpc>
              <a:buFont typeface="Meiryo"/>
              <a:buChar char="❖"/>
              <a:tabLst>
                <a:tab pos="698500" algn="l"/>
              </a:tabLst>
            </a:pPr>
            <a:r>
              <a:rPr sz="1200" b="1" spc="-5" dirty="0">
                <a:latin typeface="Times New Roman"/>
                <a:cs typeface="Times New Roman"/>
              </a:rPr>
              <a:t>LOCAL</a:t>
            </a:r>
            <a:endParaRPr sz="1200">
              <a:latin typeface="Times New Roman"/>
              <a:cs typeface="Times New Roman"/>
            </a:endParaRPr>
          </a:p>
          <a:p>
            <a:pPr marL="698500" marR="5715">
              <a:lnSpc>
                <a:spcPts val="1380"/>
              </a:lnSpc>
              <a:spcBef>
                <a:spcPts val="60"/>
              </a:spcBef>
            </a:pPr>
            <a:r>
              <a:rPr sz="1200" dirty="0">
                <a:latin typeface="Times New Roman"/>
                <a:cs typeface="Times New Roman"/>
              </a:rPr>
              <a:t>Data communication is considered to be local if the communicating devices  are present in the </a:t>
            </a:r>
            <a:r>
              <a:rPr sz="1200" spc="-5" dirty="0">
                <a:latin typeface="Times New Roman"/>
                <a:cs typeface="Times New Roman"/>
              </a:rPr>
              <a:t>same </a:t>
            </a:r>
            <a:r>
              <a:rPr sz="1200" dirty="0">
                <a:latin typeface="Times New Roman"/>
                <a:cs typeface="Times New Roman"/>
              </a:rPr>
              <a:t>building </a:t>
            </a:r>
            <a:r>
              <a:rPr sz="1200" spc="-5" dirty="0">
                <a:latin typeface="Times New Roman"/>
                <a:cs typeface="Times New Roman"/>
              </a:rPr>
              <a:t>or </a:t>
            </a:r>
            <a:r>
              <a:rPr sz="1200" dirty="0">
                <a:latin typeface="Times New Roman"/>
                <a:cs typeface="Times New Roman"/>
              </a:rPr>
              <a:t>a </a:t>
            </a:r>
            <a:r>
              <a:rPr sz="1200" spc="-5" dirty="0">
                <a:latin typeface="Times New Roman"/>
                <a:cs typeface="Times New Roman"/>
              </a:rPr>
              <a:t>similarly </a:t>
            </a:r>
            <a:r>
              <a:rPr sz="1200" dirty="0">
                <a:latin typeface="Times New Roman"/>
                <a:cs typeface="Times New Roman"/>
              </a:rPr>
              <a:t>restricted geographical</a:t>
            </a:r>
            <a:r>
              <a:rPr sz="1200" spc="-55" dirty="0">
                <a:latin typeface="Times New Roman"/>
                <a:cs typeface="Times New Roman"/>
              </a:rPr>
              <a:t> </a:t>
            </a:r>
            <a:r>
              <a:rPr sz="1200" dirty="0">
                <a:latin typeface="Times New Roman"/>
                <a:cs typeface="Times New Roman"/>
              </a:rPr>
              <a:t>area</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a:t>
            </a:fld>
            <a:endParaRPr dirty="0"/>
          </a:p>
        </p:txBody>
      </p:sp>
    </p:spTree>
    <p:extLst>
      <p:ext uri="{BB962C8B-B14F-4D97-AF65-F5344CB8AC3E}">
        <p14:creationId xmlns:p14="http://schemas.microsoft.com/office/powerpoint/2010/main" val="645255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03731"/>
            <a:ext cx="5304155" cy="4926330"/>
          </a:xfrm>
          <a:prstGeom prst="rect">
            <a:avLst/>
          </a:prstGeom>
        </p:spPr>
        <p:txBody>
          <a:bodyPr vert="horz" wrap="square" lIns="0" tIns="0" rIns="0" bIns="0" rtlCol="0">
            <a:spAutoFit/>
          </a:bodyPr>
          <a:lstStyle/>
          <a:p>
            <a:pPr marL="241300" indent="-228600">
              <a:lnSpc>
                <a:spcPct val="100000"/>
              </a:lnSpc>
              <a:buFont typeface="Courier New"/>
              <a:buChar char="o"/>
              <a:tabLst>
                <a:tab pos="241300" algn="l"/>
              </a:tabLst>
            </a:pPr>
            <a:r>
              <a:rPr sz="1200" b="1" dirty="0">
                <a:latin typeface="Times New Roman"/>
                <a:cs typeface="Times New Roman"/>
              </a:rPr>
              <a:t>Connection</a:t>
            </a:r>
            <a:r>
              <a:rPr sz="1200" b="1" spc="-105" dirty="0">
                <a:latin typeface="Times New Roman"/>
                <a:cs typeface="Times New Roman"/>
              </a:rPr>
              <a:t> </a:t>
            </a:r>
            <a:r>
              <a:rPr sz="1200" b="1" dirty="0">
                <a:latin typeface="Times New Roman"/>
                <a:cs typeface="Times New Roman"/>
              </a:rPr>
              <a:t>Control</a:t>
            </a:r>
            <a:endParaRPr sz="1200">
              <a:latin typeface="Times New Roman"/>
              <a:cs typeface="Times New Roman"/>
            </a:endParaRPr>
          </a:p>
          <a:p>
            <a:pPr>
              <a:lnSpc>
                <a:spcPct val="100000"/>
              </a:lnSpc>
              <a:spcBef>
                <a:spcPts val="40"/>
              </a:spcBef>
              <a:buFont typeface="Courier New"/>
              <a:buChar char="o"/>
            </a:pPr>
            <a:endParaRPr sz="1100">
              <a:latin typeface="Times New Roman"/>
              <a:cs typeface="Times New Roman"/>
            </a:endParaRPr>
          </a:p>
          <a:p>
            <a:pPr marL="469900" lvl="1" indent="-228600">
              <a:lnSpc>
                <a:spcPts val="1415"/>
              </a:lnSpc>
              <a:buFont typeface="Meiryo"/>
              <a:buChar char="➢"/>
              <a:tabLst>
                <a:tab pos="469900" algn="l"/>
              </a:tabLst>
            </a:pPr>
            <a:r>
              <a:rPr sz="1200" dirty="0">
                <a:latin typeface="Times New Roman"/>
                <a:cs typeface="Times New Roman"/>
              </a:rPr>
              <a:t>Transport layer can be either </a:t>
            </a:r>
            <a:r>
              <a:rPr sz="1200" spc="-5" dirty="0">
                <a:latin typeface="Times New Roman"/>
                <a:cs typeface="Times New Roman"/>
              </a:rPr>
              <a:t>connection-less </a:t>
            </a:r>
            <a:r>
              <a:rPr sz="1200" dirty="0">
                <a:latin typeface="Times New Roman"/>
                <a:cs typeface="Times New Roman"/>
              </a:rPr>
              <a:t>or</a:t>
            </a:r>
            <a:r>
              <a:rPr sz="1200" spc="-65" dirty="0">
                <a:latin typeface="Times New Roman"/>
                <a:cs typeface="Times New Roman"/>
              </a:rPr>
              <a:t> </a:t>
            </a:r>
            <a:r>
              <a:rPr sz="1200" dirty="0">
                <a:latin typeface="Times New Roman"/>
                <a:cs typeface="Times New Roman"/>
              </a:rPr>
              <a:t>connection-oriented</a:t>
            </a:r>
            <a:endParaRPr sz="1200">
              <a:latin typeface="Times New Roman"/>
              <a:cs typeface="Times New Roman"/>
            </a:endParaRPr>
          </a:p>
          <a:p>
            <a:pPr marL="469900" lvl="1" indent="-228600">
              <a:lnSpc>
                <a:spcPts val="1380"/>
              </a:lnSpc>
              <a:buFont typeface="Meiryo"/>
              <a:buChar char="➢"/>
              <a:tabLst>
                <a:tab pos="469900" algn="l"/>
              </a:tabLst>
            </a:pPr>
            <a:r>
              <a:rPr sz="1200" b="1" u="heavy" dirty="0">
                <a:latin typeface="Times New Roman"/>
                <a:cs typeface="Times New Roman"/>
              </a:rPr>
              <a:t>Connectionless</a:t>
            </a:r>
            <a:endParaRPr sz="1200">
              <a:latin typeface="Times New Roman"/>
              <a:cs typeface="Times New Roman"/>
            </a:endParaRPr>
          </a:p>
          <a:p>
            <a:pPr marL="1155700" marR="6985">
              <a:lnSpc>
                <a:spcPts val="1380"/>
              </a:lnSpc>
              <a:spcBef>
                <a:spcPts val="60"/>
              </a:spcBef>
            </a:pPr>
            <a:r>
              <a:rPr sz="1200" dirty="0">
                <a:latin typeface="Times New Roman"/>
                <a:cs typeface="Times New Roman"/>
              </a:rPr>
              <a:t>Treats each </a:t>
            </a:r>
            <a:r>
              <a:rPr sz="1200" spc="-5" dirty="0">
                <a:latin typeface="Times New Roman"/>
                <a:cs typeface="Times New Roman"/>
              </a:rPr>
              <a:t>segment </a:t>
            </a:r>
            <a:r>
              <a:rPr sz="1200" dirty="0">
                <a:latin typeface="Times New Roman"/>
                <a:cs typeface="Times New Roman"/>
              </a:rPr>
              <a:t>as an </a:t>
            </a:r>
            <a:r>
              <a:rPr sz="1200" spc="-5" dirty="0">
                <a:latin typeface="Times New Roman"/>
                <a:cs typeface="Times New Roman"/>
              </a:rPr>
              <a:t>independent packet </a:t>
            </a:r>
            <a:r>
              <a:rPr sz="1200" dirty="0">
                <a:latin typeface="Times New Roman"/>
                <a:cs typeface="Times New Roman"/>
              </a:rPr>
              <a:t>and </a:t>
            </a:r>
            <a:r>
              <a:rPr sz="1200" spc="-5" dirty="0">
                <a:latin typeface="Times New Roman"/>
                <a:cs typeface="Times New Roman"/>
              </a:rPr>
              <a:t>delivers </a:t>
            </a:r>
            <a:r>
              <a:rPr sz="1200" dirty="0">
                <a:latin typeface="Times New Roman"/>
                <a:cs typeface="Times New Roman"/>
              </a:rPr>
              <a:t>it to </a:t>
            </a:r>
            <a:r>
              <a:rPr sz="1200" spc="-5" dirty="0">
                <a:latin typeface="Times New Roman"/>
                <a:cs typeface="Times New Roman"/>
              </a:rPr>
              <a:t>the  transport layer </a:t>
            </a:r>
            <a:r>
              <a:rPr sz="1200" dirty="0">
                <a:latin typeface="Times New Roman"/>
                <a:cs typeface="Times New Roman"/>
              </a:rPr>
              <a:t>of the </a:t>
            </a:r>
            <a:r>
              <a:rPr sz="1200" spc="-5" dirty="0">
                <a:latin typeface="Times New Roman"/>
                <a:cs typeface="Times New Roman"/>
              </a:rPr>
              <a:t>destination</a:t>
            </a:r>
            <a:r>
              <a:rPr sz="1200" spc="-15" dirty="0">
                <a:latin typeface="Times New Roman"/>
                <a:cs typeface="Times New Roman"/>
              </a:rPr>
              <a:t> </a:t>
            </a:r>
            <a:r>
              <a:rPr sz="1200" spc="-5" dirty="0">
                <a:latin typeface="Times New Roman"/>
                <a:cs typeface="Times New Roman"/>
              </a:rPr>
              <a:t>m/c</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lvl="1" indent="-228600">
              <a:lnSpc>
                <a:spcPts val="1405"/>
              </a:lnSpc>
              <a:buFont typeface="Meiryo"/>
              <a:buChar char="➢"/>
              <a:tabLst>
                <a:tab pos="469900" algn="l"/>
              </a:tabLst>
            </a:pPr>
            <a:r>
              <a:rPr sz="1200" b="1" u="heavy" spc="-5" dirty="0">
                <a:latin typeface="Times New Roman"/>
                <a:cs typeface="Times New Roman"/>
              </a:rPr>
              <a:t>Connection-Oriented</a:t>
            </a:r>
            <a:endParaRPr sz="1200">
              <a:latin typeface="Times New Roman"/>
              <a:cs typeface="Times New Roman"/>
            </a:endParaRPr>
          </a:p>
          <a:p>
            <a:pPr marL="1155700" marR="6350">
              <a:lnSpc>
                <a:spcPts val="1380"/>
              </a:lnSpc>
              <a:spcBef>
                <a:spcPts val="60"/>
              </a:spcBef>
            </a:pPr>
            <a:r>
              <a:rPr sz="1200" spc="-5" dirty="0">
                <a:latin typeface="Times New Roman"/>
                <a:cs typeface="Times New Roman"/>
              </a:rPr>
              <a:t>A </a:t>
            </a:r>
            <a:r>
              <a:rPr sz="1200" dirty="0">
                <a:latin typeface="Times New Roman"/>
                <a:cs typeface="Times New Roman"/>
              </a:rPr>
              <a:t>connection is established </a:t>
            </a:r>
            <a:r>
              <a:rPr sz="1200" spc="-5" dirty="0">
                <a:latin typeface="Times New Roman"/>
                <a:cs typeface="Times New Roman"/>
              </a:rPr>
              <a:t>first </a:t>
            </a:r>
            <a:r>
              <a:rPr sz="1200" dirty="0">
                <a:latin typeface="Times New Roman"/>
                <a:cs typeface="Times New Roman"/>
              </a:rPr>
              <a:t>with </a:t>
            </a:r>
            <a:r>
              <a:rPr sz="1200" spc="-5" dirty="0">
                <a:latin typeface="Times New Roman"/>
                <a:cs typeface="Times New Roman"/>
              </a:rPr>
              <a:t>Transport layer before  </a:t>
            </a:r>
            <a:r>
              <a:rPr sz="1200" dirty="0">
                <a:latin typeface="Times New Roman"/>
                <a:cs typeface="Times New Roman"/>
              </a:rPr>
              <a:t>delivering </a:t>
            </a:r>
            <a:r>
              <a:rPr sz="1200" spc="-5" dirty="0">
                <a:latin typeface="Times New Roman"/>
                <a:cs typeface="Times New Roman"/>
              </a:rPr>
              <a:t>the</a:t>
            </a:r>
            <a:r>
              <a:rPr sz="1200" spc="-105" dirty="0">
                <a:latin typeface="Times New Roman"/>
                <a:cs typeface="Times New Roman"/>
              </a:rPr>
              <a:t> </a:t>
            </a:r>
            <a:r>
              <a:rPr sz="1200" dirty="0">
                <a:latin typeface="Times New Roman"/>
                <a:cs typeface="Times New Roman"/>
              </a:rPr>
              <a:t>packet.</a:t>
            </a:r>
            <a:endParaRPr sz="1200">
              <a:latin typeface="Times New Roman"/>
              <a:cs typeface="Times New Roman"/>
            </a:endParaRPr>
          </a:p>
          <a:p>
            <a:pPr>
              <a:lnSpc>
                <a:spcPct val="100000"/>
              </a:lnSpc>
              <a:spcBef>
                <a:spcPts val="15"/>
              </a:spcBef>
            </a:pPr>
            <a:endParaRPr sz="1100">
              <a:latin typeface="Times New Roman"/>
              <a:cs typeface="Times New Roman"/>
            </a:endParaRPr>
          </a:p>
          <a:p>
            <a:pPr marL="469900" lvl="1" indent="-228600">
              <a:lnSpc>
                <a:spcPct val="100000"/>
              </a:lnSpc>
              <a:spcBef>
                <a:spcPts val="5"/>
              </a:spcBef>
              <a:buFont typeface="Meiryo"/>
              <a:buChar char="➢"/>
              <a:tabLst>
                <a:tab pos="469900" algn="l"/>
              </a:tabLst>
            </a:pPr>
            <a:r>
              <a:rPr sz="1200" spc="-5" dirty="0">
                <a:latin typeface="Times New Roman"/>
                <a:cs typeface="Times New Roman"/>
              </a:rPr>
              <a:t>After </a:t>
            </a:r>
            <a:r>
              <a:rPr sz="1200" dirty="0">
                <a:latin typeface="Times New Roman"/>
                <a:cs typeface="Times New Roman"/>
              </a:rPr>
              <a:t>all </a:t>
            </a:r>
            <a:r>
              <a:rPr sz="1200" spc="-5" dirty="0">
                <a:latin typeface="Times New Roman"/>
                <a:cs typeface="Times New Roman"/>
              </a:rPr>
              <a:t>data </a:t>
            </a:r>
            <a:r>
              <a:rPr sz="1200" dirty="0">
                <a:latin typeface="Times New Roman"/>
                <a:cs typeface="Times New Roman"/>
              </a:rPr>
              <a:t>is Tx. , the connection is</a:t>
            </a:r>
            <a:r>
              <a:rPr sz="1200" spc="-80" dirty="0">
                <a:latin typeface="Times New Roman"/>
                <a:cs typeface="Times New Roman"/>
              </a:rPr>
              <a:t> </a:t>
            </a:r>
            <a:r>
              <a:rPr sz="1200" dirty="0">
                <a:latin typeface="Times New Roman"/>
                <a:cs typeface="Times New Roman"/>
              </a:rPr>
              <a:t>disconnected</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241300" indent="-228600">
              <a:lnSpc>
                <a:spcPct val="100000"/>
              </a:lnSpc>
              <a:spcBef>
                <a:spcPts val="5"/>
              </a:spcBef>
              <a:buFont typeface="Courier New"/>
              <a:buChar char="o"/>
              <a:tabLst>
                <a:tab pos="241300" algn="l"/>
              </a:tabLst>
            </a:pPr>
            <a:r>
              <a:rPr sz="1200" b="1" dirty="0">
                <a:latin typeface="Times New Roman"/>
                <a:cs typeface="Times New Roman"/>
              </a:rPr>
              <a:t>Flow</a:t>
            </a:r>
            <a:r>
              <a:rPr sz="1200" b="1" spc="-105" dirty="0">
                <a:latin typeface="Times New Roman"/>
                <a:cs typeface="Times New Roman"/>
              </a:rPr>
              <a:t> </a:t>
            </a:r>
            <a:r>
              <a:rPr sz="1200" b="1" dirty="0">
                <a:latin typeface="Times New Roman"/>
                <a:cs typeface="Times New Roman"/>
              </a:rPr>
              <a:t>Control</a:t>
            </a:r>
            <a:endParaRPr sz="1200">
              <a:latin typeface="Times New Roman"/>
              <a:cs typeface="Times New Roman"/>
            </a:endParaRPr>
          </a:p>
          <a:p>
            <a:pPr>
              <a:lnSpc>
                <a:spcPct val="100000"/>
              </a:lnSpc>
              <a:spcBef>
                <a:spcPts val="40"/>
              </a:spcBef>
              <a:buFont typeface="Courier New"/>
              <a:buChar char="o"/>
            </a:pPr>
            <a:endParaRPr sz="1100">
              <a:latin typeface="Times New Roman"/>
              <a:cs typeface="Times New Roman"/>
            </a:endParaRPr>
          </a:p>
          <a:p>
            <a:pPr marL="469900" lvl="1" indent="-228600">
              <a:lnSpc>
                <a:spcPts val="1410"/>
              </a:lnSpc>
              <a:buFont typeface="Meiryo"/>
              <a:buChar char="➢"/>
              <a:tabLst>
                <a:tab pos="469900" algn="l"/>
              </a:tabLst>
            </a:pPr>
            <a:r>
              <a:rPr sz="1200" dirty="0">
                <a:latin typeface="Times New Roman"/>
                <a:cs typeface="Times New Roman"/>
              </a:rPr>
              <a:t>Like Data link layer, </a:t>
            </a:r>
            <a:r>
              <a:rPr sz="1200" spc="-5" dirty="0">
                <a:latin typeface="Times New Roman"/>
                <a:cs typeface="Times New Roman"/>
              </a:rPr>
              <a:t>Transport </a:t>
            </a:r>
            <a:r>
              <a:rPr sz="1200" dirty="0">
                <a:latin typeface="Times New Roman"/>
                <a:cs typeface="Times New Roman"/>
              </a:rPr>
              <a:t>layer is also </a:t>
            </a:r>
            <a:r>
              <a:rPr sz="1200" spc="-5" dirty="0">
                <a:latin typeface="Times New Roman"/>
                <a:cs typeface="Times New Roman"/>
              </a:rPr>
              <a:t>responsible for Flow</a:t>
            </a:r>
            <a:r>
              <a:rPr sz="1200" spc="-90"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469900" lvl="1" indent="-228600">
              <a:lnSpc>
                <a:spcPts val="1410"/>
              </a:lnSpc>
              <a:buFont typeface="Meiryo"/>
              <a:buChar char="➢"/>
              <a:tabLst>
                <a:tab pos="469900" algn="l"/>
              </a:tabLst>
            </a:pPr>
            <a:r>
              <a:rPr sz="1200" dirty="0">
                <a:latin typeface="Times New Roman"/>
                <a:cs typeface="Times New Roman"/>
              </a:rPr>
              <a:t>Flow control is </a:t>
            </a:r>
            <a:r>
              <a:rPr sz="1200" spc="-5" dirty="0">
                <a:latin typeface="Times New Roman"/>
                <a:cs typeface="Times New Roman"/>
              </a:rPr>
              <a:t>performed </a:t>
            </a:r>
            <a:r>
              <a:rPr sz="1200" dirty="0">
                <a:latin typeface="Times New Roman"/>
                <a:cs typeface="Times New Roman"/>
              </a:rPr>
              <a:t>end-to-end rather than across a </a:t>
            </a:r>
            <a:r>
              <a:rPr sz="1200" spc="-5" dirty="0">
                <a:latin typeface="Times New Roman"/>
                <a:cs typeface="Times New Roman"/>
              </a:rPr>
              <a:t>single</a:t>
            </a:r>
            <a:r>
              <a:rPr sz="1200" spc="-85" dirty="0">
                <a:latin typeface="Times New Roman"/>
                <a:cs typeface="Times New Roman"/>
              </a:rPr>
              <a:t> </a:t>
            </a:r>
            <a:r>
              <a:rPr sz="1200" dirty="0">
                <a:latin typeface="Times New Roman"/>
                <a:cs typeface="Times New Roman"/>
              </a:rPr>
              <a:t>link</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241300" indent="-228600">
              <a:lnSpc>
                <a:spcPct val="100000"/>
              </a:lnSpc>
              <a:spcBef>
                <a:spcPts val="5"/>
              </a:spcBef>
              <a:buFont typeface="Courier New"/>
              <a:buChar char="o"/>
              <a:tabLst>
                <a:tab pos="241300" algn="l"/>
              </a:tabLst>
            </a:pPr>
            <a:r>
              <a:rPr sz="1200" b="1" dirty="0">
                <a:latin typeface="Times New Roman"/>
                <a:cs typeface="Times New Roman"/>
              </a:rPr>
              <a:t>Error</a:t>
            </a:r>
            <a:r>
              <a:rPr sz="1200" b="1" spc="-100" dirty="0">
                <a:latin typeface="Times New Roman"/>
                <a:cs typeface="Times New Roman"/>
              </a:rPr>
              <a:t> </a:t>
            </a:r>
            <a:r>
              <a:rPr sz="1200" b="1" dirty="0">
                <a:latin typeface="Times New Roman"/>
                <a:cs typeface="Times New Roman"/>
              </a:rPr>
              <a:t>Control</a:t>
            </a:r>
            <a:endParaRPr sz="1200">
              <a:latin typeface="Times New Roman"/>
              <a:cs typeface="Times New Roman"/>
            </a:endParaRPr>
          </a:p>
          <a:p>
            <a:pPr>
              <a:lnSpc>
                <a:spcPct val="100000"/>
              </a:lnSpc>
              <a:spcBef>
                <a:spcPts val="40"/>
              </a:spcBef>
              <a:buFont typeface="Courier New"/>
              <a:buChar char="o"/>
            </a:pPr>
            <a:endParaRPr sz="1100">
              <a:latin typeface="Times New Roman"/>
              <a:cs typeface="Times New Roman"/>
            </a:endParaRPr>
          </a:p>
          <a:p>
            <a:pPr marL="469900" lvl="1" indent="-228600">
              <a:lnSpc>
                <a:spcPts val="1410"/>
              </a:lnSpc>
              <a:buFont typeface="Meiryo"/>
              <a:buChar char="➢"/>
              <a:tabLst>
                <a:tab pos="469900" algn="l"/>
              </a:tabLst>
            </a:pPr>
            <a:r>
              <a:rPr sz="1200" dirty="0">
                <a:latin typeface="Times New Roman"/>
                <a:cs typeface="Times New Roman"/>
              </a:rPr>
              <a:t>Like data link layer, </a:t>
            </a:r>
            <a:r>
              <a:rPr sz="1200" spc="-5" dirty="0">
                <a:latin typeface="Times New Roman"/>
                <a:cs typeface="Times New Roman"/>
              </a:rPr>
              <a:t>Transport </a:t>
            </a:r>
            <a:r>
              <a:rPr sz="1200" dirty="0">
                <a:latin typeface="Times New Roman"/>
                <a:cs typeface="Times New Roman"/>
              </a:rPr>
              <a:t>layer is responsible for the Error</a:t>
            </a:r>
            <a:r>
              <a:rPr sz="1200" spc="-100" dirty="0">
                <a:latin typeface="Times New Roman"/>
                <a:cs typeface="Times New Roman"/>
              </a:rPr>
              <a:t> </a:t>
            </a:r>
            <a:r>
              <a:rPr sz="1200" dirty="0">
                <a:latin typeface="Times New Roman"/>
                <a:cs typeface="Times New Roman"/>
              </a:rPr>
              <a:t>Control</a:t>
            </a:r>
            <a:endParaRPr sz="1200">
              <a:latin typeface="Times New Roman"/>
              <a:cs typeface="Times New Roman"/>
            </a:endParaRPr>
          </a:p>
          <a:p>
            <a:pPr marL="469900" lvl="1" indent="-228600">
              <a:lnSpc>
                <a:spcPts val="1380"/>
              </a:lnSpc>
              <a:buFont typeface="Meiryo"/>
              <a:buChar char="➢"/>
              <a:tabLst>
                <a:tab pos="469900" algn="l"/>
              </a:tabLst>
            </a:pPr>
            <a:r>
              <a:rPr sz="1200" dirty="0">
                <a:latin typeface="Times New Roman"/>
                <a:cs typeface="Times New Roman"/>
              </a:rPr>
              <a:t>Error control is </a:t>
            </a:r>
            <a:r>
              <a:rPr sz="1200" spc="-5" dirty="0">
                <a:latin typeface="Times New Roman"/>
                <a:cs typeface="Times New Roman"/>
              </a:rPr>
              <a:t>performed</a:t>
            </a:r>
            <a:r>
              <a:rPr sz="1200" spc="-110" dirty="0">
                <a:latin typeface="Times New Roman"/>
                <a:cs typeface="Times New Roman"/>
              </a:rPr>
              <a:t> </a:t>
            </a:r>
            <a:r>
              <a:rPr sz="1200" dirty="0">
                <a:latin typeface="Times New Roman"/>
                <a:cs typeface="Times New Roman"/>
              </a:rPr>
              <a:t>end-to-end</a:t>
            </a:r>
            <a:endParaRPr sz="1200">
              <a:latin typeface="Times New Roman"/>
              <a:cs typeface="Times New Roman"/>
            </a:endParaRPr>
          </a:p>
          <a:p>
            <a:pPr marL="469900" marR="5080" lvl="1" indent="-228600">
              <a:lnSpc>
                <a:spcPts val="1380"/>
              </a:lnSpc>
              <a:spcBef>
                <a:spcPts val="65"/>
              </a:spcBef>
              <a:buFont typeface="Meiryo"/>
              <a:buChar char="➢"/>
              <a:tabLst>
                <a:tab pos="469900" algn="l"/>
              </a:tabLst>
            </a:pPr>
            <a:r>
              <a:rPr sz="1200" dirty="0">
                <a:latin typeface="Times New Roman"/>
                <a:cs typeface="Times New Roman"/>
              </a:rPr>
              <a:t>This layer </a:t>
            </a:r>
            <a:r>
              <a:rPr sz="1200" spc="-5" dirty="0">
                <a:latin typeface="Times New Roman"/>
                <a:cs typeface="Times New Roman"/>
              </a:rPr>
              <a:t>makes </a:t>
            </a:r>
            <a:r>
              <a:rPr sz="1200" dirty="0">
                <a:latin typeface="Times New Roman"/>
                <a:cs typeface="Times New Roman"/>
              </a:rPr>
              <a:t>sure that </a:t>
            </a:r>
            <a:r>
              <a:rPr sz="1200" spc="-5" dirty="0">
                <a:latin typeface="Times New Roman"/>
                <a:cs typeface="Times New Roman"/>
              </a:rPr>
              <a:t>entire message </a:t>
            </a:r>
            <a:r>
              <a:rPr sz="1200" dirty="0">
                <a:latin typeface="Times New Roman"/>
                <a:cs typeface="Times New Roman"/>
              </a:rPr>
              <a:t>reaches Rx Transport layer w/o  error</a:t>
            </a:r>
            <a:endParaRPr sz="1200">
              <a:latin typeface="Times New Roman"/>
              <a:cs typeface="Times New Roman"/>
            </a:endParaRPr>
          </a:p>
          <a:p>
            <a:pPr marL="469900" marR="8255" lvl="1" indent="-228600">
              <a:lnSpc>
                <a:spcPts val="1380"/>
              </a:lnSpc>
              <a:buFont typeface="Meiryo"/>
              <a:buChar char="➢"/>
              <a:tabLst>
                <a:tab pos="469900" algn="l"/>
              </a:tabLst>
            </a:pPr>
            <a:r>
              <a:rPr sz="1200" dirty="0">
                <a:latin typeface="Times New Roman"/>
                <a:cs typeface="Times New Roman"/>
              </a:rPr>
              <a:t>Error can be a result of Lost, </a:t>
            </a:r>
            <a:r>
              <a:rPr sz="1200" spc="-5" dirty="0">
                <a:latin typeface="Times New Roman"/>
                <a:cs typeface="Times New Roman"/>
              </a:rPr>
              <a:t>damaged </a:t>
            </a:r>
            <a:r>
              <a:rPr sz="1200" dirty="0">
                <a:latin typeface="Times New Roman"/>
                <a:cs typeface="Times New Roman"/>
              </a:rPr>
              <a:t>or duplicated data and usually Re Tx is  done</a:t>
            </a:r>
            <a:endParaRPr sz="1200">
              <a:latin typeface="Times New Roman"/>
              <a:cs typeface="Times New Roman"/>
            </a:endParaRPr>
          </a:p>
          <a:p>
            <a:pPr>
              <a:lnSpc>
                <a:spcPct val="100000"/>
              </a:lnSpc>
              <a:spcBef>
                <a:spcPts val="25"/>
              </a:spcBef>
            </a:pPr>
            <a:endParaRPr sz="1100">
              <a:latin typeface="Times New Roman"/>
              <a:cs typeface="Times New Roman"/>
            </a:endParaRPr>
          </a:p>
          <a:p>
            <a:pPr marR="222885" algn="ctr">
              <a:lnSpc>
                <a:spcPct val="100000"/>
              </a:lnSpc>
            </a:pPr>
            <a:r>
              <a:rPr sz="1200" b="1" u="heavy" dirty="0">
                <a:latin typeface="Times New Roman"/>
                <a:cs typeface="Times New Roman"/>
              </a:rPr>
              <a:t>Example</a:t>
            </a:r>
            <a:r>
              <a:rPr sz="1200" b="1" u="heavy" spc="-105" dirty="0">
                <a:latin typeface="Times New Roman"/>
                <a:cs typeface="Times New Roman"/>
              </a:rPr>
              <a:t> </a:t>
            </a:r>
            <a:r>
              <a:rPr sz="1200" b="1" u="heavy" dirty="0">
                <a:latin typeface="Times New Roman"/>
                <a:cs typeface="Times New Roman"/>
              </a:rPr>
              <a:t>Figure</a:t>
            </a:r>
            <a:endParaRPr sz="1200">
              <a:latin typeface="Times New Roman"/>
              <a:cs typeface="Times New Roman"/>
            </a:endParaRPr>
          </a:p>
        </p:txBody>
      </p:sp>
      <p:sp>
        <p:nvSpPr>
          <p:cNvPr id="7" name="object 7"/>
          <p:cNvSpPr txBox="1"/>
          <p:nvPr/>
        </p:nvSpPr>
        <p:spPr>
          <a:xfrm>
            <a:off x="1358912" y="8399259"/>
            <a:ext cx="3344545" cy="584835"/>
          </a:xfrm>
          <a:prstGeom prst="rect">
            <a:avLst/>
          </a:prstGeom>
        </p:spPr>
        <p:txBody>
          <a:bodyPr vert="horz" wrap="square" lIns="0" tIns="0" rIns="0" bIns="0" rtlCol="0">
            <a:spAutoFit/>
          </a:bodyPr>
          <a:lstStyle/>
          <a:p>
            <a:pPr marL="240665" indent="-227965">
              <a:lnSpc>
                <a:spcPct val="100000"/>
              </a:lnSpc>
              <a:buFont typeface="Meiryo"/>
              <a:buChar char="❖"/>
              <a:tabLst>
                <a:tab pos="241300" algn="l"/>
              </a:tabLst>
            </a:pPr>
            <a:r>
              <a:rPr sz="1400" b="1" u="heavy" spc="-5" dirty="0">
                <a:latin typeface="Times New Roman"/>
                <a:cs typeface="Times New Roman"/>
              </a:rPr>
              <a:t>Session</a:t>
            </a:r>
            <a:r>
              <a:rPr sz="1400" b="1" u="heavy" spc="-60" dirty="0">
                <a:latin typeface="Times New Roman"/>
                <a:cs typeface="Times New Roman"/>
              </a:rPr>
              <a:t> </a:t>
            </a:r>
            <a:r>
              <a:rPr sz="1400" b="1" u="heavy" spc="-5" dirty="0">
                <a:latin typeface="Times New Roman"/>
                <a:cs typeface="Times New Roman"/>
              </a:rPr>
              <a:t>Layer</a:t>
            </a:r>
            <a:endParaRPr sz="1400">
              <a:latin typeface="Times New Roman"/>
              <a:cs typeface="Times New Roman"/>
            </a:endParaRPr>
          </a:p>
          <a:p>
            <a:pPr>
              <a:lnSpc>
                <a:spcPct val="100000"/>
              </a:lnSpc>
              <a:spcBef>
                <a:spcPts val="35"/>
              </a:spcBef>
            </a:pPr>
            <a:endParaRPr sz="1100">
              <a:latin typeface="Times New Roman"/>
              <a:cs typeface="Times New Roman"/>
            </a:endParaRPr>
          </a:p>
          <a:p>
            <a:pPr marL="240665">
              <a:lnSpc>
                <a:spcPct val="100000"/>
              </a:lnSpc>
              <a:spcBef>
                <a:spcPts val="5"/>
              </a:spcBef>
            </a:pPr>
            <a:r>
              <a:rPr sz="1200" spc="-5" dirty="0">
                <a:latin typeface="Courier New"/>
                <a:cs typeface="Courier New"/>
              </a:rPr>
              <a:t>o </a:t>
            </a:r>
            <a:r>
              <a:rPr sz="1200" dirty="0">
                <a:latin typeface="Times New Roman"/>
                <a:cs typeface="Times New Roman"/>
              </a:rPr>
              <a:t>Session </a:t>
            </a:r>
            <a:r>
              <a:rPr sz="1200" spc="-5" dirty="0">
                <a:latin typeface="Times New Roman"/>
                <a:cs typeface="Times New Roman"/>
              </a:rPr>
              <a:t>layer </a:t>
            </a:r>
            <a:r>
              <a:rPr sz="1200" dirty="0">
                <a:latin typeface="Times New Roman"/>
                <a:cs typeface="Times New Roman"/>
              </a:rPr>
              <a:t>is </a:t>
            </a:r>
            <a:r>
              <a:rPr sz="1200" spc="-5" dirty="0">
                <a:latin typeface="Times New Roman"/>
                <a:cs typeface="Times New Roman"/>
              </a:rPr>
              <a:t>the Network </a:t>
            </a:r>
            <a:r>
              <a:rPr sz="1200" dirty="0">
                <a:latin typeface="Times New Roman"/>
                <a:cs typeface="Times New Roman"/>
              </a:rPr>
              <a:t>Dialog </a:t>
            </a:r>
            <a:r>
              <a:rPr sz="1200" spc="20" dirty="0">
                <a:latin typeface="Times New Roman"/>
                <a:cs typeface="Times New Roman"/>
              </a:rPr>
              <a:t> </a:t>
            </a:r>
            <a:r>
              <a:rPr sz="1200" dirty="0">
                <a:latin typeface="Times New Roman"/>
                <a:cs typeface="Times New Roman"/>
              </a:rPr>
              <a:t>Controller</a:t>
            </a:r>
            <a:endParaRPr sz="1200">
              <a:latin typeface="Times New Roman"/>
              <a:cs typeface="Times New Roman"/>
            </a:endParaRPr>
          </a:p>
        </p:txBody>
      </p:sp>
      <p:sp>
        <p:nvSpPr>
          <p:cNvPr id="8" name="object 8"/>
          <p:cNvSpPr txBox="1"/>
          <p:nvPr/>
        </p:nvSpPr>
        <p:spPr>
          <a:xfrm>
            <a:off x="1587500" y="8953500"/>
            <a:ext cx="3197225" cy="205740"/>
          </a:xfrm>
          <a:prstGeom prst="rect">
            <a:avLst/>
          </a:prstGeom>
        </p:spPr>
        <p:txBody>
          <a:bodyPr vert="horz" wrap="square" lIns="0" tIns="0" rIns="0" bIns="0" rtlCol="0">
            <a:spAutoFit/>
          </a:bodyPr>
          <a:lstStyle/>
          <a:p>
            <a:pPr marL="12700">
              <a:lnSpc>
                <a:spcPct val="100000"/>
              </a:lnSpc>
              <a:tabLst>
                <a:tab pos="1141730" algn="l"/>
                <a:tab pos="1965960" algn="l"/>
                <a:tab pos="2362835" algn="l"/>
              </a:tabLst>
            </a:pPr>
            <a:r>
              <a:rPr sz="1200" spc="-5" dirty="0">
                <a:latin typeface="Courier New"/>
                <a:cs typeface="Courier New"/>
              </a:rPr>
              <a:t>o</a:t>
            </a:r>
            <a:r>
              <a:rPr sz="1200" spc="355" dirty="0">
                <a:latin typeface="Courier New"/>
                <a:cs typeface="Courier New"/>
              </a:rPr>
              <a:t> </a:t>
            </a:r>
            <a:r>
              <a:rPr sz="1200" dirty="0">
                <a:latin typeface="Times New Roman"/>
                <a:cs typeface="Times New Roman"/>
              </a:rPr>
              <a:t>Establishes,	</a:t>
            </a:r>
            <a:r>
              <a:rPr sz="1200" spc="-5" dirty="0">
                <a:latin typeface="Times New Roman"/>
                <a:cs typeface="Times New Roman"/>
              </a:rPr>
              <a:t>Maintains,	</a:t>
            </a:r>
            <a:r>
              <a:rPr sz="1200" dirty="0">
                <a:latin typeface="Times New Roman"/>
                <a:cs typeface="Times New Roman"/>
              </a:rPr>
              <a:t>and	</a:t>
            </a:r>
            <a:r>
              <a:rPr sz="1200" spc="-5" dirty="0">
                <a:latin typeface="Times New Roman"/>
                <a:cs typeface="Times New Roman"/>
              </a:rPr>
              <a:t>Synchronizes</a:t>
            </a:r>
            <a:endParaRPr sz="1200">
              <a:latin typeface="Times New Roman"/>
              <a:cs typeface="Times New Roman"/>
            </a:endParaRPr>
          </a:p>
        </p:txBody>
      </p:sp>
      <p:sp>
        <p:nvSpPr>
          <p:cNvPr id="9" name="object 9"/>
          <p:cNvSpPr txBox="1"/>
          <p:nvPr/>
        </p:nvSpPr>
        <p:spPr>
          <a:xfrm>
            <a:off x="4936008" y="8953500"/>
            <a:ext cx="1040130" cy="194945"/>
          </a:xfrm>
          <a:prstGeom prst="rect">
            <a:avLst/>
          </a:prstGeom>
        </p:spPr>
        <p:txBody>
          <a:bodyPr vert="horz" wrap="square" lIns="0" tIns="0" rIns="0" bIns="0" rtlCol="0">
            <a:spAutoFit/>
          </a:bodyPr>
          <a:lstStyle/>
          <a:p>
            <a:pPr marL="12700">
              <a:lnSpc>
                <a:spcPct val="100000"/>
              </a:lnSpc>
              <a:tabLst>
                <a:tab pos="375285" algn="l"/>
              </a:tabLst>
            </a:pPr>
            <a:r>
              <a:rPr sz="1200" spc="-5" dirty="0">
                <a:latin typeface="Times New Roman"/>
                <a:cs typeface="Times New Roman"/>
              </a:rPr>
              <a:t>the	interaction</a:t>
            </a:r>
            <a:endParaRPr sz="1200">
              <a:latin typeface="Times New Roman"/>
              <a:cs typeface="Times New Roman"/>
            </a:endParaRPr>
          </a:p>
        </p:txBody>
      </p:sp>
      <p:sp>
        <p:nvSpPr>
          <p:cNvPr id="10" name="object 10"/>
          <p:cNvSpPr txBox="1"/>
          <p:nvPr/>
        </p:nvSpPr>
        <p:spPr>
          <a:xfrm>
            <a:off x="6127294" y="8953500"/>
            <a:ext cx="533400"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between</a:t>
            </a:r>
            <a:endParaRPr sz="1200">
              <a:latin typeface="Times New Roman"/>
              <a:cs typeface="Times New Roman"/>
            </a:endParaRPr>
          </a:p>
        </p:txBody>
      </p:sp>
      <p:sp>
        <p:nvSpPr>
          <p:cNvPr id="11" name="object 11"/>
          <p:cNvSpPr txBox="1"/>
          <p:nvPr/>
        </p:nvSpPr>
        <p:spPr>
          <a:xfrm>
            <a:off x="1816100" y="9128759"/>
            <a:ext cx="149542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communicating</a:t>
            </a:r>
            <a:r>
              <a:rPr sz="1200" spc="-85"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p:txBody>
      </p:sp>
      <p:sp>
        <p:nvSpPr>
          <p:cNvPr id="12" name="object 12"/>
          <p:cNvSpPr/>
          <p:nvPr/>
        </p:nvSpPr>
        <p:spPr>
          <a:xfrm>
            <a:off x="1465707" y="5820917"/>
            <a:ext cx="4859274" cy="2178557"/>
          </a:xfrm>
          <a:prstGeom prst="rect">
            <a:avLst/>
          </a:prstGeom>
          <a:blipFill>
            <a:blip r:embed="rId2" cstate="print"/>
            <a:stretch>
              <a:fillRect/>
            </a:stretch>
          </a:blipFill>
        </p:spPr>
        <p:txBody>
          <a:bodyPr wrap="square" lIns="0" tIns="0" rIns="0" bIns="0" rtlCol="0"/>
          <a:lstStyle/>
          <a:p>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4" name="object 14"/>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50</a:t>
            </a:r>
            <a:endParaRPr sz="1200">
              <a:latin typeface="Times New Roman"/>
              <a:cs typeface="Times New Roman"/>
            </a:endParaRPr>
          </a:p>
        </p:txBody>
      </p:sp>
    </p:spTree>
    <p:extLst>
      <p:ext uri="{BB962C8B-B14F-4D97-AF65-F5344CB8AC3E}">
        <p14:creationId xmlns:p14="http://schemas.microsoft.com/office/powerpoint/2010/main" val="3856786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747647" y="914400"/>
            <a:ext cx="4295394" cy="1848611"/>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130300" y="2957830"/>
            <a:ext cx="5532120" cy="3757929"/>
          </a:xfrm>
          <a:prstGeom prst="rect">
            <a:avLst/>
          </a:prstGeom>
        </p:spPr>
        <p:txBody>
          <a:bodyPr vert="horz" wrap="square" lIns="0" tIns="0" rIns="0" bIns="0" rtlCol="0">
            <a:spAutoFit/>
          </a:bodyPr>
          <a:lstStyle/>
          <a:p>
            <a:pPr marL="241300" indent="-228600">
              <a:lnSpc>
                <a:spcPct val="100000"/>
              </a:lnSpc>
              <a:buSzPct val="85714"/>
              <a:buFont typeface="Symbol"/>
              <a:buChar char=""/>
              <a:tabLst>
                <a:tab pos="240665" algn="l"/>
                <a:tab pos="241300" algn="l"/>
              </a:tabLst>
            </a:pPr>
            <a:r>
              <a:rPr sz="1400" b="1" spc="-5" dirty="0">
                <a:latin typeface="Times New Roman"/>
                <a:cs typeface="Times New Roman"/>
              </a:rPr>
              <a:t>Function of Session</a:t>
            </a:r>
            <a:r>
              <a:rPr sz="1400" b="1" spc="-20" dirty="0">
                <a:latin typeface="Times New Roman"/>
                <a:cs typeface="Times New Roman"/>
              </a:rPr>
              <a:t> </a:t>
            </a:r>
            <a:r>
              <a:rPr sz="1400" b="1" spc="-5" dirty="0">
                <a:latin typeface="Times New Roman"/>
                <a:cs typeface="Times New Roman"/>
              </a:rPr>
              <a:t>Layer</a:t>
            </a:r>
            <a:endParaRPr sz="1400">
              <a:latin typeface="Times New Roman"/>
              <a:cs typeface="Times New Roman"/>
            </a:endParaRPr>
          </a:p>
          <a:p>
            <a:pPr>
              <a:lnSpc>
                <a:spcPct val="100000"/>
              </a:lnSpc>
              <a:spcBef>
                <a:spcPts val="50"/>
              </a:spcBef>
              <a:buFont typeface="Symbol"/>
              <a:buChar char=""/>
            </a:pPr>
            <a:endParaRPr sz="1100">
              <a:latin typeface="Times New Roman"/>
              <a:cs typeface="Times New Roman"/>
            </a:endParaRPr>
          </a:p>
          <a:p>
            <a:pPr marL="698500" lvl="1" indent="-228600">
              <a:lnSpc>
                <a:spcPts val="1405"/>
              </a:lnSpc>
              <a:buFont typeface="Courier New"/>
              <a:buChar char="o"/>
              <a:tabLst>
                <a:tab pos="698500" algn="l"/>
              </a:tabLst>
            </a:pPr>
            <a:r>
              <a:rPr sz="1200" b="1" dirty="0">
                <a:latin typeface="Times New Roman"/>
                <a:cs typeface="Times New Roman"/>
              </a:rPr>
              <a:t>Dialog</a:t>
            </a:r>
            <a:r>
              <a:rPr sz="1200" b="1" spc="-100" dirty="0">
                <a:latin typeface="Times New Roman"/>
                <a:cs typeface="Times New Roman"/>
              </a:rPr>
              <a:t> </a:t>
            </a:r>
            <a:r>
              <a:rPr sz="1200" b="1" dirty="0">
                <a:latin typeface="Times New Roman"/>
                <a:cs typeface="Times New Roman"/>
              </a:rPr>
              <a:t>Control</a:t>
            </a:r>
            <a:endParaRPr sz="1200">
              <a:latin typeface="Times New Roman"/>
              <a:cs typeface="Times New Roman"/>
            </a:endParaRPr>
          </a:p>
          <a:p>
            <a:pPr marL="927100" lvl="2" indent="-228600">
              <a:lnSpc>
                <a:spcPts val="1375"/>
              </a:lnSpc>
              <a:buFont typeface="Meiryo"/>
              <a:buChar char="➢"/>
              <a:tabLst>
                <a:tab pos="927100" algn="l"/>
              </a:tabLst>
            </a:pPr>
            <a:r>
              <a:rPr sz="1200" dirty="0">
                <a:latin typeface="Times New Roman"/>
                <a:cs typeface="Times New Roman"/>
              </a:rPr>
              <a:t>Session </a:t>
            </a:r>
            <a:r>
              <a:rPr sz="1200" spc="-5" dirty="0">
                <a:latin typeface="Times New Roman"/>
                <a:cs typeface="Times New Roman"/>
              </a:rPr>
              <a:t>layer </a:t>
            </a:r>
            <a:r>
              <a:rPr sz="1200" dirty="0">
                <a:latin typeface="Times New Roman"/>
                <a:cs typeface="Times New Roman"/>
              </a:rPr>
              <a:t>allows two </a:t>
            </a:r>
            <a:r>
              <a:rPr sz="1200" spc="-5" dirty="0">
                <a:latin typeface="Times New Roman"/>
                <a:cs typeface="Times New Roman"/>
              </a:rPr>
              <a:t>systems </a:t>
            </a:r>
            <a:r>
              <a:rPr sz="1200" dirty="0">
                <a:latin typeface="Times New Roman"/>
                <a:cs typeface="Times New Roman"/>
              </a:rPr>
              <a:t>to enter into a</a:t>
            </a:r>
            <a:r>
              <a:rPr sz="1200" spc="-105" dirty="0">
                <a:latin typeface="Times New Roman"/>
                <a:cs typeface="Times New Roman"/>
              </a:rPr>
              <a:t> </a:t>
            </a:r>
            <a:r>
              <a:rPr sz="1200" dirty="0">
                <a:latin typeface="Times New Roman"/>
                <a:cs typeface="Times New Roman"/>
              </a:rPr>
              <a:t>dialog.</a:t>
            </a:r>
            <a:endParaRPr sz="1200">
              <a:latin typeface="Times New Roman"/>
              <a:cs typeface="Times New Roman"/>
            </a:endParaRPr>
          </a:p>
          <a:p>
            <a:pPr marL="927100" marR="5080" lvl="2" indent="-228600" algn="just">
              <a:lnSpc>
                <a:spcPts val="1380"/>
              </a:lnSpc>
              <a:spcBef>
                <a:spcPts val="65"/>
              </a:spcBef>
              <a:buFont typeface="Meiryo"/>
              <a:buChar char="➢"/>
              <a:tabLst>
                <a:tab pos="927100" algn="l"/>
              </a:tabLst>
            </a:pPr>
            <a:r>
              <a:rPr sz="1200" dirty="0">
                <a:latin typeface="Times New Roman"/>
                <a:cs typeface="Times New Roman"/>
              </a:rPr>
              <a:t>It </a:t>
            </a:r>
            <a:r>
              <a:rPr sz="1200" spc="-5" dirty="0">
                <a:latin typeface="Times New Roman"/>
                <a:cs typeface="Times New Roman"/>
              </a:rPr>
              <a:t>allows communication between </a:t>
            </a:r>
            <a:r>
              <a:rPr sz="1200" dirty="0">
                <a:latin typeface="Times New Roman"/>
                <a:cs typeface="Times New Roman"/>
              </a:rPr>
              <a:t>two </a:t>
            </a:r>
            <a:r>
              <a:rPr sz="1200" spc="-5" dirty="0">
                <a:latin typeface="Times New Roman"/>
                <a:cs typeface="Times New Roman"/>
              </a:rPr>
              <a:t>processes </a:t>
            </a:r>
            <a:r>
              <a:rPr sz="1200" dirty="0">
                <a:latin typeface="Times New Roman"/>
                <a:cs typeface="Times New Roman"/>
              </a:rPr>
              <a:t>to </a:t>
            </a:r>
            <a:r>
              <a:rPr sz="1200" spc="-5" dirty="0">
                <a:latin typeface="Times New Roman"/>
                <a:cs typeface="Times New Roman"/>
              </a:rPr>
              <a:t>take place either </a:t>
            </a:r>
            <a:r>
              <a:rPr sz="1200" dirty="0">
                <a:latin typeface="Times New Roman"/>
                <a:cs typeface="Times New Roman"/>
              </a:rPr>
              <a:t>in half  duplex or full duplex</a:t>
            </a:r>
            <a:r>
              <a:rPr sz="1200" spc="-85" dirty="0">
                <a:latin typeface="Times New Roman"/>
                <a:cs typeface="Times New Roman"/>
              </a:rPr>
              <a:t> </a:t>
            </a:r>
            <a:r>
              <a:rPr sz="1200" spc="-5" dirty="0">
                <a:latin typeface="Times New Roman"/>
                <a:cs typeface="Times New Roman"/>
              </a:rPr>
              <a:t>mode</a:t>
            </a:r>
            <a:endParaRPr sz="1200">
              <a:latin typeface="Times New Roman"/>
              <a:cs typeface="Times New Roman"/>
            </a:endParaRPr>
          </a:p>
          <a:p>
            <a:pPr lvl="2">
              <a:lnSpc>
                <a:spcPct val="100000"/>
              </a:lnSpc>
              <a:spcBef>
                <a:spcPts val="30"/>
              </a:spcBef>
              <a:buFont typeface="Meiryo"/>
              <a:buChar char="➢"/>
            </a:pPr>
            <a:endParaRPr sz="1100">
              <a:latin typeface="Times New Roman"/>
              <a:cs typeface="Times New Roman"/>
            </a:endParaRPr>
          </a:p>
          <a:p>
            <a:pPr marL="698500" lvl="1" indent="-228600">
              <a:lnSpc>
                <a:spcPct val="100000"/>
              </a:lnSpc>
              <a:buFont typeface="Courier New"/>
              <a:buChar char="o"/>
              <a:tabLst>
                <a:tab pos="698500" algn="l"/>
              </a:tabLst>
            </a:pPr>
            <a:r>
              <a:rPr sz="1200" b="1" dirty="0">
                <a:latin typeface="Times New Roman"/>
                <a:cs typeface="Times New Roman"/>
              </a:rPr>
              <a:t>Synchronization</a:t>
            </a:r>
            <a:endParaRPr sz="1200">
              <a:latin typeface="Times New Roman"/>
              <a:cs typeface="Times New Roman"/>
            </a:endParaRPr>
          </a:p>
          <a:p>
            <a:pPr lvl="1">
              <a:lnSpc>
                <a:spcPct val="100000"/>
              </a:lnSpc>
              <a:spcBef>
                <a:spcPts val="20"/>
              </a:spcBef>
              <a:buFont typeface="Courier New"/>
              <a:buChar char="o"/>
            </a:pPr>
            <a:endParaRPr sz="1200">
              <a:latin typeface="Times New Roman"/>
              <a:cs typeface="Times New Roman"/>
            </a:endParaRPr>
          </a:p>
          <a:p>
            <a:pPr marL="927100" marR="6350" lvl="2" indent="-228600" algn="just">
              <a:lnSpc>
                <a:spcPts val="1380"/>
              </a:lnSpc>
              <a:spcBef>
                <a:spcPts val="5"/>
              </a:spcBef>
              <a:buFont typeface="Meiryo"/>
              <a:buChar char="➢"/>
              <a:tabLst>
                <a:tab pos="927100" algn="l"/>
              </a:tabLst>
            </a:pPr>
            <a:r>
              <a:rPr sz="1200" dirty="0">
                <a:latin typeface="Times New Roman"/>
                <a:cs typeface="Times New Roman"/>
              </a:rPr>
              <a:t>Session layer allows a process to add check </a:t>
            </a:r>
            <a:r>
              <a:rPr sz="1200" spc="-5" dirty="0">
                <a:latin typeface="Times New Roman"/>
                <a:cs typeface="Times New Roman"/>
              </a:rPr>
              <a:t>points (synchronization points)  </a:t>
            </a:r>
            <a:r>
              <a:rPr sz="1200" dirty="0">
                <a:latin typeface="Times New Roman"/>
                <a:cs typeface="Times New Roman"/>
              </a:rPr>
              <a:t>in a stream of</a:t>
            </a:r>
            <a:r>
              <a:rPr sz="1200" spc="-11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927100" marR="5715" lvl="2" indent="-228600" algn="just">
              <a:lnSpc>
                <a:spcPts val="1380"/>
              </a:lnSpc>
              <a:buFont typeface="Meiryo"/>
              <a:buChar char="➢"/>
              <a:tabLst>
                <a:tab pos="927100" algn="l"/>
              </a:tabLst>
            </a:pPr>
            <a:r>
              <a:rPr sz="1200" spc="-5" dirty="0">
                <a:latin typeface="Times New Roman"/>
                <a:cs typeface="Times New Roman"/>
              </a:rPr>
              <a:t>If </a:t>
            </a:r>
            <a:r>
              <a:rPr sz="1200" dirty="0">
                <a:latin typeface="Times New Roman"/>
                <a:cs typeface="Times New Roman"/>
              </a:rPr>
              <a:t>a </a:t>
            </a:r>
            <a:r>
              <a:rPr sz="1200" spc="-5" dirty="0">
                <a:latin typeface="Times New Roman"/>
                <a:cs typeface="Times New Roman"/>
              </a:rPr>
              <a:t>system is sending </a:t>
            </a:r>
            <a:r>
              <a:rPr sz="1200" dirty="0">
                <a:latin typeface="Times New Roman"/>
                <a:cs typeface="Times New Roman"/>
              </a:rPr>
              <a:t>a </a:t>
            </a:r>
            <a:r>
              <a:rPr sz="1200" spc="-5" dirty="0">
                <a:latin typeface="Times New Roman"/>
                <a:cs typeface="Times New Roman"/>
              </a:rPr>
              <a:t>file of 2000 pages, it is advisable to insert check  points after every 100 page to ensure that each </a:t>
            </a:r>
            <a:r>
              <a:rPr sz="1200" dirty="0">
                <a:latin typeface="Times New Roman"/>
                <a:cs typeface="Times New Roman"/>
              </a:rPr>
              <a:t>100 page unit is received  and acknowledged</a:t>
            </a:r>
            <a:r>
              <a:rPr sz="1200" spc="-110" dirty="0">
                <a:latin typeface="Times New Roman"/>
                <a:cs typeface="Times New Roman"/>
              </a:rPr>
              <a:t> </a:t>
            </a:r>
            <a:r>
              <a:rPr sz="1200" dirty="0">
                <a:latin typeface="Times New Roman"/>
                <a:cs typeface="Times New Roman"/>
              </a:rPr>
              <a:t>independently</a:t>
            </a:r>
            <a:endParaRPr sz="1200">
              <a:latin typeface="Times New Roman"/>
              <a:cs typeface="Times New Roman"/>
            </a:endParaRPr>
          </a:p>
          <a:p>
            <a:pPr marL="927100" marR="6350" lvl="2" indent="-228600" algn="just">
              <a:lnSpc>
                <a:spcPts val="1380"/>
              </a:lnSpc>
              <a:buFont typeface="Meiryo"/>
              <a:buChar char="➢"/>
              <a:tabLst>
                <a:tab pos="927100" algn="l"/>
              </a:tabLst>
            </a:pPr>
            <a:r>
              <a:rPr sz="1200" dirty="0">
                <a:latin typeface="Times New Roman"/>
                <a:cs typeface="Times New Roman"/>
              </a:rPr>
              <a:t>In this case, if a crash happens during the </a:t>
            </a:r>
            <a:r>
              <a:rPr sz="1200" spc="-5" dirty="0">
                <a:latin typeface="Times New Roman"/>
                <a:cs typeface="Times New Roman"/>
              </a:rPr>
              <a:t>transmission </a:t>
            </a:r>
            <a:r>
              <a:rPr sz="1200" dirty="0">
                <a:latin typeface="Times New Roman"/>
                <a:cs typeface="Times New Roman"/>
              </a:rPr>
              <a:t>of page 523 ,  </a:t>
            </a:r>
            <a:r>
              <a:rPr sz="1200" spc="-5" dirty="0">
                <a:latin typeface="Times New Roman"/>
                <a:cs typeface="Times New Roman"/>
              </a:rPr>
              <a:t>retransmission </a:t>
            </a:r>
            <a:r>
              <a:rPr sz="1200" dirty="0">
                <a:latin typeface="Times New Roman"/>
                <a:cs typeface="Times New Roman"/>
              </a:rPr>
              <a:t>at page</a:t>
            </a:r>
            <a:r>
              <a:rPr sz="1200" spc="-45" dirty="0">
                <a:latin typeface="Times New Roman"/>
                <a:cs typeface="Times New Roman"/>
              </a:rPr>
              <a:t> </a:t>
            </a:r>
            <a:r>
              <a:rPr sz="1200" dirty="0">
                <a:latin typeface="Times New Roman"/>
                <a:cs typeface="Times New Roman"/>
              </a:rPr>
              <a:t>501</a:t>
            </a:r>
            <a:endParaRPr sz="1200">
              <a:latin typeface="Times New Roman"/>
              <a:cs typeface="Times New Roman"/>
            </a:endParaRPr>
          </a:p>
          <a:p>
            <a:pPr marL="927100" lvl="2" indent="-228600">
              <a:lnSpc>
                <a:spcPts val="1345"/>
              </a:lnSpc>
              <a:buFont typeface="Meiryo"/>
              <a:buChar char="➢"/>
              <a:tabLst>
                <a:tab pos="927100" algn="l"/>
              </a:tabLst>
            </a:pPr>
            <a:r>
              <a:rPr sz="1200" dirty="0">
                <a:latin typeface="Times New Roman"/>
                <a:cs typeface="Times New Roman"/>
              </a:rPr>
              <a:t>Page 1-500 need not be</a:t>
            </a:r>
            <a:r>
              <a:rPr sz="1200" spc="-70" dirty="0">
                <a:latin typeface="Times New Roman"/>
                <a:cs typeface="Times New Roman"/>
              </a:rPr>
              <a:t> </a:t>
            </a:r>
            <a:r>
              <a:rPr sz="1200" spc="-5" dirty="0">
                <a:latin typeface="Times New Roman"/>
                <a:cs typeface="Times New Roman"/>
              </a:rPr>
              <a:t>retransmitted</a:t>
            </a:r>
            <a:endParaRPr sz="1200">
              <a:latin typeface="Times New Roman"/>
              <a:cs typeface="Times New Roman"/>
            </a:endParaRPr>
          </a:p>
          <a:p>
            <a:pPr>
              <a:lnSpc>
                <a:spcPct val="100000"/>
              </a:lnSpc>
            </a:pPr>
            <a:endParaRPr sz="1150">
              <a:latin typeface="Times New Roman"/>
              <a:cs typeface="Times New Roman"/>
            </a:endParaRPr>
          </a:p>
          <a:p>
            <a:pPr marL="469265" indent="-227965">
              <a:lnSpc>
                <a:spcPts val="1639"/>
              </a:lnSpc>
              <a:buFont typeface="Meiryo"/>
              <a:buChar char="❖"/>
              <a:tabLst>
                <a:tab pos="469900" algn="l"/>
              </a:tabLst>
            </a:pPr>
            <a:r>
              <a:rPr sz="1400" b="1" spc="-5" dirty="0">
                <a:latin typeface="Times New Roman"/>
                <a:cs typeface="Times New Roman"/>
              </a:rPr>
              <a:t>Presentation</a:t>
            </a:r>
            <a:r>
              <a:rPr sz="1400" b="1" spc="-40" dirty="0">
                <a:latin typeface="Times New Roman"/>
                <a:cs typeface="Times New Roman"/>
              </a:rPr>
              <a:t> </a:t>
            </a:r>
            <a:r>
              <a:rPr sz="1400" b="1" spc="-5" dirty="0">
                <a:latin typeface="Times New Roman"/>
                <a:cs typeface="Times New Roman"/>
              </a:rPr>
              <a:t>Layer</a:t>
            </a:r>
            <a:endParaRPr sz="1400">
              <a:latin typeface="Times New Roman"/>
              <a:cs typeface="Times New Roman"/>
            </a:endParaRPr>
          </a:p>
          <a:p>
            <a:pPr marL="698500" marR="6985" indent="-228600">
              <a:lnSpc>
                <a:spcPts val="1380"/>
              </a:lnSpc>
              <a:spcBef>
                <a:spcPts val="55"/>
              </a:spcBef>
            </a:pPr>
            <a:r>
              <a:rPr sz="1200" spc="-5" dirty="0">
                <a:latin typeface="Courier New"/>
                <a:cs typeface="Courier New"/>
              </a:rPr>
              <a:t>o </a:t>
            </a:r>
            <a:r>
              <a:rPr sz="1200" dirty="0">
                <a:latin typeface="Times New Roman"/>
                <a:cs typeface="Times New Roman"/>
              </a:rPr>
              <a:t>This layer is concerned </a:t>
            </a:r>
            <a:r>
              <a:rPr sz="1200" spc="-5" dirty="0">
                <a:latin typeface="Times New Roman"/>
                <a:cs typeface="Times New Roman"/>
              </a:rPr>
              <a:t>with Syntax and Semantics of info exchange between  </a:t>
            </a:r>
            <a:r>
              <a:rPr sz="1200" dirty="0">
                <a:latin typeface="Times New Roman"/>
                <a:cs typeface="Times New Roman"/>
              </a:rPr>
              <a:t>two</a:t>
            </a:r>
            <a:r>
              <a:rPr sz="1200" spc="-80"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p:txBody>
      </p:sp>
      <p:sp>
        <p:nvSpPr>
          <p:cNvPr id="8" name="object 8"/>
          <p:cNvSpPr/>
          <p:nvPr/>
        </p:nvSpPr>
        <p:spPr>
          <a:xfrm>
            <a:off x="2181605" y="6883907"/>
            <a:ext cx="3885044" cy="1838705"/>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130300" y="8709659"/>
            <a:ext cx="5529580" cy="106997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The </a:t>
            </a:r>
            <a:r>
              <a:rPr sz="1200" spc="-5" dirty="0">
                <a:latin typeface="Times New Roman"/>
                <a:cs typeface="Times New Roman"/>
              </a:rPr>
              <a:t>OSI</a:t>
            </a:r>
            <a:r>
              <a:rPr sz="1200" spc="-90" dirty="0">
                <a:latin typeface="Times New Roman"/>
                <a:cs typeface="Times New Roman"/>
              </a:rPr>
              <a:t> </a:t>
            </a:r>
            <a:r>
              <a:rPr sz="1200" dirty="0">
                <a:latin typeface="Times New Roman"/>
                <a:cs typeface="Times New Roman"/>
              </a:rPr>
              <a:t>Model</a:t>
            </a:r>
            <a:endParaRPr sz="1200">
              <a:latin typeface="Times New Roman"/>
              <a:cs typeface="Times New Roman"/>
            </a:endParaRPr>
          </a:p>
          <a:p>
            <a:pPr marL="469900" indent="-228600">
              <a:lnSpc>
                <a:spcPts val="1385"/>
              </a:lnSpc>
              <a:buFont typeface="Meiryo"/>
              <a:buChar char="*"/>
              <a:tabLst>
                <a:tab pos="469265" algn="l"/>
                <a:tab pos="469900" algn="l"/>
              </a:tabLst>
            </a:pPr>
            <a:r>
              <a:rPr sz="1200" dirty="0">
                <a:latin typeface="Times New Roman"/>
                <a:cs typeface="Times New Roman"/>
              </a:rPr>
              <a:t>Functions of</a:t>
            </a:r>
            <a:r>
              <a:rPr sz="1200" spc="-100" dirty="0">
                <a:latin typeface="Times New Roman"/>
                <a:cs typeface="Times New Roman"/>
              </a:rPr>
              <a:t> </a:t>
            </a:r>
            <a:r>
              <a:rPr sz="1200" dirty="0">
                <a:latin typeface="Times New Roman"/>
                <a:cs typeface="Times New Roman"/>
              </a:rPr>
              <a:t>Layers</a:t>
            </a:r>
            <a:endParaRPr sz="1200">
              <a:latin typeface="Times New Roman"/>
              <a:cs typeface="Times New Roman"/>
            </a:endParaRPr>
          </a:p>
          <a:p>
            <a:pPr marL="12700">
              <a:lnSpc>
                <a:spcPts val="1380"/>
              </a:lnSpc>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marR="5080" indent="-228600">
              <a:lnSpc>
                <a:spcPts val="1380"/>
              </a:lnSpc>
              <a:spcBef>
                <a:spcPts val="60"/>
              </a:spcBef>
              <a:buFont typeface="Meiryo"/>
              <a:buChar char="*"/>
              <a:tabLst>
                <a:tab pos="469265" algn="l"/>
                <a:tab pos="469900" algn="l"/>
              </a:tabLst>
            </a:pPr>
            <a:r>
              <a:rPr sz="1200" spc="-5" dirty="0">
                <a:latin typeface="Times New Roman"/>
                <a:cs typeface="Times New Roman"/>
              </a:rPr>
              <a:t>Section 3.2 </a:t>
            </a: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Networking” 4th Edition 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51</a:t>
            </a:fld>
            <a:endParaRPr dirty="0"/>
          </a:p>
        </p:txBody>
      </p:sp>
    </p:spTree>
    <p:extLst>
      <p:ext uri="{BB962C8B-B14F-4D97-AF65-F5344CB8AC3E}">
        <p14:creationId xmlns:p14="http://schemas.microsoft.com/office/powerpoint/2010/main" val="79588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40054"/>
            <a:ext cx="5301615" cy="1508125"/>
          </a:xfrm>
          <a:prstGeom prst="rect">
            <a:avLst/>
          </a:prstGeom>
        </p:spPr>
        <p:txBody>
          <a:bodyPr vert="horz" wrap="square" lIns="0" tIns="0" rIns="0" bIns="0" rtlCol="0">
            <a:spAutoFit/>
          </a:bodyPr>
          <a:lstStyle/>
          <a:p>
            <a:pPr marL="15767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#10</a:t>
            </a:r>
            <a:endParaRPr sz="2000">
              <a:latin typeface="Arial Black"/>
              <a:cs typeface="Arial Black"/>
            </a:endParaRPr>
          </a:p>
          <a:p>
            <a:pPr>
              <a:lnSpc>
                <a:spcPct val="100000"/>
              </a:lnSpc>
              <a:spcBef>
                <a:spcPts val="45"/>
              </a:spcBef>
            </a:pPr>
            <a:endParaRPr sz="2450">
              <a:latin typeface="Times New Roman"/>
              <a:cs typeface="Times New Roman"/>
            </a:endParaRPr>
          </a:p>
          <a:p>
            <a:pPr marL="241300" indent="-228600">
              <a:lnSpc>
                <a:spcPct val="100000"/>
              </a:lnSpc>
              <a:buFont typeface="Meiryo"/>
              <a:buChar char="❖"/>
              <a:tabLst>
                <a:tab pos="241300" algn="l"/>
              </a:tabLst>
            </a:pPr>
            <a:r>
              <a:rPr sz="1600" b="1" u="heavy" spc="-5" dirty="0">
                <a:latin typeface="Times New Roman"/>
                <a:cs typeface="Times New Roman"/>
              </a:rPr>
              <a:t>Presentation</a:t>
            </a:r>
            <a:r>
              <a:rPr sz="1600" b="1" u="heavy" spc="-80" dirty="0">
                <a:latin typeface="Times New Roman"/>
                <a:cs typeface="Times New Roman"/>
              </a:rPr>
              <a:t> </a:t>
            </a:r>
            <a:r>
              <a:rPr sz="1600" b="1" u="heavy" spc="-5" dirty="0">
                <a:latin typeface="Times New Roman"/>
                <a:cs typeface="Times New Roman"/>
              </a:rPr>
              <a:t>Layer</a:t>
            </a:r>
            <a:endParaRPr sz="1600">
              <a:latin typeface="Times New Roman"/>
              <a:cs typeface="Times New Roman"/>
            </a:endParaRPr>
          </a:p>
          <a:p>
            <a:pPr>
              <a:lnSpc>
                <a:spcPct val="100000"/>
              </a:lnSpc>
              <a:spcBef>
                <a:spcPts val="30"/>
              </a:spcBef>
            </a:pPr>
            <a:endParaRPr sz="1600">
              <a:latin typeface="Times New Roman"/>
              <a:cs typeface="Times New Roman"/>
            </a:endParaRPr>
          </a:p>
          <a:p>
            <a:pPr marL="469900" marR="5080" indent="-228600">
              <a:lnSpc>
                <a:spcPts val="1380"/>
              </a:lnSpc>
            </a:pPr>
            <a:r>
              <a:rPr sz="1200" spc="-5" dirty="0">
                <a:latin typeface="Courier New"/>
                <a:cs typeface="Courier New"/>
              </a:rPr>
              <a:t>o </a:t>
            </a:r>
            <a:r>
              <a:rPr sz="1200" dirty="0">
                <a:latin typeface="Times New Roman"/>
                <a:cs typeface="Times New Roman"/>
              </a:rPr>
              <a:t>This layer is concerned </a:t>
            </a:r>
            <a:r>
              <a:rPr sz="1200" spc="-5" dirty="0">
                <a:latin typeface="Times New Roman"/>
                <a:cs typeface="Times New Roman"/>
              </a:rPr>
              <a:t>with Syntax and Semantics of info exchange between  </a:t>
            </a:r>
            <a:r>
              <a:rPr sz="1200" dirty="0">
                <a:latin typeface="Times New Roman"/>
                <a:cs typeface="Times New Roman"/>
              </a:rPr>
              <a:t>two</a:t>
            </a:r>
            <a:r>
              <a:rPr sz="1200" spc="-80"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p:txBody>
      </p:sp>
      <p:sp>
        <p:nvSpPr>
          <p:cNvPr id="7" name="object 7"/>
          <p:cNvSpPr txBox="1"/>
          <p:nvPr/>
        </p:nvSpPr>
        <p:spPr>
          <a:xfrm>
            <a:off x="1130300" y="5077967"/>
            <a:ext cx="5532120" cy="4399280"/>
          </a:xfrm>
          <a:prstGeom prst="rect">
            <a:avLst/>
          </a:prstGeom>
        </p:spPr>
        <p:txBody>
          <a:bodyPr vert="horz" wrap="square" lIns="0" tIns="0" rIns="0" bIns="0" rtlCol="0">
            <a:spAutoFit/>
          </a:bodyPr>
          <a:lstStyle/>
          <a:p>
            <a:pPr marL="241300" indent="-228600">
              <a:lnSpc>
                <a:spcPts val="1410"/>
              </a:lnSpc>
              <a:buFont typeface="Symbol"/>
              <a:buChar char=""/>
              <a:tabLst>
                <a:tab pos="240665" algn="l"/>
                <a:tab pos="241300" algn="l"/>
              </a:tabLst>
            </a:pPr>
            <a:r>
              <a:rPr sz="1200" b="1" dirty="0">
                <a:latin typeface="Times New Roman"/>
                <a:cs typeface="Times New Roman"/>
              </a:rPr>
              <a:t>Functions of Presentation</a:t>
            </a:r>
            <a:r>
              <a:rPr sz="1200" b="1" spc="-114" dirty="0">
                <a:latin typeface="Times New Roman"/>
                <a:cs typeface="Times New Roman"/>
              </a:rPr>
              <a:t> </a:t>
            </a:r>
            <a:r>
              <a:rPr sz="1200" b="1" dirty="0">
                <a:latin typeface="Times New Roman"/>
                <a:cs typeface="Times New Roman"/>
              </a:rPr>
              <a:t>Layer</a:t>
            </a:r>
            <a:endParaRPr sz="1200">
              <a:latin typeface="Times New Roman"/>
              <a:cs typeface="Times New Roman"/>
            </a:endParaRPr>
          </a:p>
          <a:p>
            <a:pPr marL="698500" lvl="1" indent="-228600">
              <a:lnSpc>
                <a:spcPts val="1410"/>
              </a:lnSpc>
              <a:buFont typeface="Courier New"/>
              <a:buChar char="o"/>
              <a:tabLst>
                <a:tab pos="698500" algn="l"/>
              </a:tabLst>
            </a:pPr>
            <a:r>
              <a:rPr sz="1200" b="1" dirty="0">
                <a:latin typeface="Times New Roman"/>
                <a:cs typeface="Times New Roman"/>
              </a:rPr>
              <a:t>Translation</a:t>
            </a:r>
            <a:endParaRPr sz="1200">
              <a:latin typeface="Times New Roman"/>
              <a:cs typeface="Times New Roman"/>
            </a:endParaRPr>
          </a:p>
          <a:p>
            <a:pPr lvl="1">
              <a:lnSpc>
                <a:spcPct val="100000"/>
              </a:lnSpc>
              <a:spcBef>
                <a:spcPts val="20"/>
              </a:spcBef>
              <a:buFont typeface="Courier New"/>
              <a:buChar char="o"/>
            </a:pPr>
            <a:endParaRPr sz="1200">
              <a:latin typeface="Times New Roman"/>
              <a:cs typeface="Times New Roman"/>
            </a:endParaRPr>
          </a:p>
          <a:p>
            <a:pPr marL="927100" marR="6350" lvl="2" indent="-228600">
              <a:lnSpc>
                <a:spcPts val="1380"/>
              </a:lnSpc>
              <a:spcBef>
                <a:spcPts val="5"/>
              </a:spcBef>
              <a:buFont typeface="Meiryo"/>
              <a:buChar char="➢"/>
              <a:tabLst>
                <a:tab pos="927100" algn="l"/>
              </a:tabLst>
            </a:pPr>
            <a:r>
              <a:rPr sz="1200" dirty="0">
                <a:latin typeface="Times New Roman"/>
                <a:cs typeface="Times New Roman"/>
              </a:rPr>
              <a:t>The processes (running </a:t>
            </a:r>
            <a:r>
              <a:rPr sz="1200" spc="-5" dirty="0">
                <a:latin typeface="Times New Roman"/>
                <a:cs typeface="Times New Roman"/>
              </a:rPr>
              <a:t>programs) </a:t>
            </a:r>
            <a:r>
              <a:rPr sz="1200" dirty="0">
                <a:latin typeface="Times New Roman"/>
                <a:cs typeface="Times New Roman"/>
              </a:rPr>
              <a:t>in two </a:t>
            </a:r>
            <a:r>
              <a:rPr sz="1200" spc="-5" dirty="0">
                <a:latin typeface="Times New Roman"/>
                <a:cs typeface="Times New Roman"/>
              </a:rPr>
              <a:t>systems </a:t>
            </a:r>
            <a:r>
              <a:rPr sz="1200" dirty="0">
                <a:latin typeface="Times New Roman"/>
                <a:cs typeface="Times New Roman"/>
              </a:rPr>
              <a:t>are </a:t>
            </a:r>
            <a:r>
              <a:rPr sz="1200" spc="-5" dirty="0">
                <a:latin typeface="Times New Roman"/>
                <a:cs typeface="Times New Roman"/>
              </a:rPr>
              <a:t>usually </a:t>
            </a:r>
            <a:r>
              <a:rPr sz="1200" dirty="0">
                <a:latin typeface="Times New Roman"/>
                <a:cs typeface="Times New Roman"/>
              </a:rPr>
              <a:t>exchanging  info in the form of character </a:t>
            </a:r>
            <a:r>
              <a:rPr sz="1200" spc="-5" dirty="0">
                <a:latin typeface="Times New Roman"/>
                <a:cs typeface="Times New Roman"/>
              </a:rPr>
              <a:t>strings, numbers </a:t>
            </a:r>
            <a:r>
              <a:rPr sz="1200" dirty="0">
                <a:latin typeface="Times New Roman"/>
                <a:cs typeface="Times New Roman"/>
              </a:rPr>
              <a:t>and so</a:t>
            </a:r>
            <a:r>
              <a:rPr sz="1200" spc="-100" dirty="0">
                <a:latin typeface="Times New Roman"/>
                <a:cs typeface="Times New Roman"/>
              </a:rPr>
              <a:t> </a:t>
            </a:r>
            <a:r>
              <a:rPr sz="1200" dirty="0">
                <a:latin typeface="Times New Roman"/>
                <a:cs typeface="Times New Roman"/>
              </a:rPr>
              <a:t>on…..</a:t>
            </a:r>
            <a:endParaRPr sz="1200">
              <a:latin typeface="Times New Roman"/>
              <a:cs typeface="Times New Roman"/>
            </a:endParaRPr>
          </a:p>
          <a:p>
            <a:pPr marL="927100" lvl="2" indent="-228600">
              <a:lnSpc>
                <a:spcPts val="1315"/>
              </a:lnSpc>
              <a:buFont typeface="Meiryo"/>
              <a:buChar char="➢"/>
              <a:tabLst>
                <a:tab pos="927100" algn="l"/>
              </a:tabLst>
            </a:pPr>
            <a:r>
              <a:rPr sz="1200" dirty="0">
                <a:latin typeface="Times New Roman"/>
                <a:cs typeface="Times New Roman"/>
              </a:rPr>
              <a:t>The info should be </a:t>
            </a:r>
            <a:r>
              <a:rPr sz="1200" spc="-5" dirty="0">
                <a:latin typeface="Times New Roman"/>
                <a:cs typeface="Times New Roman"/>
              </a:rPr>
              <a:t>changed </a:t>
            </a:r>
            <a:r>
              <a:rPr sz="1200" dirty="0">
                <a:latin typeface="Times New Roman"/>
                <a:cs typeface="Times New Roman"/>
              </a:rPr>
              <a:t>to bit </a:t>
            </a:r>
            <a:r>
              <a:rPr sz="1200" spc="-5" dirty="0">
                <a:latin typeface="Times New Roman"/>
                <a:cs typeface="Times New Roman"/>
              </a:rPr>
              <a:t>streams </a:t>
            </a:r>
            <a:r>
              <a:rPr sz="1200" dirty="0">
                <a:latin typeface="Times New Roman"/>
                <a:cs typeface="Times New Roman"/>
              </a:rPr>
              <a:t>before being</a:t>
            </a:r>
            <a:r>
              <a:rPr sz="1200" spc="-5" dirty="0">
                <a:latin typeface="Times New Roman"/>
                <a:cs typeface="Times New Roman"/>
              </a:rPr>
              <a:t> transmitted</a:t>
            </a:r>
            <a:endParaRPr sz="1200">
              <a:latin typeface="Times New Roman"/>
              <a:cs typeface="Times New Roman"/>
            </a:endParaRPr>
          </a:p>
          <a:p>
            <a:pPr marL="927100" marR="6350" lvl="2" indent="-228600" algn="just">
              <a:lnSpc>
                <a:spcPts val="1380"/>
              </a:lnSpc>
              <a:spcBef>
                <a:spcPts val="65"/>
              </a:spcBef>
              <a:buFont typeface="Meiryo"/>
              <a:buChar char="➢"/>
              <a:tabLst>
                <a:tab pos="927100" algn="l"/>
              </a:tabLst>
            </a:pPr>
            <a:r>
              <a:rPr sz="1200" dirty="0">
                <a:latin typeface="Times New Roman"/>
                <a:cs typeface="Times New Roman"/>
              </a:rPr>
              <a:t>Because different </a:t>
            </a:r>
            <a:r>
              <a:rPr sz="1200" spc="-5" dirty="0">
                <a:latin typeface="Times New Roman"/>
                <a:cs typeface="Times New Roman"/>
              </a:rPr>
              <a:t>computers use different ENCODING SYSTEMS,  presentation </a:t>
            </a:r>
            <a:r>
              <a:rPr sz="1200" dirty="0">
                <a:latin typeface="Times New Roman"/>
                <a:cs typeface="Times New Roman"/>
              </a:rPr>
              <a:t>layer is </a:t>
            </a:r>
            <a:r>
              <a:rPr sz="1200" spc="-5" dirty="0">
                <a:latin typeface="Times New Roman"/>
                <a:cs typeface="Times New Roman"/>
              </a:rPr>
              <a:t>responsible for interoperability b/w these different  </a:t>
            </a:r>
            <a:r>
              <a:rPr sz="1200" dirty="0">
                <a:latin typeface="Times New Roman"/>
                <a:cs typeface="Times New Roman"/>
              </a:rPr>
              <a:t>encoding</a:t>
            </a:r>
            <a:r>
              <a:rPr sz="1200" spc="-105" dirty="0">
                <a:latin typeface="Times New Roman"/>
                <a:cs typeface="Times New Roman"/>
              </a:rPr>
              <a:t> </a:t>
            </a:r>
            <a:r>
              <a:rPr sz="1200" dirty="0">
                <a:latin typeface="Times New Roman"/>
                <a:cs typeface="Times New Roman"/>
              </a:rPr>
              <a:t>methods</a:t>
            </a:r>
            <a:endParaRPr sz="1200">
              <a:latin typeface="Times New Roman"/>
              <a:cs typeface="Times New Roman"/>
            </a:endParaRPr>
          </a:p>
          <a:p>
            <a:pPr marL="927100" marR="5715" lvl="2" indent="-228600">
              <a:lnSpc>
                <a:spcPts val="1380"/>
              </a:lnSpc>
              <a:buFont typeface="Meiryo"/>
              <a:buChar char="➢"/>
              <a:tabLst>
                <a:tab pos="927100" algn="l"/>
              </a:tabLst>
            </a:pPr>
            <a:r>
              <a:rPr sz="1200" dirty="0">
                <a:latin typeface="Times New Roman"/>
                <a:cs typeface="Times New Roman"/>
              </a:rPr>
              <a:t>The presentation </a:t>
            </a:r>
            <a:r>
              <a:rPr sz="1200" spc="-5" dirty="0">
                <a:latin typeface="Times New Roman"/>
                <a:cs typeface="Times New Roman"/>
              </a:rPr>
              <a:t>layer </a:t>
            </a:r>
            <a:r>
              <a:rPr sz="1200" dirty="0">
                <a:latin typeface="Times New Roman"/>
                <a:cs typeface="Times New Roman"/>
              </a:rPr>
              <a:t>at the </a:t>
            </a:r>
            <a:r>
              <a:rPr sz="1200" spc="-5" dirty="0">
                <a:latin typeface="Times New Roman"/>
                <a:cs typeface="Times New Roman"/>
              </a:rPr>
              <a:t>sender </a:t>
            </a:r>
            <a:r>
              <a:rPr sz="1200" dirty="0">
                <a:latin typeface="Times New Roman"/>
                <a:cs typeface="Times New Roman"/>
              </a:rPr>
              <a:t>changes the info from its sender-  dependent </a:t>
            </a:r>
            <a:r>
              <a:rPr sz="1200" spc="-5" dirty="0">
                <a:latin typeface="Times New Roman"/>
                <a:cs typeface="Times New Roman"/>
              </a:rPr>
              <a:t>format </a:t>
            </a:r>
            <a:r>
              <a:rPr sz="1200" dirty="0">
                <a:latin typeface="Times New Roman"/>
                <a:cs typeface="Times New Roman"/>
              </a:rPr>
              <a:t>to the common</a:t>
            </a:r>
            <a:r>
              <a:rPr sz="1200" spc="-90" dirty="0">
                <a:latin typeface="Times New Roman"/>
                <a:cs typeface="Times New Roman"/>
              </a:rPr>
              <a:t> </a:t>
            </a:r>
            <a:r>
              <a:rPr sz="1200" spc="-5" dirty="0">
                <a:latin typeface="Times New Roman"/>
                <a:cs typeface="Times New Roman"/>
              </a:rPr>
              <a:t>format</a:t>
            </a:r>
            <a:endParaRPr sz="1200">
              <a:latin typeface="Times New Roman"/>
              <a:cs typeface="Times New Roman"/>
            </a:endParaRPr>
          </a:p>
          <a:p>
            <a:pPr marL="927100" marR="5080" lvl="2" indent="-228600">
              <a:lnSpc>
                <a:spcPts val="1380"/>
              </a:lnSpc>
              <a:buFont typeface="Meiryo"/>
              <a:buChar char="➢"/>
              <a:tabLst>
                <a:tab pos="927100" algn="l"/>
              </a:tabLst>
            </a:pPr>
            <a:r>
              <a:rPr sz="1200" dirty="0">
                <a:latin typeface="Times New Roman"/>
                <a:cs typeface="Times New Roman"/>
              </a:rPr>
              <a:t>The </a:t>
            </a:r>
            <a:r>
              <a:rPr sz="1200" spc="-5" dirty="0">
                <a:latin typeface="Times New Roman"/>
                <a:cs typeface="Times New Roman"/>
              </a:rPr>
              <a:t>presentation </a:t>
            </a:r>
            <a:r>
              <a:rPr sz="1200" dirty="0">
                <a:latin typeface="Times New Roman"/>
                <a:cs typeface="Times New Roman"/>
              </a:rPr>
              <a:t>at </a:t>
            </a:r>
            <a:r>
              <a:rPr sz="1200" spc="-5" dirty="0">
                <a:latin typeface="Times New Roman"/>
                <a:cs typeface="Times New Roman"/>
              </a:rPr>
              <a:t>the </a:t>
            </a:r>
            <a:r>
              <a:rPr sz="1200" dirty="0">
                <a:latin typeface="Times New Roman"/>
                <a:cs typeface="Times New Roman"/>
              </a:rPr>
              <a:t>receiver </a:t>
            </a:r>
            <a:r>
              <a:rPr sz="1200" spc="-5" dirty="0">
                <a:latin typeface="Times New Roman"/>
                <a:cs typeface="Times New Roman"/>
              </a:rPr>
              <a:t>changes </a:t>
            </a:r>
            <a:r>
              <a:rPr sz="1200" dirty="0">
                <a:latin typeface="Times New Roman"/>
                <a:cs typeface="Times New Roman"/>
              </a:rPr>
              <a:t>info from </a:t>
            </a:r>
            <a:r>
              <a:rPr sz="1200" spc="-5" dirty="0">
                <a:latin typeface="Times New Roman"/>
                <a:cs typeface="Times New Roman"/>
              </a:rPr>
              <a:t>common </a:t>
            </a:r>
            <a:r>
              <a:rPr sz="1200" dirty="0">
                <a:latin typeface="Times New Roman"/>
                <a:cs typeface="Times New Roman"/>
              </a:rPr>
              <a:t>to the </a:t>
            </a:r>
            <a:r>
              <a:rPr sz="1200" spc="-5" dirty="0">
                <a:latin typeface="Times New Roman"/>
                <a:cs typeface="Times New Roman"/>
              </a:rPr>
              <a:t>receiver  </a:t>
            </a:r>
            <a:r>
              <a:rPr sz="1200" dirty="0">
                <a:latin typeface="Times New Roman"/>
                <a:cs typeface="Times New Roman"/>
              </a:rPr>
              <a:t>dependent</a:t>
            </a:r>
            <a:r>
              <a:rPr sz="1200" spc="-95" dirty="0">
                <a:latin typeface="Times New Roman"/>
                <a:cs typeface="Times New Roman"/>
              </a:rPr>
              <a:t> </a:t>
            </a:r>
            <a:r>
              <a:rPr sz="1200" spc="-5" dirty="0">
                <a:latin typeface="Times New Roman"/>
                <a:cs typeface="Times New Roman"/>
              </a:rPr>
              <a:t>format</a:t>
            </a:r>
            <a:endParaRPr sz="1200">
              <a:latin typeface="Times New Roman"/>
              <a:cs typeface="Times New Roman"/>
            </a:endParaRPr>
          </a:p>
          <a:p>
            <a:pPr lvl="2">
              <a:lnSpc>
                <a:spcPct val="100000"/>
              </a:lnSpc>
              <a:spcBef>
                <a:spcPts val="25"/>
              </a:spcBef>
              <a:buFont typeface="Meiryo"/>
              <a:buChar char="➢"/>
            </a:pPr>
            <a:endParaRPr sz="1100">
              <a:latin typeface="Times New Roman"/>
              <a:cs typeface="Times New Roman"/>
            </a:endParaRPr>
          </a:p>
          <a:p>
            <a:pPr marL="698500" lvl="1" indent="-228600">
              <a:lnSpc>
                <a:spcPct val="100000"/>
              </a:lnSpc>
              <a:buFont typeface="Courier New"/>
              <a:buChar char="o"/>
              <a:tabLst>
                <a:tab pos="698500" algn="l"/>
              </a:tabLst>
            </a:pPr>
            <a:r>
              <a:rPr sz="1200" b="1" dirty="0">
                <a:latin typeface="Times New Roman"/>
                <a:cs typeface="Times New Roman"/>
              </a:rPr>
              <a:t>Encryption</a:t>
            </a:r>
            <a:endParaRPr sz="1200">
              <a:latin typeface="Times New Roman"/>
              <a:cs typeface="Times New Roman"/>
            </a:endParaRPr>
          </a:p>
          <a:p>
            <a:pPr lvl="1">
              <a:lnSpc>
                <a:spcPct val="100000"/>
              </a:lnSpc>
              <a:spcBef>
                <a:spcPts val="40"/>
              </a:spcBef>
              <a:buFont typeface="Courier New"/>
              <a:buChar char="o"/>
            </a:pPr>
            <a:endParaRPr sz="1100">
              <a:latin typeface="Times New Roman"/>
              <a:cs typeface="Times New Roman"/>
            </a:endParaRPr>
          </a:p>
          <a:p>
            <a:pPr marL="927100" lvl="2" indent="-228600">
              <a:lnSpc>
                <a:spcPts val="1410"/>
              </a:lnSpc>
              <a:buFont typeface="Meiryo"/>
              <a:buChar char="➢"/>
              <a:tabLst>
                <a:tab pos="927100" algn="l"/>
              </a:tabLst>
            </a:pPr>
            <a:r>
              <a:rPr sz="1200" dirty="0">
                <a:latin typeface="Times New Roman"/>
                <a:cs typeface="Times New Roman"/>
              </a:rPr>
              <a:t>To carry </a:t>
            </a:r>
            <a:r>
              <a:rPr sz="1200" spc="-5" dirty="0">
                <a:latin typeface="Times New Roman"/>
                <a:cs typeface="Times New Roman"/>
              </a:rPr>
              <a:t>sensitive info </a:t>
            </a:r>
            <a:r>
              <a:rPr sz="1200" dirty="0">
                <a:latin typeface="Times New Roman"/>
                <a:cs typeface="Times New Roman"/>
              </a:rPr>
              <a:t>, a system </a:t>
            </a:r>
            <a:r>
              <a:rPr sz="1200" spc="-5" dirty="0">
                <a:latin typeface="Times New Roman"/>
                <a:cs typeface="Times New Roman"/>
              </a:rPr>
              <a:t>must </a:t>
            </a:r>
            <a:r>
              <a:rPr sz="1200" dirty="0">
                <a:latin typeface="Times New Roman"/>
                <a:cs typeface="Times New Roman"/>
              </a:rPr>
              <a:t>be </a:t>
            </a:r>
            <a:r>
              <a:rPr sz="1200" spc="-5" dirty="0">
                <a:latin typeface="Times New Roman"/>
                <a:cs typeface="Times New Roman"/>
              </a:rPr>
              <a:t>able </a:t>
            </a:r>
            <a:r>
              <a:rPr sz="1200" dirty="0">
                <a:latin typeface="Times New Roman"/>
                <a:cs typeface="Times New Roman"/>
              </a:rPr>
              <a:t>to assure</a:t>
            </a:r>
            <a:r>
              <a:rPr sz="1200" spc="-30" dirty="0">
                <a:latin typeface="Times New Roman"/>
                <a:cs typeface="Times New Roman"/>
              </a:rPr>
              <a:t> </a:t>
            </a:r>
            <a:r>
              <a:rPr sz="1200" spc="-5" dirty="0">
                <a:latin typeface="Times New Roman"/>
                <a:cs typeface="Times New Roman"/>
              </a:rPr>
              <a:t>privacy</a:t>
            </a:r>
            <a:endParaRPr sz="1200">
              <a:latin typeface="Times New Roman"/>
              <a:cs typeface="Times New Roman"/>
            </a:endParaRPr>
          </a:p>
          <a:p>
            <a:pPr marL="927100" marR="5080" lvl="2" indent="-228600">
              <a:lnSpc>
                <a:spcPts val="1380"/>
              </a:lnSpc>
              <a:spcBef>
                <a:spcPts val="65"/>
              </a:spcBef>
              <a:buFont typeface="Meiryo"/>
              <a:buChar char="➢"/>
              <a:tabLst>
                <a:tab pos="927100" algn="l"/>
              </a:tabLst>
            </a:pPr>
            <a:r>
              <a:rPr sz="1200" dirty="0">
                <a:latin typeface="Times New Roman"/>
                <a:cs typeface="Times New Roman"/>
              </a:rPr>
              <a:t>Encryption </a:t>
            </a:r>
            <a:r>
              <a:rPr sz="1200" spc="-5" dirty="0">
                <a:latin typeface="Times New Roman"/>
                <a:cs typeface="Times New Roman"/>
              </a:rPr>
              <a:t>means </a:t>
            </a:r>
            <a:r>
              <a:rPr sz="1200" dirty="0">
                <a:latin typeface="Times New Roman"/>
                <a:cs typeface="Times New Roman"/>
              </a:rPr>
              <a:t>that sender </a:t>
            </a:r>
            <a:r>
              <a:rPr sz="1200" spc="-5" dirty="0">
                <a:latin typeface="Times New Roman"/>
                <a:cs typeface="Times New Roman"/>
              </a:rPr>
              <a:t>transforms </a:t>
            </a:r>
            <a:r>
              <a:rPr sz="1200" dirty="0">
                <a:latin typeface="Times New Roman"/>
                <a:cs typeface="Times New Roman"/>
              </a:rPr>
              <a:t>original info to another form and  sends the resulting </a:t>
            </a:r>
            <a:r>
              <a:rPr sz="1200" spc="-5" dirty="0">
                <a:latin typeface="Times New Roman"/>
                <a:cs typeface="Times New Roman"/>
              </a:rPr>
              <a:t>message </a:t>
            </a:r>
            <a:r>
              <a:rPr sz="1200" dirty="0">
                <a:latin typeface="Times New Roman"/>
                <a:cs typeface="Times New Roman"/>
              </a:rPr>
              <a:t>out over the</a:t>
            </a:r>
            <a:r>
              <a:rPr sz="1200" spc="-110"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927100" marR="6350" lvl="2" indent="-228600">
              <a:lnSpc>
                <a:spcPts val="1380"/>
              </a:lnSpc>
              <a:buFont typeface="Meiryo"/>
              <a:buChar char="➢"/>
              <a:tabLst>
                <a:tab pos="927100" algn="l"/>
              </a:tabLst>
            </a:pPr>
            <a:r>
              <a:rPr sz="1200" dirty="0">
                <a:latin typeface="Times New Roman"/>
                <a:cs typeface="Times New Roman"/>
              </a:rPr>
              <a:t>Decryption reverses the original </a:t>
            </a:r>
            <a:r>
              <a:rPr sz="1200" spc="-5" dirty="0">
                <a:latin typeface="Times New Roman"/>
                <a:cs typeface="Times New Roman"/>
              </a:rPr>
              <a:t>process </a:t>
            </a:r>
            <a:r>
              <a:rPr sz="1200" dirty="0">
                <a:latin typeface="Times New Roman"/>
                <a:cs typeface="Times New Roman"/>
              </a:rPr>
              <a:t>to transform </a:t>
            </a:r>
            <a:r>
              <a:rPr sz="1200" spc="-5" dirty="0">
                <a:latin typeface="Times New Roman"/>
                <a:cs typeface="Times New Roman"/>
              </a:rPr>
              <a:t>message back </a:t>
            </a:r>
            <a:r>
              <a:rPr sz="1200" dirty="0">
                <a:latin typeface="Times New Roman"/>
                <a:cs typeface="Times New Roman"/>
              </a:rPr>
              <a:t>to </a:t>
            </a:r>
            <a:r>
              <a:rPr sz="1200" spc="-5" dirty="0">
                <a:latin typeface="Times New Roman"/>
                <a:cs typeface="Times New Roman"/>
              </a:rPr>
              <a:t>its  original</a:t>
            </a:r>
            <a:r>
              <a:rPr sz="1200" spc="-65" dirty="0">
                <a:latin typeface="Times New Roman"/>
                <a:cs typeface="Times New Roman"/>
              </a:rPr>
              <a:t> </a:t>
            </a:r>
            <a:r>
              <a:rPr sz="1200" spc="-5" dirty="0">
                <a:latin typeface="Times New Roman"/>
                <a:cs typeface="Times New Roman"/>
              </a:rPr>
              <a:t>form</a:t>
            </a:r>
            <a:endParaRPr sz="1200">
              <a:latin typeface="Times New Roman"/>
              <a:cs typeface="Times New Roman"/>
            </a:endParaRPr>
          </a:p>
          <a:p>
            <a:pPr lvl="2">
              <a:lnSpc>
                <a:spcPct val="100000"/>
              </a:lnSpc>
              <a:spcBef>
                <a:spcPts val="30"/>
              </a:spcBef>
              <a:buFont typeface="Meiryo"/>
              <a:buChar char="➢"/>
            </a:pPr>
            <a:endParaRPr sz="1100">
              <a:latin typeface="Times New Roman"/>
              <a:cs typeface="Times New Roman"/>
            </a:endParaRPr>
          </a:p>
          <a:p>
            <a:pPr marL="698500" lvl="1" indent="-228600">
              <a:lnSpc>
                <a:spcPct val="100000"/>
              </a:lnSpc>
              <a:buFont typeface="Courier New"/>
              <a:buChar char="o"/>
              <a:tabLst>
                <a:tab pos="698500" algn="l"/>
              </a:tabLst>
            </a:pPr>
            <a:r>
              <a:rPr sz="1200" b="1" spc="-5" dirty="0">
                <a:latin typeface="Times New Roman"/>
                <a:cs typeface="Times New Roman"/>
              </a:rPr>
              <a:t>Compression</a:t>
            </a:r>
            <a:endParaRPr sz="1200">
              <a:latin typeface="Times New Roman"/>
              <a:cs typeface="Times New Roman"/>
            </a:endParaRPr>
          </a:p>
          <a:p>
            <a:pPr lvl="1">
              <a:lnSpc>
                <a:spcPct val="100000"/>
              </a:lnSpc>
              <a:spcBef>
                <a:spcPts val="40"/>
              </a:spcBef>
              <a:buFont typeface="Courier New"/>
              <a:buChar char="o"/>
            </a:pPr>
            <a:endParaRPr sz="1100">
              <a:latin typeface="Times New Roman"/>
              <a:cs typeface="Times New Roman"/>
            </a:endParaRPr>
          </a:p>
          <a:p>
            <a:pPr marL="927100" lvl="2" indent="-228600">
              <a:lnSpc>
                <a:spcPct val="100000"/>
              </a:lnSpc>
              <a:buFont typeface="Meiryo"/>
              <a:buChar char="➢"/>
              <a:tabLst>
                <a:tab pos="927100" algn="l"/>
              </a:tabLst>
            </a:pPr>
            <a:r>
              <a:rPr sz="1200" dirty="0">
                <a:latin typeface="Times New Roman"/>
                <a:cs typeface="Times New Roman"/>
              </a:rPr>
              <a:t>Data </a:t>
            </a:r>
            <a:r>
              <a:rPr sz="1200" spc="-5" dirty="0">
                <a:latin typeface="Times New Roman"/>
                <a:cs typeface="Times New Roman"/>
              </a:rPr>
              <a:t>compression </a:t>
            </a:r>
            <a:r>
              <a:rPr sz="1200" dirty="0">
                <a:latin typeface="Times New Roman"/>
                <a:cs typeface="Times New Roman"/>
              </a:rPr>
              <a:t>reduces the </a:t>
            </a:r>
            <a:r>
              <a:rPr sz="1200" spc="-5" dirty="0">
                <a:latin typeface="Times New Roman"/>
                <a:cs typeface="Times New Roman"/>
              </a:rPr>
              <a:t>number </a:t>
            </a:r>
            <a:r>
              <a:rPr sz="1200" dirty="0">
                <a:latin typeface="Times New Roman"/>
                <a:cs typeface="Times New Roman"/>
              </a:rPr>
              <a:t>of bits to be</a:t>
            </a:r>
            <a:r>
              <a:rPr sz="1200" spc="-25" dirty="0">
                <a:latin typeface="Times New Roman"/>
                <a:cs typeface="Times New Roman"/>
              </a:rPr>
              <a:t> </a:t>
            </a:r>
            <a:r>
              <a:rPr sz="1200" spc="-5" dirty="0">
                <a:latin typeface="Times New Roman"/>
                <a:cs typeface="Times New Roman"/>
              </a:rPr>
              <a:t>transmitted</a:t>
            </a:r>
            <a:endParaRPr sz="1200">
              <a:latin typeface="Times New Roman"/>
              <a:cs typeface="Times New Roman"/>
            </a:endParaRPr>
          </a:p>
        </p:txBody>
      </p:sp>
      <p:sp>
        <p:nvSpPr>
          <p:cNvPr id="8" name="object 8"/>
          <p:cNvSpPr/>
          <p:nvPr/>
        </p:nvSpPr>
        <p:spPr>
          <a:xfrm>
            <a:off x="1893570" y="2615945"/>
            <a:ext cx="4460709" cy="2110740"/>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52</a:t>
            </a:fld>
            <a:endParaRPr dirty="0"/>
          </a:p>
        </p:txBody>
      </p:sp>
    </p:spTree>
    <p:extLst>
      <p:ext uri="{BB962C8B-B14F-4D97-AF65-F5344CB8AC3E}">
        <p14:creationId xmlns:p14="http://schemas.microsoft.com/office/powerpoint/2010/main" val="3832569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14399"/>
            <a:ext cx="5302885" cy="1819910"/>
          </a:xfrm>
          <a:prstGeom prst="rect">
            <a:avLst/>
          </a:prstGeom>
        </p:spPr>
        <p:txBody>
          <a:bodyPr vert="horz" wrap="square" lIns="0" tIns="0" rIns="0" bIns="0" rtlCol="0">
            <a:spAutoFit/>
          </a:bodyPr>
          <a:lstStyle/>
          <a:p>
            <a:pPr marL="698500" marR="5715" indent="-228600">
              <a:lnSpc>
                <a:spcPts val="1380"/>
              </a:lnSpc>
              <a:buFont typeface="Meiryo"/>
              <a:buChar char="➢"/>
              <a:tabLst>
                <a:tab pos="698500" algn="l"/>
              </a:tabLst>
            </a:pPr>
            <a:r>
              <a:rPr sz="1200" dirty="0">
                <a:latin typeface="Times New Roman"/>
                <a:cs typeface="Times New Roman"/>
              </a:rPr>
              <a:t>Data </a:t>
            </a:r>
            <a:r>
              <a:rPr sz="1200" spc="-5" dirty="0">
                <a:latin typeface="Times New Roman"/>
                <a:cs typeface="Times New Roman"/>
              </a:rPr>
              <a:t>compression becomes particularly important </a:t>
            </a:r>
            <a:r>
              <a:rPr sz="1200" dirty="0">
                <a:latin typeface="Times New Roman"/>
                <a:cs typeface="Times New Roman"/>
              </a:rPr>
              <a:t>in </a:t>
            </a:r>
            <a:r>
              <a:rPr sz="1200" spc="-5" dirty="0">
                <a:latin typeface="Times New Roman"/>
                <a:cs typeface="Times New Roman"/>
              </a:rPr>
              <a:t>transmission </a:t>
            </a:r>
            <a:r>
              <a:rPr sz="1200" dirty="0">
                <a:latin typeface="Times New Roman"/>
                <a:cs typeface="Times New Roman"/>
              </a:rPr>
              <a:t>of  </a:t>
            </a:r>
            <a:r>
              <a:rPr sz="1200" spc="-5" dirty="0">
                <a:latin typeface="Times New Roman"/>
                <a:cs typeface="Times New Roman"/>
              </a:rPr>
              <a:t>multimedia </a:t>
            </a:r>
            <a:r>
              <a:rPr sz="1200" dirty="0">
                <a:latin typeface="Times New Roman"/>
                <a:cs typeface="Times New Roman"/>
              </a:rPr>
              <a:t>such as </a:t>
            </a:r>
            <a:r>
              <a:rPr sz="1200" spc="-5" dirty="0">
                <a:latin typeface="Times New Roman"/>
                <a:cs typeface="Times New Roman"/>
              </a:rPr>
              <a:t>text, </a:t>
            </a:r>
            <a:r>
              <a:rPr sz="1200" dirty="0">
                <a:latin typeface="Times New Roman"/>
                <a:cs typeface="Times New Roman"/>
              </a:rPr>
              <a:t>audio and</a:t>
            </a:r>
            <a:r>
              <a:rPr sz="1200" spc="-40" dirty="0">
                <a:latin typeface="Times New Roman"/>
                <a:cs typeface="Times New Roman"/>
              </a:rPr>
              <a:t> </a:t>
            </a:r>
            <a:r>
              <a:rPr sz="1200" spc="-5" dirty="0">
                <a:latin typeface="Times New Roman"/>
                <a:cs typeface="Times New Roman"/>
              </a:rPr>
              <a:t>video</a:t>
            </a:r>
            <a:endParaRPr sz="1200">
              <a:latin typeface="Times New Roman"/>
              <a:cs typeface="Times New Roman"/>
            </a:endParaRPr>
          </a:p>
          <a:p>
            <a:pPr>
              <a:lnSpc>
                <a:spcPct val="100000"/>
              </a:lnSpc>
              <a:spcBef>
                <a:spcPts val="20"/>
              </a:spcBef>
            </a:pPr>
            <a:endParaRPr sz="1100">
              <a:latin typeface="Times New Roman"/>
              <a:cs typeface="Times New Roman"/>
            </a:endParaRPr>
          </a:p>
          <a:p>
            <a:pPr marL="240665" indent="-227965">
              <a:lnSpc>
                <a:spcPts val="1639"/>
              </a:lnSpc>
              <a:buFont typeface="Meiryo"/>
              <a:buChar char="❖"/>
              <a:tabLst>
                <a:tab pos="241300" algn="l"/>
              </a:tabLst>
            </a:pPr>
            <a:r>
              <a:rPr sz="1400" b="1" spc="-5" dirty="0">
                <a:latin typeface="Times New Roman"/>
                <a:cs typeface="Times New Roman"/>
              </a:rPr>
              <a:t>Application</a:t>
            </a:r>
            <a:r>
              <a:rPr sz="1400" b="1" spc="-50" dirty="0">
                <a:latin typeface="Times New Roman"/>
                <a:cs typeface="Times New Roman"/>
              </a:rPr>
              <a:t> </a:t>
            </a:r>
            <a:r>
              <a:rPr sz="1400" b="1" spc="-5" dirty="0">
                <a:latin typeface="Times New Roman"/>
                <a:cs typeface="Times New Roman"/>
              </a:rPr>
              <a:t>Layer</a:t>
            </a:r>
            <a:endParaRPr sz="1400">
              <a:latin typeface="Times New Roman"/>
              <a:cs typeface="Times New Roman"/>
            </a:endParaRPr>
          </a:p>
          <a:p>
            <a:pPr marL="469900" lvl="1" indent="-228600">
              <a:lnSpc>
                <a:spcPts val="1370"/>
              </a:lnSpc>
              <a:buFont typeface="Courier New"/>
              <a:buChar char="o"/>
              <a:tabLst>
                <a:tab pos="469900" algn="l"/>
              </a:tabLst>
            </a:pPr>
            <a:r>
              <a:rPr sz="1200" dirty="0">
                <a:latin typeface="Times New Roman"/>
                <a:cs typeface="Times New Roman"/>
              </a:rPr>
              <a:t>Enables </a:t>
            </a:r>
            <a:r>
              <a:rPr sz="1200" spc="-5" dirty="0">
                <a:latin typeface="Times New Roman"/>
                <a:cs typeface="Times New Roman"/>
              </a:rPr>
              <a:t>the </a:t>
            </a:r>
            <a:r>
              <a:rPr sz="1200" dirty="0">
                <a:latin typeface="Times New Roman"/>
                <a:cs typeface="Times New Roman"/>
              </a:rPr>
              <a:t>user either </a:t>
            </a:r>
            <a:r>
              <a:rPr sz="1200" spc="-5" dirty="0">
                <a:latin typeface="Times New Roman"/>
                <a:cs typeface="Times New Roman"/>
              </a:rPr>
              <a:t>human </a:t>
            </a:r>
            <a:r>
              <a:rPr sz="1200" dirty="0">
                <a:latin typeface="Times New Roman"/>
                <a:cs typeface="Times New Roman"/>
              </a:rPr>
              <a:t>or </a:t>
            </a:r>
            <a:r>
              <a:rPr sz="1200" spc="-5" dirty="0">
                <a:latin typeface="Times New Roman"/>
                <a:cs typeface="Times New Roman"/>
              </a:rPr>
              <a:t>software </a:t>
            </a:r>
            <a:r>
              <a:rPr sz="1200" dirty="0">
                <a:latin typeface="Times New Roman"/>
                <a:cs typeface="Times New Roman"/>
              </a:rPr>
              <a:t>to access the</a:t>
            </a:r>
            <a:r>
              <a:rPr sz="1200" spc="-110" dirty="0">
                <a:latin typeface="Times New Roman"/>
                <a:cs typeface="Times New Roman"/>
              </a:rPr>
              <a:t> </a:t>
            </a:r>
            <a:r>
              <a:rPr sz="1200" spc="-5" dirty="0">
                <a:latin typeface="Times New Roman"/>
                <a:cs typeface="Times New Roman"/>
              </a:rPr>
              <a:t>network</a:t>
            </a:r>
            <a:endParaRPr sz="1200">
              <a:latin typeface="Times New Roman"/>
              <a:cs typeface="Times New Roman"/>
            </a:endParaRPr>
          </a:p>
          <a:p>
            <a:pPr marL="469900" marR="5080" lvl="1" indent="-228600" algn="just">
              <a:lnSpc>
                <a:spcPts val="1380"/>
              </a:lnSpc>
              <a:spcBef>
                <a:spcPts val="65"/>
              </a:spcBef>
              <a:buFont typeface="Courier New"/>
              <a:buChar char="o"/>
              <a:tabLst>
                <a:tab pos="469900" algn="l"/>
              </a:tabLst>
            </a:pPr>
            <a:r>
              <a:rPr sz="1200" dirty="0">
                <a:latin typeface="Times New Roman"/>
                <a:cs typeface="Times New Roman"/>
              </a:rPr>
              <a:t>It provides user </a:t>
            </a:r>
            <a:r>
              <a:rPr sz="1200" spc="-5" dirty="0">
                <a:latin typeface="Times New Roman"/>
                <a:cs typeface="Times New Roman"/>
              </a:rPr>
              <a:t>interface </a:t>
            </a:r>
            <a:r>
              <a:rPr sz="1200" dirty="0">
                <a:latin typeface="Times New Roman"/>
                <a:cs typeface="Times New Roman"/>
              </a:rPr>
              <a:t>and support for the services such as Electronic </a:t>
            </a:r>
            <a:r>
              <a:rPr sz="1200" spc="-5" dirty="0">
                <a:latin typeface="Times New Roman"/>
                <a:cs typeface="Times New Roman"/>
              </a:rPr>
              <a:t>mail,  Remote </a:t>
            </a:r>
            <a:r>
              <a:rPr sz="1200" dirty="0">
                <a:latin typeface="Times New Roman"/>
                <a:cs typeface="Times New Roman"/>
              </a:rPr>
              <a:t>File access </a:t>
            </a:r>
            <a:r>
              <a:rPr sz="1200" spc="-5" dirty="0">
                <a:latin typeface="Times New Roman"/>
                <a:cs typeface="Times New Roman"/>
              </a:rPr>
              <a:t>and </a:t>
            </a:r>
            <a:r>
              <a:rPr sz="1200" dirty="0">
                <a:latin typeface="Times New Roman"/>
                <a:cs typeface="Times New Roman"/>
              </a:rPr>
              <a:t>Transfer, Shared Database </a:t>
            </a:r>
            <a:r>
              <a:rPr sz="1200" spc="-5" dirty="0">
                <a:latin typeface="Times New Roman"/>
                <a:cs typeface="Times New Roman"/>
              </a:rPr>
              <a:t>Management </a:t>
            </a:r>
            <a:r>
              <a:rPr sz="1200" dirty="0">
                <a:latin typeface="Times New Roman"/>
                <a:cs typeface="Times New Roman"/>
              </a:rPr>
              <a:t>and other  services</a:t>
            </a:r>
            <a:endParaRPr sz="1200">
              <a:latin typeface="Times New Roman"/>
              <a:cs typeface="Times New Roman"/>
            </a:endParaRPr>
          </a:p>
          <a:p>
            <a:pPr>
              <a:lnSpc>
                <a:spcPct val="100000"/>
              </a:lnSpc>
              <a:spcBef>
                <a:spcPts val="20"/>
              </a:spcBef>
            </a:pPr>
            <a:endParaRPr sz="1100">
              <a:latin typeface="Times New Roman"/>
              <a:cs typeface="Times New Roman"/>
            </a:endParaRPr>
          </a:p>
          <a:p>
            <a:pPr marL="1568450">
              <a:lnSpc>
                <a:spcPct val="100000"/>
              </a:lnSpc>
            </a:pPr>
            <a:r>
              <a:rPr sz="1400" b="1" u="heavy" spc="-5" dirty="0">
                <a:latin typeface="Times New Roman"/>
                <a:cs typeface="Times New Roman"/>
              </a:rPr>
              <a:t>Application Layer</a:t>
            </a:r>
            <a:r>
              <a:rPr sz="1400" b="1" u="heavy" spc="-15" dirty="0">
                <a:latin typeface="Times New Roman"/>
                <a:cs typeface="Times New Roman"/>
              </a:rPr>
              <a:t> </a:t>
            </a:r>
            <a:r>
              <a:rPr sz="1400" b="1" u="heavy" spc="-5" dirty="0">
                <a:latin typeface="Times New Roman"/>
                <a:cs typeface="Times New Roman"/>
              </a:rPr>
              <a:t>Figure</a:t>
            </a:r>
            <a:endParaRPr sz="1400">
              <a:latin typeface="Times New Roman"/>
              <a:cs typeface="Times New Roman"/>
            </a:endParaRPr>
          </a:p>
        </p:txBody>
      </p:sp>
      <p:sp>
        <p:nvSpPr>
          <p:cNvPr id="7" name="object 7"/>
          <p:cNvSpPr txBox="1"/>
          <p:nvPr/>
        </p:nvSpPr>
        <p:spPr>
          <a:xfrm>
            <a:off x="1130300" y="6129527"/>
            <a:ext cx="5532120" cy="3488690"/>
          </a:xfrm>
          <a:prstGeom prst="rect">
            <a:avLst/>
          </a:prstGeom>
        </p:spPr>
        <p:txBody>
          <a:bodyPr vert="horz" wrap="square" lIns="0" tIns="0" rIns="0" bIns="0" rtlCol="0">
            <a:spAutoFit/>
          </a:bodyPr>
          <a:lstStyle/>
          <a:p>
            <a:pPr marL="698500" marR="6985" indent="-228600">
              <a:lnSpc>
                <a:spcPts val="1380"/>
              </a:lnSpc>
            </a:pPr>
            <a:r>
              <a:rPr sz="1200" spc="-5" dirty="0">
                <a:latin typeface="Courier New"/>
                <a:cs typeface="Courier New"/>
              </a:rPr>
              <a:t>o </a:t>
            </a:r>
            <a:r>
              <a:rPr sz="1200" spc="-5" dirty="0">
                <a:latin typeface="Times New Roman"/>
                <a:cs typeface="Times New Roman"/>
              </a:rPr>
              <a:t>In </a:t>
            </a:r>
            <a:r>
              <a:rPr sz="1200" dirty="0">
                <a:latin typeface="Times New Roman"/>
                <a:cs typeface="Times New Roman"/>
              </a:rPr>
              <a:t>the </a:t>
            </a:r>
            <a:r>
              <a:rPr sz="1200" spc="-5" dirty="0">
                <a:latin typeface="Times New Roman"/>
                <a:cs typeface="Times New Roman"/>
              </a:rPr>
              <a:t>figure, of many application services available, only </a:t>
            </a:r>
            <a:r>
              <a:rPr sz="1200" dirty="0">
                <a:latin typeface="Times New Roman"/>
                <a:cs typeface="Times New Roman"/>
              </a:rPr>
              <a:t>three </a:t>
            </a:r>
            <a:r>
              <a:rPr sz="1200" spc="-5" dirty="0">
                <a:latin typeface="Times New Roman"/>
                <a:cs typeface="Times New Roman"/>
              </a:rPr>
              <a:t>services </a:t>
            </a:r>
            <a:r>
              <a:rPr sz="1200" dirty="0">
                <a:latin typeface="Times New Roman"/>
                <a:cs typeface="Times New Roman"/>
              </a:rPr>
              <a:t>are  </a:t>
            </a:r>
            <a:r>
              <a:rPr sz="1200" spc="-5" dirty="0">
                <a:latin typeface="Times New Roman"/>
                <a:cs typeface="Times New Roman"/>
              </a:rPr>
              <a:t>shown</a:t>
            </a:r>
            <a:endParaRPr sz="1200">
              <a:latin typeface="Times New Roman"/>
              <a:cs typeface="Times New Roman"/>
            </a:endParaRPr>
          </a:p>
          <a:p>
            <a:pPr marL="927100">
              <a:lnSpc>
                <a:spcPts val="1620"/>
              </a:lnSpc>
            </a:pPr>
            <a:r>
              <a:rPr sz="1500" spc="-5" dirty="0">
                <a:latin typeface="Arial"/>
                <a:cs typeface="Arial"/>
              </a:rPr>
              <a:t>–</a:t>
            </a:r>
            <a:r>
              <a:rPr sz="1200" spc="-5" dirty="0">
                <a:latin typeface="Times New Roman"/>
                <a:cs typeface="Times New Roman"/>
              </a:rPr>
              <a:t>X-400 (message Handling</a:t>
            </a:r>
            <a:r>
              <a:rPr sz="1200" spc="-60" dirty="0">
                <a:latin typeface="Times New Roman"/>
                <a:cs typeface="Times New Roman"/>
              </a:rPr>
              <a:t> </a:t>
            </a:r>
            <a:r>
              <a:rPr sz="1200" spc="-5" dirty="0">
                <a:latin typeface="Times New Roman"/>
                <a:cs typeface="Times New Roman"/>
              </a:rPr>
              <a:t>Services)</a:t>
            </a:r>
            <a:endParaRPr sz="1200">
              <a:latin typeface="Times New Roman"/>
              <a:cs typeface="Times New Roman"/>
            </a:endParaRPr>
          </a:p>
          <a:p>
            <a:pPr marL="927100">
              <a:lnSpc>
                <a:spcPts val="1670"/>
              </a:lnSpc>
            </a:pPr>
            <a:r>
              <a:rPr sz="1500" dirty="0">
                <a:latin typeface="Arial"/>
                <a:cs typeface="Arial"/>
              </a:rPr>
              <a:t>–</a:t>
            </a:r>
            <a:r>
              <a:rPr sz="1200" dirty="0">
                <a:latin typeface="Times New Roman"/>
                <a:cs typeface="Times New Roman"/>
              </a:rPr>
              <a:t>X-500 (Directory</a:t>
            </a:r>
            <a:r>
              <a:rPr sz="1200" spc="-105" dirty="0">
                <a:latin typeface="Times New Roman"/>
                <a:cs typeface="Times New Roman"/>
              </a:rPr>
              <a:t> </a:t>
            </a:r>
            <a:r>
              <a:rPr sz="1200" dirty="0">
                <a:latin typeface="Times New Roman"/>
                <a:cs typeface="Times New Roman"/>
              </a:rPr>
              <a:t>Services)</a:t>
            </a:r>
            <a:endParaRPr sz="1200">
              <a:latin typeface="Times New Roman"/>
              <a:cs typeface="Times New Roman"/>
            </a:endParaRPr>
          </a:p>
          <a:p>
            <a:pPr marL="927100">
              <a:lnSpc>
                <a:spcPts val="1675"/>
              </a:lnSpc>
            </a:pPr>
            <a:r>
              <a:rPr sz="1500" dirty="0">
                <a:latin typeface="Arial"/>
                <a:cs typeface="Arial"/>
              </a:rPr>
              <a:t>–</a:t>
            </a:r>
            <a:r>
              <a:rPr sz="1200" dirty="0">
                <a:latin typeface="Times New Roman"/>
                <a:cs typeface="Times New Roman"/>
              </a:rPr>
              <a:t>File </a:t>
            </a:r>
            <a:r>
              <a:rPr sz="1200" spc="-5" dirty="0">
                <a:latin typeface="Times New Roman"/>
                <a:cs typeface="Times New Roman"/>
              </a:rPr>
              <a:t>Transfer, </a:t>
            </a:r>
            <a:r>
              <a:rPr sz="1200" dirty="0">
                <a:latin typeface="Times New Roman"/>
                <a:cs typeface="Times New Roman"/>
              </a:rPr>
              <a:t>Access&amp; </a:t>
            </a:r>
            <a:r>
              <a:rPr sz="1200" spc="-5" dirty="0">
                <a:latin typeface="Times New Roman"/>
                <a:cs typeface="Times New Roman"/>
              </a:rPr>
              <a:t>Management</a:t>
            </a:r>
            <a:r>
              <a:rPr sz="1200" spc="-15" dirty="0">
                <a:latin typeface="Times New Roman"/>
                <a:cs typeface="Times New Roman"/>
              </a:rPr>
              <a:t> </a:t>
            </a:r>
            <a:r>
              <a:rPr sz="1200" spc="-5" dirty="0">
                <a:latin typeface="Times New Roman"/>
                <a:cs typeface="Times New Roman"/>
              </a:rPr>
              <a:t>(FTAM)</a:t>
            </a:r>
            <a:endParaRPr sz="1200">
              <a:latin typeface="Times New Roman"/>
              <a:cs typeface="Times New Roman"/>
            </a:endParaRPr>
          </a:p>
          <a:p>
            <a:pPr marL="698500" indent="-228600">
              <a:lnSpc>
                <a:spcPts val="1350"/>
              </a:lnSpc>
              <a:buFont typeface="Courier New"/>
              <a:buChar char="o"/>
              <a:tabLst>
                <a:tab pos="698500" algn="l"/>
              </a:tabLst>
            </a:pPr>
            <a:r>
              <a:rPr sz="1200" dirty="0">
                <a:latin typeface="Times New Roman"/>
                <a:cs typeface="Times New Roman"/>
              </a:rPr>
              <a:t>In this example user uses X-400 to send an </a:t>
            </a:r>
            <a:r>
              <a:rPr sz="1200" spc="-5" dirty="0">
                <a:latin typeface="Times New Roman"/>
                <a:cs typeface="Times New Roman"/>
              </a:rPr>
              <a:t>e-mail</a:t>
            </a:r>
            <a:r>
              <a:rPr sz="1200" spc="-60" dirty="0">
                <a:latin typeface="Times New Roman"/>
                <a:cs typeface="Times New Roman"/>
              </a:rPr>
              <a:t> </a:t>
            </a:r>
            <a:r>
              <a:rPr sz="1200" spc="-5" dirty="0">
                <a:latin typeface="Times New Roman"/>
                <a:cs typeface="Times New Roman"/>
              </a:rPr>
              <a:t>message</a:t>
            </a:r>
            <a:endParaRPr sz="1200">
              <a:latin typeface="Times New Roman"/>
              <a:cs typeface="Times New Roman"/>
            </a:endParaRPr>
          </a:p>
          <a:p>
            <a:pPr marL="698500" indent="-228600">
              <a:lnSpc>
                <a:spcPts val="1410"/>
              </a:lnSpc>
              <a:buFont typeface="Courier New"/>
              <a:buChar char="o"/>
              <a:tabLst>
                <a:tab pos="698500" algn="l"/>
              </a:tabLst>
            </a:pPr>
            <a:r>
              <a:rPr sz="1200" spc="-5" dirty="0">
                <a:latin typeface="Times New Roman"/>
                <a:cs typeface="Times New Roman"/>
              </a:rPr>
              <a:t>No </a:t>
            </a:r>
            <a:r>
              <a:rPr sz="1200" dirty="0">
                <a:latin typeface="Times New Roman"/>
                <a:cs typeface="Times New Roman"/>
              </a:rPr>
              <a:t>headers or trailers are added at </a:t>
            </a:r>
            <a:r>
              <a:rPr sz="1200" spc="-5" dirty="0">
                <a:latin typeface="Times New Roman"/>
                <a:cs typeface="Times New Roman"/>
              </a:rPr>
              <a:t>this</a:t>
            </a:r>
            <a:r>
              <a:rPr sz="1200" spc="-105" dirty="0">
                <a:latin typeface="Times New Roman"/>
                <a:cs typeface="Times New Roman"/>
              </a:rPr>
              <a:t> </a:t>
            </a:r>
            <a:r>
              <a:rPr sz="1200" spc="-5" dirty="0">
                <a:latin typeface="Times New Roman"/>
                <a:cs typeface="Times New Roman"/>
              </a:rPr>
              <a:t>layer</a:t>
            </a:r>
            <a:endParaRPr sz="1200">
              <a:latin typeface="Times New Roman"/>
              <a:cs typeface="Times New Roman"/>
            </a:endParaRPr>
          </a:p>
          <a:p>
            <a:pPr>
              <a:lnSpc>
                <a:spcPct val="100000"/>
              </a:lnSpc>
              <a:spcBef>
                <a:spcPts val="45"/>
              </a:spcBef>
            </a:pPr>
            <a:endParaRPr sz="1200">
              <a:latin typeface="Times New Roman"/>
              <a:cs typeface="Times New Roman"/>
            </a:endParaRPr>
          </a:p>
          <a:p>
            <a:pPr marL="240665" indent="-227965">
              <a:lnSpc>
                <a:spcPct val="100000"/>
              </a:lnSpc>
              <a:buFont typeface="Symbol"/>
              <a:buChar char=""/>
              <a:tabLst>
                <a:tab pos="240665" algn="l"/>
                <a:tab pos="241300" algn="l"/>
              </a:tabLst>
            </a:pPr>
            <a:r>
              <a:rPr sz="1400" b="1" spc="-5" dirty="0">
                <a:latin typeface="Times New Roman"/>
                <a:cs typeface="Times New Roman"/>
              </a:rPr>
              <a:t>Application Layer</a:t>
            </a:r>
            <a:r>
              <a:rPr sz="1400" b="1" dirty="0">
                <a:latin typeface="Times New Roman"/>
                <a:cs typeface="Times New Roman"/>
              </a:rPr>
              <a:t> </a:t>
            </a:r>
            <a:r>
              <a:rPr sz="1400" b="1" spc="-5" dirty="0">
                <a:latin typeface="Times New Roman"/>
                <a:cs typeface="Times New Roman"/>
              </a:rPr>
              <a:t>Functions</a:t>
            </a:r>
            <a:endParaRPr sz="1400">
              <a:latin typeface="Times New Roman"/>
              <a:cs typeface="Times New Roman"/>
            </a:endParaRPr>
          </a:p>
          <a:p>
            <a:pPr>
              <a:lnSpc>
                <a:spcPct val="100000"/>
              </a:lnSpc>
              <a:spcBef>
                <a:spcPts val="50"/>
              </a:spcBef>
              <a:buFont typeface="Symbol"/>
              <a:buChar char=""/>
            </a:pPr>
            <a:endParaRPr sz="1100">
              <a:latin typeface="Times New Roman"/>
              <a:cs typeface="Times New Roman"/>
            </a:endParaRPr>
          </a:p>
          <a:p>
            <a:pPr marL="469900" lvl="1" indent="-228600">
              <a:lnSpc>
                <a:spcPct val="100000"/>
              </a:lnSpc>
              <a:buFont typeface="Meiryo"/>
              <a:buChar char="➢"/>
              <a:tabLst>
                <a:tab pos="469900" algn="l"/>
              </a:tabLst>
            </a:pPr>
            <a:r>
              <a:rPr sz="1200" b="1" spc="-5" dirty="0">
                <a:latin typeface="Times New Roman"/>
                <a:cs typeface="Times New Roman"/>
              </a:rPr>
              <a:t>Network </a:t>
            </a:r>
            <a:r>
              <a:rPr sz="1200" b="1" dirty="0">
                <a:latin typeface="Times New Roman"/>
                <a:cs typeface="Times New Roman"/>
              </a:rPr>
              <a:t>Virtual</a:t>
            </a:r>
            <a:r>
              <a:rPr sz="1200" b="1" spc="-75" dirty="0">
                <a:latin typeface="Times New Roman"/>
                <a:cs typeface="Times New Roman"/>
              </a:rPr>
              <a:t> </a:t>
            </a:r>
            <a:r>
              <a:rPr sz="1200" b="1" dirty="0">
                <a:latin typeface="Times New Roman"/>
                <a:cs typeface="Times New Roman"/>
              </a:rPr>
              <a:t>Terminal</a:t>
            </a:r>
            <a:endParaRPr sz="1200">
              <a:latin typeface="Times New Roman"/>
              <a:cs typeface="Times New Roman"/>
            </a:endParaRPr>
          </a:p>
          <a:p>
            <a:pPr lvl="1">
              <a:lnSpc>
                <a:spcPct val="100000"/>
              </a:lnSpc>
              <a:spcBef>
                <a:spcPts val="20"/>
              </a:spcBef>
              <a:buFont typeface="Meiryo"/>
              <a:buChar char="➢"/>
            </a:pPr>
            <a:endParaRPr sz="1200">
              <a:latin typeface="Times New Roman"/>
              <a:cs typeface="Times New Roman"/>
            </a:endParaRPr>
          </a:p>
          <a:p>
            <a:pPr marL="698500" marR="6985" lvl="2" indent="-228600">
              <a:lnSpc>
                <a:spcPts val="1380"/>
              </a:lnSpc>
              <a:spcBef>
                <a:spcPts val="5"/>
              </a:spcBef>
              <a:buFont typeface="Courier New"/>
              <a:buChar char="o"/>
              <a:tabLst>
                <a:tab pos="698500" algn="l"/>
              </a:tabLst>
            </a:pPr>
            <a:r>
              <a:rPr sz="1200" spc="-5" dirty="0">
                <a:latin typeface="Times New Roman"/>
                <a:cs typeface="Times New Roman"/>
              </a:rPr>
              <a:t>NVT is </a:t>
            </a:r>
            <a:r>
              <a:rPr sz="1200" dirty="0">
                <a:latin typeface="Times New Roman"/>
                <a:cs typeface="Times New Roman"/>
              </a:rPr>
              <a:t>a </a:t>
            </a:r>
            <a:r>
              <a:rPr sz="1200" spc="-5" dirty="0">
                <a:latin typeface="Times New Roman"/>
                <a:cs typeface="Times New Roman"/>
              </a:rPr>
              <a:t>software version of </a:t>
            </a:r>
            <a:r>
              <a:rPr sz="1200" dirty="0">
                <a:latin typeface="Times New Roman"/>
                <a:cs typeface="Times New Roman"/>
              </a:rPr>
              <a:t>a physical </a:t>
            </a:r>
            <a:r>
              <a:rPr sz="1200" spc="-5" dirty="0">
                <a:latin typeface="Times New Roman"/>
                <a:cs typeface="Times New Roman"/>
              </a:rPr>
              <a:t>terminal </a:t>
            </a:r>
            <a:r>
              <a:rPr sz="1200" dirty="0">
                <a:latin typeface="Times New Roman"/>
                <a:cs typeface="Times New Roman"/>
              </a:rPr>
              <a:t>and </a:t>
            </a:r>
            <a:r>
              <a:rPr sz="1200" spc="-5" dirty="0">
                <a:latin typeface="Times New Roman"/>
                <a:cs typeface="Times New Roman"/>
              </a:rPr>
              <a:t>allows </a:t>
            </a:r>
            <a:r>
              <a:rPr sz="1200" dirty="0">
                <a:latin typeface="Times New Roman"/>
                <a:cs typeface="Times New Roman"/>
              </a:rPr>
              <a:t>a </a:t>
            </a:r>
            <a:r>
              <a:rPr sz="1200" spc="-5" dirty="0">
                <a:latin typeface="Times New Roman"/>
                <a:cs typeface="Times New Roman"/>
              </a:rPr>
              <a:t>user to log on to  </a:t>
            </a:r>
            <a:r>
              <a:rPr sz="1200" dirty="0">
                <a:latin typeface="Times New Roman"/>
                <a:cs typeface="Times New Roman"/>
              </a:rPr>
              <a:t>a </a:t>
            </a:r>
            <a:r>
              <a:rPr sz="1200" spc="-5" dirty="0">
                <a:latin typeface="Times New Roman"/>
                <a:cs typeface="Times New Roman"/>
              </a:rPr>
              <a:t>remote</a:t>
            </a:r>
            <a:r>
              <a:rPr sz="1200" spc="-85" dirty="0">
                <a:latin typeface="Times New Roman"/>
                <a:cs typeface="Times New Roman"/>
              </a:rPr>
              <a:t> </a:t>
            </a:r>
            <a:r>
              <a:rPr sz="1200" dirty="0">
                <a:latin typeface="Times New Roman"/>
                <a:cs typeface="Times New Roman"/>
              </a:rPr>
              <a:t>host</a:t>
            </a:r>
            <a:endParaRPr sz="1200">
              <a:latin typeface="Times New Roman"/>
              <a:cs typeface="Times New Roman"/>
            </a:endParaRPr>
          </a:p>
          <a:p>
            <a:pPr marL="698500" lvl="2" indent="-228600">
              <a:lnSpc>
                <a:spcPts val="1315"/>
              </a:lnSpc>
              <a:buFont typeface="Courier New"/>
              <a:buChar char="o"/>
              <a:tabLst>
                <a:tab pos="698500" algn="l"/>
              </a:tabLst>
            </a:pPr>
            <a:r>
              <a:rPr sz="1200" dirty="0">
                <a:latin typeface="Times New Roman"/>
                <a:cs typeface="Times New Roman"/>
              </a:rPr>
              <a:t>To do so the </a:t>
            </a:r>
            <a:r>
              <a:rPr sz="1200" spc="-5" dirty="0">
                <a:latin typeface="Times New Roman"/>
                <a:cs typeface="Times New Roman"/>
              </a:rPr>
              <a:t>application created emulation </a:t>
            </a:r>
            <a:r>
              <a:rPr sz="1200" dirty="0">
                <a:latin typeface="Times New Roman"/>
                <a:cs typeface="Times New Roman"/>
              </a:rPr>
              <a:t>of </a:t>
            </a:r>
            <a:r>
              <a:rPr sz="1200" spc="-5" dirty="0">
                <a:latin typeface="Times New Roman"/>
                <a:cs typeface="Times New Roman"/>
              </a:rPr>
              <a:t>terminal </a:t>
            </a:r>
            <a:r>
              <a:rPr sz="1200" dirty="0">
                <a:latin typeface="Times New Roman"/>
                <a:cs typeface="Times New Roman"/>
              </a:rPr>
              <a:t>at the </a:t>
            </a:r>
            <a:r>
              <a:rPr sz="1200" spc="-5" dirty="0">
                <a:latin typeface="Times New Roman"/>
                <a:cs typeface="Times New Roman"/>
              </a:rPr>
              <a:t>remote</a:t>
            </a:r>
            <a:r>
              <a:rPr sz="1200" spc="25" dirty="0">
                <a:latin typeface="Times New Roman"/>
                <a:cs typeface="Times New Roman"/>
              </a:rPr>
              <a:t> </a:t>
            </a:r>
            <a:r>
              <a:rPr sz="1200" dirty="0">
                <a:latin typeface="Times New Roman"/>
                <a:cs typeface="Times New Roman"/>
              </a:rPr>
              <a:t>host</a:t>
            </a:r>
            <a:endParaRPr sz="1200">
              <a:latin typeface="Times New Roman"/>
              <a:cs typeface="Times New Roman"/>
            </a:endParaRPr>
          </a:p>
          <a:p>
            <a:pPr marL="698500" lvl="2" indent="-228600">
              <a:lnSpc>
                <a:spcPts val="1380"/>
              </a:lnSpc>
              <a:buFont typeface="Courier New"/>
              <a:buChar char="o"/>
              <a:tabLst>
                <a:tab pos="698500" algn="l"/>
              </a:tabLst>
            </a:pPr>
            <a:r>
              <a:rPr sz="1200" spc="-5" dirty="0">
                <a:latin typeface="Times New Roman"/>
                <a:cs typeface="Times New Roman"/>
              </a:rPr>
              <a:t>Users</a:t>
            </a:r>
            <a:r>
              <a:rPr sz="1200" spc="114" dirty="0">
                <a:latin typeface="Times New Roman"/>
                <a:cs typeface="Times New Roman"/>
              </a:rPr>
              <a:t> </a:t>
            </a:r>
            <a:r>
              <a:rPr sz="1200" spc="-5" dirty="0">
                <a:latin typeface="Times New Roman"/>
                <a:cs typeface="Times New Roman"/>
              </a:rPr>
              <a:t>computer</a:t>
            </a:r>
            <a:r>
              <a:rPr sz="1200" spc="114" dirty="0">
                <a:latin typeface="Times New Roman"/>
                <a:cs typeface="Times New Roman"/>
              </a:rPr>
              <a:t> </a:t>
            </a:r>
            <a:r>
              <a:rPr sz="1200" spc="-5" dirty="0">
                <a:latin typeface="Times New Roman"/>
                <a:cs typeface="Times New Roman"/>
              </a:rPr>
              <a:t>talks</a:t>
            </a:r>
            <a:r>
              <a:rPr sz="1200" spc="114" dirty="0">
                <a:latin typeface="Times New Roman"/>
                <a:cs typeface="Times New Roman"/>
              </a:rPr>
              <a:t> </a:t>
            </a:r>
            <a:r>
              <a:rPr sz="1200" dirty="0">
                <a:latin typeface="Times New Roman"/>
                <a:cs typeface="Times New Roman"/>
              </a:rPr>
              <a:t>to</a:t>
            </a:r>
            <a:r>
              <a:rPr sz="1200" spc="105" dirty="0">
                <a:latin typeface="Times New Roman"/>
                <a:cs typeface="Times New Roman"/>
              </a:rPr>
              <a:t> </a:t>
            </a:r>
            <a:r>
              <a:rPr sz="1200" dirty="0">
                <a:latin typeface="Times New Roman"/>
                <a:cs typeface="Times New Roman"/>
              </a:rPr>
              <a:t>the</a:t>
            </a:r>
            <a:r>
              <a:rPr sz="1200" spc="114" dirty="0">
                <a:latin typeface="Times New Roman"/>
                <a:cs typeface="Times New Roman"/>
              </a:rPr>
              <a:t> </a:t>
            </a:r>
            <a:r>
              <a:rPr sz="1200" spc="-5" dirty="0">
                <a:latin typeface="Times New Roman"/>
                <a:cs typeface="Times New Roman"/>
              </a:rPr>
              <a:t>software</a:t>
            </a:r>
            <a:r>
              <a:rPr sz="1200" spc="114" dirty="0">
                <a:latin typeface="Times New Roman"/>
                <a:cs typeface="Times New Roman"/>
              </a:rPr>
              <a:t> </a:t>
            </a:r>
            <a:r>
              <a:rPr sz="1200" spc="-5" dirty="0">
                <a:latin typeface="Times New Roman"/>
                <a:cs typeface="Times New Roman"/>
              </a:rPr>
              <a:t>terminal</a:t>
            </a:r>
            <a:r>
              <a:rPr sz="1200" spc="114" dirty="0">
                <a:latin typeface="Times New Roman"/>
                <a:cs typeface="Times New Roman"/>
              </a:rPr>
              <a:t> </a:t>
            </a:r>
            <a:r>
              <a:rPr sz="1200" dirty="0">
                <a:latin typeface="Times New Roman"/>
                <a:cs typeface="Times New Roman"/>
              </a:rPr>
              <a:t>which</a:t>
            </a:r>
            <a:r>
              <a:rPr sz="1200" spc="114" dirty="0">
                <a:latin typeface="Times New Roman"/>
                <a:cs typeface="Times New Roman"/>
              </a:rPr>
              <a:t> </a:t>
            </a:r>
            <a:r>
              <a:rPr sz="1200" dirty="0">
                <a:latin typeface="Times New Roman"/>
                <a:cs typeface="Times New Roman"/>
              </a:rPr>
              <a:t>in</a:t>
            </a:r>
            <a:r>
              <a:rPr sz="1200" spc="114" dirty="0">
                <a:latin typeface="Times New Roman"/>
                <a:cs typeface="Times New Roman"/>
              </a:rPr>
              <a:t> </a:t>
            </a:r>
            <a:r>
              <a:rPr sz="1200" spc="-5" dirty="0">
                <a:latin typeface="Times New Roman"/>
                <a:cs typeface="Times New Roman"/>
              </a:rPr>
              <a:t>turn</a:t>
            </a:r>
            <a:r>
              <a:rPr sz="1200" spc="110" dirty="0">
                <a:latin typeface="Times New Roman"/>
                <a:cs typeface="Times New Roman"/>
              </a:rPr>
              <a:t> </a:t>
            </a:r>
            <a:r>
              <a:rPr sz="1200" dirty="0">
                <a:latin typeface="Times New Roman"/>
                <a:cs typeface="Times New Roman"/>
              </a:rPr>
              <a:t>talks</a:t>
            </a:r>
            <a:r>
              <a:rPr sz="1200" spc="114" dirty="0">
                <a:latin typeface="Times New Roman"/>
                <a:cs typeface="Times New Roman"/>
              </a:rPr>
              <a:t> </a:t>
            </a:r>
            <a:r>
              <a:rPr sz="1200" dirty="0">
                <a:latin typeface="Times New Roman"/>
                <a:cs typeface="Times New Roman"/>
              </a:rPr>
              <a:t>to</a:t>
            </a:r>
            <a:r>
              <a:rPr sz="1200" spc="114" dirty="0">
                <a:latin typeface="Times New Roman"/>
                <a:cs typeface="Times New Roman"/>
              </a:rPr>
              <a:t> </a:t>
            </a:r>
            <a:r>
              <a:rPr sz="1200" spc="-5" dirty="0">
                <a:latin typeface="Times New Roman"/>
                <a:cs typeface="Times New Roman"/>
              </a:rPr>
              <a:t>the</a:t>
            </a:r>
            <a:r>
              <a:rPr sz="1200" spc="114" dirty="0">
                <a:latin typeface="Times New Roman"/>
                <a:cs typeface="Times New Roman"/>
              </a:rPr>
              <a:t> </a:t>
            </a:r>
            <a:r>
              <a:rPr sz="1200" dirty="0">
                <a:latin typeface="Times New Roman"/>
                <a:cs typeface="Times New Roman"/>
              </a:rPr>
              <a:t>host</a:t>
            </a:r>
            <a:endParaRPr sz="1200">
              <a:latin typeface="Times New Roman"/>
              <a:cs typeface="Times New Roman"/>
            </a:endParaRPr>
          </a:p>
          <a:p>
            <a:pPr marL="698500">
              <a:lnSpc>
                <a:spcPts val="1380"/>
              </a:lnSpc>
            </a:pPr>
            <a:r>
              <a:rPr sz="1200" dirty="0">
                <a:latin typeface="Times New Roman"/>
                <a:cs typeface="Times New Roman"/>
              </a:rPr>
              <a:t>*&amp; vice</a:t>
            </a:r>
            <a:r>
              <a:rPr sz="1200" spc="-100" dirty="0">
                <a:latin typeface="Times New Roman"/>
                <a:cs typeface="Times New Roman"/>
              </a:rPr>
              <a:t> </a:t>
            </a:r>
            <a:r>
              <a:rPr sz="1200" spc="-5" dirty="0">
                <a:latin typeface="Times New Roman"/>
                <a:cs typeface="Times New Roman"/>
              </a:rPr>
              <a:t>versa</a:t>
            </a:r>
            <a:endParaRPr sz="1200">
              <a:latin typeface="Times New Roman"/>
              <a:cs typeface="Times New Roman"/>
            </a:endParaRPr>
          </a:p>
          <a:p>
            <a:pPr marL="698500" marR="5715" lvl="2" indent="-228600">
              <a:lnSpc>
                <a:spcPts val="1380"/>
              </a:lnSpc>
              <a:spcBef>
                <a:spcPts val="65"/>
              </a:spcBef>
              <a:buFont typeface="Courier New"/>
              <a:buChar char="o"/>
              <a:tabLst>
                <a:tab pos="698500" algn="l"/>
              </a:tabLst>
            </a:pPr>
            <a:r>
              <a:rPr sz="1200" spc="-5" dirty="0">
                <a:latin typeface="Times New Roman"/>
                <a:cs typeface="Times New Roman"/>
              </a:rPr>
              <a:t>Remote host believes it is communication with one of </a:t>
            </a:r>
            <a:r>
              <a:rPr sz="1200" dirty="0">
                <a:latin typeface="Times New Roman"/>
                <a:cs typeface="Times New Roman"/>
              </a:rPr>
              <a:t>its </a:t>
            </a:r>
            <a:r>
              <a:rPr sz="1200" spc="-5" dirty="0">
                <a:latin typeface="Times New Roman"/>
                <a:cs typeface="Times New Roman"/>
              </a:rPr>
              <a:t>own terminals </a:t>
            </a:r>
            <a:r>
              <a:rPr sz="1200" dirty="0">
                <a:latin typeface="Times New Roman"/>
                <a:cs typeface="Times New Roman"/>
              </a:rPr>
              <a:t>and  </a:t>
            </a:r>
            <a:r>
              <a:rPr sz="1200" spc="-5" dirty="0">
                <a:latin typeface="Times New Roman"/>
                <a:cs typeface="Times New Roman"/>
              </a:rPr>
              <a:t>allow you to log</a:t>
            </a:r>
            <a:r>
              <a:rPr sz="1200" spc="-85" dirty="0">
                <a:latin typeface="Times New Roman"/>
                <a:cs typeface="Times New Roman"/>
              </a:rPr>
              <a:t> </a:t>
            </a:r>
            <a:r>
              <a:rPr sz="1200" spc="-5" dirty="0">
                <a:latin typeface="Times New Roman"/>
                <a:cs typeface="Times New Roman"/>
              </a:rPr>
              <a:t>on</a:t>
            </a:r>
            <a:endParaRPr sz="1200">
              <a:latin typeface="Times New Roman"/>
              <a:cs typeface="Times New Roman"/>
            </a:endParaRPr>
          </a:p>
        </p:txBody>
      </p:sp>
      <p:sp>
        <p:nvSpPr>
          <p:cNvPr id="8" name="object 8"/>
          <p:cNvSpPr/>
          <p:nvPr/>
        </p:nvSpPr>
        <p:spPr>
          <a:xfrm>
            <a:off x="1143000" y="2900933"/>
            <a:ext cx="5628119" cy="3052571"/>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53</a:t>
            </a:fld>
            <a:endParaRPr dirty="0"/>
          </a:p>
        </p:txBody>
      </p:sp>
    </p:spTree>
    <p:extLst>
      <p:ext uri="{BB962C8B-B14F-4D97-AF65-F5344CB8AC3E}">
        <p14:creationId xmlns:p14="http://schemas.microsoft.com/office/powerpoint/2010/main" val="503766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1078992"/>
            <a:ext cx="5302885" cy="264858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File Transfer, Access &amp;</a:t>
            </a:r>
            <a:r>
              <a:rPr sz="1200" b="1" spc="-125" dirty="0">
                <a:latin typeface="Times New Roman"/>
                <a:cs typeface="Times New Roman"/>
              </a:rPr>
              <a:t> </a:t>
            </a:r>
            <a:r>
              <a:rPr sz="1200" b="1" dirty="0">
                <a:latin typeface="Times New Roman"/>
                <a:cs typeface="Times New Roman"/>
              </a:rPr>
              <a:t>Manage.(FTAM)</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5715" lvl="1" indent="-228600">
              <a:lnSpc>
                <a:spcPts val="1380"/>
              </a:lnSpc>
              <a:spcBef>
                <a:spcPts val="5"/>
              </a:spcBef>
              <a:buFont typeface="Courier New"/>
              <a:buChar char="o"/>
              <a:tabLst>
                <a:tab pos="469900" algn="l"/>
              </a:tabLst>
            </a:pPr>
            <a:r>
              <a:rPr sz="1200" dirty="0">
                <a:latin typeface="Times New Roman"/>
                <a:cs typeface="Times New Roman"/>
              </a:rPr>
              <a:t>This application allows a </a:t>
            </a:r>
            <a:r>
              <a:rPr sz="1200" spc="-5" dirty="0">
                <a:latin typeface="Times New Roman"/>
                <a:cs typeface="Times New Roman"/>
              </a:rPr>
              <a:t>user </a:t>
            </a:r>
            <a:r>
              <a:rPr sz="1200" dirty="0">
                <a:latin typeface="Times New Roman"/>
                <a:cs typeface="Times New Roman"/>
              </a:rPr>
              <a:t>to </a:t>
            </a:r>
            <a:r>
              <a:rPr sz="1200" spc="-5" dirty="0">
                <a:latin typeface="Times New Roman"/>
                <a:cs typeface="Times New Roman"/>
              </a:rPr>
              <a:t>access file </a:t>
            </a:r>
            <a:r>
              <a:rPr sz="1200" dirty="0">
                <a:latin typeface="Times New Roman"/>
                <a:cs typeface="Times New Roman"/>
              </a:rPr>
              <a:t>on the </a:t>
            </a:r>
            <a:r>
              <a:rPr sz="1200" spc="-5" dirty="0">
                <a:latin typeface="Times New Roman"/>
                <a:cs typeface="Times New Roman"/>
              </a:rPr>
              <a:t>remote computers </a:t>
            </a:r>
            <a:r>
              <a:rPr sz="1200" dirty="0">
                <a:latin typeface="Times New Roman"/>
                <a:cs typeface="Times New Roman"/>
              </a:rPr>
              <a:t>to </a:t>
            </a:r>
            <a:r>
              <a:rPr sz="1200" spc="-5" dirty="0">
                <a:latin typeface="Times New Roman"/>
                <a:cs typeface="Times New Roman"/>
              </a:rPr>
              <a:t>make  </a:t>
            </a:r>
            <a:r>
              <a:rPr sz="1200" dirty="0">
                <a:latin typeface="Times New Roman"/>
                <a:cs typeface="Times New Roman"/>
              </a:rPr>
              <a:t>changes or read</a:t>
            </a:r>
            <a:r>
              <a:rPr sz="1200" spc="-114"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469900" marR="5080" lvl="1" indent="-228600">
              <a:lnSpc>
                <a:spcPts val="1380"/>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purpose of </a:t>
            </a:r>
            <a:r>
              <a:rPr sz="1200" dirty="0">
                <a:latin typeface="Times New Roman"/>
                <a:cs typeface="Times New Roman"/>
              </a:rPr>
              <a:t>this access is to </a:t>
            </a:r>
            <a:r>
              <a:rPr sz="1200" spc="-5" dirty="0">
                <a:latin typeface="Times New Roman"/>
                <a:cs typeface="Times New Roman"/>
              </a:rPr>
              <a:t>Retrieve </a:t>
            </a:r>
            <a:r>
              <a:rPr sz="1200" dirty="0">
                <a:latin typeface="Times New Roman"/>
                <a:cs typeface="Times New Roman"/>
              </a:rPr>
              <a:t>files from a </a:t>
            </a:r>
            <a:r>
              <a:rPr sz="1200" spc="-5" dirty="0">
                <a:latin typeface="Times New Roman"/>
                <a:cs typeface="Times New Roman"/>
              </a:rPr>
              <a:t>remote computer </a:t>
            </a:r>
            <a:r>
              <a:rPr sz="1200" dirty="0">
                <a:latin typeface="Times New Roman"/>
                <a:cs typeface="Times New Roman"/>
              </a:rPr>
              <a:t>and to  </a:t>
            </a:r>
            <a:r>
              <a:rPr sz="1200" spc="-5" dirty="0">
                <a:latin typeface="Times New Roman"/>
                <a:cs typeface="Times New Roman"/>
              </a:rPr>
              <a:t>manage </a:t>
            </a:r>
            <a:r>
              <a:rPr sz="1200" dirty="0">
                <a:latin typeface="Times New Roman"/>
                <a:cs typeface="Times New Roman"/>
              </a:rPr>
              <a:t>or control files in that </a:t>
            </a:r>
            <a:r>
              <a:rPr sz="1200" spc="-5" dirty="0">
                <a:latin typeface="Times New Roman"/>
                <a:cs typeface="Times New Roman"/>
              </a:rPr>
              <a:t>remote</a:t>
            </a:r>
            <a:r>
              <a:rPr sz="1200" spc="-65" dirty="0">
                <a:latin typeface="Times New Roman"/>
                <a:cs typeface="Times New Roman"/>
              </a:rPr>
              <a:t> </a:t>
            </a:r>
            <a:r>
              <a:rPr sz="1200" spc="-5" dirty="0">
                <a:latin typeface="Times New Roman"/>
                <a:cs typeface="Times New Roman"/>
              </a:rPr>
              <a:t>computer</a:t>
            </a:r>
            <a:endParaRPr sz="1200">
              <a:latin typeface="Times New Roman"/>
              <a:cs typeface="Times New Roman"/>
            </a:endParaRPr>
          </a:p>
          <a:p>
            <a:pPr lvl="1">
              <a:lnSpc>
                <a:spcPct val="100000"/>
              </a:lnSpc>
              <a:spcBef>
                <a:spcPts val="30"/>
              </a:spcBef>
              <a:buFont typeface="Courier New"/>
              <a:buChar char="o"/>
            </a:pPr>
            <a:endParaRPr sz="1100">
              <a:latin typeface="Times New Roman"/>
              <a:cs typeface="Times New Roman"/>
            </a:endParaRPr>
          </a:p>
          <a:p>
            <a:pPr marL="241300" indent="-228600">
              <a:lnSpc>
                <a:spcPts val="1405"/>
              </a:lnSpc>
              <a:buFont typeface="Meiryo"/>
              <a:buChar char="➢"/>
              <a:tabLst>
                <a:tab pos="241300" algn="l"/>
              </a:tabLst>
            </a:pPr>
            <a:r>
              <a:rPr sz="1200" b="1" dirty="0">
                <a:latin typeface="Times New Roman"/>
                <a:cs typeface="Times New Roman"/>
              </a:rPr>
              <a:t>Mail</a:t>
            </a:r>
            <a:r>
              <a:rPr sz="1200" b="1" spc="-75" dirty="0">
                <a:latin typeface="Times New Roman"/>
                <a:cs typeface="Times New Roman"/>
              </a:rPr>
              <a:t> </a:t>
            </a:r>
            <a:r>
              <a:rPr sz="1200" b="1" spc="-5" dirty="0">
                <a:latin typeface="Times New Roman"/>
                <a:cs typeface="Times New Roman"/>
              </a:rPr>
              <a:t>Services</a:t>
            </a:r>
            <a:endParaRPr sz="1200">
              <a:latin typeface="Times New Roman"/>
              <a:cs typeface="Times New Roman"/>
            </a:endParaRPr>
          </a:p>
          <a:p>
            <a:pPr marL="469900" lvl="1" indent="-228600">
              <a:lnSpc>
                <a:spcPts val="1405"/>
              </a:lnSpc>
              <a:buFont typeface="Courier New"/>
              <a:buChar char="o"/>
              <a:tabLst>
                <a:tab pos="469900" algn="l"/>
              </a:tabLst>
            </a:pPr>
            <a:r>
              <a:rPr sz="1200" dirty="0">
                <a:latin typeface="Times New Roman"/>
                <a:cs typeface="Times New Roman"/>
              </a:rPr>
              <a:t>This application provides the basis for </a:t>
            </a:r>
            <a:r>
              <a:rPr sz="1200" spc="-5" dirty="0">
                <a:latin typeface="Times New Roman"/>
                <a:cs typeface="Times New Roman"/>
              </a:rPr>
              <a:t>email </a:t>
            </a:r>
            <a:r>
              <a:rPr sz="1200" dirty="0">
                <a:latin typeface="Times New Roman"/>
                <a:cs typeface="Times New Roman"/>
              </a:rPr>
              <a:t>forwarding and</a:t>
            </a:r>
            <a:r>
              <a:rPr sz="1200" spc="-100" dirty="0">
                <a:latin typeface="Times New Roman"/>
                <a:cs typeface="Times New Roman"/>
              </a:rPr>
              <a:t> </a:t>
            </a:r>
            <a:r>
              <a:rPr sz="1200" dirty="0">
                <a:latin typeface="Times New Roman"/>
                <a:cs typeface="Times New Roman"/>
              </a:rPr>
              <a:t>storage</a:t>
            </a:r>
            <a:endParaRPr sz="1200">
              <a:latin typeface="Times New Roman"/>
              <a:cs typeface="Times New Roman"/>
            </a:endParaRPr>
          </a:p>
          <a:p>
            <a:pPr lvl="1">
              <a:lnSpc>
                <a:spcPct val="100000"/>
              </a:lnSpc>
              <a:spcBef>
                <a:spcPts val="5"/>
              </a:spcBef>
              <a:buFont typeface="Courier New"/>
              <a:buChar char="o"/>
            </a:pPr>
            <a:endParaRPr sz="1150">
              <a:latin typeface="Times New Roman"/>
              <a:cs typeface="Times New Roman"/>
            </a:endParaRPr>
          </a:p>
          <a:p>
            <a:pPr marL="241300" indent="-228600">
              <a:lnSpc>
                <a:spcPts val="1405"/>
              </a:lnSpc>
              <a:spcBef>
                <a:spcPts val="5"/>
              </a:spcBef>
              <a:buFont typeface="Meiryo"/>
              <a:buChar char="➢"/>
              <a:tabLst>
                <a:tab pos="241300" algn="l"/>
              </a:tabLst>
            </a:pPr>
            <a:r>
              <a:rPr sz="1200" b="1" dirty="0">
                <a:latin typeface="Times New Roman"/>
                <a:cs typeface="Times New Roman"/>
              </a:rPr>
              <a:t>Directory</a:t>
            </a:r>
            <a:r>
              <a:rPr sz="1200" b="1" spc="-75" dirty="0">
                <a:latin typeface="Times New Roman"/>
                <a:cs typeface="Times New Roman"/>
              </a:rPr>
              <a:t> </a:t>
            </a:r>
            <a:r>
              <a:rPr sz="1200" b="1" spc="-5" dirty="0">
                <a:latin typeface="Times New Roman"/>
                <a:cs typeface="Times New Roman"/>
              </a:rPr>
              <a:t>Services</a:t>
            </a:r>
            <a:endParaRPr sz="1200">
              <a:latin typeface="Times New Roman"/>
              <a:cs typeface="Times New Roman"/>
            </a:endParaRPr>
          </a:p>
          <a:p>
            <a:pPr marL="469900" marR="5080" lvl="1" indent="-228600">
              <a:lnSpc>
                <a:spcPts val="1380"/>
              </a:lnSpc>
              <a:spcBef>
                <a:spcPts val="60"/>
              </a:spcBef>
              <a:buFont typeface="Courier New"/>
              <a:buChar char="o"/>
              <a:tabLst>
                <a:tab pos="469900" algn="l"/>
              </a:tabLst>
            </a:pPr>
            <a:r>
              <a:rPr sz="1200" spc="-5" dirty="0">
                <a:latin typeface="Times New Roman"/>
                <a:cs typeface="Times New Roman"/>
              </a:rPr>
              <a:t>Provides distributed database sources </a:t>
            </a:r>
            <a:r>
              <a:rPr sz="1200" dirty="0">
                <a:latin typeface="Times New Roman"/>
                <a:cs typeface="Times New Roman"/>
              </a:rPr>
              <a:t>and access for global </a:t>
            </a:r>
            <a:r>
              <a:rPr sz="1200" spc="-5" dirty="0">
                <a:latin typeface="Times New Roman"/>
                <a:cs typeface="Times New Roman"/>
              </a:rPr>
              <a:t>info </a:t>
            </a:r>
            <a:r>
              <a:rPr sz="1200" dirty="0">
                <a:latin typeface="Times New Roman"/>
                <a:cs typeface="Times New Roman"/>
              </a:rPr>
              <a:t>about various  objects and</a:t>
            </a:r>
            <a:r>
              <a:rPr sz="1200" spc="-114" dirty="0">
                <a:latin typeface="Times New Roman"/>
                <a:cs typeface="Times New Roman"/>
              </a:rPr>
              <a:t> </a:t>
            </a:r>
            <a:r>
              <a:rPr sz="1200" dirty="0">
                <a:latin typeface="Times New Roman"/>
                <a:cs typeface="Times New Roman"/>
              </a:rPr>
              <a:t>services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576705">
              <a:lnSpc>
                <a:spcPct val="100000"/>
              </a:lnSpc>
            </a:pPr>
            <a:r>
              <a:rPr sz="1200" b="1" u="heavy" dirty="0">
                <a:latin typeface="Times New Roman"/>
                <a:cs typeface="Times New Roman"/>
              </a:rPr>
              <a:t>Summary of Layer</a:t>
            </a:r>
            <a:r>
              <a:rPr sz="1200" b="1" u="heavy" spc="-105" dirty="0">
                <a:latin typeface="Times New Roman"/>
                <a:cs typeface="Times New Roman"/>
              </a:rPr>
              <a:t> </a:t>
            </a:r>
            <a:r>
              <a:rPr sz="1200" b="1" u="heavy" dirty="0">
                <a:latin typeface="Times New Roman"/>
                <a:cs typeface="Times New Roman"/>
              </a:rPr>
              <a:t>Functions</a:t>
            </a:r>
            <a:endParaRPr sz="1200">
              <a:latin typeface="Times New Roman"/>
              <a:cs typeface="Times New Roman"/>
            </a:endParaRPr>
          </a:p>
        </p:txBody>
      </p:sp>
      <p:sp>
        <p:nvSpPr>
          <p:cNvPr id="7" name="object 7"/>
          <p:cNvSpPr txBox="1"/>
          <p:nvPr/>
        </p:nvSpPr>
        <p:spPr>
          <a:xfrm>
            <a:off x="1130300" y="6688073"/>
            <a:ext cx="3790315" cy="2307590"/>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TCP/IP Protocol</a:t>
            </a:r>
            <a:r>
              <a:rPr sz="1200" b="1" spc="-110" dirty="0">
                <a:latin typeface="Times New Roman"/>
                <a:cs typeface="Times New Roman"/>
              </a:rPr>
              <a:t> </a:t>
            </a:r>
            <a:r>
              <a:rPr sz="1200" b="1" dirty="0">
                <a:latin typeface="Times New Roman"/>
                <a:cs typeface="Times New Roman"/>
              </a:rPr>
              <a:t>Suite</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Transmission </a:t>
            </a:r>
            <a:r>
              <a:rPr sz="1200" dirty="0">
                <a:latin typeface="Times New Roman"/>
                <a:cs typeface="Times New Roman"/>
              </a:rPr>
              <a:t>Control Protocol / </a:t>
            </a:r>
            <a:r>
              <a:rPr sz="1200" spc="-5" dirty="0">
                <a:latin typeface="Times New Roman"/>
                <a:cs typeface="Times New Roman"/>
              </a:rPr>
              <a:t>Internetworking</a:t>
            </a:r>
            <a:r>
              <a:rPr sz="1200" spc="5" dirty="0">
                <a:latin typeface="Times New Roman"/>
                <a:cs typeface="Times New Roman"/>
              </a:rPr>
              <a:t> </a:t>
            </a:r>
            <a:r>
              <a:rPr sz="1200" dirty="0">
                <a:latin typeface="Times New Roman"/>
                <a:cs typeface="Times New Roman"/>
              </a:rPr>
              <a:t>Protocol</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Developed Prior to </a:t>
            </a:r>
            <a:r>
              <a:rPr sz="1200" spc="-5" dirty="0">
                <a:latin typeface="Times New Roman"/>
                <a:cs typeface="Times New Roman"/>
              </a:rPr>
              <a:t>OSI</a:t>
            </a:r>
            <a:r>
              <a:rPr sz="1200" spc="-110" dirty="0">
                <a:latin typeface="Times New Roman"/>
                <a:cs typeface="Times New Roman"/>
              </a:rPr>
              <a:t> </a:t>
            </a:r>
            <a:r>
              <a:rPr sz="1200" dirty="0">
                <a:latin typeface="Times New Roman"/>
                <a:cs typeface="Times New Roman"/>
              </a:rPr>
              <a:t>Model</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Widely </a:t>
            </a:r>
            <a:r>
              <a:rPr sz="1200" dirty="0">
                <a:latin typeface="Times New Roman"/>
                <a:cs typeface="Times New Roman"/>
              </a:rPr>
              <a:t>used in the Internet</a:t>
            </a:r>
            <a:r>
              <a:rPr sz="1200" spc="-105" dirty="0">
                <a:latin typeface="Times New Roman"/>
                <a:cs typeface="Times New Roman"/>
              </a:rPr>
              <a:t> </a:t>
            </a:r>
            <a:r>
              <a:rPr sz="1200" dirty="0">
                <a:latin typeface="Times New Roman"/>
                <a:cs typeface="Times New Roman"/>
              </a:rPr>
              <a:t>Today</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ct val="100000"/>
              </a:lnSpc>
              <a:spcBef>
                <a:spcPts val="5"/>
              </a:spcBef>
              <a:buFont typeface="Meiryo"/>
              <a:buChar char="❖"/>
              <a:tabLst>
                <a:tab pos="241300" algn="l"/>
              </a:tabLst>
            </a:pPr>
            <a:r>
              <a:rPr sz="1200" b="1" dirty="0">
                <a:latin typeface="Times New Roman"/>
                <a:cs typeface="Times New Roman"/>
              </a:rPr>
              <a:t>Layers in TCP/IP Protocol</a:t>
            </a:r>
            <a:r>
              <a:rPr sz="1200" b="1" spc="-110" dirty="0">
                <a:latin typeface="Times New Roman"/>
                <a:cs typeface="Times New Roman"/>
              </a:rPr>
              <a:t> </a:t>
            </a:r>
            <a:r>
              <a:rPr sz="1200" b="1" dirty="0">
                <a:latin typeface="Times New Roman"/>
                <a:cs typeface="Times New Roman"/>
              </a:rPr>
              <a:t>Suite</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469900" lvl="1" indent="-228600">
              <a:lnSpc>
                <a:spcPts val="1410"/>
              </a:lnSpc>
              <a:buFont typeface="Courier New"/>
              <a:buChar char="o"/>
              <a:tabLst>
                <a:tab pos="469900" algn="l"/>
              </a:tabLst>
            </a:pPr>
            <a:r>
              <a:rPr sz="1200" dirty="0">
                <a:latin typeface="Times New Roman"/>
                <a:cs typeface="Times New Roman"/>
              </a:rPr>
              <a:t>Physical </a:t>
            </a:r>
            <a:r>
              <a:rPr sz="1200" spc="-5" dirty="0">
                <a:latin typeface="Times New Roman"/>
                <a:cs typeface="Times New Roman"/>
              </a:rPr>
              <a:t>(physical</a:t>
            </a:r>
            <a:r>
              <a:rPr sz="1200" spc="-40" dirty="0">
                <a:latin typeface="Times New Roman"/>
                <a:cs typeface="Times New Roman"/>
              </a:rPr>
              <a:t> </a:t>
            </a:r>
            <a:r>
              <a:rPr sz="1200" spc="-5" dirty="0">
                <a:latin typeface="Times New Roman"/>
                <a:cs typeface="Times New Roman"/>
              </a:rPr>
              <a:t>standards)</a:t>
            </a:r>
            <a:endParaRPr sz="1200">
              <a:latin typeface="Times New Roman"/>
              <a:cs typeface="Times New Roman"/>
            </a:endParaRPr>
          </a:p>
          <a:p>
            <a:pPr marL="469900" lvl="1" indent="-228600">
              <a:lnSpc>
                <a:spcPts val="1380"/>
              </a:lnSpc>
              <a:buFont typeface="Courier New"/>
              <a:buChar char="o"/>
              <a:tabLst>
                <a:tab pos="469900" algn="l"/>
              </a:tabLst>
            </a:pPr>
            <a:r>
              <a:rPr sz="1200" dirty="0">
                <a:latin typeface="Times New Roman"/>
                <a:cs typeface="Times New Roman"/>
              </a:rPr>
              <a:t>Data Link </a:t>
            </a:r>
            <a:r>
              <a:rPr sz="1200" spc="-5" dirty="0">
                <a:latin typeface="Times New Roman"/>
                <a:cs typeface="Times New Roman"/>
              </a:rPr>
              <a:t>(N/w</a:t>
            </a:r>
            <a:r>
              <a:rPr sz="1200" spc="-55" dirty="0">
                <a:latin typeface="Times New Roman"/>
                <a:cs typeface="Times New Roman"/>
              </a:rPr>
              <a:t> </a:t>
            </a:r>
            <a:r>
              <a:rPr sz="1200" spc="-5" dirty="0">
                <a:latin typeface="Times New Roman"/>
                <a:cs typeface="Times New Roman"/>
              </a:rPr>
              <a:t>Interface)</a:t>
            </a:r>
            <a:endParaRPr sz="1200">
              <a:latin typeface="Times New Roman"/>
              <a:cs typeface="Times New Roman"/>
            </a:endParaRPr>
          </a:p>
          <a:p>
            <a:pPr marL="469900" lvl="1" indent="-228600">
              <a:lnSpc>
                <a:spcPts val="1380"/>
              </a:lnSpc>
              <a:buFont typeface="Courier New"/>
              <a:buChar char="o"/>
              <a:tabLst>
                <a:tab pos="469900" algn="l"/>
              </a:tabLst>
            </a:pPr>
            <a:r>
              <a:rPr sz="1200" dirty="0">
                <a:latin typeface="Times New Roman"/>
                <a:cs typeface="Times New Roman"/>
              </a:rPr>
              <a:t>Network</a:t>
            </a:r>
            <a:r>
              <a:rPr sz="1200" spc="-35" dirty="0">
                <a:latin typeface="Times New Roman"/>
                <a:cs typeface="Times New Roman"/>
              </a:rPr>
              <a:t> </a:t>
            </a:r>
            <a:r>
              <a:rPr sz="1200" spc="-5" dirty="0">
                <a:latin typeface="Times New Roman"/>
                <a:cs typeface="Times New Roman"/>
              </a:rPr>
              <a:t>(Interconnectivity)</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Transport(Transport</a:t>
            </a:r>
            <a:r>
              <a:rPr sz="1200" spc="-20" dirty="0">
                <a:latin typeface="Times New Roman"/>
                <a:cs typeface="Times New Roman"/>
              </a:rPr>
              <a:t> </a:t>
            </a:r>
            <a:r>
              <a:rPr sz="1200" dirty="0">
                <a:latin typeface="Times New Roman"/>
                <a:cs typeface="Times New Roman"/>
              </a:rPr>
              <a:t>Functions)</a:t>
            </a:r>
            <a:endParaRPr sz="1200">
              <a:latin typeface="Times New Roman"/>
              <a:cs typeface="Times New Roman"/>
            </a:endParaRPr>
          </a:p>
          <a:p>
            <a:pPr marL="469900" lvl="1" indent="-228600">
              <a:lnSpc>
                <a:spcPts val="1410"/>
              </a:lnSpc>
              <a:buFont typeface="Courier New"/>
              <a:buChar char="o"/>
              <a:tabLst>
                <a:tab pos="469900" algn="l"/>
              </a:tabLst>
            </a:pPr>
            <a:r>
              <a:rPr sz="1200" spc="-5" dirty="0">
                <a:latin typeface="Times New Roman"/>
                <a:cs typeface="Times New Roman"/>
              </a:rPr>
              <a:t>Application(Session </a:t>
            </a:r>
            <a:r>
              <a:rPr sz="1200" dirty="0">
                <a:latin typeface="Times New Roman"/>
                <a:cs typeface="Times New Roman"/>
              </a:rPr>
              <a:t>, </a:t>
            </a:r>
            <a:r>
              <a:rPr sz="1200" spc="-5" dirty="0">
                <a:latin typeface="Times New Roman"/>
                <a:cs typeface="Times New Roman"/>
              </a:rPr>
              <a:t>Pres, app of</a:t>
            </a:r>
            <a:r>
              <a:rPr sz="1200" spc="-50" dirty="0">
                <a:latin typeface="Times New Roman"/>
                <a:cs typeface="Times New Roman"/>
              </a:rPr>
              <a:t> </a:t>
            </a:r>
            <a:r>
              <a:rPr sz="1200" spc="-5" dirty="0">
                <a:latin typeface="Times New Roman"/>
                <a:cs typeface="Times New Roman"/>
              </a:rPr>
              <a:t>OSI)</a:t>
            </a:r>
            <a:endParaRPr sz="1200">
              <a:latin typeface="Times New Roman"/>
              <a:cs typeface="Times New Roman"/>
            </a:endParaRPr>
          </a:p>
        </p:txBody>
      </p:sp>
      <p:sp>
        <p:nvSpPr>
          <p:cNvPr id="8" name="object 8"/>
          <p:cNvSpPr/>
          <p:nvPr/>
        </p:nvSpPr>
        <p:spPr>
          <a:xfrm>
            <a:off x="1577339" y="3893820"/>
            <a:ext cx="4641075" cy="2630424"/>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54</a:t>
            </a:fld>
            <a:endParaRPr dirty="0"/>
          </a:p>
        </p:txBody>
      </p:sp>
    </p:spTree>
    <p:extLst>
      <p:ext uri="{BB962C8B-B14F-4D97-AF65-F5344CB8AC3E}">
        <p14:creationId xmlns:p14="http://schemas.microsoft.com/office/powerpoint/2010/main" val="2765219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3154172" y="903731"/>
            <a:ext cx="1481455" cy="194945"/>
          </a:xfrm>
          <a:prstGeom prst="rect">
            <a:avLst/>
          </a:prstGeom>
        </p:spPr>
        <p:txBody>
          <a:bodyPr vert="horz" wrap="square" lIns="0" tIns="0" rIns="0" bIns="0" rtlCol="0">
            <a:spAutoFit/>
          </a:bodyPr>
          <a:lstStyle/>
          <a:p>
            <a:pPr marL="12700">
              <a:lnSpc>
                <a:spcPct val="100000"/>
              </a:lnSpc>
            </a:pPr>
            <a:r>
              <a:rPr sz="1200" b="1" u="heavy" spc="-5" dirty="0">
                <a:latin typeface="Times New Roman"/>
                <a:cs typeface="Times New Roman"/>
              </a:rPr>
              <a:t>TCP/IP </a:t>
            </a:r>
            <a:r>
              <a:rPr sz="1200" b="1" u="heavy" dirty="0">
                <a:latin typeface="Times New Roman"/>
                <a:cs typeface="Times New Roman"/>
              </a:rPr>
              <a:t>Protocol</a:t>
            </a:r>
            <a:r>
              <a:rPr sz="1200" b="1" u="heavy" spc="-95" dirty="0">
                <a:latin typeface="Times New Roman"/>
                <a:cs typeface="Times New Roman"/>
              </a:rPr>
              <a:t> </a:t>
            </a:r>
            <a:r>
              <a:rPr sz="1200" b="1" u="heavy" spc="-5" dirty="0">
                <a:latin typeface="Times New Roman"/>
                <a:cs typeface="Times New Roman"/>
              </a:rPr>
              <a:t>Suite</a:t>
            </a:r>
            <a:endParaRPr sz="1200">
              <a:latin typeface="Times New Roman"/>
              <a:cs typeface="Times New Roman"/>
            </a:endParaRPr>
          </a:p>
        </p:txBody>
      </p:sp>
      <p:sp>
        <p:nvSpPr>
          <p:cNvPr id="7" name="object 7"/>
          <p:cNvSpPr txBox="1"/>
          <p:nvPr/>
        </p:nvSpPr>
        <p:spPr>
          <a:xfrm>
            <a:off x="1130300" y="4344161"/>
            <a:ext cx="5041900" cy="1847850"/>
          </a:xfrm>
          <a:prstGeom prst="rect">
            <a:avLst/>
          </a:prstGeom>
        </p:spPr>
        <p:txBody>
          <a:bodyPr vert="horz" wrap="square" lIns="0" tIns="0" rIns="0" bIns="0" rtlCol="0">
            <a:spAutoFit/>
          </a:bodyPr>
          <a:lstStyle/>
          <a:p>
            <a:pPr marL="12700">
              <a:lnSpc>
                <a:spcPts val="1355"/>
              </a:lnSpc>
            </a:pPr>
            <a:r>
              <a:rPr sz="1200" b="1" dirty="0">
                <a:latin typeface="Times New Roman"/>
                <a:cs typeface="Times New Roman"/>
              </a:rPr>
              <a:t>Summary</a:t>
            </a:r>
            <a:endParaRPr sz="1200">
              <a:latin typeface="Times New Roman"/>
              <a:cs typeface="Times New Roman"/>
            </a:endParaRPr>
          </a:p>
          <a:p>
            <a:pPr marL="469900">
              <a:lnSpc>
                <a:spcPts val="1930"/>
              </a:lnSpc>
            </a:pPr>
            <a:r>
              <a:rPr sz="1800" spc="-25" dirty="0">
                <a:latin typeface="Meiryo"/>
                <a:cs typeface="Meiryo"/>
              </a:rPr>
              <a:t>*</a:t>
            </a:r>
            <a:r>
              <a:rPr sz="1200" spc="-25" dirty="0">
                <a:latin typeface="Times New Roman"/>
                <a:cs typeface="Times New Roman"/>
              </a:rPr>
              <a:t>The </a:t>
            </a:r>
            <a:r>
              <a:rPr sz="1200" spc="-5" dirty="0">
                <a:latin typeface="Times New Roman"/>
                <a:cs typeface="Times New Roman"/>
              </a:rPr>
              <a:t>OSI</a:t>
            </a:r>
            <a:r>
              <a:rPr sz="1200" spc="-45" dirty="0">
                <a:latin typeface="Times New Roman"/>
                <a:cs typeface="Times New Roman"/>
              </a:rPr>
              <a:t> </a:t>
            </a:r>
            <a:r>
              <a:rPr sz="1200" dirty="0">
                <a:latin typeface="Times New Roman"/>
                <a:cs typeface="Times New Roman"/>
              </a:rPr>
              <a:t>Model</a:t>
            </a:r>
            <a:endParaRPr sz="1200">
              <a:latin typeface="Times New Roman"/>
              <a:cs typeface="Times New Roman"/>
            </a:endParaRPr>
          </a:p>
          <a:p>
            <a:pPr marL="469900">
              <a:lnSpc>
                <a:spcPts val="1875"/>
              </a:lnSpc>
            </a:pPr>
            <a:r>
              <a:rPr sz="1800" spc="-10" dirty="0">
                <a:latin typeface="Meiryo"/>
                <a:cs typeface="Meiryo"/>
              </a:rPr>
              <a:t>*</a:t>
            </a:r>
            <a:r>
              <a:rPr sz="1200" spc="-10" dirty="0">
                <a:latin typeface="Times New Roman"/>
                <a:cs typeface="Times New Roman"/>
              </a:rPr>
              <a:t>Functions </a:t>
            </a:r>
            <a:r>
              <a:rPr sz="1200" dirty="0">
                <a:latin typeface="Times New Roman"/>
                <a:cs typeface="Times New Roman"/>
              </a:rPr>
              <a:t>of</a:t>
            </a:r>
            <a:r>
              <a:rPr sz="1200" spc="-80" dirty="0">
                <a:latin typeface="Times New Roman"/>
                <a:cs typeface="Times New Roman"/>
              </a:rPr>
              <a:t> </a:t>
            </a:r>
            <a:r>
              <a:rPr sz="1200" dirty="0">
                <a:latin typeface="Times New Roman"/>
                <a:cs typeface="Times New Roman"/>
              </a:rPr>
              <a:t>Layers</a:t>
            </a:r>
            <a:endParaRPr sz="1200">
              <a:latin typeface="Times New Roman"/>
              <a:cs typeface="Times New Roman"/>
            </a:endParaRPr>
          </a:p>
          <a:p>
            <a:pPr marL="469900">
              <a:lnSpc>
                <a:spcPts val="2014"/>
              </a:lnSpc>
            </a:pPr>
            <a:r>
              <a:rPr sz="1800" spc="-15" dirty="0">
                <a:latin typeface="Meiryo"/>
                <a:cs typeface="Meiryo"/>
              </a:rPr>
              <a:t>*</a:t>
            </a:r>
            <a:r>
              <a:rPr sz="1200" spc="-15" dirty="0">
                <a:latin typeface="Times New Roman"/>
                <a:cs typeface="Times New Roman"/>
              </a:rPr>
              <a:t>TCP/IP </a:t>
            </a:r>
            <a:r>
              <a:rPr sz="1200" dirty="0">
                <a:latin typeface="Times New Roman"/>
                <a:cs typeface="Times New Roman"/>
              </a:rPr>
              <a:t>Protocol</a:t>
            </a:r>
            <a:r>
              <a:rPr sz="1200" spc="-70" dirty="0">
                <a:latin typeface="Times New Roman"/>
                <a:cs typeface="Times New Roman"/>
              </a:rPr>
              <a:t> </a:t>
            </a:r>
            <a:r>
              <a:rPr sz="1200" dirty="0">
                <a:latin typeface="Times New Roman"/>
                <a:cs typeface="Times New Roman"/>
              </a:rPr>
              <a:t>Suite</a:t>
            </a:r>
            <a:endParaRPr sz="1200">
              <a:latin typeface="Times New Roman"/>
              <a:cs typeface="Times New Roman"/>
            </a:endParaRPr>
          </a:p>
          <a:p>
            <a:pPr>
              <a:lnSpc>
                <a:spcPct val="100000"/>
              </a:lnSpc>
            </a:pPr>
            <a:endParaRPr sz="2250">
              <a:latin typeface="Times New Roman"/>
              <a:cs typeface="Times New Roman"/>
            </a:endParaRPr>
          </a:p>
          <a:p>
            <a:pPr marL="12700">
              <a:lnSpc>
                <a:spcPts val="135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265" marR="5080">
              <a:lnSpc>
                <a:spcPct val="91700"/>
              </a:lnSpc>
              <a:spcBef>
                <a:spcPts val="90"/>
              </a:spcBef>
            </a:pPr>
            <a:r>
              <a:rPr sz="1800" spc="-15" dirty="0">
                <a:latin typeface="Meiryo"/>
                <a:cs typeface="Meiryo"/>
              </a:rPr>
              <a:t>*</a:t>
            </a:r>
            <a:r>
              <a:rPr sz="1200" spc="-15" dirty="0">
                <a:latin typeface="Times New Roman"/>
                <a:cs typeface="Times New Roman"/>
              </a:rPr>
              <a:t>Section </a:t>
            </a:r>
            <a:r>
              <a:rPr sz="1200" spc="-5" dirty="0">
                <a:latin typeface="Times New Roman"/>
                <a:cs typeface="Times New Roman"/>
              </a:rPr>
              <a:t>3.2, 3.3 </a:t>
            </a:r>
            <a:r>
              <a:rPr sz="1200" dirty="0">
                <a:latin typeface="Times New Roman"/>
                <a:cs typeface="Times New Roman"/>
              </a:rPr>
              <a:t>“Data </a:t>
            </a:r>
            <a:r>
              <a:rPr sz="1200" spc="-5" dirty="0">
                <a:latin typeface="Times New Roman"/>
                <a:cs typeface="Times New Roman"/>
              </a:rPr>
              <a:t>Communications and Networking” 4th Edition by  Behrouz A.</a:t>
            </a:r>
            <a:r>
              <a:rPr sz="1200" spc="-55"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8" name="object 8"/>
          <p:cNvSpPr/>
          <p:nvPr/>
        </p:nvSpPr>
        <p:spPr>
          <a:xfrm>
            <a:off x="1434846" y="1264919"/>
            <a:ext cx="4924615" cy="2913126"/>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55</a:t>
            </a:fld>
            <a:endParaRPr dirty="0"/>
          </a:p>
        </p:txBody>
      </p:sp>
    </p:spTree>
    <p:extLst>
      <p:ext uri="{BB962C8B-B14F-4D97-AF65-F5344CB8AC3E}">
        <p14:creationId xmlns:p14="http://schemas.microsoft.com/office/powerpoint/2010/main" val="25643701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1485" cy="875347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#11</a:t>
            </a:r>
            <a:endParaRPr sz="2000">
              <a:latin typeface="Arial Black"/>
              <a:cs typeface="Arial Black"/>
            </a:endParaRPr>
          </a:p>
          <a:p>
            <a:pPr marL="12700">
              <a:lnSpc>
                <a:spcPct val="100000"/>
              </a:lnSpc>
              <a:spcBef>
                <a:spcPts val="105"/>
              </a:spcBef>
            </a:pPr>
            <a:r>
              <a:rPr sz="1600" b="1" u="heavy" spc="-5" dirty="0">
                <a:latin typeface="Times New Roman"/>
                <a:cs typeface="Times New Roman"/>
              </a:rPr>
              <a:t>Signals</a:t>
            </a:r>
            <a:endParaRPr sz="1600">
              <a:latin typeface="Times New Roman"/>
              <a:cs typeface="Times New Roman"/>
            </a:endParaRPr>
          </a:p>
          <a:p>
            <a:pPr>
              <a:lnSpc>
                <a:spcPct val="100000"/>
              </a:lnSpc>
              <a:spcBef>
                <a:spcPts val="30"/>
              </a:spcBef>
            </a:pPr>
            <a:endParaRPr sz="1500">
              <a:latin typeface="Times New Roman"/>
              <a:cs typeface="Times New Roman"/>
            </a:endParaRPr>
          </a:p>
          <a:p>
            <a:pPr marL="469900" indent="-228600">
              <a:lnSpc>
                <a:spcPct val="100000"/>
              </a:lnSpc>
              <a:buFont typeface="Meiryo"/>
              <a:buChar char="❖"/>
              <a:tabLst>
                <a:tab pos="469900" algn="l"/>
              </a:tabLst>
            </a:pPr>
            <a:r>
              <a:rPr sz="1600" b="1" u="heavy" dirty="0">
                <a:latin typeface="Times New Roman"/>
                <a:cs typeface="Times New Roman"/>
              </a:rPr>
              <a:t>Need </a:t>
            </a:r>
            <a:r>
              <a:rPr sz="1600" b="1" u="heavy" spc="-5" dirty="0">
                <a:latin typeface="Times New Roman"/>
                <a:cs typeface="Times New Roman"/>
              </a:rPr>
              <a:t>For</a:t>
            </a:r>
            <a:r>
              <a:rPr sz="1600" b="1" u="heavy" spc="-65" dirty="0">
                <a:latin typeface="Times New Roman"/>
                <a:cs typeface="Times New Roman"/>
              </a:rPr>
              <a:t> </a:t>
            </a:r>
            <a:r>
              <a:rPr sz="1600" b="1" u="heavy" spc="-5" dirty="0">
                <a:latin typeface="Times New Roman"/>
                <a:cs typeface="Times New Roman"/>
              </a:rPr>
              <a:t>Signals</a:t>
            </a:r>
            <a:endParaRPr sz="1600">
              <a:latin typeface="Times New Roman"/>
              <a:cs typeface="Times New Roman"/>
            </a:endParaRPr>
          </a:p>
          <a:p>
            <a:pPr marL="698500" marR="5080" lvl="1" indent="-228600">
              <a:lnSpc>
                <a:spcPts val="1380"/>
              </a:lnSpc>
              <a:spcBef>
                <a:spcPts val="1415"/>
              </a:spcBef>
              <a:buFont typeface="Courier New"/>
              <a:buChar char="o"/>
              <a:tabLst>
                <a:tab pos="698500" algn="l"/>
              </a:tabLst>
            </a:pPr>
            <a:r>
              <a:rPr sz="1200" dirty="0">
                <a:latin typeface="Times New Roman"/>
                <a:cs typeface="Times New Roman"/>
              </a:rPr>
              <a:t>One of the </a:t>
            </a:r>
            <a:r>
              <a:rPr sz="1200" spc="-5" dirty="0">
                <a:latin typeface="Times New Roman"/>
                <a:cs typeface="Times New Roman"/>
              </a:rPr>
              <a:t>major </a:t>
            </a:r>
            <a:r>
              <a:rPr sz="1200" dirty="0">
                <a:latin typeface="Times New Roman"/>
                <a:cs typeface="Times New Roman"/>
              </a:rPr>
              <a:t>concerns of Physical </a:t>
            </a:r>
            <a:r>
              <a:rPr sz="1200" spc="-5" dirty="0">
                <a:latin typeface="Times New Roman"/>
                <a:cs typeface="Times New Roman"/>
              </a:rPr>
              <a:t>layer </a:t>
            </a:r>
            <a:r>
              <a:rPr sz="1200" dirty="0">
                <a:latin typeface="Times New Roman"/>
                <a:cs typeface="Times New Roman"/>
              </a:rPr>
              <a:t>is </a:t>
            </a:r>
            <a:r>
              <a:rPr sz="1200" spc="-5" dirty="0">
                <a:latin typeface="Times New Roman"/>
                <a:cs typeface="Times New Roman"/>
              </a:rPr>
              <a:t>moving information </a:t>
            </a:r>
            <a:r>
              <a:rPr sz="1200" dirty="0">
                <a:latin typeface="Times New Roman"/>
                <a:cs typeface="Times New Roman"/>
              </a:rPr>
              <a:t>in the form  </a:t>
            </a:r>
            <a:r>
              <a:rPr sz="1200" spc="-5" dirty="0">
                <a:latin typeface="Times New Roman"/>
                <a:cs typeface="Times New Roman"/>
              </a:rPr>
              <a:t>of electromagnetic signals </a:t>
            </a:r>
            <a:r>
              <a:rPr sz="1200" dirty="0">
                <a:latin typeface="Times New Roman"/>
                <a:cs typeface="Times New Roman"/>
              </a:rPr>
              <a:t>across a </a:t>
            </a:r>
            <a:r>
              <a:rPr sz="1200" spc="-5" dirty="0">
                <a:latin typeface="Times New Roman"/>
                <a:cs typeface="Times New Roman"/>
              </a:rPr>
              <a:t>TX</a:t>
            </a:r>
            <a:r>
              <a:rPr sz="1200" spc="-5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698500" marR="5715" lvl="1" indent="-228600">
              <a:lnSpc>
                <a:spcPts val="1380"/>
              </a:lnSpc>
              <a:buFont typeface="Courier New"/>
              <a:buChar char="o"/>
              <a:tabLst>
                <a:tab pos="698500" algn="l"/>
              </a:tabLst>
            </a:pPr>
            <a:r>
              <a:rPr sz="1200" spc="-5" dirty="0">
                <a:latin typeface="Times New Roman"/>
                <a:cs typeface="Times New Roman"/>
              </a:rPr>
              <a:t>Information </a:t>
            </a:r>
            <a:r>
              <a:rPr sz="1200" dirty="0">
                <a:latin typeface="Times New Roman"/>
                <a:cs typeface="Times New Roman"/>
              </a:rPr>
              <a:t>can be voice, </a:t>
            </a:r>
            <a:r>
              <a:rPr sz="1200" spc="-5" dirty="0">
                <a:latin typeface="Times New Roman"/>
                <a:cs typeface="Times New Roman"/>
              </a:rPr>
              <a:t>image, numeric </a:t>
            </a:r>
            <a:r>
              <a:rPr sz="1200" dirty="0">
                <a:latin typeface="Times New Roman"/>
                <a:cs typeface="Times New Roman"/>
              </a:rPr>
              <a:t>data, characters or any </a:t>
            </a:r>
            <a:r>
              <a:rPr sz="1200" spc="-5" dirty="0">
                <a:latin typeface="Times New Roman"/>
                <a:cs typeface="Times New Roman"/>
              </a:rPr>
              <a:t>message </a:t>
            </a:r>
            <a:r>
              <a:rPr sz="1200" dirty="0">
                <a:latin typeface="Times New Roman"/>
                <a:cs typeface="Times New Roman"/>
              </a:rPr>
              <a:t>that  is </a:t>
            </a:r>
            <a:r>
              <a:rPr sz="1200" spc="-5" dirty="0">
                <a:latin typeface="Times New Roman"/>
                <a:cs typeface="Times New Roman"/>
              </a:rPr>
              <a:t>readable </a:t>
            </a:r>
            <a:r>
              <a:rPr sz="1200" dirty="0">
                <a:latin typeface="Times New Roman"/>
                <a:cs typeface="Times New Roman"/>
              </a:rPr>
              <a:t>and has </a:t>
            </a:r>
            <a:r>
              <a:rPr sz="1200" spc="-5" dirty="0">
                <a:latin typeface="Times New Roman"/>
                <a:cs typeface="Times New Roman"/>
              </a:rPr>
              <a:t>meaning </a:t>
            </a:r>
            <a:r>
              <a:rPr sz="1200" dirty="0">
                <a:latin typeface="Times New Roman"/>
                <a:cs typeface="Times New Roman"/>
              </a:rPr>
              <a:t>to </a:t>
            </a:r>
            <a:r>
              <a:rPr sz="1200" spc="-5" dirty="0">
                <a:latin typeface="Times New Roman"/>
                <a:cs typeface="Times New Roman"/>
              </a:rPr>
              <a:t>the destination user (human or</a:t>
            </a:r>
            <a:r>
              <a:rPr sz="1200" spc="-20" dirty="0">
                <a:latin typeface="Times New Roman"/>
                <a:cs typeface="Times New Roman"/>
              </a:rPr>
              <a:t> </a:t>
            </a:r>
            <a:r>
              <a:rPr sz="1200" spc="-5" dirty="0">
                <a:latin typeface="Times New Roman"/>
                <a:cs typeface="Times New Roman"/>
              </a:rPr>
              <a:t>m/c)</a:t>
            </a:r>
            <a:endParaRPr sz="1200">
              <a:latin typeface="Times New Roman"/>
              <a:cs typeface="Times New Roman"/>
            </a:endParaRPr>
          </a:p>
          <a:p>
            <a:pPr marL="698500" marR="5080" lvl="1" indent="-228600">
              <a:lnSpc>
                <a:spcPts val="1380"/>
              </a:lnSpc>
              <a:buFont typeface="Courier New"/>
              <a:buChar char="o"/>
              <a:tabLst>
                <a:tab pos="698500" algn="l"/>
              </a:tabLst>
            </a:pPr>
            <a:r>
              <a:rPr sz="1200" spc="-5" dirty="0">
                <a:latin typeface="Times New Roman"/>
                <a:cs typeface="Times New Roman"/>
              </a:rPr>
              <a:t>Generally, </a:t>
            </a:r>
            <a:r>
              <a:rPr sz="1200" dirty="0">
                <a:latin typeface="Times New Roman"/>
                <a:cs typeface="Times New Roman"/>
              </a:rPr>
              <a:t>the info </a:t>
            </a:r>
            <a:r>
              <a:rPr sz="1200" spc="-5" dirty="0">
                <a:latin typeface="Times New Roman"/>
                <a:cs typeface="Times New Roman"/>
              </a:rPr>
              <a:t>usable </a:t>
            </a:r>
            <a:r>
              <a:rPr sz="1200" dirty="0">
                <a:latin typeface="Times New Roman"/>
                <a:cs typeface="Times New Roman"/>
              </a:rPr>
              <a:t>to a </a:t>
            </a:r>
            <a:r>
              <a:rPr sz="1200" spc="-5" dirty="0">
                <a:latin typeface="Times New Roman"/>
                <a:cs typeface="Times New Roman"/>
              </a:rPr>
              <a:t>person or </a:t>
            </a:r>
            <a:r>
              <a:rPr sz="1200" dirty="0">
                <a:latin typeface="Times New Roman"/>
                <a:cs typeface="Times New Roman"/>
              </a:rPr>
              <a:t>application is </a:t>
            </a:r>
            <a:r>
              <a:rPr sz="1200" spc="-5" dirty="0">
                <a:latin typeface="Times New Roman"/>
                <a:cs typeface="Times New Roman"/>
              </a:rPr>
              <a:t>not </a:t>
            </a:r>
            <a:r>
              <a:rPr sz="1200" dirty="0">
                <a:latin typeface="Times New Roman"/>
                <a:cs typeface="Times New Roman"/>
              </a:rPr>
              <a:t>in a </a:t>
            </a:r>
            <a:r>
              <a:rPr sz="1200" spc="-5" dirty="0">
                <a:latin typeface="Times New Roman"/>
                <a:cs typeface="Times New Roman"/>
              </a:rPr>
              <a:t>form </a:t>
            </a:r>
            <a:r>
              <a:rPr sz="1200" dirty="0">
                <a:latin typeface="Times New Roman"/>
                <a:cs typeface="Times New Roman"/>
              </a:rPr>
              <a:t>that can  be </a:t>
            </a:r>
            <a:r>
              <a:rPr sz="1200" spc="-5" dirty="0">
                <a:latin typeface="Times New Roman"/>
                <a:cs typeface="Times New Roman"/>
              </a:rPr>
              <a:t>transmitted </a:t>
            </a:r>
            <a:r>
              <a:rPr sz="1200" dirty="0">
                <a:latin typeface="Times New Roman"/>
                <a:cs typeface="Times New Roman"/>
              </a:rPr>
              <a:t>over a</a:t>
            </a:r>
            <a:r>
              <a:rPr sz="1200" spc="-50" dirty="0">
                <a:latin typeface="Times New Roman"/>
                <a:cs typeface="Times New Roman"/>
              </a:rPr>
              <a:t> </a:t>
            </a:r>
            <a:r>
              <a:rPr sz="1200" dirty="0">
                <a:latin typeface="Times New Roman"/>
                <a:cs typeface="Times New Roman"/>
              </a:rPr>
              <a:t>network</a:t>
            </a:r>
            <a:endParaRPr sz="1200">
              <a:latin typeface="Times New Roman"/>
              <a:cs typeface="Times New Roman"/>
            </a:endParaRPr>
          </a:p>
          <a:p>
            <a:pPr marL="698500" marR="5080" lvl="1" indent="-228600">
              <a:lnSpc>
                <a:spcPts val="1380"/>
              </a:lnSpc>
              <a:buFont typeface="Courier New"/>
              <a:buChar char="o"/>
              <a:tabLst>
                <a:tab pos="698500" algn="l"/>
              </a:tabLst>
            </a:pPr>
            <a:r>
              <a:rPr sz="1200" spc="-5" dirty="0">
                <a:latin typeface="Times New Roman"/>
                <a:cs typeface="Times New Roman"/>
              </a:rPr>
              <a:t>For Example, you </a:t>
            </a:r>
            <a:r>
              <a:rPr sz="1200" dirty="0">
                <a:latin typeface="Times New Roman"/>
                <a:cs typeface="Times New Roman"/>
              </a:rPr>
              <a:t>cannot </a:t>
            </a:r>
            <a:r>
              <a:rPr sz="1200" spc="-5" dirty="0">
                <a:latin typeface="Times New Roman"/>
                <a:cs typeface="Times New Roman"/>
              </a:rPr>
              <a:t>roll up </a:t>
            </a:r>
            <a:r>
              <a:rPr sz="1200" dirty="0">
                <a:latin typeface="Times New Roman"/>
                <a:cs typeface="Times New Roman"/>
              </a:rPr>
              <a:t>a </a:t>
            </a:r>
            <a:r>
              <a:rPr sz="1200" spc="-5" dirty="0">
                <a:latin typeface="Times New Roman"/>
                <a:cs typeface="Times New Roman"/>
              </a:rPr>
              <a:t>photograph, </a:t>
            </a:r>
            <a:r>
              <a:rPr sz="1200" dirty="0">
                <a:latin typeface="Times New Roman"/>
                <a:cs typeface="Times New Roman"/>
              </a:rPr>
              <a:t>insert it into the </a:t>
            </a:r>
            <a:r>
              <a:rPr sz="1200" spc="-5" dirty="0">
                <a:latin typeface="Times New Roman"/>
                <a:cs typeface="Times New Roman"/>
              </a:rPr>
              <a:t>wire </a:t>
            </a:r>
            <a:r>
              <a:rPr sz="1200" dirty="0">
                <a:latin typeface="Times New Roman"/>
                <a:cs typeface="Times New Roman"/>
              </a:rPr>
              <a:t>and  </a:t>
            </a:r>
            <a:r>
              <a:rPr sz="1200" spc="-5" dirty="0">
                <a:latin typeface="Times New Roman"/>
                <a:cs typeface="Times New Roman"/>
              </a:rPr>
              <a:t>transmit </a:t>
            </a:r>
            <a:r>
              <a:rPr sz="1200" dirty="0">
                <a:latin typeface="Times New Roman"/>
                <a:cs typeface="Times New Roman"/>
              </a:rPr>
              <a:t>it </a:t>
            </a:r>
            <a:r>
              <a:rPr sz="1200" spc="-5" dirty="0">
                <a:latin typeface="Times New Roman"/>
                <a:cs typeface="Times New Roman"/>
              </a:rPr>
              <a:t>across the</a:t>
            </a:r>
            <a:r>
              <a:rPr sz="1200" spc="-55" dirty="0">
                <a:latin typeface="Times New Roman"/>
                <a:cs typeface="Times New Roman"/>
              </a:rPr>
              <a:t> </a:t>
            </a:r>
            <a:r>
              <a:rPr sz="1200" dirty="0">
                <a:latin typeface="Times New Roman"/>
                <a:cs typeface="Times New Roman"/>
              </a:rPr>
              <a:t>city</a:t>
            </a:r>
            <a:endParaRPr sz="1200">
              <a:latin typeface="Times New Roman"/>
              <a:cs typeface="Times New Roman"/>
            </a:endParaRPr>
          </a:p>
          <a:p>
            <a:pPr marL="698500" lvl="1" indent="-228600">
              <a:lnSpc>
                <a:spcPts val="1315"/>
              </a:lnSpc>
              <a:buFont typeface="Courier New"/>
              <a:buChar char="o"/>
              <a:tabLst>
                <a:tab pos="698500" algn="l"/>
              </a:tabLst>
            </a:pPr>
            <a:r>
              <a:rPr sz="1200" spc="-5" dirty="0">
                <a:latin typeface="Times New Roman"/>
                <a:cs typeface="Times New Roman"/>
              </a:rPr>
              <a:t>You </a:t>
            </a:r>
            <a:r>
              <a:rPr sz="1200" dirty="0">
                <a:latin typeface="Times New Roman"/>
                <a:cs typeface="Times New Roman"/>
              </a:rPr>
              <a:t>can </a:t>
            </a:r>
            <a:r>
              <a:rPr sz="1200" spc="-5" dirty="0">
                <a:latin typeface="Times New Roman"/>
                <a:cs typeface="Times New Roman"/>
              </a:rPr>
              <a:t>transmit however </a:t>
            </a:r>
            <a:r>
              <a:rPr sz="1200" dirty="0">
                <a:latin typeface="Times New Roman"/>
                <a:cs typeface="Times New Roman"/>
              </a:rPr>
              <a:t>an encoded </a:t>
            </a:r>
            <a:r>
              <a:rPr sz="1200" spc="-5" dirty="0">
                <a:latin typeface="Times New Roman"/>
                <a:cs typeface="Times New Roman"/>
              </a:rPr>
              <a:t>description of </a:t>
            </a:r>
            <a:r>
              <a:rPr sz="1200" dirty="0">
                <a:latin typeface="Times New Roman"/>
                <a:cs typeface="Times New Roman"/>
              </a:rPr>
              <a:t>the</a:t>
            </a:r>
            <a:r>
              <a:rPr sz="1200" spc="-45" dirty="0">
                <a:latin typeface="Times New Roman"/>
                <a:cs typeface="Times New Roman"/>
              </a:rPr>
              <a:t> </a:t>
            </a:r>
            <a:r>
              <a:rPr sz="1200" spc="-5" dirty="0">
                <a:latin typeface="Times New Roman"/>
                <a:cs typeface="Times New Roman"/>
              </a:rPr>
              <a:t>photograph</a:t>
            </a:r>
            <a:endParaRPr sz="1200">
              <a:latin typeface="Times New Roman"/>
              <a:cs typeface="Times New Roman"/>
            </a:endParaRPr>
          </a:p>
          <a:p>
            <a:pPr marL="698500" lvl="1" indent="-228600">
              <a:lnSpc>
                <a:spcPts val="1380"/>
              </a:lnSpc>
              <a:buFont typeface="Courier New"/>
              <a:buChar char="o"/>
              <a:tabLst>
                <a:tab pos="698500" algn="l"/>
              </a:tabLst>
            </a:pPr>
            <a:r>
              <a:rPr sz="1200" dirty="0">
                <a:latin typeface="Times New Roman"/>
                <a:cs typeface="Times New Roman"/>
              </a:rPr>
              <a:t>The binary </a:t>
            </a:r>
            <a:r>
              <a:rPr sz="1200" spc="-5" dirty="0">
                <a:latin typeface="Times New Roman"/>
                <a:cs typeface="Times New Roman"/>
              </a:rPr>
              <a:t>digits must </a:t>
            </a:r>
            <a:r>
              <a:rPr sz="1200" dirty="0">
                <a:latin typeface="Times New Roman"/>
                <a:cs typeface="Times New Roman"/>
              </a:rPr>
              <a:t>be converted into a form that TX. Medium can</a:t>
            </a:r>
            <a:r>
              <a:rPr sz="1200" spc="-95" dirty="0">
                <a:latin typeface="Times New Roman"/>
                <a:cs typeface="Times New Roman"/>
              </a:rPr>
              <a:t> </a:t>
            </a:r>
            <a:r>
              <a:rPr sz="1200" dirty="0">
                <a:latin typeface="Times New Roman"/>
                <a:cs typeface="Times New Roman"/>
              </a:rPr>
              <a:t>accept</a:t>
            </a:r>
            <a:endParaRPr sz="1200">
              <a:latin typeface="Times New Roman"/>
              <a:cs typeface="Times New Roman"/>
            </a:endParaRPr>
          </a:p>
          <a:p>
            <a:pPr marL="698500" marR="5715" lvl="1" indent="-228600">
              <a:lnSpc>
                <a:spcPts val="1380"/>
              </a:lnSpc>
              <a:spcBef>
                <a:spcPts val="65"/>
              </a:spcBef>
              <a:buFont typeface="Courier New"/>
              <a:buChar char="o"/>
              <a:tabLst>
                <a:tab pos="698500" algn="l"/>
              </a:tabLst>
            </a:pPr>
            <a:r>
              <a:rPr sz="1200" dirty="0">
                <a:latin typeface="Times New Roman"/>
                <a:cs typeface="Times New Roman"/>
              </a:rPr>
              <a:t>TX. Media work by conducting energy </a:t>
            </a:r>
            <a:r>
              <a:rPr sz="1200" spc="-5" dirty="0">
                <a:latin typeface="Times New Roman"/>
                <a:cs typeface="Times New Roman"/>
              </a:rPr>
              <a:t>along </a:t>
            </a:r>
            <a:r>
              <a:rPr sz="1200" dirty="0">
                <a:latin typeface="Times New Roman"/>
                <a:cs typeface="Times New Roman"/>
              </a:rPr>
              <a:t>a </a:t>
            </a:r>
            <a:r>
              <a:rPr sz="1200" spc="-5" dirty="0">
                <a:latin typeface="Times New Roman"/>
                <a:cs typeface="Times New Roman"/>
              </a:rPr>
              <a:t>physical path. So </a:t>
            </a:r>
            <a:r>
              <a:rPr sz="1200" dirty="0">
                <a:latin typeface="Times New Roman"/>
                <a:cs typeface="Times New Roman"/>
              </a:rPr>
              <a:t>the </a:t>
            </a:r>
            <a:r>
              <a:rPr sz="1200" spc="-5" dirty="0">
                <a:latin typeface="Times New Roman"/>
                <a:cs typeface="Times New Roman"/>
              </a:rPr>
              <a:t>data  </a:t>
            </a:r>
            <a:r>
              <a:rPr sz="1200" dirty="0">
                <a:latin typeface="Times New Roman"/>
                <a:cs typeface="Times New Roman"/>
              </a:rPr>
              <a:t>stream of 1s and 0s </a:t>
            </a:r>
            <a:r>
              <a:rPr sz="1200" spc="-5" dirty="0">
                <a:latin typeface="Times New Roman"/>
                <a:cs typeface="Times New Roman"/>
              </a:rPr>
              <a:t>must </a:t>
            </a:r>
            <a:r>
              <a:rPr sz="1200" dirty="0">
                <a:latin typeface="Times New Roman"/>
                <a:cs typeface="Times New Roman"/>
              </a:rPr>
              <a:t>be turned </a:t>
            </a:r>
            <a:r>
              <a:rPr sz="1200" spc="-5" dirty="0">
                <a:latin typeface="Times New Roman"/>
                <a:cs typeface="Times New Roman"/>
              </a:rPr>
              <a:t>into </a:t>
            </a:r>
            <a:r>
              <a:rPr sz="1200" dirty="0">
                <a:latin typeface="Times New Roman"/>
                <a:cs typeface="Times New Roman"/>
              </a:rPr>
              <a:t>energy in the </a:t>
            </a:r>
            <a:r>
              <a:rPr sz="1200" spc="-5" dirty="0">
                <a:latin typeface="Times New Roman"/>
                <a:cs typeface="Times New Roman"/>
              </a:rPr>
              <a:t>form </a:t>
            </a:r>
            <a:r>
              <a:rPr sz="1200" dirty="0">
                <a:latin typeface="Times New Roman"/>
                <a:cs typeface="Times New Roman"/>
              </a:rPr>
              <a:t>of EM</a:t>
            </a:r>
            <a:r>
              <a:rPr sz="1200" spc="-95"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lvl="1">
              <a:lnSpc>
                <a:spcPct val="100000"/>
              </a:lnSpc>
              <a:spcBef>
                <a:spcPts val="30"/>
              </a:spcBef>
              <a:buFont typeface="Courier New"/>
              <a:buChar char="o"/>
            </a:pPr>
            <a:endParaRPr sz="1100">
              <a:latin typeface="Times New Roman"/>
              <a:cs typeface="Times New Roman"/>
            </a:endParaRPr>
          </a:p>
          <a:p>
            <a:pPr marL="469900" indent="-228600">
              <a:lnSpc>
                <a:spcPct val="100000"/>
              </a:lnSpc>
              <a:buFont typeface="Meiryo"/>
              <a:buChar char="❖"/>
              <a:tabLst>
                <a:tab pos="469900" algn="l"/>
              </a:tabLst>
            </a:pPr>
            <a:r>
              <a:rPr sz="1200" b="1" dirty="0">
                <a:latin typeface="Times New Roman"/>
                <a:cs typeface="Times New Roman"/>
              </a:rPr>
              <a:t>Analog </a:t>
            </a:r>
            <a:r>
              <a:rPr sz="1200" b="1" spc="-5" dirty="0">
                <a:latin typeface="Times New Roman"/>
                <a:cs typeface="Times New Roman"/>
              </a:rPr>
              <a:t>and</a:t>
            </a:r>
            <a:r>
              <a:rPr sz="1200" b="1" spc="-90" dirty="0">
                <a:latin typeface="Times New Roman"/>
                <a:cs typeface="Times New Roman"/>
              </a:rPr>
              <a:t> </a:t>
            </a:r>
            <a:r>
              <a:rPr sz="1200" b="1" dirty="0">
                <a:latin typeface="Times New Roman"/>
                <a:cs typeface="Times New Roman"/>
              </a:rPr>
              <a:t>Digital</a:t>
            </a:r>
            <a:endParaRPr sz="1200">
              <a:latin typeface="Times New Roman"/>
              <a:cs typeface="Times New Roman"/>
            </a:endParaRPr>
          </a:p>
          <a:p>
            <a:pPr>
              <a:lnSpc>
                <a:spcPct val="100000"/>
              </a:lnSpc>
              <a:spcBef>
                <a:spcPts val="40"/>
              </a:spcBef>
              <a:buChar char="❖"/>
            </a:pPr>
            <a:endParaRPr sz="1100">
              <a:latin typeface="Times New Roman"/>
              <a:cs typeface="Times New Roman"/>
            </a:endParaRPr>
          </a:p>
          <a:p>
            <a:pPr marL="698500" lvl="1" indent="-228600">
              <a:lnSpc>
                <a:spcPct val="100000"/>
              </a:lnSpc>
              <a:buFont typeface="Courier New"/>
              <a:buChar char="o"/>
              <a:tabLst>
                <a:tab pos="698500" algn="l"/>
              </a:tabLst>
            </a:pPr>
            <a:r>
              <a:rPr sz="1200" dirty="0">
                <a:latin typeface="Times New Roman"/>
                <a:cs typeface="Times New Roman"/>
              </a:rPr>
              <a:t>Both data </a:t>
            </a:r>
            <a:r>
              <a:rPr sz="1200" spc="-5" dirty="0">
                <a:latin typeface="Times New Roman"/>
                <a:cs typeface="Times New Roman"/>
              </a:rPr>
              <a:t>and </a:t>
            </a:r>
            <a:r>
              <a:rPr sz="1200" dirty="0">
                <a:latin typeface="Times New Roman"/>
                <a:cs typeface="Times New Roman"/>
              </a:rPr>
              <a:t>signals </a:t>
            </a:r>
            <a:r>
              <a:rPr sz="1200" spc="-5" dirty="0">
                <a:latin typeface="Times New Roman"/>
                <a:cs typeface="Times New Roman"/>
              </a:rPr>
              <a:t>that represent </a:t>
            </a:r>
            <a:r>
              <a:rPr sz="1200" dirty="0">
                <a:latin typeface="Times New Roman"/>
                <a:cs typeface="Times New Roman"/>
              </a:rPr>
              <a:t>them can take either analog </a:t>
            </a:r>
            <a:r>
              <a:rPr sz="1200" spc="-5" dirty="0">
                <a:latin typeface="Times New Roman"/>
                <a:cs typeface="Times New Roman"/>
              </a:rPr>
              <a:t>or digital</a:t>
            </a:r>
            <a:r>
              <a:rPr sz="1200" spc="-60" dirty="0">
                <a:latin typeface="Times New Roman"/>
                <a:cs typeface="Times New Roman"/>
              </a:rPr>
              <a:t> </a:t>
            </a:r>
            <a:r>
              <a:rPr sz="1200" spc="-5" dirty="0">
                <a:latin typeface="Times New Roman"/>
                <a:cs typeface="Times New Roman"/>
              </a:rPr>
              <a:t>form</a:t>
            </a:r>
            <a:endParaRPr sz="1200">
              <a:latin typeface="Times New Roman"/>
              <a:cs typeface="Times New Roman"/>
            </a:endParaRPr>
          </a:p>
          <a:p>
            <a:pPr>
              <a:lnSpc>
                <a:spcPct val="100000"/>
              </a:lnSpc>
              <a:spcBef>
                <a:spcPts val="5"/>
              </a:spcBef>
            </a:pPr>
            <a:endParaRPr sz="1150">
              <a:latin typeface="Times New Roman"/>
              <a:cs typeface="Times New Roman"/>
            </a:endParaRPr>
          </a:p>
          <a:p>
            <a:pPr marL="698500" indent="-228600">
              <a:lnSpc>
                <a:spcPct val="100000"/>
              </a:lnSpc>
              <a:spcBef>
                <a:spcPts val="5"/>
              </a:spcBef>
              <a:buFont typeface="Meiryo"/>
              <a:buChar char="➢"/>
              <a:tabLst>
                <a:tab pos="698500" algn="l"/>
              </a:tabLst>
            </a:pPr>
            <a:r>
              <a:rPr sz="1200" b="1" u="heavy" spc="-10" dirty="0">
                <a:latin typeface="Times New Roman"/>
                <a:cs typeface="Times New Roman"/>
              </a:rPr>
              <a:t>ANALOG</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927100" lvl="1" indent="-228600">
              <a:lnSpc>
                <a:spcPts val="1410"/>
              </a:lnSpc>
              <a:buChar char="•"/>
              <a:tabLst>
                <a:tab pos="964565" algn="l"/>
                <a:tab pos="965200" algn="l"/>
              </a:tabLst>
            </a:pPr>
            <a:r>
              <a:rPr sz="1200" dirty="0">
                <a:latin typeface="Times New Roman"/>
                <a:cs typeface="Times New Roman"/>
              </a:rPr>
              <a:t>Analog refers to </a:t>
            </a:r>
            <a:r>
              <a:rPr sz="1200" spc="-5" dirty="0">
                <a:latin typeface="Times New Roman"/>
                <a:cs typeface="Times New Roman"/>
              </a:rPr>
              <a:t>something </a:t>
            </a:r>
            <a:r>
              <a:rPr sz="1200" dirty="0">
                <a:latin typeface="Times New Roman"/>
                <a:cs typeface="Times New Roman"/>
              </a:rPr>
              <a:t>that is continuous in</a:t>
            </a:r>
            <a:r>
              <a:rPr sz="1200" spc="-90"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927100" marR="5080" lvl="1" indent="-228600">
              <a:lnSpc>
                <a:spcPts val="1380"/>
              </a:lnSpc>
              <a:spcBef>
                <a:spcPts val="65"/>
              </a:spcBef>
              <a:buFont typeface="Times New Roman"/>
              <a:buChar char="•"/>
              <a:tabLst>
                <a:tab pos="926465" algn="l"/>
                <a:tab pos="927100" algn="l"/>
              </a:tabLst>
            </a:pPr>
            <a:r>
              <a:rPr sz="1200" i="1" spc="-5" dirty="0">
                <a:latin typeface="Times New Roman"/>
                <a:cs typeface="Times New Roman"/>
              </a:rPr>
              <a:t>Continuous</a:t>
            </a:r>
            <a:r>
              <a:rPr sz="1200" spc="-5" dirty="0">
                <a:latin typeface="Times New Roman"/>
                <a:cs typeface="Times New Roman"/>
              </a:rPr>
              <a:t>– A set of specific points of data </a:t>
            </a:r>
            <a:r>
              <a:rPr sz="1200" dirty="0">
                <a:latin typeface="Times New Roman"/>
                <a:cs typeface="Times New Roman"/>
              </a:rPr>
              <a:t>and all possible points b/w  them</a:t>
            </a:r>
            <a:endParaRPr sz="1200">
              <a:latin typeface="Times New Roman"/>
              <a:cs typeface="Times New Roman"/>
            </a:endParaRPr>
          </a:p>
          <a:p>
            <a:pPr lvl="1">
              <a:lnSpc>
                <a:spcPct val="100000"/>
              </a:lnSpc>
              <a:spcBef>
                <a:spcPts val="30"/>
              </a:spcBef>
              <a:buFont typeface="Times New Roman"/>
              <a:buChar char="•"/>
            </a:pPr>
            <a:endParaRPr sz="1100">
              <a:latin typeface="Times New Roman"/>
              <a:cs typeface="Times New Roman"/>
            </a:endParaRPr>
          </a:p>
          <a:p>
            <a:pPr marL="698500" indent="-228600">
              <a:lnSpc>
                <a:spcPct val="100000"/>
              </a:lnSpc>
              <a:buFont typeface="Meiryo"/>
              <a:buChar char="➢"/>
              <a:tabLst>
                <a:tab pos="698500" algn="l"/>
              </a:tabLst>
            </a:pPr>
            <a:r>
              <a:rPr sz="1200" b="1" u="heavy" spc="-10" dirty="0">
                <a:latin typeface="Times New Roman"/>
                <a:cs typeface="Times New Roman"/>
              </a:rPr>
              <a:t>DIGITAL</a:t>
            </a:r>
            <a:endParaRPr sz="1200">
              <a:latin typeface="Times New Roman"/>
              <a:cs typeface="Times New Roman"/>
            </a:endParaRPr>
          </a:p>
          <a:p>
            <a:pPr>
              <a:lnSpc>
                <a:spcPct val="100000"/>
              </a:lnSpc>
              <a:spcBef>
                <a:spcPts val="35"/>
              </a:spcBef>
              <a:buFont typeface="Meiryo"/>
              <a:buChar char="➢"/>
            </a:pPr>
            <a:endParaRPr sz="1100">
              <a:latin typeface="Times New Roman"/>
              <a:cs typeface="Times New Roman"/>
            </a:endParaRPr>
          </a:p>
          <a:p>
            <a:pPr marL="927100" lvl="1" indent="-228600">
              <a:lnSpc>
                <a:spcPts val="1410"/>
              </a:lnSpc>
              <a:buChar char="•"/>
              <a:tabLst>
                <a:tab pos="926465" algn="l"/>
                <a:tab pos="927100" algn="l"/>
              </a:tabLst>
            </a:pPr>
            <a:r>
              <a:rPr sz="1200" spc="-5" dirty="0">
                <a:latin typeface="Times New Roman"/>
                <a:cs typeface="Times New Roman"/>
              </a:rPr>
              <a:t>Digital refers </a:t>
            </a:r>
            <a:r>
              <a:rPr sz="1200" dirty="0">
                <a:latin typeface="Times New Roman"/>
                <a:cs typeface="Times New Roman"/>
              </a:rPr>
              <a:t>to </a:t>
            </a:r>
            <a:r>
              <a:rPr sz="1200" spc="-5" dirty="0">
                <a:latin typeface="Times New Roman"/>
                <a:cs typeface="Times New Roman"/>
              </a:rPr>
              <a:t>something </a:t>
            </a:r>
            <a:r>
              <a:rPr sz="1200" dirty="0">
                <a:latin typeface="Times New Roman"/>
                <a:cs typeface="Times New Roman"/>
              </a:rPr>
              <a:t>that is</a:t>
            </a:r>
            <a:r>
              <a:rPr sz="1200" spc="5" dirty="0">
                <a:latin typeface="Times New Roman"/>
                <a:cs typeface="Times New Roman"/>
              </a:rPr>
              <a:t> </a:t>
            </a:r>
            <a:r>
              <a:rPr sz="1200" spc="-5" dirty="0">
                <a:latin typeface="Times New Roman"/>
                <a:cs typeface="Times New Roman"/>
              </a:rPr>
              <a:t>discrete</a:t>
            </a:r>
            <a:endParaRPr sz="1200">
              <a:latin typeface="Times New Roman"/>
              <a:cs typeface="Times New Roman"/>
            </a:endParaRPr>
          </a:p>
          <a:p>
            <a:pPr marL="927100" lvl="1" indent="-228600">
              <a:lnSpc>
                <a:spcPts val="1410"/>
              </a:lnSpc>
              <a:buFont typeface="Times New Roman"/>
              <a:buChar char="•"/>
              <a:tabLst>
                <a:tab pos="926465" algn="l"/>
                <a:tab pos="927100" algn="l"/>
              </a:tabLst>
            </a:pPr>
            <a:r>
              <a:rPr sz="1200" i="1" dirty="0">
                <a:latin typeface="Times New Roman"/>
                <a:cs typeface="Times New Roman"/>
              </a:rPr>
              <a:t>Discrete</a:t>
            </a:r>
            <a:r>
              <a:rPr sz="1200" dirty="0">
                <a:latin typeface="Times New Roman"/>
                <a:cs typeface="Times New Roman"/>
              </a:rPr>
              <a:t>– </a:t>
            </a:r>
            <a:r>
              <a:rPr sz="1200" spc="-5" dirty="0">
                <a:latin typeface="Times New Roman"/>
                <a:cs typeface="Times New Roman"/>
              </a:rPr>
              <a:t>A set of specific points of data </a:t>
            </a:r>
            <a:r>
              <a:rPr sz="1200" dirty="0">
                <a:latin typeface="Times New Roman"/>
                <a:cs typeface="Times New Roman"/>
              </a:rPr>
              <a:t>with no points in</a:t>
            </a:r>
            <a:r>
              <a:rPr sz="1200" spc="-85" dirty="0">
                <a:latin typeface="Times New Roman"/>
                <a:cs typeface="Times New Roman"/>
              </a:rPr>
              <a:t> </a:t>
            </a:r>
            <a:r>
              <a:rPr sz="1200" dirty="0">
                <a:latin typeface="Times New Roman"/>
                <a:cs typeface="Times New Roman"/>
              </a:rPr>
              <a:t>between</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5"/>
              </a:spcBef>
            </a:pPr>
            <a:endParaRPr sz="1100">
              <a:latin typeface="Times New Roman"/>
              <a:cs typeface="Times New Roman"/>
            </a:endParaRPr>
          </a:p>
          <a:p>
            <a:pPr marL="698500" indent="-228600">
              <a:lnSpc>
                <a:spcPct val="100000"/>
              </a:lnSpc>
              <a:buFont typeface="Courier New"/>
              <a:buChar char="o"/>
              <a:tabLst>
                <a:tab pos="698500" algn="l"/>
              </a:tabLst>
            </a:pPr>
            <a:r>
              <a:rPr sz="1200" dirty="0">
                <a:latin typeface="Times New Roman"/>
                <a:cs typeface="Times New Roman"/>
              </a:rPr>
              <a:t>Data can be Analog or</a:t>
            </a:r>
            <a:r>
              <a:rPr sz="1200" spc="-125" dirty="0">
                <a:latin typeface="Times New Roman"/>
                <a:cs typeface="Times New Roman"/>
              </a:rPr>
              <a:t> </a:t>
            </a:r>
            <a:r>
              <a:rPr sz="1200" dirty="0">
                <a:latin typeface="Times New Roman"/>
                <a:cs typeface="Times New Roman"/>
              </a:rPr>
              <a:t>Digital</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1155700" lvl="1" indent="-228600">
              <a:lnSpc>
                <a:spcPts val="1410"/>
              </a:lnSpc>
              <a:buFont typeface="Meiryo"/>
              <a:buChar char="✓"/>
              <a:tabLst>
                <a:tab pos="1155700" algn="l"/>
              </a:tabLst>
            </a:pPr>
            <a:r>
              <a:rPr sz="1200" spc="-5" dirty="0">
                <a:latin typeface="Times New Roman"/>
                <a:cs typeface="Times New Roman"/>
              </a:rPr>
              <a:t>Example of ANALOG Data is </a:t>
            </a:r>
            <a:r>
              <a:rPr sz="1200" b="1" dirty="0">
                <a:latin typeface="Times New Roman"/>
                <a:cs typeface="Times New Roman"/>
              </a:rPr>
              <a:t>Human</a:t>
            </a:r>
            <a:r>
              <a:rPr sz="1200" b="1" spc="-65" dirty="0">
                <a:latin typeface="Times New Roman"/>
                <a:cs typeface="Times New Roman"/>
              </a:rPr>
              <a:t> </a:t>
            </a:r>
            <a:r>
              <a:rPr sz="1200" b="1" dirty="0">
                <a:latin typeface="Times New Roman"/>
                <a:cs typeface="Times New Roman"/>
              </a:rPr>
              <a:t>voice</a:t>
            </a:r>
            <a:endParaRPr sz="1200">
              <a:latin typeface="Times New Roman"/>
              <a:cs typeface="Times New Roman"/>
            </a:endParaRPr>
          </a:p>
          <a:p>
            <a:pPr marL="1155700" lvl="1" indent="-228600">
              <a:lnSpc>
                <a:spcPts val="1380"/>
              </a:lnSpc>
              <a:buFont typeface="Meiryo"/>
              <a:buChar char="✓"/>
              <a:tabLst>
                <a:tab pos="1155700" algn="l"/>
              </a:tabLst>
            </a:pPr>
            <a:r>
              <a:rPr sz="1200" dirty="0">
                <a:latin typeface="Times New Roman"/>
                <a:cs typeface="Times New Roman"/>
              </a:rPr>
              <a:t>When </a:t>
            </a:r>
            <a:r>
              <a:rPr sz="1200" spc="-5" dirty="0">
                <a:latin typeface="Times New Roman"/>
                <a:cs typeface="Times New Roman"/>
              </a:rPr>
              <a:t>somebody speaks, </a:t>
            </a:r>
            <a:r>
              <a:rPr sz="1200" dirty="0">
                <a:latin typeface="Times New Roman"/>
                <a:cs typeface="Times New Roman"/>
              </a:rPr>
              <a:t>a continuous </a:t>
            </a:r>
            <a:r>
              <a:rPr sz="1200" spc="-5" dirty="0">
                <a:latin typeface="Times New Roman"/>
                <a:cs typeface="Times New Roman"/>
              </a:rPr>
              <a:t>wave </a:t>
            </a:r>
            <a:r>
              <a:rPr sz="1200" dirty="0">
                <a:latin typeface="Times New Roman"/>
                <a:cs typeface="Times New Roman"/>
              </a:rPr>
              <a:t>is created in the</a:t>
            </a:r>
            <a:r>
              <a:rPr sz="1200" spc="-110" dirty="0">
                <a:latin typeface="Times New Roman"/>
                <a:cs typeface="Times New Roman"/>
              </a:rPr>
              <a:t> </a:t>
            </a:r>
            <a:r>
              <a:rPr sz="1200" dirty="0">
                <a:latin typeface="Times New Roman"/>
                <a:cs typeface="Times New Roman"/>
              </a:rPr>
              <a:t>air.</a:t>
            </a:r>
            <a:endParaRPr sz="1200">
              <a:latin typeface="Times New Roman"/>
              <a:cs typeface="Times New Roman"/>
            </a:endParaRPr>
          </a:p>
          <a:p>
            <a:pPr marL="1155700" marR="5715" lvl="1" indent="-228600" algn="just">
              <a:lnSpc>
                <a:spcPts val="1380"/>
              </a:lnSpc>
              <a:spcBef>
                <a:spcPts val="65"/>
              </a:spcBef>
              <a:buFont typeface="Meiryo"/>
              <a:buChar char="✓"/>
              <a:tabLst>
                <a:tab pos="1155700" algn="l"/>
              </a:tabLst>
            </a:pPr>
            <a:r>
              <a:rPr sz="1200" dirty="0">
                <a:latin typeface="Times New Roman"/>
                <a:cs typeface="Times New Roman"/>
              </a:rPr>
              <a:t>This can be captured by a </a:t>
            </a:r>
            <a:r>
              <a:rPr sz="1200" spc="-5" dirty="0">
                <a:latin typeface="Times New Roman"/>
                <a:cs typeface="Times New Roman"/>
              </a:rPr>
              <a:t>Microphone </a:t>
            </a:r>
            <a:r>
              <a:rPr sz="1200" dirty="0">
                <a:latin typeface="Times New Roman"/>
                <a:cs typeface="Times New Roman"/>
              </a:rPr>
              <a:t>and converted to an Analog  Signal</a:t>
            </a:r>
            <a:endParaRPr sz="1200">
              <a:latin typeface="Times New Roman"/>
              <a:cs typeface="Times New Roman"/>
            </a:endParaRPr>
          </a:p>
          <a:p>
            <a:pPr marL="1155700" marR="5080" lvl="1" indent="-228600" algn="just">
              <a:lnSpc>
                <a:spcPts val="1380"/>
              </a:lnSpc>
              <a:buFont typeface="Meiryo"/>
              <a:buChar char="✓"/>
              <a:tabLst>
                <a:tab pos="1155700" algn="l"/>
              </a:tabLst>
            </a:pPr>
            <a:r>
              <a:rPr sz="1200" spc="-5" dirty="0">
                <a:latin typeface="Times New Roman"/>
                <a:cs typeface="Times New Roman"/>
              </a:rPr>
              <a:t>An example </a:t>
            </a:r>
            <a:r>
              <a:rPr sz="1200" dirty="0">
                <a:latin typeface="Times New Roman"/>
                <a:cs typeface="Times New Roman"/>
              </a:rPr>
              <a:t>of DIGITAL data is Data </a:t>
            </a:r>
            <a:r>
              <a:rPr sz="1200" spc="-5" dirty="0">
                <a:latin typeface="Times New Roman"/>
                <a:cs typeface="Times New Roman"/>
              </a:rPr>
              <a:t>stored </a:t>
            </a:r>
            <a:r>
              <a:rPr sz="1200" dirty="0">
                <a:latin typeface="Times New Roman"/>
                <a:cs typeface="Times New Roman"/>
              </a:rPr>
              <a:t>in the </a:t>
            </a:r>
            <a:r>
              <a:rPr sz="1200" spc="-5" dirty="0">
                <a:latin typeface="Times New Roman"/>
                <a:cs typeface="Times New Roman"/>
              </a:rPr>
              <a:t>memory </a:t>
            </a:r>
            <a:r>
              <a:rPr sz="1200" dirty="0">
                <a:latin typeface="Times New Roman"/>
                <a:cs typeface="Times New Roman"/>
              </a:rPr>
              <a:t>of a  </a:t>
            </a:r>
            <a:r>
              <a:rPr sz="1200" spc="-5" dirty="0">
                <a:latin typeface="Times New Roman"/>
                <a:cs typeface="Times New Roman"/>
              </a:rPr>
              <a:t>computer </a:t>
            </a:r>
            <a:r>
              <a:rPr sz="1200" dirty="0">
                <a:latin typeface="Times New Roman"/>
                <a:cs typeface="Times New Roman"/>
              </a:rPr>
              <a:t>in the form of 1s and 0s. It is usually converted to a </a:t>
            </a:r>
            <a:r>
              <a:rPr sz="1200" spc="-5" dirty="0">
                <a:latin typeface="Times New Roman"/>
                <a:cs typeface="Times New Roman"/>
              </a:rPr>
              <a:t>digital  </a:t>
            </a:r>
            <a:r>
              <a:rPr sz="1200" dirty="0">
                <a:latin typeface="Times New Roman"/>
                <a:cs typeface="Times New Roman"/>
              </a:rPr>
              <a:t>signal when it is </a:t>
            </a:r>
            <a:r>
              <a:rPr sz="1200" spc="-5" dirty="0">
                <a:latin typeface="Times New Roman"/>
                <a:cs typeface="Times New Roman"/>
              </a:rPr>
              <a:t>transferred from one </a:t>
            </a:r>
            <a:r>
              <a:rPr sz="1200" dirty="0">
                <a:latin typeface="Times New Roman"/>
                <a:cs typeface="Times New Roman"/>
              </a:rPr>
              <a:t>position to the other inside or  outside the</a:t>
            </a:r>
            <a:r>
              <a:rPr sz="1200" spc="-80" dirty="0">
                <a:latin typeface="Times New Roman"/>
                <a:cs typeface="Times New Roman"/>
              </a:rPr>
              <a:t> </a:t>
            </a:r>
            <a:r>
              <a:rPr sz="1200" spc="-5" dirty="0">
                <a:latin typeface="Times New Roman"/>
                <a:cs typeface="Times New Roman"/>
              </a:rPr>
              <a:t>computer</a:t>
            </a:r>
            <a:endParaRPr sz="1200">
              <a:latin typeface="Times New Roman"/>
              <a:cs typeface="Times New Roman"/>
            </a:endParaRPr>
          </a:p>
          <a:p>
            <a:pPr lvl="1">
              <a:lnSpc>
                <a:spcPct val="100000"/>
              </a:lnSpc>
              <a:spcBef>
                <a:spcPts val="15"/>
              </a:spcBef>
              <a:buFont typeface="Meiryo"/>
              <a:buChar char="✓"/>
            </a:pPr>
            <a:endParaRPr sz="1100">
              <a:latin typeface="Times New Roman"/>
              <a:cs typeface="Times New Roman"/>
            </a:endParaRPr>
          </a:p>
          <a:p>
            <a:pPr marL="698500" indent="-228600">
              <a:lnSpc>
                <a:spcPct val="100000"/>
              </a:lnSpc>
              <a:spcBef>
                <a:spcPts val="5"/>
              </a:spcBef>
              <a:buFont typeface="Courier New"/>
              <a:buChar char="o"/>
              <a:tabLst>
                <a:tab pos="698500" algn="l"/>
              </a:tabLst>
            </a:pPr>
            <a:r>
              <a:rPr sz="1200" dirty="0">
                <a:latin typeface="Times New Roman"/>
                <a:cs typeface="Times New Roman"/>
              </a:rPr>
              <a:t>Signals can be Analog or</a:t>
            </a:r>
            <a:r>
              <a:rPr sz="1200" spc="-130" dirty="0">
                <a:latin typeface="Times New Roman"/>
                <a:cs typeface="Times New Roman"/>
              </a:rPr>
              <a:t> </a:t>
            </a:r>
            <a:r>
              <a:rPr sz="1200" dirty="0">
                <a:latin typeface="Times New Roman"/>
                <a:cs typeface="Times New Roman"/>
              </a:rPr>
              <a:t>Digital</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spc="-5" dirty="0">
                <a:latin typeface="Times New Roman"/>
                <a:cs typeface="Times New Roman"/>
              </a:rPr>
              <a:t>ANALOG</a:t>
            </a:r>
            <a:r>
              <a:rPr sz="1200" b="1" spc="-75" dirty="0">
                <a:latin typeface="Times New Roman"/>
                <a:cs typeface="Times New Roman"/>
              </a:rPr>
              <a:t> </a:t>
            </a:r>
            <a:r>
              <a:rPr sz="1200" b="1" dirty="0">
                <a:latin typeface="Times New Roman"/>
                <a:cs typeface="Times New Roman"/>
              </a:rPr>
              <a:t>Signal</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56</a:t>
            </a:fld>
            <a:endParaRPr dirty="0"/>
          </a:p>
        </p:txBody>
      </p:sp>
    </p:spTree>
    <p:extLst>
      <p:ext uri="{BB962C8B-B14F-4D97-AF65-F5344CB8AC3E}">
        <p14:creationId xmlns:p14="http://schemas.microsoft.com/office/powerpoint/2010/main" val="1017949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1077468"/>
            <a:ext cx="5302885" cy="2124710"/>
          </a:xfrm>
          <a:prstGeom prst="rect">
            <a:avLst/>
          </a:prstGeom>
        </p:spPr>
        <p:txBody>
          <a:bodyPr vert="horz" wrap="square" lIns="0" tIns="0" rIns="0" bIns="0" rtlCol="0">
            <a:spAutoFit/>
          </a:bodyPr>
          <a:lstStyle/>
          <a:p>
            <a:pPr marL="469900" indent="-228600">
              <a:lnSpc>
                <a:spcPts val="1410"/>
              </a:lnSpc>
              <a:buFont typeface="Courier New"/>
              <a:buChar char="o"/>
              <a:tabLst>
                <a:tab pos="469900" algn="l"/>
              </a:tabLst>
            </a:pPr>
            <a:r>
              <a:rPr sz="1200" dirty="0">
                <a:latin typeface="Times New Roman"/>
                <a:cs typeface="Times New Roman"/>
              </a:rPr>
              <a:t>It is a continuous waveform that changes </a:t>
            </a:r>
            <a:r>
              <a:rPr sz="1200" spc="-5" dirty="0">
                <a:latin typeface="Times New Roman"/>
                <a:cs typeface="Times New Roman"/>
              </a:rPr>
              <a:t>smoothly </a:t>
            </a:r>
            <a:r>
              <a:rPr sz="1200" dirty="0">
                <a:latin typeface="Times New Roman"/>
                <a:cs typeface="Times New Roman"/>
              </a:rPr>
              <a:t>over</a:t>
            </a:r>
            <a:r>
              <a:rPr sz="1200" spc="-10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spc="-5" dirty="0">
                <a:latin typeface="Times New Roman"/>
                <a:cs typeface="Times New Roman"/>
              </a:rPr>
              <a:t>As </a:t>
            </a:r>
            <a:r>
              <a:rPr sz="1200" dirty="0">
                <a:latin typeface="Times New Roman"/>
                <a:cs typeface="Times New Roman"/>
              </a:rPr>
              <a:t>the wave </a:t>
            </a:r>
            <a:r>
              <a:rPr sz="1200" spc="-5" dirty="0">
                <a:latin typeface="Times New Roman"/>
                <a:cs typeface="Times New Roman"/>
              </a:rPr>
              <a:t>moves </a:t>
            </a:r>
            <a:r>
              <a:rPr sz="1200" dirty="0">
                <a:latin typeface="Times New Roman"/>
                <a:cs typeface="Times New Roman"/>
              </a:rPr>
              <a:t>from value ‘ </a:t>
            </a:r>
            <a:r>
              <a:rPr sz="1200" spc="-5" dirty="0">
                <a:latin typeface="Times New Roman"/>
                <a:cs typeface="Times New Roman"/>
              </a:rPr>
              <a:t>A’ </a:t>
            </a:r>
            <a:r>
              <a:rPr sz="1200" dirty="0">
                <a:latin typeface="Times New Roman"/>
                <a:cs typeface="Times New Roman"/>
              </a:rPr>
              <a:t>to value ‘B’, it passes through and  includes an infinite </a:t>
            </a:r>
            <a:r>
              <a:rPr sz="1200" spc="-5" dirty="0">
                <a:latin typeface="Times New Roman"/>
                <a:cs typeface="Times New Roman"/>
              </a:rPr>
              <a:t>number of values </a:t>
            </a:r>
            <a:r>
              <a:rPr sz="1200" dirty="0">
                <a:latin typeface="Times New Roman"/>
                <a:cs typeface="Times New Roman"/>
              </a:rPr>
              <a:t>along its</a:t>
            </a:r>
            <a:r>
              <a:rPr sz="1200" spc="-100" dirty="0">
                <a:latin typeface="Times New Roman"/>
                <a:cs typeface="Times New Roman"/>
              </a:rPr>
              <a:t> </a:t>
            </a:r>
            <a:r>
              <a:rPr sz="1200" spc="-5" dirty="0">
                <a:latin typeface="Times New Roman"/>
                <a:cs typeface="Times New Roman"/>
              </a:rPr>
              <a:t>path</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ct val="100000"/>
              </a:lnSpc>
              <a:buFont typeface="Meiryo"/>
              <a:buChar char="❖"/>
              <a:tabLst>
                <a:tab pos="241300" algn="l"/>
              </a:tabLst>
            </a:pPr>
            <a:r>
              <a:rPr sz="1200" b="1" spc="-5" dirty="0">
                <a:latin typeface="Times New Roman"/>
                <a:cs typeface="Times New Roman"/>
              </a:rPr>
              <a:t>DIGITAL</a:t>
            </a:r>
            <a:r>
              <a:rPr sz="1200" b="1" spc="-95" dirty="0">
                <a:latin typeface="Times New Roman"/>
                <a:cs typeface="Times New Roman"/>
              </a:rPr>
              <a:t> </a:t>
            </a:r>
            <a:r>
              <a:rPr sz="1200" b="1" spc="-5" dirty="0">
                <a:latin typeface="Times New Roman"/>
                <a:cs typeface="Times New Roman"/>
              </a:rPr>
              <a:t>Signal</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5715" lvl="1" indent="-228600">
              <a:lnSpc>
                <a:spcPts val="1380"/>
              </a:lnSpc>
              <a:spcBef>
                <a:spcPts val="5"/>
              </a:spcBef>
              <a:buFont typeface="Courier New"/>
              <a:buChar char="o"/>
              <a:tabLst>
                <a:tab pos="469900" algn="l"/>
              </a:tabLst>
            </a:pPr>
            <a:r>
              <a:rPr sz="1200" spc="-5" dirty="0">
                <a:latin typeface="Times New Roman"/>
                <a:cs typeface="Times New Roman"/>
              </a:rPr>
              <a:t>A digital </a:t>
            </a:r>
            <a:r>
              <a:rPr sz="1200" dirty="0">
                <a:latin typeface="Times New Roman"/>
                <a:cs typeface="Times New Roman"/>
              </a:rPr>
              <a:t>signal is </a:t>
            </a:r>
            <a:r>
              <a:rPr sz="1200" spc="-5" dirty="0">
                <a:latin typeface="Times New Roman"/>
                <a:cs typeface="Times New Roman"/>
              </a:rPr>
              <a:t>discrete. </a:t>
            </a:r>
            <a:r>
              <a:rPr sz="1200" dirty="0">
                <a:latin typeface="Times New Roman"/>
                <a:cs typeface="Times New Roman"/>
              </a:rPr>
              <a:t>It can have only a </a:t>
            </a:r>
            <a:r>
              <a:rPr sz="1200" spc="-5" dirty="0">
                <a:latin typeface="Times New Roman"/>
                <a:cs typeface="Times New Roman"/>
              </a:rPr>
              <a:t>limited number </a:t>
            </a:r>
            <a:r>
              <a:rPr sz="1200" dirty="0">
                <a:latin typeface="Times New Roman"/>
                <a:cs typeface="Times New Roman"/>
              </a:rPr>
              <a:t>of defined  </a:t>
            </a:r>
            <a:r>
              <a:rPr sz="1200" spc="-5" dirty="0">
                <a:latin typeface="Times New Roman"/>
                <a:cs typeface="Times New Roman"/>
              </a:rPr>
              <a:t>values, often </a:t>
            </a:r>
            <a:r>
              <a:rPr sz="1200" dirty="0">
                <a:latin typeface="Times New Roman"/>
                <a:cs typeface="Times New Roman"/>
              </a:rPr>
              <a:t>as </a:t>
            </a:r>
            <a:r>
              <a:rPr sz="1200" spc="-5" dirty="0">
                <a:latin typeface="Times New Roman"/>
                <a:cs typeface="Times New Roman"/>
              </a:rPr>
              <a:t>simple </a:t>
            </a:r>
            <a:r>
              <a:rPr sz="1200" dirty="0">
                <a:latin typeface="Times New Roman"/>
                <a:cs typeface="Times New Roman"/>
              </a:rPr>
              <a:t>as </a:t>
            </a:r>
            <a:r>
              <a:rPr sz="1200" spc="-5" dirty="0">
                <a:latin typeface="Times New Roman"/>
                <a:cs typeface="Times New Roman"/>
              </a:rPr>
              <a:t>1s </a:t>
            </a:r>
            <a:r>
              <a:rPr sz="1200" dirty="0">
                <a:latin typeface="Times New Roman"/>
                <a:cs typeface="Times New Roman"/>
              </a:rPr>
              <a:t>and</a:t>
            </a:r>
            <a:r>
              <a:rPr sz="1200" spc="-85" dirty="0">
                <a:latin typeface="Times New Roman"/>
                <a:cs typeface="Times New Roman"/>
              </a:rPr>
              <a:t> </a:t>
            </a:r>
            <a:r>
              <a:rPr sz="1200" spc="-5" dirty="0">
                <a:latin typeface="Times New Roman"/>
                <a:cs typeface="Times New Roman"/>
              </a:rPr>
              <a:t>0s</a:t>
            </a:r>
            <a:endParaRPr sz="1200">
              <a:latin typeface="Times New Roman"/>
              <a:cs typeface="Times New Roman"/>
            </a:endParaRPr>
          </a:p>
          <a:p>
            <a:pPr marL="469900" marR="5080" lvl="1" indent="-228600">
              <a:lnSpc>
                <a:spcPts val="1380"/>
              </a:lnSpc>
              <a:buFont typeface="Courier New"/>
              <a:buChar char="o"/>
              <a:tabLst>
                <a:tab pos="469900" algn="l"/>
              </a:tabLst>
            </a:pPr>
            <a:r>
              <a:rPr sz="1200" dirty="0">
                <a:latin typeface="Times New Roman"/>
                <a:cs typeface="Times New Roman"/>
              </a:rPr>
              <a:t>The transition of a digital </a:t>
            </a:r>
            <a:r>
              <a:rPr sz="1200" spc="-5" dirty="0">
                <a:latin typeface="Times New Roman"/>
                <a:cs typeface="Times New Roman"/>
              </a:rPr>
              <a:t>signal from </a:t>
            </a:r>
            <a:r>
              <a:rPr sz="1200" dirty="0">
                <a:latin typeface="Times New Roman"/>
                <a:cs typeface="Times New Roman"/>
              </a:rPr>
              <a:t>value to value is </a:t>
            </a:r>
            <a:r>
              <a:rPr sz="1200" spc="-5" dirty="0">
                <a:latin typeface="Times New Roman"/>
                <a:cs typeface="Times New Roman"/>
              </a:rPr>
              <a:t>instantaneous </a:t>
            </a:r>
            <a:r>
              <a:rPr sz="1200" dirty="0">
                <a:latin typeface="Times New Roman"/>
                <a:cs typeface="Times New Roman"/>
              </a:rPr>
              <a:t>like a  </a:t>
            </a:r>
            <a:r>
              <a:rPr sz="1200" spc="-5" dirty="0">
                <a:latin typeface="Times New Roman"/>
                <a:cs typeface="Times New Roman"/>
              </a:rPr>
              <a:t>light being switched ON and</a:t>
            </a:r>
            <a:r>
              <a:rPr sz="1200" spc="-65" dirty="0">
                <a:latin typeface="Times New Roman"/>
                <a:cs typeface="Times New Roman"/>
              </a:rPr>
              <a:t> </a:t>
            </a:r>
            <a:r>
              <a:rPr sz="1200" spc="-10" dirty="0">
                <a:latin typeface="Times New Roman"/>
                <a:cs typeface="Times New Roman"/>
              </a:rPr>
              <a:t>OFF</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670050">
              <a:lnSpc>
                <a:spcPct val="100000"/>
              </a:lnSpc>
            </a:pPr>
            <a:r>
              <a:rPr sz="1200" b="1" u="heavy" dirty="0">
                <a:latin typeface="Times New Roman"/>
                <a:cs typeface="Times New Roman"/>
              </a:rPr>
              <a:t>Analog </a:t>
            </a:r>
            <a:r>
              <a:rPr sz="1200" b="1" u="heavy" spc="-5" dirty="0">
                <a:latin typeface="Times New Roman"/>
                <a:cs typeface="Times New Roman"/>
              </a:rPr>
              <a:t>and </a:t>
            </a:r>
            <a:r>
              <a:rPr sz="1200" b="1" u="heavy" dirty="0">
                <a:latin typeface="Times New Roman"/>
                <a:cs typeface="Times New Roman"/>
              </a:rPr>
              <a:t>Digital</a:t>
            </a:r>
            <a:r>
              <a:rPr sz="1200" b="1" u="heavy" spc="-60" dirty="0">
                <a:latin typeface="Times New Roman"/>
                <a:cs typeface="Times New Roman"/>
              </a:rPr>
              <a:t> </a:t>
            </a:r>
            <a:r>
              <a:rPr sz="1200" b="1" u="heavy" spc="-5" dirty="0">
                <a:latin typeface="Times New Roman"/>
                <a:cs typeface="Times New Roman"/>
              </a:rPr>
              <a:t>Signals</a:t>
            </a:r>
            <a:endParaRPr sz="1200">
              <a:latin typeface="Times New Roman"/>
              <a:cs typeface="Times New Roman"/>
            </a:endParaRPr>
          </a:p>
        </p:txBody>
      </p:sp>
      <p:sp>
        <p:nvSpPr>
          <p:cNvPr id="7" name="object 7"/>
          <p:cNvSpPr/>
          <p:nvPr/>
        </p:nvSpPr>
        <p:spPr>
          <a:xfrm>
            <a:off x="1143000" y="3368040"/>
            <a:ext cx="5372798" cy="140969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200400" y="7410450"/>
            <a:ext cx="1371600" cy="800100"/>
          </a:xfrm>
          <a:custGeom>
            <a:avLst/>
            <a:gdLst/>
            <a:ahLst/>
            <a:cxnLst/>
            <a:rect l="l" t="t" r="r" b="b"/>
            <a:pathLst>
              <a:path w="1371600" h="800100">
                <a:moveTo>
                  <a:pt x="1371600" y="0"/>
                </a:moveTo>
                <a:lnTo>
                  <a:pt x="0" y="0"/>
                </a:lnTo>
                <a:lnTo>
                  <a:pt x="0" y="800100"/>
                </a:lnTo>
                <a:lnTo>
                  <a:pt x="1371600" y="800100"/>
                </a:lnTo>
                <a:lnTo>
                  <a:pt x="1371600" y="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1587500" y="4940033"/>
            <a:ext cx="5074920" cy="287972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spc="-5" dirty="0">
                <a:latin typeface="Times New Roman"/>
                <a:cs typeface="Times New Roman"/>
              </a:rPr>
              <a:t>We </a:t>
            </a:r>
            <a:r>
              <a:rPr sz="1200" dirty="0">
                <a:latin typeface="Times New Roman"/>
                <a:cs typeface="Times New Roman"/>
              </a:rPr>
              <a:t>illustrate </a:t>
            </a:r>
            <a:r>
              <a:rPr sz="1200" spc="-5" dirty="0">
                <a:latin typeface="Times New Roman"/>
                <a:cs typeface="Times New Roman"/>
              </a:rPr>
              <a:t>signals usually </a:t>
            </a:r>
            <a:r>
              <a:rPr sz="1200" dirty="0">
                <a:latin typeface="Times New Roman"/>
                <a:cs typeface="Times New Roman"/>
              </a:rPr>
              <a:t>by </a:t>
            </a:r>
            <a:r>
              <a:rPr sz="1200" spc="-5" dirty="0">
                <a:latin typeface="Times New Roman"/>
                <a:cs typeface="Times New Roman"/>
              </a:rPr>
              <a:t>plotting </a:t>
            </a:r>
            <a:r>
              <a:rPr sz="1200" dirty="0">
                <a:latin typeface="Times New Roman"/>
                <a:cs typeface="Times New Roman"/>
              </a:rPr>
              <a:t>them on a pair of </a:t>
            </a:r>
            <a:r>
              <a:rPr sz="1200" spc="-5" dirty="0">
                <a:latin typeface="Times New Roman"/>
                <a:cs typeface="Times New Roman"/>
              </a:rPr>
              <a:t>perpendicular</a:t>
            </a:r>
            <a:r>
              <a:rPr sz="1200" spc="50" dirty="0">
                <a:latin typeface="Times New Roman"/>
                <a:cs typeface="Times New Roman"/>
              </a:rPr>
              <a:t> </a:t>
            </a:r>
            <a:r>
              <a:rPr sz="1200" spc="-5" dirty="0">
                <a:latin typeface="Times New Roman"/>
                <a:cs typeface="Times New Roman"/>
              </a:rPr>
              <a:t>axis</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Vertical </a:t>
            </a:r>
            <a:r>
              <a:rPr sz="1200" spc="-5" dirty="0">
                <a:latin typeface="Times New Roman"/>
                <a:cs typeface="Times New Roman"/>
              </a:rPr>
              <a:t>axis represent the </a:t>
            </a:r>
            <a:r>
              <a:rPr sz="1200" dirty="0">
                <a:latin typeface="Times New Roman"/>
                <a:cs typeface="Times New Roman"/>
              </a:rPr>
              <a:t>value </a:t>
            </a:r>
            <a:r>
              <a:rPr sz="1200" spc="-5" dirty="0">
                <a:latin typeface="Times New Roman"/>
                <a:cs typeface="Times New Roman"/>
              </a:rPr>
              <a:t>or the strength </a:t>
            </a:r>
            <a:r>
              <a:rPr sz="1200" dirty="0">
                <a:latin typeface="Times New Roman"/>
                <a:cs typeface="Times New Roman"/>
              </a:rPr>
              <a:t>of the</a:t>
            </a:r>
            <a:r>
              <a:rPr sz="1200" spc="3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Horizontal </a:t>
            </a:r>
            <a:r>
              <a:rPr sz="1200" dirty="0">
                <a:latin typeface="Times New Roman"/>
                <a:cs typeface="Times New Roman"/>
              </a:rPr>
              <a:t>axes </a:t>
            </a:r>
            <a:r>
              <a:rPr sz="1200" spc="-5" dirty="0">
                <a:latin typeface="Times New Roman"/>
                <a:cs typeface="Times New Roman"/>
              </a:rPr>
              <a:t>represent </a:t>
            </a:r>
            <a:r>
              <a:rPr sz="1200" dirty="0">
                <a:latin typeface="Times New Roman"/>
                <a:cs typeface="Times New Roman"/>
              </a:rPr>
              <a:t>the </a:t>
            </a:r>
            <a:r>
              <a:rPr sz="1200" spc="-5" dirty="0">
                <a:latin typeface="Times New Roman"/>
                <a:cs typeface="Times New Roman"/>
              </a:rPr>
              <a:t>passage </a:t>
            </a:r>
            <a:r>
              <a:rPr sz="1200" dirty="0">
                <a:latin typeface="Times New Roman"/>
                <a:cs typeface="Times New Roman"/>
              </a:rPr>
              <a:t>of</a:t>
            </a:r>
            <a:r>
              <a:rPr sz="1200" spc="-4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The curve representing the Analog </a:t>
            </a:r>
            <a:r>
              <a:rPr sz="1200" spc="-5" dirty="0">
                <a:latin typeface="Times New Roman"/>
                <a:cs typeface="Times New Roman"/>
              </a:rPr>
              <a:t>signal </a:t>
            </a:r>
            <a:r>
              <a:rPr sz="1200" dirty="0">
                <a:latin typeface="Times New Roman"/>
                <a:cs typeface="Times New Roman"/>
              </a:rPr>
              <a:t>is smooth and </a:t>
            </a:r>
            <a:r>
              <a:rPr sz="1200" spc="-5" dirty="0">
                <a:latin typeface="Times New Roman"/>
                <a:cs typeface="Times New Roman"/>
              </a:rPr>
              <a:t>continuous, passing  </a:t>
            </a:r>
            <a:r>
              <a:rPr sz="1200" dirty="0">
                <a:latin typeface="Times New Roman"/>
                <a:cs typeface="Times New Roman"/>
              </a:rPr>
              <a:t>through an infinite</a:t>
            </a:r>
            <a:r>
              <a:rPr sz="1200" spc="-114" dirty="0">
                <a:latin typeface="Times New Roman"/>
                <a:cs typeface="Times New Roman"/>
              </a:rPr>
              <a:t> </a:t>
            </a:r>
            <a:r>
              <a:rPr sz="1200" spc="-5" dirty="0">
                <a:latin typeface="Times New Roman"/>
                <a:cs typeface="Times New Roman"/>
              </a:rPr>
              <a:t>number</a:t>
            </a:r>
            <a:endParaRPr sz="1200">
              <a:latin typeface="Times New Roman"/>
              <a:cs typeface="Times New Roman"/>
            </a:endParaRPr>
          </a:p>
          <a:p>
            <a:pPr marL="241300" marR="5080" indent="-228600" algn="just">
              <a:lnSpc>
                <a:spcPts val="1380"/>
              </a:lnSpc>
              <a:buFont typeface="Courier New"/>
              <a:buChar char="o"/>
              <a:tabLst>
                <a:tab pos="241300" algn="l"/>
              </a:tabLst>
            </a:pPr>
            <a:r>
              <a:rPr sz="1200" dirty="0">
                <a:latin typeface="Times New Roman"/>
                <a:cs typeface="Times New Roman"/>
              </a:rPr>
              <a:t>The vertical lines of the digital </a:t>
            </a:r>
            <a:r>
              <a:rPr sz="1200" spc="-5" dirty="0">
                <a:latin typeface="Times New Roman"/>
                <a:cs typeface="Times New Roman"/>
              </a:rPr>
              <a:t>signal shows </a:t>
            </a:r>
            <a:r>
              <a:rPr sz="1200" dirty="0">
                <a:latin typeface="Times New Roman"/>
                <a:cs typeface="Times New Roman"/>
              </a:rPr>
              <a:t>the sudden jump the signal </a:t>
            </a:r>
            <a:r>
              <a:rPr sz="1200" spc="-5" dirty="0">
                <a:latin typeface="Times New Roman"/>
                <a:cs typeface="Times New Roman"/>
              </a:rPr>
              <a:t>makes  </a:t>
            </a:r>
            <a:r>
              <a:rPr sz="1200" dirty="0">
                <a:latin typeface="Times New Roman"/>
                <a:cs typeface="Times New Roman"/>
              </a:rPr>
              <a:t>from value to value. The flat highs and the lows </a:t>
            </a:r>
            <a:r>
              <a:rPr sz="1200" spc="-5" dirty="0">
                <a:latin typeface="Times New Roman"/>
                <a:cs typeface="Times New Roman"/>
              </a:rPr>
              <a:t>represent that </a:t>
            </a:r>
            <a:r>
              <a:rPr sz="1200" dirty="0">
                <a:latin typeface="Times New Roman"/>
                <a:cs typeface="Times New Roman"/>
              </a:rPr>
              <a:t>those </a:t>
            </a:r>
            <a:r>
              <a:rPr sz="1200" spc="-5" dirty="0">
                <a:latin typeface="Times New Roman"/>
                <a:cs typeface="Times New Roman"/>
              </a:rPr>
              <a:t>values </a:t>
            </a:r>
            <a:r>
              <a:rPr sz="1200" dirty="0">
                <a:latin typeface="Times New Roman"/>
                <a:cs typeface="Times New Roman"/>
              </a:rPr>
              <a:t>are  </a:t>
            </a:r>
            <a:r>
              <a:rPr sz="1200" spc="-5" dirty="0">
                <a:latin typeface="Times New Roman"/>
                <a:cs typeface="Times New Roman"/>
              </a:rPr>
              <a:t>fixed</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In short, Analog signal varies </a:t>
            </a:r>
            <a:r>
              <a:rPr sz="1200" spc="-5" dirty="0">
                <a:latin typeface="Times New Roman"/>
                <a:cs typeface="Times New Roman"/>
              </a:rPr>
              <a:t>continuously w.r.t Time whereas Digital signal  varies</a:t>
            </a:r>
            <a:r>
              <a:rPr sz="1200" spc="-105" dirty="0">
                <a:latin typeface="Times New Roman"/>
                <a:cs typeface="Times New Roman"/>
              </a:rPr>
              <a:t> </a:t>
            </a:r>
            <a:r>
              <a:rPr sz="1200" dirty="0">
                <a:latin typeface="Times New Roman"/>
                <a:cs typeface="Times New Roman"/>
              </a:rPr>
              <a:t>instantaneous</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100">
              <a:latin typeface="Times New Roman"/>
              <a:cs typeface="Times New Roman"/>
            </a:endParaRPr>
          </a:p>
          <a:p>
            <a:pPr marL="1301750">
              <a:lnSpc>
                <a:spcPct val="100000"/>
              </a:lnSpc>
            </a:pPr>
            <a:r>
              <a:rPr sz="1200" b="1" u="heavy" dirty="0">
                <a:latin typeface="Times New Roman"/>
                <a:cs typeface="Times New Roman"/>
              </a:rPr>
              <a:t>Periodic </a:t>
            </a:r>
            <a:r>
              <a:rPr sz="1200" b="1" u="heavy" spc="-5" dirty="0">
                <a:latin typeface="Times New Roman"/>
                <a:cs typeface="Times New Roman"/>
              </a:rPr>
              <a:t>and </a:t>
            </a:r>
            <a:r>
              <a:rPr sz="1200" b="1" u="heavy" dirty="0">
                <a:latin typeface="Times New Roman"/>
                <a:cs typeface="Times New Roman"/>
              </a:rPr>
              <a:t>Aperiodic</a:t>
            </a:r>
            <a:r>
              <a:rPr sz="1200" b="1" u="heavy" spc="-95" dirty="0">
                <a:latin typeface="Times New Roman"/>
                <a:cs typeface="Times New Roman"/>
              </a:rPr>
              <a:t> </a:t>
            </a:r>
            <a:r>
              <a:rPr sz="1200" b="1" u="heavy" dirty="0">
                <a:latin typeface="Times New Roman"/>
                <a:cs typeface="Times New Roman"/>
              </a:rPr>
              <a:t>Signals</a:t>
            </a:r>
            <a:endParaRPr sz="1200">
              <a:latin typeface="Times New Roman"/>
              <a:cs typeface="Times New Roman"/>
            </a:endParaRPr>
          </a:p>
          <a:p>
            <a:pPr>
              <a:lnSpc>
                <a:spcPct val="100000"/>
              </a:lnSpc>
            </a:pPr>
            <a:endParaRPr sz="1600">
              <a:latin typeface="Times New Roman"/>
              <a:cs typeface="Times New Roman"/>
            </a:endParaRPr>
          </a:p>
          <a:p>
            <a:pPr marL="1709420" marR="2180590" indent="364490">
              <a:lnSpc>
                <a:spcPts val="1380"/>
              </a:lnSpc>
            </a:pPr>
            <a:r>
              <a:rPr sz="1200" dirty="0">
                <a:latin typeface="Times New Roman"/>
                <a:cs typeface="Times New Roman"/>
              </a:rPr>
              <a:t>Signals  (Analog or</a:t>
            </a:r>
            <a:r>
              <a:rPr sz="1200" spc="-114" dirty="0">
                <a:latin typeface="Times New Roman"/>
                <a:cs typeface="Times New Roman"/>
              </a:rPr>
              <a:t> </a:t>
            </a:r>
            <a:r>
              <a:rPr sz="1200" dirty="0">
                <a:latin typeface="Times New Roman"/>
                <a:cs typeface="Times New Roman"/>
              </a:rPr>
              <a:t>Digital)</a:t>
            </a:r>
            <a:endParaRPr sz="1200">
              <a:latin typeface="Times New Roman"/>
              <a:cs typeface="Times New Roman"/>
            </a:endParaRPr>
          </a:p>
        </p:txBody>
      </p:sp>
      <p:sp>
        <p:nvSpPr>
          <p:cNvPr id="10" name="object 10"/>
          <p:cNvSpPr/>
          <p:nvPr/>
        </p:nvSpPr>
        <p:spPr>
          <a:xfrm>
            <a:off x="1600200" y="9010650"/>
            <a:ext cx="1485900" cy="457200"/>
          </a:xfrm>
          <a:custGeom>
            <a:avLst/>
            <a:gdLst/>
            <a:ahLst/>
            <a:cxnLst/>
            <a:rect l="l" t="t" r="r" b="b"/>
            <a:pathLst>
              <a:path w="1485900" h="457200">
                <a:moveTo>
                  <a:pt x="1485900" y="0"/>
                </a:moveTo>
                <a:lnTo>
                  <a:pt x="0" y="0"/>
                </a:lnTo>
                <a:lnTo>
                  <a:pt x="0" y="457200"/>
                </a:lnTo>
                <a:lnTo>
                  <a:pt x="1485900" y="457200"/>
                </a:lnTo>
                <a:lnTo>
                  <a:pt x="1485900"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2076704" y="9049511"/>
            <a:ext cx="53403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Periodic</a:t>
            </a:r>
            <a:endParaRPr sz="1200">
              <a:latin typeface="Times New Roman"/>
              <a:cs typeface="Times New Roman"/>
            </a:endParaRPr>
          </a:p>
        </p:txBody>
      </p:sp>
      <p:sp>
        <p:nvSpPr>
          <p:cNvPr id="12" name="object 12"/>
          <p:cNvSpPr/>
          <p:nvPr/>
        </p:nvSpPr>
        <p:spPr>
          <a:xfrm>
            <a:off x="4572000" y="9010650"/>
            <a:ext cx="1485900" cy="457200"/>
          </a:xfrm>
          <a:custGeom>
            <a:avLst/>
            <a:gdLst/>
            <a:ahLst/>
            <a:cxnLst/>
            <a:rect l="l" t="t" r="r" b="b"/>
            <a:pathLst>
              <a:path w="1485900" h="457200">
                <a:moveTo>
                  <a:pt x="1485900" y="0"/>
                </a:moveTo>
                <a:lnTo>
                  <a:pt x="0" y="0"/>
                </a:lnTo>
                <a:lnTo>
                  <a:pt x="0" y="457200"/>
                </a:lnTo>
                <a:lnTo>
                  <a:pt x="1485900" y="457200"/>
                </a:lnTo>
                <a:lnTo>
                  <a:pt x="1485900" y="0"/>
                </a:lnTo>
                <a:close/>
              </a:path>
            </a:pathLst>
          </a:custGeom>
          <a:ln w="9525">
            <a:solidFill>
              <a:srgbClr val="000000"/>
            </a:solidFill>
          </a:ln>
        </p:spPr>
        <p:txBody>
          <a:bodyPr wrap="square" lIns="0" tIns="0" rIns="0" bIns="0" rtlCol="0"/>
          <a:lstStyle/>
          <a:p>
            <a:endParaRPr/>
          </a:p>
        </p:txBody>
      </p:sp>
      <p:sp>
        <p:nvSpPr>
          <p:cNvPr id="13" name="object 13"/>
          <p:cNvSpPr txBox="1"/>
          <p:nvPr/>
        </p:nvSpPr>
        <p:spPr>
          <a:xfrm>
            <a:off x="4997450" y="9049511"/>
            <a:ext cx="63627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Aperiodic</a:t>
            </a:r>
            <a:endParaRPr sz="1200">
              <a:latin typeface="Times New Roman"/>
              <a:cs typeface="Times New Roman"/>
            </a:endParaRPr>
          </a:p>
        </p:txBody>
      </p:sp>
      <p:sp>
        <p:nvSpPr>
          <p:cNvPr id="14" name="object 14"/>
          <p:cNvSpPr/>
          <p:nvPr/>
        </p:nvSpPr>
        <p:spPr>
          <a:xfrm>
            <a:off x="2171700" y="8210550"/>
            <a:ext cx="1714500" cy="800100"/>
          </a:xfrm>
          <a:custGeom>
            <a:avLst/>
            <a:gdLst/>
            <a:ahLst/>
            <a:cxnLst/>
            <a:rect l="l" t="t" r="r" b="b"/>
            <a:pathLst>
              <a:path w="1714500" h="800100">
                <a:moveTo>
                  <a:pt x="1714500" y="0"/>
                </a:moveTo>
                <a:lnTo>
                  <a:pt x="1714500" y="571500"/>
                </a:lnTo>
                <a:lnTo>
                  <a:pt x="0" y="571500"/>
                </a:lnTo>
                <a:lnTo>
                  <a:pt x="762" y="800100"/>
                </a:lnTo>
              </a:path>
            </a:pathLst>
          </a:custGeom>
          <a:ln w="9525">
            <a:solidFill>
              <a:srgbClr val="000000"/>
            </a:solidFill>
          </a:ln>
        </p:spPr>
        <p:txBody>
          <a:bodyPr wrap="square" lIns="0" tIns="0" rIns="0" bIns="0" rtlCol="0"/>
          <a:lstStyle/>
          <a:p>
            <a:endParaRPr/>
          </a:p>
        </p:txBody>
      </p:sp>
      <p:sp>
        <p:nvSpPr>
          <p:cNvPr id="15" name="object 15"/>
          <p:cNvSpPr/>
          <p:nvPr/>
        </p:nvSpPr>
        <p:spPr>
          <a:xfrm>
            <a:off x="3886200" y="8782050"/>
            <a:ext cx="1485900" cy="228600"/>
          </a:xfrm>
          <a:custGeom>
            <a:avLst/>
            <a:gdLst/>
            <a:ahLst/>
            <a:cxnLst/>
            <a:rect l="l" t="t" r="r" b="b"/>
            <a:pathLst>
              <a:path w="1485900" h="228600">
                <a:moveTo>
                  <a:pt x="0" y="0"/>
                </a:moveTo>
                <a:lnTo>
                  <a:pt x="1485900" y="0"/>
                </a:lnTo>
                <a:lnTo>
                  <a:pt x="1485900" y="228600"/>
                </a:lnTo>
              </a:path>
            </a:pathLst>
          </a:custGeom>
          <a:ln w="9525">
            <a:solidFill>
              <a:srgbClr val="000000"/>
            </a:solidFill>
          </a:ln>
        </p:spPr>
        <p:txBody>
          <a:bodyPr wrap="square" lIns="0" tIns="0" rIns="0" bIns="0" rtlCol="0"/>
          <a:lstStyle/>
          <a:p>
            <a:endParaRPr/>
          </a:p>
        </p:txBody>
      </p:sp>
      <p:sp>
        <p:nvSpPr>
          <p:cNvPr id="16" name="object 16"/>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7" name="object 17"/>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57</a:t>
            </a:fld>
            <a:endParaRPr dirty="0"/>
          </a:p>
        </p:txBody>
      </p:sp>
    </p:spTree>
    <p:extLst>
      <p:ext uri="{BB962C8B-B14F-4D97-AF65-F5344CB8AC3E}">
        <p14:creationId xmlns:p14="http://schemas.microsoft.com/office/powerpoint/2010/main" val="281887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03731"/>
            <a:ext cx="5302885" cy="142049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Periodic</a:t>
            </a:r>
            <a:r>
              <a:rPr sz="1200" b="1" spc="-105" dirty="0">
                <a:latin typeface="Times New Roman"/>
                <a:cs typeface="Times New Roman"/>
              </a:rPr>
              <a:t> </a:t>
            </a:r>
            <a:r>
              <a:rPr sz="1200" b="1" dirty="0">
                <a:latin typeface="Times New Roman"/>
                <a:cs typeface="Times New Roman"/>
              </a:rPr>
              <a:t>Signals</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5080" lvl="1" indent="-228600" algn="just">
              <a:lnSpc>
                <a:spcPts val="1380"/>
              </a:lnSpc>
              <a:spcBef>
                <a:spcPts val="5"/>
              </a:spcBef>
              <a:buFont typeface="Courier New"/>
              <a:buChar char="o"/>
              <a:tabLst>
                <a:tab pos="469900" algn="l"/>
              </a:tabLst>
            </a:pPr>
            <a:r>
              <a:rPr sz="1200" spc="-5" dirty="0">
                <a:latin typeface="Times New Roman"/>
                <a:cs typeface="Times New Roman"/>
              </a:rPr>
              <a:t>A </a:t>
            </a:r>
            <a:r>
              <a:rPr sz="1200" dirty="0">
                <a:latin typeface="Times New Roman"/>
                <a:cs typeface="Times New Roman"/>
              </a:rPr>
              <a:t>signal is called </a:t>
            </a:r>
            <a:r>
              <a:rPr sz="1200" spc="-5" dirty="0">
                <a:latin typeface="Times New Roman"/>
                <a:cs typeface="Times New Roman"/>
              </a:rPr>
              <a:t>Periodic </a:t>
            </a:r>
            <a:r>
              <a:rPr sz="1200" dirty="0">
                <a:latin typeface="Times New Roman"/>
                <a:cs typeface="Times New Roman"/>
              </a:rPr>
              <a:t>if it </a:t>
            </a:r>
            <a:r>
              <a:rPr sz="1200" spc="-5" dirty="0">
                <a:latin typeface="Times New Roman"/>
                <a:cs typeface="Times New Roman"/>
              </a:rPr>
              <a:t>completes </a:t>
            </a:r>
            <a:r>
              <a:rPr sz="1200" dirty="0">
                <a:latin typeface="Times New Roman"/>
                <a:cs typeface="Times New Roman"/>
              </a:rPr>
              <a:t>a </a:t>
            </a:r>
            <a:r>
              <a:rPr sz="1200" spc="-5" dirty="0">
                <a:latin typeface="Times New Roman"/>
                <a:cs typeface="Times New Roman"/>
              </a:rPr>
              <a:t>pattern within </a:t>
            </a:r>
            <a:r>
              <a:rPr sz="1200" dirty="0">
                <a:latin typeface="Times New Roman"/>
                <a:cs typeface="Times New Roman"/>
              </a:rPr>
              <a:t>a </a:t>
            </a:r>
            <a:r>
              <a:rPr sz="1200" spc="-5" dirty="0">
                <a:latin typeface="Times New Roman"/>
                <a:cs typeface="Times New Roman"/>
              </a:rPr>
              <a:t>measurable time  frame </a:t>
            </a:r>
            <a:r>
              <a:rPr sz="1200" dirty="0">
                <a:latin typeface="Times New Roman"/>
                <a:cs typeface="Times New Roman"/>
              </a:rPr>
              <a:t>called a Period </a:t>
            </a:r>
            <a:r>
              <a:rPr sz="1200" spc="-5" dirty="0">
                <a:latin typeface="Times New Roman"/>
                <a:cs typeface="Times New Roman"/>
              </a:rPr>
              <a:t>and </a:t>
            </a:r>
            <a:r>
              <a:rPr sz="1200" dirty="0">
                <a:latin typeface="Times New Roman"/>
                <a:cs typeface="Times New Roman"/>
              </a:rPr>
              <a:t>then repeats </a:t>
            </a:r>
            <a:r>
              <a:rPr sz="1200" spc="-5" dirty="0">
                <a:latin typeface="Times New Roman"/>
                <a:cs typeface="Times New Roman"/>
              </a:rPr>
              <a:t>that pattern over </a:t>
            </a:r>
            <a:r>
              <a:rPr sz="1200" dirty="0">
                <a:latin typeface="Times New Roman"/>
                <a:cs typeface="Times New Roman"/>
              </a:rPr>
              <a:t>identical </a:t>
            </a:r>
            <a:r>
              <a:rPr sz="1200" spc="-5" dirty="0">
                <a:latin typeface="Times New Roman"/>
                <a:cs typeface="Times New Roman"/>
              </a:rPr>
              <a:t>subsequent  </a:t>
            </a:r>
            <a:r>
              <a:rPr sz="1200" dirty="0">
                <a:latin typeface="Times New Roman"/>
                <a:cs typeface="Times New Roman"/>
              </a:rPr>
              <a:t>Periods</a:t>
            </a:r>
            <a:endParaRPr sz="1200">
              <a:latin typeface="Times New Roman"/>
              <a:cs typeface="Times New Roman"/>
            </a:endParaRPr>
          </a:p>
          <a:p>
            <a:pPr marL="469900" lvl="1" indent="-228600">
              <a:lnSpc>
                <a:spcPts val="1315"/>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completion </a:t>
            </a:r>
            <a:r>
              <a:rPr sz="1200" dirty="0">
                <a:latin typeface="Times New Roman"/>
                <a:cs typeface="Times New Roman"/>
              </a:rPr>
              <a:t>of one full </a:t>
            </a:r>
            <a:r>
              <a:rPr sz="1200" spc="-5" dirty="0">
                <a:latin typeface="Times New Roman"/>
                <a:cs typeface="Times New Roman"/>
              </a:rPr>
              <a:t>pattern </a:t>
            </a:r>
            <a:r>
              <a:rPr sz="1200" dirty="0">
                <a:latin typeface="Times New Roman"/>
                <a:cs typeface="Times New Roman"/>
              </a:rPr>
              <a:t>is called a</a:t>
            </a:r>
            <a:r>
              <a:rPr sz="1200" spc="-45" dirty="0">
                <a:latin typeface="Times New Roman"/>
                <a:cs typeface="Times New Roman"/>
              </a:rPr>
              <a:t> </a:t>
            </a:r>
            <a:r>
              <a:rPr sz="1200" dirty="0">
                <a:latin typeface="Times New Roman"/>
                <a:cs typeface="Times New Roman"/>
              </a:rPr>
              <a:t>CYCLE</a:t>
            </a:r>
            <a:endParaRPr sz="1200">
              <a:latin typeface="Times New Roman"/>
              <a:cs typeface="Times New Roman"/>
            </a:endParaRPr>
          </a:p>
          <a:p>
            <a:pPr marL="469900" marR="5080" lvl="1" indent="-228600" algn="just">
              <a:lnSpc>
                <a:spcPts val="1380"/>
              </a:lnSpc>
              <a:spcBef>
                <a:spcPts val="65"/>
              </a:spcBef>
              <a:buFont typeface="Courier New"/>
              <a:buChar char="o"/>
              <a:tabLst>
                <a:tab pos="469900" algn="l"/>
              </a:tabLst>
            </a:pPr>
            <a:r>
              <a:rPr sz="1200" dirty="0">
                <a:latin typeface="Times New Roman"/>
                <a:cs typeface="Times New Roman"/>
              </a:rPr>
              <a:t>Period: </a:t>
            </a:r>
            <a:r>
              <a:rPr sz="1200" spc="-5" dirty="0">
                <a:latin typeface="Times New Roman"/>
                <a:cs typeface="Times New Roman"/>
              </a:rPr>
              <a:t>Time </a:t>
            </a:r>
            <a:r>
              <a:rPr sz="1200" dirty="0">
                <a:latin typeface="Times New Roman"/>
                <a:cs typeface="Times New Roman"/>
              </a:rPr>
              <a:t>required (in Seconds) to </a:t>
            </a:r>
            <a:r>
              <a:rPr sz="1200" spc="-5" dirty="0">
                <a:latin typeface="Times New Roman"/>
                <a:cs typeface="Times New Roman"/>
              </a:rPr>
              <a:t>complete </a:t>
            </a:r>
            <a:r>
              <a:rPr sz="1200" dirty="0">
                <a:latin typeface="Times New Roman"/>
                <a:cs typeface="Times New Roman"/>
              </a:rPr>
              <a:t>one full cycle, represented by  ‘T’</a:t>
            </a:r>
            <a:endParaRPr sz="1200">
              <a:latin typeface="Times New Roman"/>
              <a:cs typeface="Times New Roman"/>
            </a:endParaRPr>
          </a:p>
        </p:txBody>
      </p:sp>
      <p:sp>
        <p:nvSpPr>
          <p:cNvPr id="7" name="object 7"/>
          <p:cNvSpPr/>
          <p:nvPr/>
        </p:nvSpPr>
        <p:spPr>
          <a:xfrm>
            <a:off x="1828800" y="2316479"/>
            <a:ext cx="5145163" cy="182117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4126991"/>
            <a:ext cx="5303520" cy="71945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Aperiodic</a:t>
            </a:r>
            <a:r>
              <a:rPr sz="1200" b="1" spc="-105" dirty="0">
                <a:latin typeface="Times New Roman"/>
                <a:cs typeface="Times New Roman"/>
              </a:rPr>
              <a:t> </a:t>
            </a:r>
            <a:r>
              <a:rPr sz="1200" b="1" dirty="0">
                <a:latin typeface="Times New Roman"/>
                <a:cs typeface="Times New Roman"/>
              </a:rPr>
              <a:t>Signals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469900" marR="5080" indent="-228600">
              <a:lnSpc>
                <a:spcPts val="1380"/>
              </a:lnSpc>
              <a:spcBef>
                <a:spcPts val="5"/>
              </a:spcBef>
            </a:pPr>
            <a:r>
              <a:rPr sz="1200" spc="-5" dirty="0">
                <a:latin typeface="Courier New"/>
                <a:cs typeface="Courier New"/>
              </a:rPr>
              <a:t>o </a:t>
            </a:r>
            <a:r>
              <a:rPr sz="1200" spc="-5" dirty="0">
                <a:latin typeface="Times New Roman"/>
                <a:cs typeface="Times New Roman"/>
              </a:rPr>
              <a:t>An Aperiodic or Non-Periodic signal </a:t>
            </a:r>
            <a:r>
              <a:rPr sz="1200" dirty="0">
                <a:latin typeface="Times New Roman"/>
                <a:cs typeface="Times New Roman"/>
              </a:rPr>
              <a:t>is the one </a:t>
            </a:r>
            <a:r>
              <a:rPr sz="1200" spc="-5" dirty="0">
                <a:latin typeface="Times New Roman"/>
                <a:cs typeface="Times New Roman"/>
              </a:rPr>
              <a:t>that changes constantly  </a:t>
            </a:r>
            <a:r>
              <a:rPr sz="1200" dirty="0">
                <a:latin typeface="Times New Roman"/>
                <a:cs typeface="Times New Roman"/>
              </a:rPr>
              <a:t>without </a:t>
            </a:r>
            <a:r>
              <a:rPr sz="1200" spc="-5" dirty="0">
                <a:latin typeface="Times New Roman"/>
                <a:cs typeface="Times New Roman"/>
              </a:rPr>
              <a:t>exhibiting </a:t>
            </a:r>
            <a:r>
              <a:rPr sz="1200" dirty="0">
                <a:latin typeface="Times New Roman"/>
                <a:cs typeface="Times New Roman"/>
              </a:rPr>
              <a:t>a pattern or </a:t>
            </a:r>
            <a:r>
              <a:rPr sz="1200" spc="-5" dirty="0">
                <a:latin typeface="Times New Roman"/>
                <a:cs typeface="Times New Roman"/>
              </a:rPr>
              <a:t>cycle </a:t>
            </a:r>
            <a:r>
              <a:rPr sz="1200" dirty="0">
                <a:latin typeface="Times New Roman"/>
                <a:cs typeface="Times New Roman"/>
              </a:rPr>
              <a:t>that repeats over</a:t>
            </a:r>
            <a:r>
              <a:rPr sz="1200" spc="-75" dirty="0">
                <a:latin typeface="Times New Roman"/>
                <a:cs typeface="Times New Roman"/>
              </a:rPr>
              <a:t> </a:t>
            </a:r>
            <a:r>
              <a:rPr sz="1200" spc="-5" dirty="0">
                <a:latin typeface="Times New Roman"/>
                <a:cs typeface="Times New Roman"/>
              </a:rPr>
              <a:t>time</a:t>
            </a:r>
            <a:endParaRPr sz="1200">
              <a:latin typeface="Times New Roman"/>
              <a:cs typeface="Times New Roman"/>
            </a:endParaRPr>
          </a:p>
        </p:txBody>
      </p:sp>
      <p:sp>
        <p:nvSpPr>
          <p:cNvPr id="9" name="object 9"/>
          <p:cNvSpPr/>
          <p:nvPr/>
        </p:nvSpPr>
        <p:spPr>
          <a:xfrm>
            <a:off x="2057400" y="5013959"/>
            <a:ext cx="3415233" cy="1322832"/>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358900" y="6513576"/>
            <a:ext cx="5301615" cy="3081020"/>
          </a:xfrm>
          <a:prstGeom prst="rect">
            <a:avLst/>
          </a:prstGeom>
        </p:spPr>
        <p:txBody>
          <a:bodyPr vert="horz" wrap="square" lIns="0" tIns="0" rIns="0" bIns="0" rtlCol="0">
            <a:spAutoFit/>
          </a:bodyPr>
          <a:lstStyle/>
          <a:p>
            <a:pPr marL="927100" indent="-228600">
              <a:lnSpc>
                <a:spcPts val="1400"/>
              </a:lnSpc>
              <a:buFont typeface="Symbol"/>
              <a:buChar char=""/>
              <a:tabLst>
                <a:tab pos="926465" algn="l"/>
                <a:tab pos="927100" algn="l"/>
              </a:tabLst>
            </a:pPr>
            <a:r>
              <a:rPr sz="1200" b="1" dirty="0">
                <a:latin typeface="Times New Roman"/>
                <a:cs typeface="Times New Roman"/>
              </a:rPr>
              <a:t>Fourier</a:t>
            </a:r>
            <a:r>
              <a:rPr sz="1200" b="1" spc="-100" dirty="0">
                <a:latin typeface="Times New Roman"/>
                <a:cs typeface="Times New Roman"/>
              </a:rPr>
              <a:t> </a:t>
            </a:r>
            <a:r>
              <a:rPr sz="1200" b="1" dirty="0">
                <a:latin typeface="Times New Roman"/>
                <a:cs typeface="Times New Roman"/>
              </a:rPr>
              <a:t>Transform</a:t>
            </a:r>
            <a:endParaRPr sz="1200">
              <a:latin typeface="Times New Roman"/>
              <a:cs typeface="Times New Roman"/>
            </a:endParaRPr>
          </a:p>
          <a:p>
            <a:pPr marL="927100" marR="5080" algn="just">
              <a:lnSpc>
                <a:spcPts val="1380"/>
              </a:lnSpc>
              <a:spcBef>
                <a:spcPts val="55"/>
              </a:spcBef>
            </a:pPr>
            <a:r>
              <a:rPr sz="1200" spc="-5" dirty="0">
                <a:latin typeface="Times New Roman"/>
                <a:cs typeface="Times New Roman"/>
              </a:rPr>
              <a:t>It has been proved by </a:t>
            </a:r>
            <a:r>
              <a:rPr sz="1200" dirty="0">
                <a:latin typeface="Times New Roman"/>
                <a:cs typeface="Times New Roman"/>
              </a:rPr>
              <a:t>a </a:t>
            </a:r>
            <a:r>
              <a:rPr sz="1200" spc="-5" dirty="0">
                <a:latin typeface="Times New Roman"/>
                <a:cs typeface="Times New Roman"/>
              </a:rPr>
              <a:t>technique called FOURIER TRANSFORM  </a:t>
            </a:r>
            <a:r>
              <a:rPr sz="1200" dirty="0">
                <a:latin typeface="Times New Roman"/>
                <a:cs typeface="Times New Roman"/>
              </a:rPr>
              <a:t>that any Aperiodic signal can be </a:t>
            </a:r>
            <a:r>
              <a:rPr sz="1200" spc="-5" dirty="0">
                <a:latin typeface="Times New Roman"/>
                <a:cs typeface="Times New Roman"/>
              </a:rPr>
              <a:t>decomposed </a:t>
            </a:r>
            <a:r>
              <a:rPr sz="1200" dirty="0">
                <a:latin typeface="Times New Roman"/>
                <a:cs typeface="Times New Roman"/>
              </a:rPr>
              <a:t>into an infinite </a:t>
            </a:r>
            <a:r>
              <a:rPr sz="1200" spc="-5" dirty="0">
                <a:latin typeface="Times New Roman"/>
                <a:cs typeface="Times New Roman"/>
              </a:rPr>
              <a:t>number  </a:t>
            </a:r>
            <a:r>
              <a:rPr sz="1200" dirty="0">
                <a:latin typeface="Times New Roman"/>
                <a:cs typeface="Times New Roman"/>
              </a:rPr>
              <a:t>of Periodic</a:t>
            </a:r>
            <a:r>
              <a:rPr sz="1200" spc="-114"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ts val="1405"/>
              </a:lnSpc>
              <a:buFont typeface="Meiryo"/>
              <a:buChar char="❖"/>
              <a:tabLst>
                <a:tab pos="241300" algn="l"/>
              </a:tabLst>
            </a:pPr>
            <a:r>
              <a:rPr sz="1200" b="1" spc="-5" dirty="0">
                <a:latin typeface="Times New Roman"/>
                <a:cs typeface="Times New Roman"/>
              </a:rPr>
              <a:t>ANALOG</a:t>
            </a:r>
            <a:r>
              <a:rPr sz="1200" b="1" spc="-65" dirty="0">
                <a:latin typeface="Times New Roman"/>
                <a:cs typeface="Times New Roman"/>
              </a:rPr>
              <a:t> </a:t>
            </a:r>
            <a:r>
              <a:rPr sz="1200" b="1" spc="-10" dirty="0">
                <a:latin typeface="Times New Roman"/>
                <a:cs typeface="Times New Roman"/>
              </a:rPr>
              <a:t>SIGNALS</a:t>
            </a:r>
            <a:endParaRPr sz="1200">
              <a:latin typeface="Times New Roman"/>
              <a:cs typeface="Times New Roman"/>
            </a:endParaRPr>
          </a:p>
          <a:p>
            <a:pPr marL="469900" lvl="1" indent="-228600">
              <a:lnSpc>
                <a:spcPts val="1405"/>
              </a:lnSpc>
              <a:buFont typeface="Courier New"/>
              <a:buChar char="o"/>
              <a:tabLst>
                <a:tab pos="469900" algn="l"/>
              </a:tabLst>
            </a:pPr>
            <a:r>
              <a:rPr sz="1200" dirty="0">
                <a:latin typeface="Times New Roman"/>
                <a:cs typeface="Times New Roman"/>
              </a:rPr>
              <a:t>Analog </a:t>
            </a:r>
            <a:r>
              <a:rPr sz="1200" spc="-5" dirty="0">
                <a:latin typeface="Times New Roman"/>
                <a:cs typeface="Times New Roman"/>
              </a:rPr>
              <a:t>signals </a:t>
            </a:r>
            <a:r>
              <a:rPr sz="1200" dirty="0">
                <a:latin typeface="Times New Roman"/>
                <a:cs typeface="Times New Roman"/>
              </a:rPr>
              <a:t>can </a:t>
            </a:r>
            <a:r>
              <a:rPr sz="1200" spc="-5" dirty="0">
                <a:latin typeface="Times New Roman"/>
                <a:cs typeface="Times New Roman"/>
              </a:rPr>
              <a:t>be </a:t>
            </a:r>
            <a:r>
              <a:rPr sz="1200" dirty="0">
                <a:latin typeface="Times New Roman"/>
                <a:cs typeface="Times New Roman"/>
              </a:rPr>
              <a:t>classified as </a:t>
            </a:r>
            <a:r>
              <a:rPr sz="1200" spc="-5" dirty="0">
                <a:latin typeface="Times New Roman"/>
                <a:cs typeface="Times New Roman"/>
              </a:rPr>
              <a:t>Simple </a:t>
            </a:r>
            <a:r>
              <a:rPr sz="1200" dirty="0">
                <a:latin typeface="Times New Roman"/>
                <a:cs typeface="Times New Roman"/>
              </a:rPr>
              <a:t>or</a:t>
            </a:r>
            <a:r>
              <a:rPr sz="1200" spc="-65" dirty="0">
                <a:latin typeface="Times New Roman"/>
                <a:cs typeface="Times New Roman"/>
              </a:rPr>
              <a:t> </a:t>
            </a:r>
            <a:r>
              <a:rPr sz="1200" dirty="0">
                <a:latin typeface="Times New Roman"/>
                <a:cs typeface="Times New Roman"/>
              </a:rPr>
              <a:t>Composite</a:t>
            </a:r>
            <a:endParaRPr sz="1200">
              <a:latin typeface="Times New Roman"/>
              <a:cs typeface="Times New Roman"/>
            </a:endParaRPr>
          </a:p>
          <a:p>
            <a:pPr lvl="1">
              <a:lnSpc>
                <a:spcPct val="100000"/>
              </a:lnSpc>
              <a:spcBef>
                <a:spcPts val="55"/>
              </a:spcBef>
              <a:buFont typeface="Courier New"/>
              <a:buChar char="o"/>
            </a:pPr>
            <a:endParaRPr sz="1100">
              <a:latin typeface="Times New Roman"/>
              <a:cs typeface="Times New Roman"/>
            </a:endParaRPr>
          </a:p>
          <a:p>
            <a:pPr marL="469900" lvl="1" indent="-228600">
              <a:lnSpc>
                <a:spcPts val="1405"/>
              </a:lnSpc>
              <a:buFont typeface="Courier New"/>
              <a:buChar char="o"/>
              <a:tabLst>
                <a:tab pos="469900" algn="l"/>
              </a:tabLst>
            </a:pPr>
            <a:r>
              <a:rPr sz="1200" spc="-5" dirty="0">
                <a:latin typeface="Times New Roman"/>
                <a:cs typeface="Times New Roman"/>
              </a:rPr>
              <a:t>Simple </a:t>
            </a:r>
            <a:r>
              <a:rPr sz="1200" dirty="0">
                <a:latin typeface="Times New Roman"/>
                <a:cs typeface="Times New Roman"/>
              </a:rPr>
              <a:t>Analog </a:t>
            </a:r>
            <a:r>
              <a:rPr sz="1200" spc="-5" dirty="0">
                <a:latin typeface="Times New Roman"/>
                <a:cs typeface="Times New Roman"/>
              </a:rPr>
              <a:t>Signal(Sine</a:t>
            </a:r>
            <a:r>
              <a:rPr sz="1200" spc="-30" dirty="0">
                <a:latin typeface="Times New Roman"/>
                <a:cs typeface="Times New Roman"/>
              </a:rPr>
              <a:t> </a:t>
            </a:r>
            <a:r>
              <a:rPr sz="1200" spc="-5" dirty="0">
                <a:latin typeface="Times New Roman"/>
                <a:cs typeface="Times New Roman"/>
              </a:rPr>
              <a:t>Wave)</a:t>
            </a:r>
            <a:endParaRPr sz="1200">
              <a:latin typeface="Times New Roman"/>
              <a:cs typeface="Times New Roman"/>
            </a:endParaRPr>
          </a:p>
          <a:p>
            <a:pPr marL="698500">
              <a:lnSpc>
                <a:spcPts val="1764"/>
              </a:lnSpc>
            </a:pPr>
            <a:r>
              <a:rPr sz="1500" dirty="0">
                <a:latin typeface="Arial"/>
                <a:cs typeface="Arial"/>
              </a:rPr>
              <a:t>–</a:t>
            </a:r>
            <a:r>
              <a:rPr sz="1200" dirty="0">
                <a:latin typeface="Times New Roman"/>
                <a:cs typeface="Times New Roman"/>
              </a:rPr>
              <a:t>Cannot be </a:t>
            </a:r>
            <a:r>
              <a:rPr sz="1200" spc="-5" dirty="0">
                <a:latin typeface="Times New Roman"/>
                <a:cs typeface="Times New Roman"/>
              </a:rPr>
              <a:t>decomposed </a:t>
            </a:r>
            <a:r>
              <a:rPr sz="1200" dirty="0">
                <a:latin typeface="Times New Roman"/>
                <a:cs typeface="Times New Roman"/>
              </a:rPr>
              <a:t>into </a:t>
            </a:r>
            <a:r>
              <a:rPr sz="1200" spc="-5" dirty="0">
                <a:latin typeface="Times New Roman"/>
                <a:cs typeface="Times New Roman"/>
              </a:rPr>
              <a:t>simpler</a:t>
            </a:r>
            <a:r>
              <a:rPr sz="1200" spc="-65"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469900" lvl="1" indent="-228600">
              <a:lnSpc>
                <a:spcPts val="1405"/>
              </a:lnSpc>
              <a:spcBef>
                <a:spcPts val="1260"/>
              </a:spcBef>
              <a:buFont typeface="Courier New"/>
              <a:buChar char="o"/>
              <a:tabLst>
                <a:tab pos="469900" algn="l"/>
              </a:tabLst>
            </a:pPr>
            <a:r>
              <a:rPr sz="1200" spc="-5" dirty="0">
                <a:latin typeface="Times New Roman"/>
                <a:cs typeface="Times New Roman"/>
              </a:rPr>
              <a:t>Composite </a:t>
            </a:r>
            <a:r>
              <a:rPr sz="1200" dirty="0">
                <a:latin typeface="Times New Roman"/>
                <a:cs typeface="Times New Roman"/>
              </a:rPr>
              <a:t>Analog</a:t>
            </a:r>
            <a:r>
              <a:rPr sz="1200" spc="-6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698500">
              <a:lnSpc>
                <a:spcPts val="1764"/>
              </a:lnSpc>
            </a:pPr>
            <a:r>
              <a:rPr sz="1500" spc="-5" dirty="0">
                <a:latin typeface="Arial"/>
                <a:cs typeface="Arial"/>
              </a:rPr>
              <a:t>–</a:t>
            </a:r>
            <a:r>
              <a:rPr sz="1200" spc="-5" dirty="0">
                <a:latin typeface="Times New Roman"/>
                <a:cs typeface="Times New Roman"/>
              </a:rPr>
              <a:t>Composed </a:t>
            </a:r>
            <a:r>
              <a:rPr sz="1200" dirty="0">
                <a:latin typeface="Times New Roman"/>
                <a:cs typeface="Times New Roman"/>
              </a:rPr>
              <a:t>of </a:t>
            </a:r>
            <a:r>
              <a:rPr sz="1200" spc="-5" dirty="0">
                <a:latin typeface="Times New Roman"/>
                <a:cs typeface="Times New Roman"/>
              </a:rPr>
              <a:t>multiple </a:t>
            </a:r>
            <a:r>
              <a:rPr sz="1200" dirty="0">
                <a:latin typeface="Times New Roman"/>
                <a:cs typeface="Times New Roman"/>
              </a:rPr>
              <a:t>sine</a:t>
            </a:r>
            <a:r>
              <a:rPr sz="1200" spc="-40" dirty="0">
                <a:latin typeface="Times New Roman"/>
                <a:cs typeface="Times New Roman"/>
              </a:rPr>
              <a:t> </a:t>
            </a:r>
            <a:r>
              <a:rPr sz="1200" dirty="0">
                <a:latin typeface="Times New Roman"/>
                <a:cs typeface="Times New Roman"/>
              </a:rPr>
              <a:t>waves</a:t>
            </a:r>
            <a:endParaRPr sz="1200">
              <a:latin typeface="Times New Roman"/>
              <a:cs typeface="Times New Roman"/>
            </a:endParaRPr>
          </a:p>
          <a:p>
            <a:pPr marL="241300" indent="-228600">
              <a:lnSpc>
                <a:spcPts val="1405"/>
              </a:lnSpc>
              <a:spcBef>
                <a:spcPts val="1270"/>
              </a:spcBef>
              <a:buFont typeface="Meiryo"/>
              <a:buChar char="❖"/>
              <a:tabLst>
                <a:tab pos="241300" algn="l"/>
              </a:tabLst>
            </a:pPr>
            <a:r>
              <a:rPr sz="1200" b="1" spc="-5" dirty="0">
                <a:latin typeface="Times New Roman"/>
                <a:cs typeface="Times New Roman"/>
              </a:rPr>
              <a:t>Sine</a:t>
            </a:r>
            <a:r>
              <a:rPr sz="1200" b="1" spc="-105" dirty="0">
                <a:latin typeface="Times New Roman"/>
                <a:cs typeface="Times New Roman"/>
              </a:rPr>
              <a:t> </a:t>
            </a:r>
            <a:r>
              <a:rPr sz="1200" b="1" spc="-5" dirty="0">
                <a:latin typeface="Times New Roman"/>
                <a:cs typeface="Times New Roman"/>
              </a:rPr>
              <a:t>Waves</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Sine </a:t>
            </a:r>
            <a:r>
              <a:rPr sz="1200" spc="-5" dirty="0">
                <a:latin typeface="Times New Roman"/>
                <a:cs typeface="Times New Roman"/>
              </a:rPr>
              <a:t>Waves </a:t>
            </a:r>
            <a:r>
              <a:rPr sz="1200" dirty="0">
                <a:latin typeface="Times New Roman"/>
                <a:cs typeface="Times New Roman"/>
              </a:rPr>
              <a:t>are the </a:t>
            </a:r>
            <a:r>
              <a:rPr sz="1200" spc="-5" dirty="0">
                <a:latin typeface="Times New Roman"/>
                <a:cs typeface="Times New Roman"/>
              </a:rPr>
              <a:t>most fundamental form of Periodic Analog</a:t>
            </a:r>
            <a:r>
              <a:rPr sz="1200" spc="10" dirty="0">
                <a:latin typeface="Times New Roman"/>
                <a:cs typeface="Times New Roman"/>
              </a:rPr>
              <a:t> </a:t>
            </a:r>
            <a:r>
              <a:rPr sz="1200" spc="-5" dirty="0">
                <a:latin typeface="Times New Roman"/>
                <a:cs typeface="Times New Roman"/>
              </a:rPr>
              <a:t>Signals</a:t>
            </a:r>
            <a:endParaRPr sz="1200">
              <a:latin typeface="Times New Roman"/>
              <a:cs typeface="Times New Roman"/>
            </a:endParaRPr>
          </a:p>
          <a:p>
            <a:pPr marL="469900" lvl="1" indent="-228600">
              <a:lnSpc>
                <a:spcPts val="1410"/>
              </a:lnSpc>
              <a:buFont typeface="Courier New"/>
              <a:buChar char="o"/>
              <a:tabLst>
                <a:tab pos="469900" algn="l"/>
              </a:tabLst>
            </a:pPr>
            <a:r>
              <a:rPr sz="1200" dirty="0">
                <a:latin typeface="Times New Roman"/>
                <a:cs typeface="Times New Roman"/>
              </a:rPr>
              <a:t>The curve </a:t>
            </a:r>
            <a:r>
              <a:rPr sz="1200" spc="-5" dirty="0">
                <a:latin typeface="Times New Roman"/>
                <a:cs typeface="Times New Roman"/>
              </a:rPr>
              <a:t>oscillates </a:t>
            </a:r>
            <a:r>
              <a:rPr sz="1200" dirty="0">
                <a:latin typeface="Times New Roman"/>
                <a:cs typeface="Times New Roman"/>
              </a:rPr>
              <a:t>over the </a:t>
            </a:r>
            <a:r>
              <a:rPr sz="1200" spc="-5" dirty="0">
                <a:latin typeface="Times New Roman"/>
                <a:cs typeface="Times New Roman"/>
              </a:rPr>
              <a:t>course of </a:t>
            </a:r>
            <a:r>
              <a:rPr sz="1200" dirty="0">
                <a:latin typeface="Times New Roman"/>
                <a:cs typeface="Times New Roman"/>
              </a:rPr>
              <a:t>a </a:t>
            </a:r>
            <a:r>
              <a:rPr sz="1200" spc="-5" dirty="0">
                <a:latin typeface="Times New Roman"/>
                <a:cs typeface="Times New Roman"/>
              </a:rPr>
              <a:t>cycle smoothly and</a:t>
            </a:r>
            <a:r>
              <a:rPr sz="1200" spc="-35" dirty="0">
                <a:latin typeface="Times New Roman"/>
                <a:cs typeface="Times New Roman"/>
              </a:rPr>
              <a:t> </a:t>
            </a:r>
            <a:r>
              <a:rPr sz="1200" spc="-5" dirty="0">
                <a:latin typeface="Times New Roman"/>
                <a:cs typeface="Times New Roman"/>
              </a:rPr>
              <a:t>consistently</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58</a:t>
            </a:fld>
            <a:endParaRPr dirty="0"/>
          </a:p>
        </p:txBody>
      </p:sp>
    </p:spTree>
    <p:extLst>
      <p:ext uri="{BB962C8B-B14F-4D97-AF65-F5344CB8AC3E}">
        <p14:creationId xmlns:p14="http://schemas.microsoft.com/office/powerpoint/2010/main" val="2963726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14399"/>
            <a:ext cx="5076825" cy="2840990"/>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Each cycle consists of a single arc </a:t>
            </a:r>
            <a:r>
              <a:rPr sz="1200" spc="-5" dirty="0">
                <a:latin typeface="Times New Roman"/>
                <a:cs typeface="Times New Roman"/>
              </a:rPr>
              <a:t>above </a:t>
            </a:r>
            <a:r>
              <a:rPr sz="1200" dirty="0">
                <a:latin typeface="Times New Roman"/>
                <a:cs typeface="Times New Roman"/>
              </a:rPr>
              <a:t>the </a:t>
            </a:r>
            <a:r>
              <a:rPr sz="1200" spc="-5" dirty="0">
                <a:latin typeface="Times New Roman"/>
                <a:cs typeface="Times New Roman"/>
              </a:rPr>
              <a:t>time </a:t>
            </a:r>
            <a:r>
              <a:rPr sz="1200" dirty="0">
                <a:latin typeface="Times New Roman"/>
                <a:cs typeface="Times New Roman"/>
              </a:rPr>
              <a:t>axis followed by a single arc  below</a:t>
            </a:r>
            <a:r>
              <a:rPr sz="1200" spc="-100" dirty="0">
                <a:latin typeface="Times New Roman"/>
                <a:cs typeface="Times New Roman"/>
              </a:rPr>
              <a:t> </a:t>
            </a:r>
            <a:r>
              <a:rPr sz="1200" dirty="0">
                <a:latin typeface="Times New Roman"/>
                <a:cs typeface="Times New Roman"/>
              </a:rPr>
              <a:t>it</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Sine </a:t>
            </a:r>
            <a:r>
              <a:rPr sz="1200" spc="-5" dirty="0">
                <a:latin typeface="Times New Roman"/>
                <a:cs typeface="Times New Roman"/>
              </a:rPr>
              <a:t>Waves </a:t>
            </a:r>
            <a:r>
              <a:rPr sz="1200" dirty="0">
                <a:latin typeface="Times New Roman"/>
                <a:cs typeface="Times New Roman"/>
              </a:rPr>
              <a:t>can be fully </a:t>
            </a:r>
            <a:r>
              <a:rPr sz="1200" spc="-5" dirty="0">
                <a:latin typeface="Times New Roman"/>
                <a:cs typeface="Times New Roman"/>
              </a:rPr>
              <a:t>described </a:t>
            </a:r>
            <a:r>
              <a:rPr sz="1200" dirty="0">
                <a:latin typeface="Times New Roman"/>
                <a:cs typeface="Times New Roman"/>
              </a:rPr>
              <a:t>by three</a:t>
            </a:r>
            <a:r>
              <a:rPr sz="1200" spc="-60" dirty="0">
                <a:latin typeface="Times New Roman"/>
                <a:cs typeface="Times New Roman"/>
              </a:rPr>
              <a:t> </a:t>
            </a:r>
            <a:r>
              <a:rPr sz="1200" dirty="0">
                <a:latin typeface="Times New Roman"/>
                <a:cs typeface="Times New Roman"/>
              </a:rPr>
              <a:t>characteristics:</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469900" lvl="1" indent="-228600">
              <a:lnSpc>
                <a:spcPts val="1410"/>
              </a:lnSpc>
              <a:buFont typeface="Meiryo"/>
              <a:buChar char="➢"/>
              <a:tabLst>
                <a:tab pos="469900" algn="l"/>
              </a:tabLst>
            </a:pPr>
            <a:r>
              <a:rPr sz="1200" spc="-5" dirty="0">
                <a:latin typeface="Times New Roman"/>
                <a:cs typeface="Times New Roman"/>
              </a:rPr>
              <a:t>Amplitude</a:t>
            </a:r>
            <a:endParaRPr sz="1200">
              <a:latin typeface="Times New Roman"/>
              <a:cs typeface="Times New Roman"/>
            </a:endParaRPr>
          </a:p>
          <a:p>
            <a:pPr marL="469900" lvl="1" indent="-228600">
              <a:lnSpc>
                <a:spcPts val="1380"/>
              </a:lnSpc>
              <a:buFont typeface="Meiryo"/>
              <a:buChar char="➢"/>
              <a:tabLst>
                <a:tab pos="469900" algn="l"/>
              </a:tabLst>
            </a:pPr>
            <a:r>
              <a:rPr sz="1200" spc="-5" dirty="0">
                <a:latin typeface="Times New Roman"/>
                <a:cs typeface="Times New Roman"/>
              </a:rPr>
              <a:t>Period/Frequency</a:t>
            </a:r>
            <a:endParaRPr sz="1200">
              <a:latin typeface="Times New Roman"/>
              <a:cs typeface="Times New Roman"/>
            </a:endParaRPr>
          </a:p>
          <a:p>
            <a:pPr marL="469900" lvl="1" indent="-228600">
              <a:lnSpc>
                <a:spcPts val="1410"/>
              </a:lnSpc>
              <a:buFont typeface="Meiryo"/>
              <a:buChar char="➢"/>
              <a:tabLst>
                <a:tab pos="469900" algn="l"/>
              </a:tabLst>
            </a:pPr>
            <a:r>
              <a:rPr sz="1200" dirty="0">
                <a:latin typeface="Times New Roman"/>
                <a:cs typeface="Times New Roman"/>
              </a:rPr>
              <a:t>Phase</a:t>
            </a:r>
            <a:endParaRPr sz="1200">
              <a:latin typeface="Times New Roman"/>
              <a:cs typeface="Times New Roman"/>
            </a:endParaRPr>
          </a:p>
          <a:p>
            <a:pPr lvl="1">
              <a:lnSpc>
                <a:spcPct val="100000"/>
              </a:lnSpc>
              <a:buChar char="➢"/>
            </a:pPr>
            <a:endParaRPr sz="1150">
              <a:latin typeface="Times New Roman"/>
              <a:cs typeface="Times New Roman"/>
            </a:endParaRPr>
          </a:p>
          <a:p>
            <a:pPr marL="469900" lvl="1" indent="-228600">
              <a:lnSpc>
                <a:spcPts val="1639"/>
              </a:lnSpc>
              <a:buFont typeface="Meiryo"/>
              <a:buChar char="➢"/>
              <a:tabLst>
                <a:tab pos="470534" algn="l"/>
              </a:tabLst>
            </a:pPr>
            <a:r>
              <a:rPr sz="1400" b="1" spc="-5" dirty="0">
                <a:latin typeface="Times New Roman"/>
                <a:cs typeface="Times New Roman"/>
              </a:rPr>
              <a:t>Amplitude</a:t>
            </a:r>
            <a:endParaRPr sz="1400">
              <a:latin typeface="Times New Roman"/>
              <a:cs typeface="Times New Roman"/>
            </a:endParaRPr>
          </a:p>
          <a:p>
            <a:pPr marL="698500" marR="7620" lvl="2" indent="-228600">
              <a:lnSpc>
                <a:spcPts val="1380"/>
              </a:lnSpc>
              <a:spcBef>
                <a:spcPts val="55"/>
              </a:spcBef>
              <a:buChar char="•"/>
              <a:tabLst>
                <a:tab pos="697865" algn="l"/>
                <a:tab pos="698500" algn="l"/>
              </a:tabLst>
            </a:pPr>
            <a:r>
              <a:rPr sz="1200" spc="-5" dirty="0">
                <a:latin typeface="Times New Roman"/>
                <a:cs typeface="Times New Roman"/>
              </a:rPr>
              <a:t>Amplitude </a:t>
            </a:r>
            <a:r>
              <a:rPr sz="1200" dirty="0">
                <a:latin typeface="Times New Roman"/>
                <a:cs typeface="Times New Roman"/>
              </a:rPr>
              <a:t>of a signal is the </a:t>
            </a:r>
            <a:r>
              <a:rPr sz="1200" spc="-5" dirty="0">
                <a:latin typeface="Times New Roman"/>
                <a:cs typeface="Times New Roman"/>
              </a:rPr>
              <a:t>value </a:t>
            </a:r>
            <a:r>
              <a:rPr sz="1200" dirty="0">
                <a:latin typeface="Times New Roman"/>
                <a:cs typeface="Times New Roman"/>
              </a:rPr>
              <a:t>of the </a:t>
            </a:r>
            <a:r>
              <a:rPr sz="1200" spc="-5" dirty="0">
                <a:latin typeface="Times New Roman"/>
                <a:cs typeface="Times New Roman"/>
              </a:rPr>
              <a:t>signal </a:t>
            </a:r>
            <a:r>
              <a:rPr sz="1200" dirty="0">
                <a:latin typeface="Times New Roman"/>
                <a:cs typeface="Times New Roman"/>
              </a:rPr>
              <a:t>at any </a:t>
            </a:r>
            <a:r>
              <a:rPr sz="1200" spc="-5" dirty="0">
                <a:latin typeface="Times New Roman"/>
                <a:cs typeface="Times New Roman"/>
              </a:rPr>
              <a:t>point on </a:t>
            </a:r>
            <a:r>
              <a:rPr sz="1200" dirty="0">
                <a:latin typeface="Times New Roman"/>
                <a:cs typeface="Times New Roman"/>
              </a:rPr>
              <a:t>the  </a:t>
            </a:r>
            <a:r>
              <a:rPr sz="1200" spc="-5" dirty="0">
                <a:latin typeface="Times New Roman"/>
                <a:cs typeface="Times New Roman"/>
              </a:rPr>
              <a:t>wave</a:t>
            </a:r>
            <a:endParaRPr sz="1200">
              <a:latin typeface="Times New Roman"/>
              <a:cs typeface="Times New Roman"/>
            </a:endParaRPr>
          </a:p>
          <a:p>
            <a:pPr marL="698500" marR="6985" lvl="2" indent="-228600">
              <a:lnSpc>
                <a:spcPts val="1380"/>
              </a:lnSpc>
              <a:buChar char="•"/>
              <a:tabLst>
                <a:tab pos="697865" algn="l"/>
                <a:tab pos="698500" algn="l"/>
              </a:tabLst>
            </a:pPr>
            <a:r>
              <a:rPr sz="1200" dirty="0">
                <a:latin typeface="Times New Roman"/>
                <a:cs typeface="Times New Roman"/>
              </a:rPr>
              <a:t>It is </a:t>
            </a:r>
            <a:r>
              <a:rPr sz="1200" spc="-5" dirty="0">
                <a:latin typeface="Times New Roman"/>
                <a:cs typeface="Times New Roman"/>
              </a:rPr>
              <a:t>equal </a:t>
            </a:r>
            <a:r>
              <a:rPr sz="1200" dirty="0">
                <a:latin typeface="Times New Roman"/>
                <a:cs typeface="Times New Roman"/>
              </a:rPr>
              <a:t>to the </a:t>
            </a:r>
            <a:r>
              <a:rPr sz="1200" spc="-5" dirty="0">
                <a:latin typeface="Times New Roman"/>
                <a:cs typeface="Times New Roman"/>
              </a:rPr>
              <a:t>vertical distance from </a:t>
            </a:r>
            <a:r>
              <a:rPr sz="1200" dirty="0">
                <a:latin typeface="Times New Roman"/>
                <a:cs typeface="Times New Roman"/>
              </a:rPr>
              <a:t>a given </a:t>
            </a:r>
            <a:r>
              <a:rPr sz="1200" spc="-5" dirty="0">
                <a:latin typeface="Times New Roman"/>
                <a:cs typeface="Times New Roman"/>
              </a:rPr>
              <a:t>point </a:t>
            </a:r>
            <a:r>
              <a:rPr sz="1200" dirty="0">
                <a:latin typeface="Times New Roman"/>
                <a:cs typeface="Times New Roman"/>
              </a:rPr>
              <a:t>on the wave </a:t>
            </a:r>
            <a:r>
              <a:rPr sz="1200" spc="-5" dirty="0">
                <a:latin typeface="Times New Roman"/>
                <a:cs typeface="Times New Roman"/>
              </a:rPr>
              <a:t>form  </a:t>
            </a:r>
            <a:r>
              <a:rPr sz="1200" dirty="0">
                <a:latin typeface="Times New Roman"/>
                <a:cs typeface="Times New Roman"/>
              </a:rPr>
              <a:t>to the </a:t>
            </a:r>
            <a:r>
              <a:rPr sz="1200" spc="-5" dirty="0">
                <a:latin typeface="Times New Roman"/>
                <a:cs typeface="Times New Roman"/>
              </a:rPr>
              <a:t>horizontal</a:t>
            </a:r>
            <a:r>
              <a:rPr sz="1200" spc="-60" dirty="0">
                <a:latin typeface="Times New Roman"/>
                <a:cs typeface="Times New Roman"/>
              </a:rPr>
              <a:t> </a:t>
            </a:r>
            <a:r>
              <a:rPr sz="1200" spc="-5" dirty="0">
                <a:latin typeface="Times New Roman"/>
                <a:cs typeface="Times New Roman"/>
              </a:rPr>
              <a:t>axis</a:t>
            </a:r>
            <a:endParaRPr sz="1200">
              <a:latin typeface="Times New Roman"/>
              <a:cs typeface="Times New Roman"/>
            </a:endParaRPr>
          </a:p>
          <a:p>
            <a:pPr marL="698500" marR="7620" lvl="2" indent="-228600">
              <a:lnSpc>
                <a:spcPts val="1380"/>
              </a:lnSpc>
              <a:buChar char="•"/>
              <a:tabLst>
                <a:tab pos="697865" algn="l"/>
                <a:tab pos="698500" algn="l"/>
              </a:tabLst>
            </a:pPr>
            <a:r>
              <a:rPr sz="1200" dirty="0">
                <a:latin typeface="Times New Roman"/>
                <a:cs typeface="Times New Roman"/>
              </a:rPr>
              <a:t>The </a:t>
            </a:r>
            <a:r>
              <a:rPr sz="1200" spc="-5" dirty="0">
                <a:latin typeface="Times New Roman"/>
                <a:cs typeface="Times New Roman"/>
              </a:rPr>
              <a:t>maximum amplitude </a:t>
            </a:r>
            <a:r>
              <a:rPr sz="1200" dirty="0">
                <a:latin typeface="Times New Roman"/>
                <a:cs typeface="Times New Roman"/>
              </a:rPr>
              <a:t>of the sine wave is </a:t>
            </a:r>
            <a:r>
              <a:rPr sz="1200" spc="-5" dirty="0">
                <a:latin typeface="Times New Roman"/>
                <a:cs typeface="Times New Roman"/>
              </a:rPr>
              <a:t>equal </a:t>
            </a:r>
            <a:r>
              <a:rPr sz="1200" dirty="0">
                <a:latin typeface="Times New Roman"/>
                <a:cs typeface="Times New Roman"/>
              </a:rPr>
              <a:t>to the </a:t>
            </a:r>
            <a:r>
              <a:rPr sz="1200" spc="-5" dirty="0">
                <a:latin typeface="Times New Roman"/>
                <a:cs typeface="Times New Roman"/>
              </a:rPr>
              <a:t>highest value  </a:t>
            </a:r>
            <a:r>
              <a:rPr sz="1200" dirty="0">
                <a:latin typeface="Times New Roman"/>
                <a:cs typeface="Times New Roman"/>
              </a:rPr>
              <a:t>it reaches on the vertical</a:t>
            </a:r>
            <a:r>
              <a:rPr sz="1200" spc="-120" dirty="0">
                <a:latin typeface="Times New Roman"/>
                <a:cs typeface="Times New Roman"/>
              </a:rPr>
              <a:t> </a:t>
            </a:r>
            <a:r>
              <a:rPr sz="1200" dirty="0">
                <a:latin typeface="Times New Roman"/>
                <a:cs typeface="Times New Roman"/>
              </a:rPr>
              <a:t>axis</a:t>
            </a:r>
            <a:endParaRPr sz="1200">
              <a:latin typeface="Times New Roman"/>
              <a:cs typeface="Times New Roman"/>
            </a:endParaRPr>
          </a:p>
          <a:p>
            <a:pPr marL="698500" lvl="2" indent="-228600">
              <a:lnSpc>
                <a:spcPts val="1345"/>
              </a:lnSpc>
              <a:buChar char="•"/>
              <a:tabLst>
                <a:tab pos="697865" algn="l"/>
                <a:tab pos="698500" algn="l"/>
              </a:tabLst>
            </a:pPr>
            <a:r>
              <a:rPr sz="1200" spc="-5" dirty="0">
                <a:latin typeface="Times New Roman"/>
                <a:cs typeface="Times New Roman"/>
              </a:rPr>
              <a:t>Amplitude measured </a:t>
            </a:r>
            <a:r>
              <a:rPr sz="1200" dirty="0">
                <a:latin typeface="Times New Roman"/>
                <a:cs typeface="Times New Roman"/>
              </a:rPr>
              <a:t>in Volts, </a:t>
            </a:r>
            <a:r>
              <a:rPr sz="1200" spc="-5" dirty="0">
                <a:latin typeface="Times New Roman"/>
                <a:cs typeface="Times New Roman"/>
              </a:rPr>
              <a:t>Amperes </a:t>
            </a:r>
            <a:r>
              <a:rPr sz="1200" dirty="0">
                <a:latin typeface="Times New Roman"/>
                <a:cs typeface="Times New Roman"/>
              </a:rPr>
              <a:t>or</a:t>
            </a:r>
            <a:r>
              <a:rPr sz="1200" spc="-20" dirty="0">
                <a:latin typeface="Times New Roman"/>
                <a:cs typeface="Times New Roman"/>
              </a:rPr>
              <a:t> </a:t>
            </a:r>
            <a:r>
              <a:rPr sz="1200" spc="-5" dirty="0">
                <a:latin typeface="Times New Roman"/>
                <a:cs typeface="Times New Roman"/>
              </a:rPr>
              <a:t>Watts</a:t>
            </a:r>
            <a:endParaRPr sz="1200">
              <a:latin typeface="Times New Roman"/>
              <a:cs typeface="Times New Roman"/>
            </a:endParaRPr>
          </a:p>
        </p:txBody>
      </p:sp>
      <p:sp>
        <p:nvSpPr>
          <p:cNvPr id="7" name="object 7"/>
          <p:cNvSpPr/>
          <p:nvPr/>
        </p:nvSpPr>
        <p:spPr>
          <a:xfrm>
            <a:off x="2286000" y="3922776"/>
            <a:ext cx="3813632" cy="1719072"/>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5980938"/>
            <a:ext cx="5073650" cy="89471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Period &amp;</a:t>
            </a:r>
            <a:r>
              <a:rPr sz="1200" b="1" spc="-70" dirty="0">
                <a:latin typeface="Times New Roman"/>
                <a:cs typeface="Times New Roman"/>
              </a:rPr>
              <a:t> </a:t>
            </a:r>
            <a:r>
              <a:rPr sz="1200" b="1" spc="-5" dirty="0">
                <a:latin typeface="Times New Roman"/>
                <a:cs typeface="Times New Roman"/>
              </a:rPr>
              <a:t>Frequency</a:t>
            </a:r>
            <a:endParaRPr sz="1200">
              <a:latin typeface="Times New Roman"/>
              <a:cs typeface="Times New Roman"/>
            </a:endParaRPr>
          </a:p>
          <a:p>
            <a:pPr marL="698500" marR="5080" lvl="1" indent="-228600">
              <a:lnSpc>
                <a:spcPts val="1380"/>
              </a:lnSpc>
              <a:spcBef>
                <a:spcPts val="60"/>
              </a:spcBef>
              <a:buChar char="•"/>
              <a:tabLst>
                <a:tab pos="697865" algn="l"/>
                <a:tab pos="698500" algn="l"/>
              </a:tabLst>
            </a:pPr>
            <a:r>
              <a:rPr sz="1200" dirty="0">
                <a:latin typeface="Times New Roman"/>
                <a:cs typeface="Times New Roman"/>
              </a:rPr>
              <a:t>Period: Amount of time ( in seconds) a </a:t>
            </a:r>
            <a:r>
              <a:rPr sz="1200" spc="-5" dirty="0">
                <a:latin typeface="Times New Roman"/>
                <a:cs typeface="Times New Roman"/>
              </a:rPr>
              <a:t>signal need to complete one  </a:t>
            </a:r>
            <a:r>
              <a:rPr sz="1200" dirty="0">
                <a:latin typeface="Times New Roman"/>
                <a:cs typeface="Times New Roman"/>
              </a:rPr>
              <a:t>cycle</a:t>
            </a:r>
            <a:endParaRPr sz="1200">
              <a:latin typeface="Times New Roman"/>
              <a:cs typeface="Times New Roman"/>
            </a:endParaRPr>
          </a:p>
          <a:p>
            <a:pPr marL="698500" lvl="1" indent="-228600">
              <a:lnSpc>
                <a:spcPts val="1315"/>
              </a:lnSpc>
              <a:buChar char="•"/>
              <a:tabLst>
                <a:tab pos="697865" algn="l"/>
                <a:tab pos="698500" algn="l"/>
              </a:tabLst>
            </a:pPr>
            <a:r>
              <a:rPr sz="1200" dirty="0">
                <a:latin typeface="Times New Roman"/>
                <a:cs typeface="Times New Roman"/>
              </a:rPr>
              <a:t>Frequency: </a:t>
            </a:r>
            <a:r>
              <a:rPr sz="1200" spc="-5" dirty="0">
                <a:latin typeface="Times New Roman"/>
                <a:cs typeface="Times New Roman"/>
              </a:rPr>
              <a:t>Number </a:t>
            </a:r>
            <a:r>
              <a:rPr sz="1200" dirty="0">
                <a:latin typeface="Times New Roman"/>
                <a:cs typeface="Times New Roman"/>
              </a:rPr>
              <a:t>of cycles </a:t>
            </a:r>
            <a:r>
              <a:rPr sz="1200" spc="-5" dirty="0">
                <a:latin typeface="Times New Roman"/>
                <a:cs typeface="Times New Roman"/>
              </a:rPr>
              <a:t>completed </a:t>
            </a:r>
            <a:r>
              <a:rPr sz="1200" dirty="0">
                <a:latin typeface="Times New Roman"/>
                <a:cs typeface="Times New Roman"/>
              </a:rPr>
              <a:t>in one</a:t>
            </a:r>
            <a:r>
              <a:rPr sz="1200" spc="-55" dirty="0">
                <a:latin typeface="Times New Roman"/>
                <a:cs typeface="Times New Roman"/>
              </a:rPr>
              <a:t> </a:t>
            </a:r>
            <a:r>
              <a:rPr sz="1200" dirty="0">
                <a:latin typeface="Times New Roman"/>
                <a:cs typeface="Times New Roman"/>
              </a:rPr>
              <a:t>second</a:t>
            </a:r>
            <a:endParaRPr sz="1200">
              <a:latin typeface="Times New Roman"/>
              <a:cs typeface="Times New Roman"/>
            </a:endParaRPr>
          </a:p>
          <a:p>
            <a:pPr marL="698500" lvl="1" indent="-228600">
              <a:lnSpc>
                <a:spcPts val="1410"/>
              </a:lnSpc>
              <a:buChar char="•"/>
              <a:tabLst>
                <a:tab pos="697865" algn="l"/>
                <a:tab pos="698500" algn="l"/>
              </a:tabLst>
            </a:pPr>
            <a:r>
              <a:rPr sz="1200" dirty="0">
                <a:latin typeface="Times New Roman"/>
                <a:cs typeface="Times New Roman"/>
              </a:rPr>
              <a:t>Unit of Period: Period is expressed in</a:t>
            </a:r>
            <a:r>
              <a:rPr sz="1200" spc="-140" dirty="0">
                <a:latin typeface="Times New Roman"/>
                <a:cs typeface="Times New Roman"/>
              </a:rPr>
              <a:t> </a:t>
            </a:r>
            <a:r>
              <a:rPr sz="1200" dirty="0">
                <a:latin typeface="Times New Roman"/>
                <a:cs typeface="Times New Roman"/>
              </a:rPr>
              <a:t>seconds</a:t>
            </a:r>
            <a:endParaRPr sz="1200">
              <a:latin typeface="Times New Roman"/>
              <a:cs typeface="Times New Roman"/>
            </a:endParaRPr>
          </a:p>
        </p:txBody>
      </p:sp>
      <p:sp>
        <p:nvSpPr>
          <p:cNvPr id="9" name="object 9"/>
          <p:cNvSpPr/>
          <p:nvPr/>
        </p:nvSpPr>
        <p:spPr>
          <a:xfrm>
            <a:off x="2286000" y="7043166"/>
            <a:ext cx="3959352" cy="187604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44687" y="9259074"/>
            <a:ext cx="4116070" cy="370205"/>
          </a:xfrm>
          <a:prstGeom prst="rect">
            <a:avLst/>
          </a:prstGeom>
        </p:spPr>
        <p:txBody>
          <a:bodyPr vert="horz" wrap="square" lIns="0" tIns="0" rIns="0" bIns="0" rtlCol="0">
            <a:spAutoFit/>
          </a:bodyPr>
          <a:lstStyle/>
          <a:p>
            <a:pPr marL="241300" indent="-228600">
              <a:lnSpc>
                <a:spcPts val="1410"/>
              </a:lnSpc>
              <a:buChar char="•"/>
              <a:tabLst>
                <a:tab pos="240665" algn="l"/>
                <a:tab pos="241935" algn="l"/>
              </a:tabLst>
            </a:pPr>
            <a:r>
              <a:rPr sz="1200" spc="-5" dirty="0">
                <a:latin typeface="Times New Roman"/>
                <a:cs typeface="Times New Roman"/>
              </a:rPr>
              <a:t>Communication </a:t>
            </a:r>
            <a:r>
              <a:rPr sz="1200" dirty="0">
                <a:latin typeface="Times New Roman"/>
                <a:cs typeface="Times New Roman"/>
              </a:rPr>
              <a:t>industry </a:t>
            </a:r>
            <a:r>
              <a:rPr sz="1200" spc="-5" dirty="0">
                <a:latin typeface="Times New Roman"/>
                <a:cs typeface="Times New Roman"/>
              </a:rPr>
              <a:t>uses </a:t>
            </a:r>
            <a:r>
              <a:rPr sz="1200" dirty="0">
                <a:latin typeface="Times New Roman"/>
                <a:cs typeface="Times New Roman"/>
              </a:rPr>
              <a:t>5 units to </a:t>
            </a:r>
            <a:r>
              <a:rPr sz="1200" spc="-5" dirty="0">
                <a:latin typeface="Times New Roman"/>
                <a:cs typeface="Times New Roman"/>
              </a:rPr>
              <a:t>measure</a:t>
            </a:r>
            <a:r>
              <a:rPr sz="1200" spc="-65" dirty="0">
                <a:latin typeface="Times New Roman"/>
                <a:cs typeface="Times New Roman"/>
              </a:rPr>
              <a:t> </a:t>
            </a:r>
            <a:r>
              <a:rPr sz="1200" dirty="0">
                <a:latin typeface="Times New Roman"/>
                <a:cs typeface="Times New Roman"/>
              </a:rPr>
              <a:t>period</a:t>
            </a:r>
            <a:endParaRPr sz="1200">
              <a:latin typeface="Times New Roman"/>
              <a:cs typeface="Times New Roman"/>
            </a:endParaRPr>
          </a:p>
          <a:p>
            <a:pPr marL="241300" indent="-228600">
              <a:lnSpc>
                <a:spcPts val="1410"/>
              </a:lnSpc>
              <a:buChar char="•"/>
              <a:tabLst>
                <a:tab pos="240665" algn="l"/>
                <a:tab pos="241935" algn="l"/>
              </a:tabLst>
            </a:pPr>
            <a:r>
              <a:rPr sz="1200" dirty="0">
                <a:latin typeface="Times New Roman"/>
                <a:cs typeface="Times New Roman"/>
              </a:rPr>
              <a:t>Frequency is </a:t>
            </a:r>
            <a:r>
              <a:rPr sz="1200" spc="-5" dirty="0">
                <a:latin typeface="Times New Roman"/>
                <a:cs typeface="Times New Roman"/>
              </a:rPr>
              <a:t>measured </a:t>
            </a:r>
            <a:r>
              <a:rPr sz="1200" dirty="0">
                <a:latin typeface="Times New Roman"/>
                <a:cs typeface="Times New Roman"/>
              </a:rPr>
              <a:t>in hertz, There are 5 units used in</a:t>
            </a:r>
            <a:r>
              <a:rPr sz="1200" spc="-80" dirty="0">
                <a:latin typeface="Times New Roman"/>
                <a:cs typeface="Times New Roman"/>
              </a:rPr>
              <a:t> </a:t>
            </a:r>
            <a:r>
              <a:rPr sz="1200" dirty="0">
                <a:latin typeface="Times New Roman"/>
                <a:cs typeface="Times New Roman"/>
              </a:rPr>
              <a:t>Hertz</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59</a:t>
            </a:fld>
            <a:endParaRPr dirty="0"/>
          </a:p>
        </p:txBody>
      </p:sp>
    </p:spTree>
    <p:extLst>
      <p:ext uri="{BB962C8B-B14F-4D97-AF65-F5344CB8AC3E}">
        <p14:creationId xmlns:p14="http://schemas.microsoft.com/office/powerpoint/2010/main" val="374636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530215" cy="4313555"/>
          </a:xfrm>
          <a:prstGeom prst="rect">
            <a:avLst/>
          </a:prstGeom>
        </p:spPr>
        <p:txBody>
          <a:bodyPr vert="horz" wrap="square" lIns="0" tIns="0" rIns="0" bIns="0" rtlCol="0">
            <a:spAutoFit/>
          </a:bodyPr>
          <a:lstStyle/>
          <a:p>
            <a:pPr marL="698500" indent="-228600">
              <a:lnSpc>
                <a:spcPts val="1405"/>
              </a:lnSpc>
              <a:buFont typeface="Meiryo"/>
              <a:buChar char="❖"/>
              <a:tabLst>
                <a:tab pos="698500" algn="l"/>
              </a:tabLst>
            </a:pPr>
            <a:r>
              <a:rPr sz="1200" b="1" spc="-5" dirty="0">
                <a:latin typeface="Times New Roman"/>
                <a:cs typeface="Times New Roman"/>
              </a:rPr>
              <a:t>REMOTE</a:t>
            </a:r>
            <a:endParaRPr sz="1200">
              <a:latin typeface="Times New Roman"/>
              <a:cs typeface="Times New Roman"/>
            </a:endParaRPr>
          </a:p>
          <a:p>
            <a:pPr marL="698500">
              <a:lnSpc>
                <a:spcPts val="1405"/>
              </a:lnSpc>
            </a:pPr>
            <a:r>
              <a:rPr sz="1200" dirty="0">
                <a:latin typeface="Times New Roman"/>
                <a:cs typeface="Times New Roman"/>
              </a:rPr>
              <a:t>Data Communication is considered </a:t>
            </a:r>
            <a:r>
              <a:rPr sz="1200" spc="-5" dirty="0">
                <a:latin typeface="Times New Roman"/>
                <a:cs typeface="Times New Roman"/>
              </a:rPr>
              <a:t>remote, </a:t>
            </a:r>
            <a:r>
              <a:rPr sz="1200" dirty="0">
                <a:latin typeface="Times New Roman"/>
                <a:cs typeface="Times New Roman"/>
              </a:rPr>
              <a:t>if the devices are farther</a:t>
            </a:r>
            <a:r>
              <a:rPr sz="1200" spc="-100" dirty="0">
                <a:latin typeface="Times New Roman"/>
                <a:cs typeface="Times New Roman"/>
              </a:rPr>
              <a:t> </a:t>
            </a:r>
            <a:r>
              <a:rPr sz="1200" spc="-5" dirty="0">
                <a:latin typeface="Times New Roman"/>
                <a:cs typeface="Times New Roman"/>
              </a:rPr>
              <a:t>apart.</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150">
              <a:latin typeface="Times New Roman"/>
              <a:cs typeface="Times New Roman"/>
            </a:endParaRPr>
          </a:p>
          <a:p>
            <a:pPr marL="229235" algn="ctr">
              <a:lnSpc>
                <a:spcPts val="1410"/>
              </a:lnSpc>
              <a:spcBef>
                <a:spcPts val="5"/>
              </a:spcBef>
            </a:pPr>
            <a:r>
              <a:rPr sz="1200" b="1" i="1" u="heavy" spc="-5" dirty="0">
                <a:latin typeface="Times New Roman"/>
                <a:cs typeface="Times New Roman"/>
              </a:rPr>
              <a:t>VAGUE</a:t>
            </a:r>
            <a:r>
              <a:rPr sz="1200" b="1" i="1" u="heavy" spc="-100" dirty="0">
                <a:latin typeface="Times New Roman"/>
                <a:cs typeface="Times New Roman"/>
              </a:rPr>
              <a:t> </a:t>
            </a:r>
            <a:r>
              <a:rPr sz="1200" b="1" i="1" u="heavy" spc="-5" dirty="0">
                <a:latin typeface="Times New Roman"/>
                <a:cs typeface="Times New Roman"/>
              </a:rPr>
              <a:t>DEFINITIONS</a:t>
            </a:r>
            <a:endParaRPr sz="1200">
              <a:latin typeface="Times New Roman"/>
              <a:cs typeface="Times New Roman"/>
            </a:endParaRPr>
          </a:p>
          <a:p>
            <a:pPr marL="2421255">
              <a:lnSpc>
                <a:spcPts val="1410"/>
              </a:lnSpc>
            </a:pPr>
            <a:r>
              <a:rPr sz="1200" b="1" i="1" u="heavy" dirty="0">
                <a:latin typeface="Times New Roman"/>
                <a:cs typeface="Times New Roman"/>
              </a:rPr>
              <a:t>We will</a:t>
            </a:r>
            <a:r>
              <a:rPr sz="1200" b="1" i="1" u="heavy" spc="-85" dirty="0">
                <a:latin typeface="Times New Roman"/>
                <a:cs typeface="Times New Roman"/>
              </a:rPr>
              <a:t> </a:t>
            </a:r>
            <a:r>
              <a:rPr sz="1200" b="1" i="1" u="heavy" spc="-5" dirty="0">
                <a:latin typeface="Times New Roman"/>
                <a:cs typeface="Times New Roman"/>
              </a:rPr>
              <a:t>clarify</a:t>
            </a:r>
            <a:endParaRPr sz="1200">
              <a:latin typeface="Times New Roman"/>
              <a:cs typeface="Times New Roman"/>
            </a:endParaRPr>
          </a:p>
          <a:p>
            <a:pPr>
              <a:lnSpc>
                <a:spcPct val="100000"/>
              </a:lnSpc>
              <a:spcBef>
                <a:spcPts val="45"/>
              </a:spcBef>
            </a:pPr>
            <a:endParaRPr sz="1100">
              <a:latin typeface="Times New Roman"/>
              <a:cs typeface="Times New Roman"/>
            </a:endParaRPr>
          </a:p>
          <a:p>
            <a:pPr marL="12700">
              <a:lnSpc>
                <a:spcPts val="1639"/>
              </a:lnSpc>
            </a:pPr>
            <a:r>
              <a:rPr sz="1400" b="1" spc="-5" dirty="0">
                <a:latin typeface="Times New Roman"/>
                <a:cs typeface="Times New Roman"/>
              </a:rPr>
              <a:t>Data Communication</a:t>
            </a:r>
            <a:r>
              <a:rPr sz="1400" b="1" spc="-20" dirty="0">
                <a:latin typeface="Times New Roman"/>
                <a:cs typeface="Times New Roman"/>
              </a:rPr>
              <a:t> </a:t>
            </a:r>
            <a:r>
              <a:rPr sz="1400" b="1" spc="-5" dirty="0">
                <a:latin typeface="Times New Roman"/>
                <a:cs typeface="Times New Roman"/>
              </a:rPr>
              <a:t>System</a:t>
            </a:r>
            <a:endParaRPr sz="1400">
              <a:latin typeface="Times New Roman"/>
              <a:cs typeface="Times New Roman"/>
            </a:endParaRPr>
          </a:p>
          <a:p>
            <a:pPr marL="12700" marR="5080">
              <a:lnSpc>
                <a:spcPts val="1380"/>
              </a:lnSpc>
              <a:spcBef>
                <a:spcPts val="55"/>
              </a:spcBef>
            </a:pPr>
            <a:r>
              <a:rPr sz="1200" dirty="0">
                <a:latin typeface="Times New Roman"/>
                <a:cs typeface="Times New Roman"/>
              </a:rPr>
              <a:t>For Data </a:t>
            </a:r>
            <a:r>
              <a:rPr sz="1200" spc="-5" dirty="0">
                <a:latin typeface="Times New Roman"/>
                <a:cs typeface="Times New Roman"/>
              </a:rPr>
              <a:t>Communication </a:t>
            </a:r>
            <a:r>
              <a:rPr sz="1200" dirty="0">
                <a:latin typeface="Times New Roman"/>
                <a:cs typeface="Times New Roman"/>
              </a:rPr>
              <a:t>to </a:t>
            </a:r>
            <a:r>
              <a:rPr sz="1200" spc="-5" dirty="0">
                <a:latin typeface="Times New Roman"/>
                <a:cs typeface="Times New Roman"/>
              </a:rPr>
              <a:t>occur, </a:t>
            </a:r>
            <a:r>
              <a:rPr sz="1200" dirty="0">
                <a:latin typeface="Times New Roman"/>
                <a:cs typeface="Times New Roman"/>
              </a:rPr>
              <a:t>the </a:t>
            </a:r>
            <a:r>
              <a:rPr sz="1200" spc="-5" dirty="0">
                <a:latin typeface="Times New Roman"/>
                <a:cs typeface="Times New Roman"/>
              </a:rPr>
              <a:t>communicating </a:t>
            </a:r>
            <a:r>
              <a:rPr sz="1200" dirty="0">
                <a:latin typeface="Times New Roman"/>
                <a:cs typeface="Times New Roman"/>
              </a:rPr>
              <a:t>devices </a:t>
            </a:r>
            <a:r>
              <a:rPr sz="1200" spc="-5" dirty="0">
                <a:latin typeface="Times New Roman"/>
                <a:cs typeface="Times New Roman"/>
              </a:rPr>
              <a:t>must </a:t>
            </a:r>
            <a:r>
              <a:rPr sz="1200" dirty="0">
                <a:latin typeface="Times New Roman"/>
                <a:cs typeface="Times New Roman"/>
              </a:rPr>
              <a:t>be a part of a  communication system </a:t>
            </a:r>
            <a:r>
              <a:rPr sz="1200" spc="-5" dirty="0">
                <a:latin typeface="Times New Roman"/>
                <a:cs typeface="Times New Roman"/>
              </a:rPr>
              <a:t>made </a:t>
            </a:r>
            <a:r>
              <a:rPr sz="1200" dirty="0">
                <a:latin typeface="Times New Roman"/>
                <a:cs typeface="Times New Roman"/>
              </a:rPr>
              <a:t>up of </a:t>
            </a:r>
            <a:r>
              <a:rPr sz="1200" spc="-5" dirty="0">
                <a:latin typeface="Times New Roman"/>
                <a:cs typeface="Times New Roman"/>
              </a:rPr>
              <a:t>some specific </a:t>
            </a:r>
            <a:r>
              <a:rPr sz="1200" dirty="0">
                <a:latin typeface="Times New Roman"/>
                <a:cs typeface="Times New Roman"/>
              </a:rPr>
              <a:t>kind of hardware and</a:t>
            </a:r>
            <a:r>
              <a:rPr sz="1200" spc="-45" dirty="0">
                <a:latin typeface="Times New Roman"/>
                <a:cs typeface="Times New Roman"/>
              </a:rPr>
              <a:t> </a:t>
            </a:r>
            <a:r>
              <a:rPr sz="1200" dirty="0">
                <a:latin typeface="Times New Roman"/>
                <a:cs typeface="Times New Roman"/>
              </a:rPr>
              <a:t>software</a:t>
            </a:r>
            <a:endParaRPr sz="1200">
              <a:latin typeface="Times New Roman"/>
              <a:cs typeface="Times New Roman"/>
            </a:endParaRPr>
          </a:p>
          <a:p>
            <a:pPr marL="12700">
              <a:lnSpc>
                <a:spcPts val="1320"/>
              </a:lnSpc>
            </a:pPr>
            <a:r>
              <a:rPr sz="1200" dirty="0">
                <a:latin typeface="Times New Roman"/>
                <a:cs typeface="Times New Roman"/>
              </a:rPr>
              <a:t>This type of a system is known as</a:t>
            </a:r>
            <a:r>
              <a:rPr sz="1200" spc="-145" dirty="0">
                <a:latin typeface="Times New Roman"/>
                <a:cs typeface="Times New Roman"/>
              </a:rPr>
              <a:t> </a:t>
            </a:r>
            <a:r>
              <a:rPr sz="1200" dirty="0">
                <a:latin typeface="Times New Roman"/>
                <a:cs typeface="Times New Roman"/>
              </a:rPr>
              <a:t>a</a:t>
            </a:r>
            <a:endParaRPr sz="1200">
              <a:latin typeface="Times New Roman"/>
              <a:cs typeface="Times New Roman"/>
            </a:endParaRPr>
          </a:p>
          <a:p>
            <a:pPr algn="ctr">
              <a:lnSpc>
                <a:spcPts val="1415"/>
              </a:lnSpc>
            </a:pPr>
            <a:r>
              <a:rPr sz="1200" b="1" u="heavy" spc="-5" dirty="0">
                <a:latin typeface="Times New Roman"/>
                <a:cs typeface="Times New Roman"/>
              </a:rPr>
              <a:t>“DATA COMMUNICATION</a:t>
            </a:r>
            <a:r>
              <a:rPr sz="1200" b="1" u="heavy" spc="-85" dirty="0">
                <a:latin typeface="Times New Roman"/>
                <a:cs typeface="Times New Roman"/>
              </a:rPr>
              <a:t> </a:t>
            </a:r>
            <a:r>
              <a:rPr sz="1200" b="1" u="heavy" spc="-5" dirty="0">
                <a:latin typeface="Times New Roman"/>
                <a:cs typeface="Times New Roman"/>
              </a:rPr>
              <a:t>SYSTEM”</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5"/>
              </a:spcBef>
            </a:pPr>
            <a:endParaRPr sz="1100">
              <a:latin typeface="Times New Roman"/>
              <a:cs typeface="Times New Roman"/>
            </a:endParaRPr>
          </a:p>
          <a:p>
            <a:pPr marL="12700">
              <a:lnSpc>
                <a:spcPts val="1639"/>
              </a:lnSpc>
            </a:pPr>
            <a:r>
              <a:rPr sz="1400" b="1" spc="-5" dirty="0">
                <a:latin typeface="Times New Roman"/>
                <a:cs typeface="Times New Roman"/>
              </a:rPr>
              <a:t>Effectiveness of Data Comm.</a:t>
            </a:r>
            <a:r>
              <a:rPr sz="1400" b="1" spc="35" dirty="0">
                <a:latin typeface="Times New Roman"/>
                <a:cs typeface="Times New Roman"/>
              </a:rPr>
              <a:t> </a:t>
            </a:r>
            <a:r>
              <a:rPr sz="1400" b="1" spc="-5" dirty="0">
                <a:latin typeface="Times New Roman"/>
                <a:cs typeface="Times New Roman"/>
              </a:rPr>
              <a:t>System</a:t>
            </a:r>
            <a:endParaRPr sz="1400">
              <a:latin typeface="Times New Roman"/>
              <a:cs typeface="Times New Roman"/>
            </a:endParaRPr>
          </a:p>
          <a:p>
            <a:pPr marL="12700">
              <a:lnSpc>
                <a:spcPts val="1400"/>
              </a:lnSpc>
            </a:pPr>
            <a:r>
              <a:rPr sz="1200" dirty="0">
                <a:latin typeface="Times New Roman"/>
                <a:cs typeface="Times New Roman"/>
              </a:rPr>
              <a:t>Effectiveness depends upon three </a:t>
            </a:r>
            <a:r>
              <a:rPr sz="1200" spc="-5" dirty="0">
                <a:latin typeface="Times New Roman"/>
                <a:cs typeface="Times New Roman"/>
              </a:rPr>
              <a:t>fundamental</a:t>
            </a:r>
            <a:r>
              <a:rPr sz="1200" spc="-70" dirty="0">
                <a:latin typeface="Times New Roman"/>
                <a:cs typeface="Times New Roman"/>
              </a:rPr>
              <a:t> </a:t>
            </a:r>
            <a:r>
              <a:rPr sz="1200" dirty="0">
                <a:latin typeface="Times New Roman"/>
                <a:cs typeface="Times New Roman"/>
              </a:rPr>
              <a:t>characteristics: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927100" lvl="1" indent="-228600">
              <a:lnSpc>
                <a:spcPts val="1410"/>
              </a:lnSpc>
              <a:buFont typeface="Meiryo"/>
              <a:buChar char="➢"/>
              <a:tabLst>
                <a:tab pos="927100" algn="l"/>
              </a:tabLst>
            </a:pPr>
            <a:r>
              <a:rPr sz="1200" dirty="0">
                <a:latin typeface="Times New Roman"/>
                <a:cs typeface="Times New Roman"/>
              </a:rPr>
              <a:t>Delivery</a:t>
            </a:r>
            <a:endParaRPr sz="1200">
              <a:latin typeface="Times New Roman"/>
              <a:cs typeface="Times New Roman"/>
            </a:endParaRPr>
          </a:p>
          <a:p>
            <a:pPr marL="927100" lvl="1" indent="-228600">
              <a:lnSpc>
                <a:spcPts val="1380"/>
              </a:lnSpc>
              <a:buFont typeface="Meiryo"/>
              <a:buChar char="➢"/>
              <a:tabLst>
                <a:tab pos="927100" algn="l"/>
              </a:tabLst>
            </a:pPr>
            <a:r>
              <a:rPr sz="1200" dirty="0">
                <a:latin typeface="Times New Roman"/>
                <a:cs typeface="Times New Roman"/>
              </a:rPr>
              <a:t>Accuracy</a:t>
            </a:r>
            <a:endParaRPr sz="1200">
              <a:latin typeface="Times New Roman"/>
              <a:cs typeface="Times New Roman"/>
            </a:endParaRPr>
          </a:p>
          <a:p>
            <a:pPr marL="927100" lvl="1" indent="-228600">
              <a:lnSpc>
                <a:spcPts val="1410"/>
              </a:lnSpc>
              <a:buFont typeface="Meiryo"/>
              <a:buChar char="➢"/>
              <a:tabLst>
                <a:tab pos="927100" algn="l"/>
              </a:tabLst>
            </a:pPr>
            <a:r>
              <a:rPr sz="1200" spc="-5" dirty="0">
                <a:latin typeface="Times New Roman"/>
                <a:cs typeface="Times New Roman"/>
              </a:rPr>
              <a:t>Timeliness (Better </a:t>
            </a:r>
            <a:r>
              <a:rPr sz="1200" dirty="0">
                <a:latin typeface="Times New Roman"/>
                <a:cs typeface="Times New Roman"/>
              </a:rPr>
              <a:t>NEVER than</a:t>
            </a:r>
            <a:r>
              <a:rPr sz="1200" spc="-30" dirty="0">
                <a:latin typeface="Times New Roman"/>
                <a:cs typeface="Times New Roman"/>
              </a:rPr>
              <a:t> </a:t>
            </a:r>
            <a:r>
              <a:rPr sz="1200" dirty="0">
                <a:latin typeface="Times New Roman"/>
                <a:cs typeface="Times New Roman"/>
              </a:rPr>
              <a:t>LATE)</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1384300" lvl="2" indent="-228600">
              <a:lnSpc>
                <a:spcPct val="100000"/>
              </a:lnSpc>
              <a:buFont typeface="Meiryo"/>
              <a:buChar char="✓"/>
              <a:tabLst>
                <a:tab pos="1384300" algn="l"/>
              </a:tabLst>
            </a:pPr>
            <a:r>
              <a:rPr sz="1200" spc="-5" dirty="0">
                <a:latin typeface="Times New Roman"/>
                <a:cs typeface="Times New Roman"/>
              </a:rPr>
              <a:t>Example </a:t>
            </a:r>
            <a:r>
              <a:rPr sz="1200" dirty="0">
                <a:latin typeface="Times New Roman"/>
                <a:cs typeface="Times New Roman"/>
              </a:rPr>
              <a:t>of the </a:t>
            </a:r>
            <a:r>
              <a:rPr sz="1200" spc="-5" dirty="0">
                <a:latin typeface="Times New Roman"/>
                <a:cs typeface="Times New Roman"/>
              </a:rPr>
              <a:t>POSTAL</a:t>
            </a:r>
            <a:r>
              <a:rPr sz="1200" spc="-25" dirty="0">
                <a:latin typeface="Times New Roman"/>
                <a:cs typeface="Times New Roman"/>
              </a:rPr>
              <a:t> </a:t>
            </a:r>
            <a:r>
              <a:rPr sz="1200" spc="-5" dirty="0">
                <a:latin typeface="Times New Roman"/>
                <a:cs typeface="Times New Roman"/>
              </a:rPr>
              <a:t>MAIL</a:t>
            </a:r>
            <a:endParaRPr sz="1200">
              <a:latin typeface="Times New Roman"/>
              <a:cs typeface="Times New Roman"/>
            </a:endParaRPr>
          </a:p>
          <a:p>
            <a:pPr>
              <a:lnSpc>
                <a:spcPct val="100000"/>
              </a:lnSpc>
            </a:pPr>
            <a:endParaRPr sz="1150">
              <a:latin typeface="Times New Roman"/>
              <a:cs typeface="Times New Roman"/>
            </a:endParaRPr>
          </a:p>
          <a:p>
            <a:pPr algn="ctr">
              <a:lnSpc>
                <a:spcPct val="100000"/>
              </a:lnSpc>
            </a:pPr>
            <a:r>
              <a:rPr sz="1400" b="1" u="heavy" spc="-5" dirty="0">
                <a:latin typeface="Times New Roman"/>
                <a:cs typeface="Times New Roman"/>
              </a:rPr>
              <a:t>Components of Data Comm.</a:t>
            </a:r>
            <a:r>
              <a:rPr sz="1400" b="1" u="heavy" spc="20" dirty="0">
                <a:latin typeface="Times New Roman"/>
                <a:cs typeface="Times New Roman"/>
              </a:rPr>
              <a:t> </a:t>
            </a:r>
            <a:r>
              <a:rPr sz="1400" b="1" u="heavy" spc="-5" dirty="0">
                <a:latin typeface="Times New Roman"/>
                <a:cs typeface="Times New Roman"/>
              </a:rPr>
              <a:t>Systems</a:t>
            </a:r>
            <a:endParaRPr sz="1400">
              <a:latin typeface="Times New Roman"/>
              <a:cs typeface="Times New Roman"/>
            </a:endParaRPr>
          </a:p>
        </p:txBody>
      </p:sp>
      <p:sp>
        <p:nvSpPr>
          <p:cNvPr id="7" name="object 7"/>
          <p:cNvSpPr/>
          <p:nvPr/>
        </p:nvSpPr>
        <p:spPr>
          <a:xfrm>
            <a:off x="1143000" y="5411723"/>
            <a:ext cx="4803965" cy="167487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7454392"/>
            <a:ext cx="5530850" cy="1625600"/>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Components of Data Com Systems</a:t>
            </a:r>
            <a:endParaRPr sz="1400">
              <a:latin typeface="Times New Roman"/>
              <a:cs typeface="Times New Roman"/>
            </a:endParaRPr>
          </a:p>
          <a:p>
            <a:pPr marL="12700" marR="5080">
              <a:lnSpc>
                <a:spcPts val="1380"/>
              </a:lnSpc>
              <a:spcBef>
                <a:spcPts val="55"/>
              </a:spcBef>
            </a:pPr>
            <a:r>
              <a:rPr sz="1200" dirty="0">
                <a:latin typeface="Times New Roman"/>
                <a:cs typeface="Times New Roman"/>
              </a:rPr>
              <a:t>Any system is </a:t>
            </a:r>
            <a:r>
              <a:rPr sz="1200" spc="-5" dirty="0">
                <a:latin typeface="Times New Roman"/>
                <a:cs typeface="Times New Roman"/>
              </a:rPr>
              <a:t>made </a:t>
            </a:r>
            <a:r>
              <a:rPr sz="1200" dirty="0">
                <a:latin typeface="Times New Roman"/>
                <a:cs typeface="Times New Roman"/>
              </a:rPr>
              <a:t>up of </a:t>
            </a:r>
            <a:r>
              <a:rPr sz="1200" spc="-5" dirty="0">
                <a:latin typeface="Times New Roman"/>
                <a:cs typeface="Times New Roman"/>
              </a:rPr>
              <a:t>more </a:t>
            </a:r>
            <a:r>
              <a:rPr sz="1200" dirty="0">
                <a:latin typeface="Times New Roman"/>
                <a:cs typeface="Times New Roman"/>
              </a:rPr>
              <a:t>than one component. </a:t>
            </a:r>
            <a:r>
              <a:rPr sz="1200" spc="-5" dirty="0">
                <a:latin typeface="Times New Roman"/>
                <a:cs typeface="Times New Roman"/>
              </a:rPr>
              <a:t>Similarly, </a:t>
            </a:r>
            <a:r>
              <a:rPr sz="1200" dirty="0">
                <a:latin typeface="Times New Roman"/>
                <a:cs typeface="Times New Roman"/>
              </a:rPr>
              <a:t>a </a:t>
            </a:r>
            <a:r>
              <a:rPr sz="1200" spc="-5" dirty="0">
                <a:latin typeface="Times New Roman"/>
                <a:cs typeface="Times New Roman"/>
              </a:rPr>
              <a:t>data </a:t>
            </a:r>
            <a:r>
              <a:rPr sz="1200" dirty="0">
                <a:latin typeface="Times New Roman"/>
                <a:cs typeface="Times New Roman"/>
              </a:rPr>
              <a:t>communication  system is made up of 5 </a:t>
            </a:r>
            <a:r>
              <a:rPr sz="1200" spc="-5" dirty="0">
                <a:latin typeface="Times New Roman"/>
                <a:cs typeface="Times New Roman"/>
              </a:rPr>
              <a:t>components </a:t>
            </a:r>
            <a:r>
              <a:rPr sz="1200" dirty="0">
                <a:latin typeface="Times New Roman"/>
                <a:cs typeface="Times New Roman"/>
              </a:rPr>
              <a:t>as shown in the</a:t>
            </a:r>
            <a:r>
              <a:rPr sz="1200" spc="-80" dirty="0">
                <a:latin typeface="Times New Roman"/>
                <a:cs typeface="Times New Roman"/>
              </a:rPr>
              <a:t> </a:t>
            </a:r>
            <a:r>
              <a:rPr sz="1200" dirty="0">
                <a:latin typeface="Times New Roman"/>
                <a:cs typeface="Times New Roman"/>
              </a:rPr>
              <a:t>fig:</a:t>
            </a:r>
            <a:endParaRPr sz="1200">
              <a:latin typeface="Times New Roman"/>
              <a:cs typeface="Times New Roman"/>
            </a:endParaRPr>
          </a:p>
          <a:p>
            <a:pPr>
              <a:lnSpc>
                <a:spcPct val="100000"/>
              </a:lnSpc>
              <a:spcBef>
                <a:spcPts val="15"/>
              </a:spcBef>
            </a:pPr>
            <a:endParaRPr sz="1100">
              <a:latin typeface="Times New Roman"/>
              <a:cs typeface="Times New Roman"/>
            </a:endParaRPr>
          </a:p>
          <a:p>
            <a:pPr marL="698500" indent="-228600">
              <a:lnSpc>
                <a:spcPts val="1410"/>
              </a:lnSpc>
              <a:spcBef>
                <a:spcPts val="5"/>
              </a:spcBef>
              <a:buFont typeface="Meiryo"/>
              <a:buChar char="➢"/>
              <a:tabLst>
                <a:tab pos="698500" algn="l"/>
              </a:tabLst>
            </a:pPr>
            <a:r>
              <a:rPr sz="1200" dirty="0">
                <a:latin typeface="Times New Roman"/>
                <a:cs typeface="Times New Roman"/>
              </a:rPr>
              <a:t>Message</a:t>
            </a:r>
            <a:endParaRPr sz="1200">
              <a:latin typeface="Times New Roman"/>
              <a:cs typeface="Times New Roman"/>
            </a:endParaRPr>
          </a:p>
          <a:p>
            <a:pPr marL="698500" indent="-228600">
              <a:lnSpc>
                <a:spcPts val="1380"/>
              </a:lnSpc>
              <a:buFont typeface="Meiryo"/>
              <a:buChar char="➢"/>
              <a:tabLst>
                <a:tab pos="698500" algn="l"/>
              </a:tabLst>
            </a:pPr>
            <a:r>
              <a:rPr sz="1200" dirty="0">
                <a:latin typeface="Times New Roman"/>
                <a:cs typeface="Times New Roman"/>
              </a:rPr>
              <a:t>Sender</a:t>
            </a:r>
            <a:endParaRPr sz="1200">
              <a:latin typeface="Times New Roman"/>
              <a:cs typeface="Times New Roman"/>
            </a:endParaRPr>
          </a:p>
          <a:p>
            <a:pPr marL="698500" indent="-228600">
              <a:lnSpc>
                <a:spcPts val="1380"/>
              </a:lnSpc>
              <a:buFont typeface="Meiryo"/>
              <a:buChar char="➢"/>
              <a:tabLst>
                <a:tab pos="698500" algn="l"/>
              </a:tabLst>
            </a:pPr>
            <a:r>
              <a:rPr sz="1200" dirty="0">
                <a:latin typeface="Times New Roman"/>
                <a:cs typeface="Times New Roman"/>
              </a:rPr>
              <a:t>Receiver</a:t>
            </a:r>
            <a:endParaRPr sz="1200">
              <a:latin typeface="Times New Roman"/>
              <a:cs typeface="Times New Roman"/>
            </a:endParaRPr>
          </a:p>
          <a:p>
            <a:pPr marL="698500" indent="-228600">
              <a:lnSpc>
                <a:spcPts val="1380"/>
              </a:lnSpc>
              <a:buFont typeface="Meiryo"/>
              <a:buChar char="➢"/>
              <a:tabLst>
                <a:tab pos="698500" algn="l"/>
              </a:tabLst>
            </a:pPr>
            <a:r>
              <a:rPr sz="1200" dirty="0">
                <a:latin typeface="Times New Roman"/>
                <a:cs typeface="Times New Roman"/>
              </a:rPr>
              <a:t>Medium</a:t>
            </a:r>
            <a:endParaRPr sz="1200">
              <a:latin typeface="Times New Roman"/>
              <a:cs typeface="Times New Roman"/>
            </a:endParaRPr>
          </a:p>
          <a:p>
            <a:pPr marL="698500" indent="-228600">
              <a:lnSpc>
                <a:spcPts val="1410"/>
              </a:lnSpc>
              <a:buFont typeface="Meiryo"/>
              <a:buChar char="➢"/>
              <a:tabLst>
                <a:tab pos="698500" algn="l"/>
              </a:tabLst>
            </a:pPr>
            <a:r>
              <a:rPr sz="1200" dirty="0">
                <a:latin typeface="Times New Roman"/>
                <a:cs typeface="Times New Roman"/>
              </a:rPr>
              <a:t>Protocol</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a:t>
            </a:fld>
            <a:endParaRPr dirty="0"/>
          </a:p>
        </p:txBody>
      </p:sp>
    </p:spTree>
    <p:extLst>
      <p:ext uri="{BB962C8B-B14F-4D97-AF65-F5344CB8AC3E}">
        <p14:creationId xmlns:p14="http://schemas.microsoft.com/office/powerpoint/2010/main" val="1234281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1091184"/>
            <a:ext cx="5530850" cy="3107055"/>
          </a:xfrm>
          <a:prstGeom prst="rect">
            <a:avLst/>
          </a:prstGeom>
        </p:spPr>
        <p:txBody>
          <a:bodyPr vert="horz" wrap="square" lIns="0" tIns="0" rIns="0" bIns="0" rtlCol="0">
            <a:spAutoFit/>
          </a:bodyPr>
          <a:lstStyle/>
          <a:p>
            <a:pPr marL="1812925" marR="1804035" indent="-1270" algn="ctr">
              <a:lnSpc>
                <a:spcPts val="1380"/>
              </a:lnSpc>
              <a:tabLst>
                <a:tab pos="2642235" algn="l"/>
                <a:tab pos="2896870" algn="l"/>
                <a:tab pos="2931795" algn="l"/>
                <a:tab pos="2964180" algn="l"/>
                <a:tab pos="3014980" algn="l"/>
              </a:tabLst>
            </a:pPr>
            <a:r>
              <a:rPr sz="1200" b="1" spc="-5" dirty="0">
                <a:latin typeface="Times New Roman"/>
                <a:cs typeface="Times New Roman"/>
              </a:rPr>
              <a:t>Seconds</a:t>
            </a:r>
            <a:r>
              <a:rPr sz="1200" b="1" u="sng" spc="-5" dirty="0">
                <a:latin typeface="Times New Roman"/>
                <a:cs typeface="Times New Roman"/>
              </a:rPr>
              <a:t> 	</a:t>
            </a:r>
            <a:r>
              <a:rPr sz="1200" b="1" dirty="0">
                <a:latin typeface="Times New Roman"/>
                <a:cs typeface="Times New Roman"/>
              </a:rPr>
              <a:t>Hertz  Milliseconds</a:t>
            </a:r>
            <a:r>
              <a:rPr sz="1200" b="1" u="sng" dirty="0">
                <a:latin typeface="Times New Roman"/>
                <a:cs typeface="Times New Roman"/>
              </a:rPr>
              <a:t> 		</a:t>
            </a:r>
            <a:r>
              <a:rPr sz="1200" b="1" dirty="0">
                <a:latin typeface="Times New Roman"/>
                <a:cs typeface="Times New Roman"/>
              </a:rPr>
              <a:t>Kilohertz  Microseco</a:t>
            </a:r>
            <a:r>
              <a:rPr sz="1200" b="1" spc="-10" dirty="0">
                <a:latin typeface="Times New Roman"/>
                <a:cs typeface="Times New Roman"/>
              </a:rPr>
              <a:t>nd</a:t>
            </a:r>
            <a:r>
              <a:rPr sz="1200" b="1" spc="-5" dirty="0">
                <a:latin typeface="Times New Roman"/>
                <a:cs typeface="Times New Roman"/>
              </a:rPr>
              <a:t>s</a:t>
            </a:r>
            <a:r>
              <a:rPr sz="1200" b="1" u="sng" dirty="0">
                <a:latin typeface="Times New Roman"/>
                <a:cs typeface="Times New Roman"/>
              </a:rPr>
              <a:t> 				</a:t>
            </a:r>
            <a:r>
              <a:rPr sz="1200" b="1" dirty="0">
                <a:latin typeface="Times New Roman"/>
                <a:cs typeface="Times New Roman"/>
              </a:rPr>
              <a:t>Megahertz  </a:t>
            </a:r>
            <a:r>
              <a:rPr sz="1200" b="1" spc="-5" dirty="0">
                <a:latin typeface="Times New Roman"/>
                <a:cs typeface="Times New Roman"/>
              </a:rPr>
              <a:t>Nanoseconds</a:t>
            </a:r>
            <a:r>
              <a:rPr sz="1200" b="1" u="sng" spc="-5" dirty="0">
                <a:latin typeface="Times New Roman"/>
                <a:cs typeface="Times New Roman"/>
              </a:rPr>
              <a:t> 			</a:t>
            </a:r>
            <a:r>
              <a:rPr sz="1200" b="1" dirty="0">
                <a:latin typeface="Times New Roman"/>
                <a:cs typeface="Times New Roman"/>
              </a:rPr>
              <a:t>Gigahertz  Picoseconds</a:t>
            </a:r>
            <a:r>
              <a:rPr sz="1200" b="1" u="sng" dirty="0">
                <a:latin typeface="Times New Roman"/>
                <a:cs typeface="Times New Roman"/>
              </a:rPr>
              <a:t> 		</a:t>
            </a:r>
            <a:r>
              <a:rPr sz="1200" b="1" dirty="0">
                <a:latin typeface="Times New Roman"/>
                <a:cs typeface="Times New Roman"/>
              </a:rPr>
              <a:t>Terahertz</a:t>
            </a:r>
            <a:endParaRPr sz="1200">
              <a:latin typeface="Times New Roman"/>
              <a:cs typeface="Times New Roman"/>
            </a:endParaRPr>
          </a:p>
          <a:p>
            <a:pPr>
              <a:lnSpc>
                <a:spcPct val="100000"/>
              </a:lnSpc>
              <a:spcBef>
                <a:spcPts val="10"/>
              </a:spcBef>
            </a:pPr>
            <a:endParaRPr sz="1100">
              <a:latin typeface="Times New Roman"/>
              <a:cs typeface="Times New Roman"/>
            </a:endParaRPr>
          </a:p>
          <a:p>
            <a:pPr marL="12700">
              <a:lnSpc>
                <a:spcPts val="1639"/>
              </a:lnSpc>
            </a:pPr>
            <a:r>
              <a:rPr sz="1400" b="1" spc="-5" dirty="0">
                <a:latin typeface="Times New Roman"/>
                <a:cs typeface="Times New Roman"/>
              </a:rPr>
              <a:t>Summary</a:t>
            </a:r>
            <a:endParaRPr sz="1400">
              <a:latin typeface="Times New Roman"/>
              <a:cs typeface="Times New Roman"/>
            </a:endParaRPr>
          </a:p>
          <a:p>
            <a:pPr marL="469900" indent="-228600">
              <a:lnSpc>
                <a:spcPts val="1370"/>
              </a:lnSpc>
              <a:buFont typeface="Meiryo"/>
              <a:buChar char="*"/>
              <a:tabLst>
                <a:tab pos="469265" algn="l"/>
                <a:tab pos="469900" algn="l"/>
              </a:tabLst>
            </a:pPr>
            <a:r>
              <a:rPr sz="1200" dirty="0">
                <a:latin typeface="Times New Roman"/>
                <a:cs typeface="Times New Roman"/>
              </a:rPr>
              <a:t>Signals</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Analog and</a:t>
            </a:r>
            <a:r>
              <a:rPr sz="1200" spc="-100" dirty="0">
                <a:latin typeface="Times New Roman"/>
                <a:cs typeface="Times New Roman"/>
              </a:rPr>
              <a:t> </a:t>
            </a:r>
            <a:r>
              <a:rPr sz="1200" dirty="0">
                <a:latin typeface="Times New Roman"/>
                <a:cs typeface="Times New Roman"/>
              </a:rPr>
              <a:t>Digital</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Analog and Digital Data &amp;</a:t>
            </a:r>
            <a:r>
              <a:rPr sz="1200" spc="-110"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Periodic &amp; Aperiodic</a:t>
            </a:r>
            <a:r>
              <a:rPr sz="1200" spc="-95" dirty="0">
                <a:latin typeface="Times New Roman"/>
                <a:cs typeface="Times New Roman"/>
              </a:rPr>
              <a:t> </a:t>
            </a:r>
            <a:r>
              <a:rPr sz="1200" spc="-5" dirty="0">
                <a:latin typeface="Times New Roman"/>
                <a:cs typeface="Times New Roman"/>
              </a:rPr>
              <a:t>Signals</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Sine </a:t>
            </a:r>
            <a:r>
              <a:rPr sz="1200" spc="-5" dirty="0">
                <a:latin typeface="Times New Roman"/>
                <a:cs typeface="Times New Roman"/>
              </a:rPr>
              <a:t>Waves </a:t>
            </a:r>
            <a:r>
              <a:rPr sz="1200" dirty="0">
                <a:latin typeface="Times New Roman"/>
                <a:cs typeface="Times New Roman"/>
              </a:rPr>
              <a:t>and its</a:t>
            </a:r>
            <a:r>
              <a:rPr sz="1200" spc="-40" dirty="0">
                <a:latin typeface="Times New Roman"/>
                <a:cs typeface="Times New Roman"/>
              </a:rPr>
              <a:t> </a:t>
            </a:r>
            <a:r>
              <a:rPr sz="1200" spc="-5" dirty="0">
                <a:latin typeface="Times New Roman"/>
                <a:cs typeface="Times New Roman"/>
              </a:rPr>
              <a:t>Characteristics</a:t>
            </a:r>
            <a:endParaRPr sz="1200">
              <a:latin typeface="Times New Roman"/>
              <a:cs typeface="Times New Roman"/>
            </a:endParaRPr>
          </a:p>
          <a:p>
            <a:pPr>
              <a:lnSpc>
                <a:spcPct val="100000"/>
              </a:lnSpc>
              <a:spcBef>
                <a:spcPts val="5"/>
              </a:spcBef>
            </a:pPr>
            <a:endParaRPr sz="1350">
              <a:latin typeface="Times New Roman"/>
              <a:cs typeface="Times New Roman"/>
            </a:endParaRPr>
          </a:p>
          <a:p>
            <a:pPr marL="12700">
              <a:lnSpc>
                <a:spcPct val="100000"/>
              </a:lnSpc>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5"/>
              </a:spcBef>
            </a:pPr>
            <a:endParaRPr sz="1200">
              <a:latin typeface="Times New Roman"/>
              <a:cs typeface="Times New Roman"/>
            </a:endParaRPr>
          </a:p>
          <a:p>
            <a:pPr marL="469900" marR="5080" indent="-635">
              <a:lnSpc>
                <a:spcPct val="91700"/>
              </a:lnSpc>
            </a:pPr>
            <a:r>
              <a:rPr sz="1800" spc="-15" dirty="0">
                <a:latin typeface="Meiryo"/>
                <a:cs typeface="Meiryo"/>
              </a:rPr>
              <a:t>*</a:t>
            </a:r>
            <a:r>
              <a:rPr sz="1200" spc="-15" dirty="0">
                <a:latin typeface="Times New Roman"/>
                <a:cs typeface="Times New Roman"/>
              </a:rPr>
              <a:t>Section </a:t>
            </a:r>
            <a:r>
              <a:rPr sz="1200" spc="-5" dirty="0">
                <a:latin typeface="Times New Roman"/>
                <a:cs typeface="Times New Roman"/>
              </a:rPr>
              <a:t>4.1, 4.2, 4.3“Data Communications and Networking” 4th Edition by  Behrouz A.</a:t>
            </a:r>
            <a:r>
              <a:rPr sz="1200" spc="-95"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60</a:t>
            </a:r>
            <a:endParaRPr sz="1200">
              <a:latin typeface="Times New Roman"/>
              <a:cs typeface="Times New Roman"/>
            </a:endParaRPr>
          </a:p>
        </p:txBody>
      </p:sp>
    </p:spTree>
    <p:extLst>
      <p:ext uri="{BB962C8B-B14F-4D97-AF65-F5344CB8AC3E}">
        <p14:creationId xmlns:p14="http://schemas.microsoft.com/office/powerpoint/2010/main" val="1529528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923285" y="940054"/>
            <a:ext cx="1943100" cy="322580"/>
          </a:xfrm>
          <a:prstGeom prst="rect">
            <a:avLst/>
          </a:prstGeom>
        </p:spPr>
        <p:txBody>
          <a:bodyPr vert="horz" wrap="square" lIns="0" tIns="0" rIns="0" bIns="0" rtlCol="0">
            <a:spAutoFit/>
          </a:bodyPr>
          <a:lstStyle/>
          <a:p>
            <a:pPr marL="1270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#12</a:t>
            </a:r>
            <a:endParaRPr sz="2000">
              <a:latin typeface="Arial Black"/>
              <a:cs typeface="Arial Black"/>
            </a:endParaRPr>
          </a:p>
        </p:txBody>
      </p:sp>
      <p:sp>
        <p:nvSpPr>
          <p:cNvPr id="7" name="object 7"/>
          <p:cNvSpPr/>
          <p:nvPr/>
        </p:nvSpPr>
        <p:spPr>
          <a:xfrm>
            <a:off x="1530096" y="2314194"/>
            <a:ext cx="123825" cy="0"/>
          </a:xfrm>
          <a:custGeom>
            <a:avLst/>
            <a:gdLst/>
            <a:ahLst/>
            <a:cxnLst/>
            <a:rect l="l" t="t" r="r" b="b"/>
            <a:pathLst>
              <a:path w="123825">
                <a:moveTo>
                  <a:pt x="0" y="0"/>
                </a:moveTo>
                <a:lnTo>
                  <a:pt x="123443" y="0"/>
                </a:lnTo>
              </a:path>
            </a:pathLst>
          </a:custGeom>
          <a:ln w="6337">
            <a:solidFill>
              <a:srgbClr val="000000"/>
            </a:solidFill>
          </a:ln>
        </p:spPr>
        <p:txBody>
          <a:bodyPr wrap="square" lIns="0" tIns="0" rIns="0" bIns="0" rtlCol="0"/>
          <a:lstStyle/>
          <a:p>
            <a:endParaRPr/>
          </a:p>
        </p:txBody>
      </p:sp>
      <p:sp>
        <p:nvSpPr>
          <p:cNvPr id="8" name="object 8"/>
          <p:cNvSpPr/>
          <p:nvPr/>
        </p:nvSpPr>
        <p:spPr>
          <a:xfrm>
            <a:off x="1815083" y="2314194"/>
            <a:ext cx="90170" cy="0"/>
          </a:xfrm>
          <a:custGeom>
            <a:avLst/>
            <a:gdLst/>
            <a:ahLst/>
            <a:cxnLst/>
            <a:rect l="l" t="t" r="r" b="b"/>
            <a:pathLst>
              <a:path w="90169">
                <a:moveTo>
                  <a:pt x="0" y="0"/>
                </a:moveTo>
                <a:lnTo>
                  <a:pt x="89916" y="0"/>
                </a:lnTo>
              </a:path>
            </a:pathLst>
          </a:custGeom>
          <a:ln w="6337">
            <a:solidFill>
              <a:srgbClr val="000000"/>
            </a:solidFill>
          </a:ln>
        </p:spPr>
        <p:txBody>
          <a:bodyPr wrap="square" lIns="0" tIns="0" rIns="0" bIns="0" rtlCol="0"/>
          <a:lstStyle/>
          <a:p>
            <a:endParaRPr/>
          </a:p>
        </p:txBody>
      </p:sp>
      <p:sp>
        <p:nvSpPr>
          <p:cNvPr id="9" name="object 9"/>
          <p:cNvSpPr/>
          <p:nvPr/>
        </p:nvSpPr>
        <p:spPr>
          <a:xfrm>
            <a:off x="1542288" y="3335273"/>
            <a:ext cx="111760" cy="0"/>
          </a:xfrm>
          <a:custGeom>
            <a:avLst/>
            <a:gdLst/>
            <a:ahLst/>
            <a:cxnLst/>
            <a:rect l="l" t="t" r="r" b="b"/>
            <a:pathLst>
              <a:path w="111760">
                <a:moveTo>
                  <a:pt x="0" y="0"/>
                </a:moveTo>
                <a:lnTo>
                  <a:pt x="111251" y="0"/>
                </a:lnTo>
              </a:path>
            </a:pathLst>
          </a:custGeom>
          <a:ln w="6337">
            <a:solidFill>
              <a:srgbClr val="000000"/>
            </a:solidFill>
          </a:ln>
        </p:spPr>
        <p:txBody>
          <a:bodyPr wrap="square" lIns="0" tIns="0" rIns="0" bIns="0" rtlCol="0"/>
          <a:lstStyle/>
          <a:p>
            <a:endParaRPr/>
          </a:p>
        </p:txBody>
      </p:sp>
      <p:sp>
        <p:nvSpPr>
          <p:cNvPr id="10" name="object 10"/>
          <p:cNvSpPr/>
          <p:nvPr/>
        </p:nvSpPr>
        <p:spPr>
          <a:xfrm>
            <a:off x="1815083" y="3335273"/>
            <a:ext cx="92710" cy="0"/>
          </a:xfrm>
          <a:custGeom>
            <a:avLst/>
            <a:gdLst/>
            <a:ahLst/>
            <a:cxnLst/>
            <a:rect l="l" t="t" r="r" b="b"/>
            <a:pathLst>
              <a:path w="92710">
                <a:moveTo>
                  <a:pt x="0" y="0"/>
                </a:moveTo>
                <a:lnTo>
                  <a:pt x="92202" y="0"/>
                </a:lnTo>
              </a:path>
            </a:pathLst>
          </a:custGeom>
          <a:ln w="6337">
            <a:solidFill>
              <a:srgbClr val="000000"/>
            </a:solidFill>
          </a:ln>
        </p:spPr>
        <p:txBody>
          <a:bodyPr wrap="square" lIns="0" tIns="0" rIns="0" bIns="0" rtlCol="0"/>
          <a:lstStyle/>
          <a:p>
            <a:endParaRPr/>
          </a:p>
        </p:txBody>
      </p:sp>
      <p:sp>
        <p:nvSpPr>
          <p:cNvPr id="11" name="object 11"/>
          <p:cNvSpPr txBox="1"/>
          <p:nvPr/>
        </p:nvSpPr>
        <p:spPr>
          <a:xfrm>
            <a:off x="1130300" y="1437131"/>
            <a:ext cx="5531485" cy="7938134"/>
          </a:xfrm>
          <a:prstGeom prst="rect">
            <a:avLst/>
          </a:prstGeom>
        </p:spPr>
        <p:txBody>
          <a:bodyPr vert="horz" wrap="square" lIns="0" tIns="0" rIns="0" bIns="0" rtlCol="0">
            <a:spAutoFit/>
          </a:bodyPr>
          <a:lstStyle/>
          <a:p>
            <a:pPr marL="12700">
              <a:lnSpc>
                <a:spcPts val="1410"/>
              </a:lnSpc>
            </a:pPr>
            <a:r>
              <a:rPr sz="1200" b="1" dirty="0">
                <a:latin typeface="Times New Roman"/>
                <a:cs typeface="Times New Roman"/>
              </a:rPr>
              <a:t>Problems</a:t>
            </a:r>
            <a:r>
              <a:rPr sz="1200" b="1" spc="-110" dirty="0">
                <a:latin typeface="Times New Roman"/>
                <a:cs typeface="Times New Roman"/>
              </a:rPr>
              <a:t> </a:t>
            </a:r>
            <a:r>
              <a:rPr sz="1200" b="1" dirty="0">
                <a:latin typeface="Times New Roman"/>
                <a:cs typeface="Times New Roman"/>
              </a:rPr>
              <a:t>4.3</a:t>
            </a:r>
            <a:endParaRPr sz="1200">
              <a:latin typeface="Times New Roman"/>
              <a:cs typeface="Times New Roman"/>
            </a:endParaRPr>
          </a:p>
          <a:p>
            <a:pPr marL="12700" marR="1839595">
              <a:lnSpc>
                <a:spcPts val="1380"/>
              </a:lnSpc>
              <a:spcBef>
                <a:spcPts val="65"/>
              </a:spcBef>
            </a:pPr>
            <a:r>
              <a:rPr sz="1200" b="1" spc="-5" dirty="0">
                <a:latin typeface="Times New Roman"/>
                <a:cs typeface="Times New Roman"/>
              </a:rPr>
              <a:t>A </a:t>
            </a:r>
            <a:r>
              <a:rPr sz="1200" b="1" dirty="0">
                <a:latin typeface="Times New Roman"/>
                <a:cs typeface="Times New Roman"/>
              </a:rPr>
              <a:t>Sine </a:t>
            </a:r>
            <a:r>
              <a:rPr sz="1200" b="1" spc="-5" dirty="0">
                <a:latin typeface="Times New Roman"/>
                <a:cs typeface="Times New Roman"/>
              </a:rPr>
              <a:t>wave has </a:t>
            </a:r>
            <a:r>
              <a:rPr sz="1200" b="1" dirty="0">
                <a:latin typeface="Times New Roman"/>
                <a:cs typeface="Times New Roman"/>
              </a:rPr>
              <a:t>a </a:t>
            </a:r>
            <a:r>
              <a:rPr sz="1200" b="1" spc="-5" dirty="0">
                <a:latin typeface="Times New Roman"/>
                <a:cs typeface="Times New Roman"/>
              </a:rPr>
              <a:t>frequency </a:t>
            </a:r>
            <a:r>
              <a:rPr sz="1200" b="1" dirty="0">
                <a:latin typeface="Times New Roman"/>
                <a:cs typeface="Times New Roman"/>
              </a:rPr>
              <a:t>of 6 </a:t>
            </a:r>
            <a:r>
              <a:rPr sz="1200" b="1" spc="-5" dirty="0">
                <a:latin typeface="Times New Roman"/>
                <a:cs typeface="Times New Roman"/>
              </a:rPr>
              <a:t>Hz. </a:t>
            </a:r>
            <a:r>
              <a:rPr sz="1200" b="1" dirty="0">
                <a:latin typeface="Times New Roman"/>
                <a:cs typeface="Times New Roman"/>
              </a:rPr>
              <a:t>What is its period?  Solution</a:t>
            </a:r>
            <a:endParaRPr sz="1200">
              <a:latin typeface="Times New Roman"/>
              <a:cs typeface="Times New Roman"/>
            </a:endParaRPr>
          </a:p>
          <a:p>
            <a:pPr>
              <a:lnSpc>
                <a:spcPct val="100000"/>
              </a:lnSpc>
              <a:spcBef>
                <a:spcPts val="45"/>
              </a:spcBef>
            </a:pPr>
            <a:endParaRPr sz="1500">
              <a:latin typeface="Times New Roman"/>
              <a:cs typeface="Times New Roman"/>
            </a:endParaRPr>
          </a:p>
          <a:p>
            <a:pPr marL="140335">
              <a:lnSpc>
                <a:spcPts val="1190"/>
              </a:lnSpc>
            </a:pPr>
            <a:r>
              <a:rPr sz="1200" i="1" spc="-5" dirty="0">
                <a:latin typeface="Times New Roman"/>
                <a:cs typeface="Times New Roman"/>
              </a:rPr>
              <a:t>T </a:t>
            </a:r>
            <a:r>
              <a:rPr sz="1200" spc="-5" dirty="0">
                <a:latin typeface="Symbol"/>
                <a:cs typeface="Symbol"/>
              </a:rPr>
              <a:t></a:t>
            </a:r>
            <a:r>
              <a:rPr sz="1200" spc="-5" dirty="0">
                <a:latin typeface="Times New Roman"/>
                <a:cs typeface="Times New Roman"/>
              </a:rPr>
              <a:t>  </a:t>
            </a:r>
            <a:r>
              <a:rPr sz="1800" baseline="34722" dirty="0">
                <a:latin typeface="Times New Roman"/>
                <a:cs typeface="Times New Roman"/>
              </a:rPr>
              <a:t>1  </a:t>
            </a:r>
            <a:r>
              <a:rPr sz="1200" spc="-5" dirty="0">
                <a:latin typeface="Symbol"/>
                <a:cs typeface="Symbol"/>
              </a:rPr>
              <a:t></a:t>
            </a:r>
            <a:r>
              <a:rPr sz="1200" spc="-5" dirty="0">
                <a:latin typeface="Times New Roman"/>
                <a:cs typeface="Times New Roman"/>
              </a:rPr>
              <a:t> </a:t>
            </a:r>
            <a:r>
              <a:rPr sz="1800" baseline="34722" dirty="0">
                <a:latin typeface="Times New Roman"/>
                <a:cs typeface="Times New Roman"/>
              </a:rPr>
              <a:t>1 </a:t>
            </a:r>
            <a:r>
              <a:rPr sz="1200" spc="-5" dirty="0">
                <a:latin typeface="Symbol"/>
                <a:cs typeface="Symbol"/>
              </a:rPr>
              <a:t></a:t>
            </a:r>
            <a:r>
              <a:rPr sz="1200" spc="-5" dirty="0">
                <a:latin typeface="Times New Roman"/>
                <a:cs typeface="Times New Roman"/>
              </a:rPr>
              <a:t> </a:t>
            </a:r>
            <a:r>
              <a:rPr sz="1200" dirty="0">
                <a:latin typeface="Times New Roman"/>
                <a:cs typeface="Times New Roman"/>
              </a:rPr>
              <a:t>0.17</a:t>
            </a:r>
            <a:r>
              <a:rPr sz="1200" spc="-260" dirty="0">
                <a:latin typeface="Times New Roman"/>
                <a:cs typeface="Times New Roman"/>
              </a:rPr>
              <a:t> </a:t>
            </a:r>
            <a:r>
              <a:rPr sz="1200" dirty="0">
                <a:latin typeface="Times New Roman"/>
                <a:cs typeface="Times New Roman"/>
              </a:rPr>
              <a:t>sec</a:t>
            </a:r>
            <a:endParaRPr sz="1200">
              <a:latin typeface="Times New Roman"/>
              <a:cs typeface="Times New Roman"/>
            </a:endParaRPr>
          </a:p>
          <a:p>
            <a:pPr marL="438150">
              <a:lnSpc>
                <a:spcPts val="1135"/>
              </a:lnSpc>
              <a:tabLst>
                <a:tab pos="692785" algn="l"/>
              </a:tabLst>
            </a:pPr>
            <a:r>
              <a:rPr sz="1200" i="1" dirty="0">
                <a:latin typeface="Times New Roman"/>
                <a:cs typeface="Times New Roman"/>
              </a:rPr>
              <a:t>f	</a:t>
            </a:r>
            <a:r>
              <a:rPr sz="1200" dirty="0">
                <a:latin typeface="Times New Roman"/>
                <a:cs typeface="Times New Roman"/>
              </a:rPr>
              <a:t>6</a:t>
            </a:r>
            <a:endParaRPr sz="1200">
              <a:latin typeface="Times New Roman"/>
              <a:cs typeface="Times New Roman"/>
            </a:endParaRPr>
          </a:p>
          <a:p>
            <a:pPr marL="12700">
              <a:lnSpc>
                <a:spcPts val="1360"/>
              </a:lnSpc>
            </a:pPr>
            <a:r>
              <a:rPr sz="1200" b="1" dirty="0">
                <a:latin typeface="Times New Roman"/>
                <a:cs typeface="Times New Roman"/>
              </a:rPr>
              <a:t>Problems</a:t>
            </a:r>
            <a:r>
              <a:rPr sz="1200" b="1" spc="-110" dirty="0">
                <a:latin typeface="Times New Roman"/>
                <a:cs typeface="Times New Roman"/>
              </a:rPr>
              <a:t> </a:t>
            </a:r>
            <a:r>
              <a:rPr sz="1200" b="1" dirty="0">
                <a:latin typeface="Times New Roman"/>
                <a:cs typeface="Times New Roman"/>
              </a:rPr>
              <a:t>4.5</a:t>
            </a:r>
            <a:endParaRPr sz="1200">
              <a:latin typeface="Times New Roman"/>
              <a:cs typeface="Times New Roman"/>
            </a:endParaRPr>
          </a:p>
          <a:p>
            <a:pPr marL="12700" marR="1016635">
              <a:lnSpc>
                <a:spcPts val="1380"/>
              </a:lnSpc>
              <a:spcBef>
                <a:spcPts val="65"/>
              </a:spcBef>
            </a:pPr>
            <a:r>
              <a:rPr sz="1200" b="1" spc="-5" dirty="0">
                <a:latin typeface="Times New Roman"/>
                <a:cs typeface="Times New Roman"/>
              </a:rPr>
              <a:t>A </a:t>
            </a:r>
            <a:r>
              <a:rPr sz="1200" b="1" dirty="0">
                <a:latin typeface="Times New Roman"/>
                <a:cs typeface="Times New Roman"/>
              </a:rPr>
              <a:t>Sine </a:t>
            </a:r>
            <a:r>
              <a:rPr sz="1200" b="1" spc="-5" dirty="0">
                <a:latin typeface="Times New Roman"/>
                <a:cs typeface="Times New Roman"/>
              </a:rPr>
              <a:t>wave </a:t>
            </a:r>
            <a:r>
              <a:rPr sz="1200" b="1" dirty="0">
                <a:latin typeface="Times New Roman"/>
                <a:cs typeface="Times New Roman"/>
              </a:rPr>
              <a:t>completes one cycle in 4 </a:t>
            </a:r>
            <a:r>
              <a:rPr sz="1200" b="1" spc="-5" dirty="0">
                <a:latin typeface="Times New Roman"/>
                <a:cs typeface="Times New Roman"/>
              </a:rPr>
              <a:t>seconds. What </a:t>
            </a:r>
            <a:r>
              <a:rPr sz="1200" b="1" dirty="0">
                <a:latin typeface="Times New Roman"/>
                <a:cs typeface="Times New Roman"/>
              </a:rPr>
              <a:t>is its </a:t>
            </a:r>
            <a:r>
              <a:rPr sz="1200" b="1" spc="-5" dirty="0">
                <a:latin typeface="Times New Roman"/>
                <a:cs typeface="Times New Roman"/>
              </a:rPr>
              <a:t>frequency?  </a:t>
            </a:r>
            <a:r>
              <a:rPr sz="1200" b="1" dirty="0">
                <a:latin typeface="Times New Roman"/>
                <a:cs typeface="Times New Roman"/>
              </a:rPr>
              <a:t>Solution:</a:t>
            </a:r>
            <a:endParaRPr sz="1200">
              <a:latin typeface="Times New Roman"/>
              <a:cs typeface="Times New Roman"/>
            </a:endParaRPr>
          </a:p>
          <a:p>
            <a:pPr>
              <a:lnSpc>
                <a:spcPct val="100000"/>
              </a:lnSpc>
              <a:spcBef>
                <a:spcPts val="20"/>
              </a:spcBef>
            </a:pPr>
            <a:endParaRPr sz="1750">
              <a:latin typeface="Times New Roman"/>
              <a:cs typeface="Times New Roman"/>
            </a:endParaRPr>
          </a:p>
          <a:p>
            <a:pPr marL="412750" marR="4148454" indent="-234315">
              <a:lnSpc>
                <a:spcPct val="65000"/>
              </a:lnSpc>
              <a:tabLst>
                <a:tab pos="695325" algn="l"/>
              </a:tabLst>
            </a:pPr>
            <a:r>
              <a:rPr sz="1200" i="1" dirty="0">
                <a:latin typeface="Times New Roman"/>
                <a:cs typeface="Times New Roman"/>
              </a:rPr>
              <a:t>f </a:t>
            </a:r>
            <a:r>
              <a:rPr sz="1200" spc="-5" dirty="0">
                <a:latin typeface="Symbol"/>
                <a:cs typeface="Symbol"/>
              </a:rPr>
              <a:t></a:t>
            </a:r>
            <a:r>
              <a:rPr sz="1200" spc="-5" dirty="0">
                <a:latin typeface="Times New Roman"/>
                <a:cs typeface="Times New Roman"/>
              </a:rPr>
              <a:t> </a:t>
            </a:r>
            <a:r>
              <a:rPr sz="1800" baseline="34722" dirty="0">
                <a:latin typeface="Times New Roman"/>
                <a:cs typeface="Times New Roman"/>
              </a:rPr>
              <a:t>1 </a:t>
            </a:r>
            <a:r>
              <a:rPr sz="1200" spc="-5" dirty="0">
                <a:latin typeface="Symbol"/>
                <a:cs typeface="Symbol"/>
              </a:rPr>
              <a:t></a:t>
            </a:r>
            <a:r>
              <a:rPr sz="1200" spc="-5" dirty="0">
                <a:latin typeface="Times New Roman"/>
                <a:cs typeface="Times New Roman"/>
              </a:rPr>
              <a:t> </a:t>
            </a:r>
            <a:r>
              <a:rPr sz="1800" baseline="34722" dirty="0">
                <a:latin typeface="Times New Roman"/>
                <a:cs typeface="Times New Roman"/>
              </a:rPr>
              <a:t>1 </a:t>
            </a:r>
            <a:r>
              <a:rPr sz="1200" spc="-5" dirty="0">
                <a:latin typeface="Symbol"/>
                <a:cs typeface="Symbol"/>
              </a:rPr>
              <a:t></a:t>
            </a:r>
            <a:r>
              <a:rPr sz="1200" spc="-5" dirty="0">
                <a:latin typeface="Times New Roman"/>
                <a:cs typeface="Times New Roman"/>
              </a:rPr>
              <a:t> </a:t>
            </a:r>
            <a:r>
              <a:rPr sz="1200" dirty="0">
                <a:latin typeface="Times New Roman"/>
                <a:cs typeface="Times New Roman"/>
              </a:rPr>
              <a:t>0.25</a:t>
            </a:r>
            <a:r>
              <a:rPr sz="1200" i="1" dirty="0">
                <a:latin typeface="Times New Roman"/>
                <a:cs typeface="Times New Roman"/>
              </a:rPr>
              <a:t>Hz  </a:t>
            </a:r>
            <a:r>
              <a:rPr sz="1200" i="1" spc="-5" dirty="0">
                <a:latin typeface="Times New Roman"/>
                <a:cs typeface="Times New Roman"/>
              </a:rPr>
              <a:t>T	</a:t>
            </a:r>
            <a:r>
              <a:rPr sz="1200" dirty="0">
                <a:latin typeface="Times New Roman"/>
                <a:cs typeface="Times New Roman"/>
              </a:rPr>
              <a:t>4</a:t>
            </a:r>
            <a:endParaRPr sz="1200">
              <a:latin typeface="Times New Roman"/>
              <a:cs typeface="Times New Roman"/>
            </a:endParaRPr>
          </a:p>
          <a:p>
            <a:pPr marL="12700">
              <a:lnSpc>
                <a:spcPct val="100000"/>
              </a:lnSpc>
              <a:spcBef>
                <a:spcPts val="135"/>
              </a:spcBef>
            </a:pPr>
            <a:r>
              <a:rPr sz="1200" b="1" dirty="0">
                <a:latin typeface="Times New Roman"/>
                <a:cs typeface="Times New Roman"/>
              </a:rPr>
              <a:t>Another Way to look at</a:t>
            </a:r>
            <a:r>
              <a:rPr sz="1200" b="1" spc="-110" dirty="0">
                <a:latin typeface="Times New Roman"/>
                <a:cs typeface="Times New Roman"/>
              </a:rPr>
              <a:t> </a:t>
            </a:r>
            <a:r>
              <a:rPr sz="1200" b="1" dirty="0">
                <a:latin typeface="Times New Roman"/>
                <a:cs typeface="Times New Roman"/>
              </a:rPr>
              <a:t>Frequency</a:t>
            </a:r>
            <a:endParaRPr sz="1200">
              <a:latin typeface="Times New Roman"/>
              <a:cs typeface="Times New Roman"/>
            </a:endParaRPr>
          </a:p>
          <a:p>
            <a:pPr>
              <a:lnSpc>
                <a:spcPct val="100000"/>
              </a:lnSpc>
              <a:spcBef>
                <a:spcPts val="40"/>
              </a:spcBef>
            </a:pPr>
            <a:endParaRPr sz="1100">
              <a:latin typeface="Times New Roman"/>
              <a:cs typeface="Times New Roman"/>
            </a:endParaRPr>
          </a:p>
          <a:p>
            <a:pPr marL="698500" indent="-228600">
              <a:lnSpc>
                <a:spcPts val="1410"/>
              </a:lnSpc>
              <a:buFont typeface="Courier New"/>
              <a:buChar char="o"/>
              <a:tabLst>
                <a:tab pos="698500" algn="l"/>
              </a:tabLst>
            </a:pPr>
            <a:r>
              <a:rPr sz="1200" spc="-5" dirty="0">
                <a:latin typeface="Times New Roman"/>
                <a:cs typeface="Times New Roman"/>
              </a:rPr>
              <a:t>Measurement </a:t>
            </a:r>
            <a:r>
              <a:rPr sz="1200" dirty="0">
                <a:latin typeface="Times New Roman"/>
                <a:cs typeface="Times New Roman"/>
              </a:rPr>
              <a:t>of the rate of</a:t>
            </a:r>
            <a:r>
              <a:rPr sz="1200" spc="-50" dirty="0">
                <a:latin typeface="Times New Roman"/>
                <a:cs typeface="Times New Roman"/>
              </a:rPr>
              <a:t> </a:t>
            </a:r>
            <a:r>
              <a:rPr sz="1200" dirty="0">
                <a:latin typeface="Times New Roman"/>
                <a:cs typeface="Times New Roman"/>
              </a:rPr>
              <a:t>change</a:t>
            </a:r>
            <a:endParaRPr sz="1200">
              <a:latin typeface="Times New Roman"/>
              <a:cs typeface="Times New Roman"/>
            </a:endParaRPr>
          </a:p>
          <a:p>
            <a:pPr marL="698500" marR="5080" indent="-228600">
              <a:lnSpc>
                <a:spcPts val="1380"/>
              </a:lnSpc>
              <a:spcBef>
                <a:spcPts val="65"/>
              </a:spcBef>
              <a:buFont typeface="Courier New"/>
              <a:buChar char="o"/>
              <a:tabLst>
                <a:tab pos="698500" algn="l"/>
              </a:tabLst>
            </a:pPr>
            <a:r>
              <a:rPr sz="1200" dirty="0">
                <a:latin typeface="Times New Roman"/>
                <a:cs typeface="Times New Roman"/>
              </a:rPr>
              <a:t>The </a:t>
            </a:r>
            <a:r>
              <a:rPr sz="1200" spc="-5" dirty="0">
                <a:latin typeface="Times New Roman"/>
                <a:cs typeface="Times New Roman"/>
              </a:rPr>
              <a:t>rate </a:t>
            </a:r>
            <a:r>
              <a:rPr sz="1200" dirty="0">
                <a:latin typeface="Times New Roman"/>
                <a:cs typeface="Times New Roman"/>
              </a:rPr>
              <a:t>at </a:t>
            </a:r>
            <a:r>
              <a:rPr sz="1200" spc="-5" dirty="0">
                <a:latin typeface="Times New Roman"/>
                <a:cs typeface="Times New Roman"/>
              </a:rPr>
              <a:t>which </a:t>
            </a:r>
            <a:r>
              <a:rPr sz="1200" dirty="0">
                <a:latin typeface="Times New Roman"/>
                <a:cs typeface="Times New Roman"/>
              </a:rPr>
              <a:t>a </a:t>
            </a:r>
            <a:r>
              <a:rPr sz="1200" spc="-5" dirty="0">
                <a:latin typeface="Times New Roman"/>
                <a:cs typeface="Times New Roman"/>
              </a:rPr>
              <a:t>sine wave moves from </a:t>
            </a:r>
            <a:r>
              <a:rPr sz="1200" dirty="0">
                <a:latin typeface="Times New Roman"/>
                <a:cs typeface="Times New Roman"/>
              </a:rPr>
              <a:t>its </a:t>
            </a:r>
            <a:r>
              <a:rPr sz="1200" spc="-5" dirty="0">
                <a:latin typeface="Times New Roman"/>
                <a:cs typeface="Times New Roman"/>
              </a:rPr>
              <a:t>lowest </a:t>
            </a:r>
            <a:r>
              <a:rPr sz="1200" dirty="0">
                <a:latin typeface="Times New Roman"/>
                <a:cs typeface="Times New Roman"/>
              </a:rPr>
              <a:t>to its </a:t>
            </a:r>
            <a:r>
              <a:rPr sz="1200" spc="-5" dirty="0">
                <a:latin typeface="Times New Roman"/>
                <a:cs typeface="Times New Roman"/>
              </a:rPr>
              <a:t>highest point </a:t>
            </a:r>
            <a:r>
              <a:rPr sz="1200" dirty="0">
                <a:latin typeface="Times New Roman"/>
                <a:cs typeface="Times New Roman"/>
              </a:rPr>
              <a:t>is its  frequency</a:t>
            </a:r>
            <a:endParaRPr sz="1200">
              <a:latin typeface="Times New Roman"/>
              <a:cs typeface="Times New Roman"/>
            </a:endParaRPr>
          </a:p>
          <a:p>
            <a:pPr marL="698500" marR="5080" indent="-228600" algn="just">
              <a:lnSpc>
                <a:spcPts val="1380"/>
              </a:lnSpc>
              <a:buFont typeface="Courier New"/>
              <a:buChar char="o"/>
              <a:tabLst>
                <a:tab pos="698500" algn="l"/>
              </a:tabLst>
            </a:pPr>
            <a:r>
              <a:rPr sz="1200" spc="-5" dirty="0">
                <a:latin typeface="Times New Roman"/>
                <a:cs typeface="Times New Roman"/>
              </a:rPr>
              <a:t>A 40 Hz signal has half </a:t>
            </a:r>
            <a:r>
              <a:rPr sz="1200" dirty="0">
                <a:latin typeface="Times New Roman"/>
                <a:cs typeface="Times New Roman"/>
              </a:rPr>
              <a:t>the </a:t>
            </a:r>
            <a:r>
              <a:rPr sz="1200" spc="-5" dirty="0">
                <a:latin typeface="Times New Roman"/>
                <a:cs typeface="Times New Roman"/>
              </a:rPr>
              <a:t>frequency of </a:t>
            </a:r>
            <a:r>
              <a:rPr sz="1200" dirty="0">
                <a:latin typeface="Times New Roman"/>
                <a:cs typeface="Times New Roman"/>
              </a:rPr>
              <a:t>a 80 </a:t>
            </a:r>
            <a:r>
              <a:rPr sz="1200" spc="-5" dirty="0">
                <a:latin typeface="Times New Roman"/>
                <a:cs typeface="Times New Roman"/>
              </a:rPr>
              <a:t>Hz </a:t>
            </a:r>
            <a:r>
              <a:rPr sz="1200" dirty="0">
                <a:latin typeface="Times New Roman"/>
                <a:cs typeface="Times New Roman"/>
              </a:rPr>
              <a:t>signal, therefore each cycle  takes twice as long to </a:t>
            </a:r>
            <a:r>
              <a:rPr sz="1200" spc="-5" dirty="0">
                <a:latin typeface="Times New Roman"/>
                <a:cs typeface="Times New Roman"/>
              </a:rPr>
              <a:t>complete </a:t>
            </a:r>
            <a:r>
              <a:rPr sz="1200" dirty="0">
                <a:latin typeface="Times New Roman"/>
                <a:cs typeface="Times New Roman"/>
              </a:rPr>
              <a:t>one </a:t>
            </a:r>
            <a:r>
              <a:rPr sz="1200" spc="-5" dirty="0">
                <a:latin typeface="Times New Roman"/>
                <a:cs typeface="Times New Roman"/>
              </a:rPr>
              <a:t>cycle </a:t>
            </a:r>
            <a:r>
              <a:rPr sz="1200" dirty="0">
                <a:latin typeface="Times New Roman"/>
                <a:cs typeface="Times New Roman"/>
              </a:rPr>
              <a:t>I.e. to go from its lowest to its  highest</a:t>
            </a:r>
            <a:endParaRPr sz="1200">
              <a:latin typeface="Times New Roman"/>
              <a:cs typeface="Times New Roman"/>
            </a:endParaRPr>
          </a:p>
          <a:p>
            <a:pPr marL="698500" indent="-228600">
              <a:lnSpc>
                <a:spcPts val="1345"/>
              </a:lnSpc>
              <a:buFont typeface="Courier New"/>
              <a:buChar char="o"/>
              <a:tabLst>
                <a:tab pos="698500" algn="l"/>
              </a:tabLst>
            </a:pPr>
            <a:r>
              <a:rPr sz="1200" dirty="0">
                <a:latin typeface="Times New Roman"/>
                <a:cs typeface="Times New Roman"/>
              </a:rPr>
              <a:t>Change in a short </a:t>
            </a:r>
            <a:r>
              <a:rPr sz="1200" spc="-5" dirty="0">
                <a:latin typeface="Times New Roman"/>
                <a:cs typeface="Times New Roman"/>
              </a:rPr>
              <a:t>Time </a:t>
            </a:r>
            <a:r>
              <a:rPr sz="1200" dirty="0">
                <a:latin typeface="Times New Roman"/>
                <a:cs typeface="Times New Roman"/>
              </a:rPr>
              <a:t>= High</a:t>
            </a:r>
            <a:r>
              <a:rPr sz="1200" spc="-114" dirty="0">
                <a:latin typeface="Times New Roman"/>
                <a:cs typeface="Times New Roman"/>
              </a:rPr>
              <a:t> </a:t>
            </a:r>
            <a:r>
              <a:rPr sz="1200" dirty="0">
                <a:latin typeface="Times New Roman"/>
                <a:cs typeface="Times New Roman"/>
              </a:rPr>
              <a:t>Frequency</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12700">
              <a:lnSpc>
                <a:spcPct val="100000"/>
              </a:lnSpc>
              <a:spcBef>
                <a:spcPts val="5"/>
              </a:spcBef>
            </a:pPr>
            <a:r>
              <a:rPr sz="1200" b="1" spc="-5" dirty="0">
                <a:latin typeface="Times New Roman"/>
                <a:cs typeface="Times New Roman"/>
              </a:rPr>
              <a:t>Two </a:t>
            </a:r>
            <a:r>
              <a:rPr sz="1200" b="1" dirty="0">
                <a:latin typeface="Times New Roman"/>
                <a:cs typeface="Times New Roman"/>
              </a:rPr>
              <a:t>Extremes</a:t>
            </a:r>
            <a:r>
              <a:rPr sz="1200" b="1" spc="-95" dirty="0">
                <a:latin typeface="Times New Roman"/>
                <a:cs typeface="Times New Roman"/>
              </a:rPr>
              <a:t> </a:t>
            </a:r>
            <a:r>
              <a:rPr sz="1200" b="1" dirty="0">
                <a:latin typeface="Times New Roman"/>
                <a:cs typeface="Times New Roman"/>
              </a:rPr>
              <a:t>Frequency</a:t>
            </a:r>
            <a:endParaRPr sz="1200">
              <a:latin typeface="Times New Roman"/>
              <a:cs typeface="Times New Roman"/>
            </a:endParaRPr>
          </a:p>
          <a:p>
            <a:pPr>
              <a:lnSpc>
                <a:spcPct val="100000"/>
              </a:lnSpc>
              <a:spcBef>
                <a:spcPts val="40"/>
              </a:spcBef>
            </a:pPr>
            <a:endParaRPr sz="1100">
              <a:latin typeface="Times New Roman"/>
              <a:cs typeface="Times New Roman"/>
            </a:endParaRPr>
          </a:p>
          <a:p>
            <a:pPr marL="698500" indent="-228600">
              <a:lnSpc>
                <a:spcPts val="1410"/>
              </a:lnSpc>
              <a:buFont typeface="Courier New"/>
              <a:buChar char="o"/>
              <a:tabLst>
                <a:tab pos="698500" algn="l"/>
              </a:tabLst>
            </a:pPr>
            <a:r>
              <a:rPr sz="1200" dirty="0">
                <a:latin typeface="Times New Roman"/>
                <a:cs typeface="Times New Roman"/>
              </a:rPr>
              <a:t>What if a </a:t>
            </a:r>
            <a:r>
              <a:rPr sz="1200" spc="-5" dirty="0">
                <a:latin typeface="Times New Roman"/>
                <a:cs typeface="Times New Roman"/>
              </a:rPr>
              <a:t>signal does not </a:t>
            </a:r>
            <a:r>
              <a:rPr sz="1200" dirty="0">
                <a:latin typeface="Times New Roman"/>
                <a:cs typeface="Times New Roman"/>
              </a:rPr>
              <a:t>change at</a:t>
            </a:r>
            <a:r>
              <a:rPr sz="1200" spc="-95" dirty="0">
                <a:latin typeface="Times New Roman"/>
                <a:cs typeface="Times New Roman"/>
              </a:rPr>
              <a:t> </a:t>
            </a:r>
            <a:r>
              <a:rPr sz="1200" spc="-5" dirty="0">
                <a:latin typeface="Times New Roman"/>
                <a:cs typeface="Times New Roman"/>
              </a:rPr>
              <a:t>all?</a:t>
            </a:r>
            <a:endParaRPr sz="1200">
              <a:latin typeface="Times New Roman"/>
              <a:cs typeface="Times New Roman"/>
            </a:endParaRPr>
          </a:p>
          <a:p>
            <a:pPr marL="698500" indent="-228600">
              <a:lnSpc>
                <a:spcPts val="1380"/>
              </a:lnSpc>
              <a:buFont typeface="Courier New"/>
              <a:buChar char="o"/>
              <a:tabLst>
                <a:tab pos="698500" algn="l"/>
              </a:tabLst>
            </a:pPr>
            <a:r>
              <a:rPr sz="1200" spc="-5" dirty="0">
                <a:latin typeface="Times New Roman"/>
                <a:cs typeface="Times New Roman"/>
              </a:rPr>
              <a:t>What </a:t>
            </a:r>
            <a:r>
              <a:rPr sz="1200" dirty="0">
                <a:latin typeface="Times New Roman"/>
                <a:cs typeface="Times New Roman"/>
              </a:rPr>
              <a:t>if it </a:t>
            </a:r>
            <a:r>
              <a:rPr sz="1200" spc="-5" dirty="0">
                <a:latin typeface="Times New Roman"/>
                <a:cs typeface="Times New Roman"/>
              </a:rPr>
              <a:t>maintains </a:t>
            </a:r>
            <a:r>
              <a:rPr sz="1200" dirty="0">
                <a:latin typeface="Times New Roman"/>
                <a:cs typeface="Times New Roman"/>
              </a:rPr>
              <a:t>a </a:t>
            </a:r>
            <a:r>
              <a:rPr sz="1200" spc="-5" dirty="0">
                <a:latin typeface="Times New Roman"/>
                <a:cs typeface="Times New Roman"/>
              </a:rPr>
              <a:t>constant voltage level </a:t>
            </a:r>
            <a:r>
              <a:rPr sz="1200" dirty="0">
                <a:latin typeface="Times New Roman"/>
                <a:cs typeface="Times New Roman"/>
              </a:rPr>
              <a:t>the entire</a:t>
            </a:r>
            <a:r>
              <a:rPr sz="1200" spc="4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1155700" lvl="1" indent="-228600">
              <a:lnSpc>
                <a:spcPts val="1410"/>
              </a:lnSpc>
              <a:buFont typeface="Meiryo"/>
              <a:buChar char="✓"/>
              <a:tabLst>
                <a:tab pos="1155700" algn="l"/>
              </a:tabLst>
            </a:pPr>
            <a:r>
              <a:rPr sz="1200" spc="-5" dirty="0">
                <a:latin typeface="Times New Roman"/>
                <a:cs typeface="Times New Roman"/>
              </a:rPr>
              <a:t>In such </a:t>
            </a:r>
            <a:r>
              <a:rPr sz="1200" dirty="0">
                <a:latin typeface="Times New Roman"/>
                <a:cs typeface="Times New Roman"/>
              </a:rPr>
              <a:t>cases , </a:t>
            </a:r>
            <a:r>
              <a:rPr sz="1200" spc="-5" dirty="0">
                <a:latin typeface="Times New Roman"/>
                <a:cs typeface="Times New Roman"/>
              </a:rPr>
              <a:t>Frequency </a:t>
            </a:r>
            <a:r>
              <a:rPr sz="1200" dirty="0">
                <a:latin typeface="Times New Roman"/>
                <a:cs typeface="Times New Roman"/>
              </a:rPr>
              <a:t>is </a:t>
            </a:r>
            <a:r>
              <a:rPr sz="1200" spc="-5" dirty="0">
                <a:latin typeface="Times New Roman"/>
                <a:cs typeface="Times New Roman"/>
              </a:rPr>
              <a:t>going </a:t>
            </a:r>
            <a:r>
              <a:rPr sz="1200" dirty="0">
                <a:latin typeface="Times New Roman"/>
                <a:cs typeface="Times New Roman"/>
              </a:rPr>
              <a:t>to </a:t>
            </a:r>
            <a:r>
              <a:rPr sz="1200" spc="-5" dirty="0">
                <a:latin typeface="Times New Roman"/>
                <a:cs typeface="Times New Roman"/>
              </a:rPr>
              <a:t>be</a:t>
            </a:r>
            <a:r>
              <a:rPr sz="1200" spc="-100" dirty="0">
                <a:latin typeface="Times New Roman"/>
                <a:cs typeface="Times New Roman"/>
              </a:rPr>
              <a:t> </a:t>
            </a:r>
            <a:r>
              <a:rPr sz="1200" dirty="0">
                <a:latin typeface="Times New Roman"/>
                <a:cs typeface="Times New Roman"/>
              </a:rPr>
              <a:t>zero</a:t>
            </a:r>
            <a:endParaRPr sz="1200">
              <a:latin typeface="Times New Roman"/>
              <a:cs typeface="Times New Roman"/>
            </a:endParaRPr>
          </a:p>
          <a:p>
            <a:pPr lvl="1">
              <a:lnSpc>
                <a:spcPct val="100000"/>
              </a:lnSpc>
              <a:spcBef>
                <a:spcPts val="30"/>
              </a:spcBef>
              <a:buFont typeface="Meiryo"/>
              <a:buChar char="✓"/>
            </a:pPr>
            <a:endParaRPr sz="1200">
              <a:latin typeface="Times New Roman"/>
              <a:cs typeface="Times New Roman"/>
            </a:endParaRPr>
          </a:p>
          <a:p>
            <a:pPr marL="698500" marR="5080" indent="-228600">
              <a:lnSpc>
                <a:spcPts val="1380"/>
              </a:lnSpc>
              <a:buFont typeface="Courier New"/>
              <a:buChar char="o"/>
              <a:tabLst>
                <a:tab pos="698500" algn="l"/>
              </a:tabLst>
            </a:pPr>
            <a:r>
              <a:rPr sz="1200" dirty="0">
                <a:latin typeface="Times New Roman"/>
                <a:cs typeface="Times New Roman"/>
              </a:rPr>
              <a:t>If a signal </a:t>
            </a:r>
            <a:r>
              <a:rPr sz="1200" spc="-5" dirty="0">
                <a:latin typeface="Times New Roman"/>
                <a:cs typeface="Times New Roman"/>
              </a:rPr>
              <a:t>does </a:t>
            </a:r>
            <a:r>
              <a:rPr sz="1200" dirty="0">
                <a:latin typeface="Times New Roman"/>
                <a:cs typeface="Times New Roman"/>
              </a:rPr>
              <a:t>not </a:t>
            </a:r>
            <a:r>
              <a:rPr sz="1200" spc="-5" dirty="0">
                <a:latin typeface="Times New Roman"/>
                <a:cs typeface="Times New Roman"/>
              </a:rPr>
              <a:t>change, </a:t>
            </a:r>
            <a:r>
              <a:rPr sz="1200" dirty="0">
                <a:latin typeface="Times New Roman"/>
                <a:cs typeface="Times New Roman"/>
              </a:rPr>
              <a:t>it </a:t>
            </a:r>
            <a:r>
              <a:rPr sz="1200" spc="-5" dirty="0">
                <a:latin typeface="Times New Roman"/>
                <a:cs typeface="Times New Roman"/>
              </a:rPr>
              <a:t>will never complete </a:t>
            </a:r>
            <a:r>
              <a:rPr sz="1200" dirty="0">
                <a:latin typeface="Times New Roman"/>
                <a:cs typeface="Times New Roman"/>
              </a:rPr>
              <a:t>any cycles, and </a:t>
            </a:r>
            <a:r>
              <a:rPr sz="1200" spc="-5" dirty="0">
                <a:latin typeface="Times New Roman"/>
                <a:cs typeface="Times New Roman"/>
              </a:rPr>
              <a:t>frequency </a:t>
            </a:r>
            <a:r>
              <a:rPr sz="1200" dirty="0">
                <a:latin typeface="Times New Roman"/>
                <a:cs typeface="Times New Roman"/>
              </a:rPr>
              <a:t>is  no. of cycles in 1 second so Freq =</a:t>
            </a:r>
            <a:r>
              <a:rPr sz="1200" spc="-145"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698500" indent="-228600">
              <a:lnSpc>
                <a:spcPts val="1405"/>
              </a:lnSpc>
              <a:buFont typeface="Courier New"/>
              <a:buChar char="o"/>
              <a:tabLst>
                <a:tab pos="698500" algn="l"/>
              </a:tabLst>
            </a:pPr>
            <a:r>
              <a:rPr sz="1200" spc="-5" dirty="0">
                <a:latin typeface="Times New Roman"/>
                <a:cs typeface="Times New Roman"/>
              </a:rPr>
              <a:t>No </a:t>
            </a:r>
            <a:r>
              <a:rPr sz="1200" dirty="0">
                <a:latin typeface="Times New Roman"/>
                <a:cs typeface="Times New Roman"/>
              </a:rPr>
              <a:t>change at all</a:t>
            </a:r>
            <a:r>
              <a:rPr sz="1200" spc="-105" dirty="0">
                <a:latin typeface="Times New Roman"/>
                <a:cs typeface="Times New Roman"/>
              </a:rPr>
              <a:t> </a:t>
            </a:r>
            <a:r>
              <a:rPr sz="1200" spc="-5" dirty="0">
                <a:latin typeface="Symbol"/>
                <a:cs typeface="Symbol"/>
              </a:rPr>
              <a:t></a:t>
            </a:r>
            <a:endParaRPr sz="1200">
              <a:latin typeface="Symbol"/>
              <a:cs typeface="Symbol"/>
            </a:endParaRPr>
          </a:p>
          <a:p>
            <a:pPr marL="1612900">
              <a:lnSpc>
                <a:spcPts val="1405"/>
              </a:lnSpc>
              <a:tabLst>
                <a:tab pos="1840864" algn="l"/>
              </a:tabLst>
            </a:pPr>
            <a:r>
              <a:rPr sz="1200" dirty="0">
                <a:latin typeface="Times New Roman"/>
                <a:cs typeface="Times New Roman"/>
              </a:rPr>
              <a:t>–	</a:t>
            </a:r>
            <a:r>
              <a:rPr sz="1200" spc="-5" dirty="0">
                <a:latin typeface="Times New Roman"/>
                <a:cs typeface="Times New Roman"/>
              </a:rPr>
              <a:t>Zero</a:t>
            </a:r>
            <a:r>
              <a:rPr sz="1200" spc="-100" dirty="0">
                <a:latin typeface="Times New Roman"/>
                <a:cs typeface="Times New Roman"/>
              </a:rPr>
              <a:t> </a:t>
            </a:r>
            <a:r>
              <a:rPr sz="1200" spc="-5" dirty="0">
                <a:latin typeface="Times New Roman"/>
                <a:cs typeface="Times New Roman"/>
              </a:rPr>
              <a:t>frequency</a:t>
            </a:r>
            <a:endParaRPr sz="1200">
              <a:latin typeface="Times New Roman"/>
              <a:cs typeface="Times New Roman"/>
            </a:endParaRPr>
          </a:p>
          <a:p>
            <a:pPr marL="469900">
              <a:lnSpc>
                <a:spcPts val="1405"/>
              </a:lnSpc>
              <a:spcBef>
                <a:spcPts val="35"/>
              </a:spcBef>
            </a:pPr>
            <a:r>
              <a:rPr sz="1200" spc="-5" dirty="0">
                <a:latin typeface="Courier New"/>
                <a:cs typeface="Courier New"/>
              </a:rPr>
              <a:t>o </a:t>
            </a:r>
            <a:r>
              <a:rPr sz="1200" dirty="0">
                <a:latin typeface="Times New Roman"/>
                <a:cs typeface="Times New Roman"/>
              </a:rPr>
              <a:t>Instantaneous changes</a:t>
            </a:r>
            <a:r>
              <a:rPr sz="1200" spc="260" dirty="0">
                <a:latin typeface="Times New Roman"/>
                <a:cs typeface="Times New Roman"/>
              </a:rPr>
              <a:t> </a:t>
            </a:r>
            <a:r>
              <a:rPr sz="1200" spc="-5" dirty="0">
                <a:latin typeface="Symbol"/>
                <a:cs typeface="Symbol"/>
              </a:rPr>
              <a:t></a:t>
            </a:r>
            <a:endParaRPr sz="1200">
              <a:latin typeface="Symbol"/>
              <a:cs typeface="Symbol"/>
            </a:endParaRPr>
          </a:p>
          <a:p>
            <a:pPr marL="1612900">
              <a:lnSpc>
                <a:spcPts val="1385"/>
              </a:lnSpc>
              <a:tabLst>
                <a:tab pos="1840864" algn="l"/>
              </a:tabLst>
            </a:pPr>
            <a:r>
              <a:rPr sz="1200" dirty="0">
                <a:latin typeface="Times New Roman"/>
                <a:cs typeface="Times New Roman"/>
              </a:rPr>
              <a:t>–	Infinite</a:t>
            </a:r>
            <a:r>
              <a:rPr sz="1200" spc="-100" dirty="0">
                <a:latin typeface="Times New Roman"/>
                <a:cs typeface="Times New Roman"/>
              </a:rPr>
              <a:t> </a:t>
            </a:r>
            <a:r>
              <a:rPr sz="1200" dirty="0">
                <a:latin typeface="Times New Roman"/>
                <a:cs typeface="Times New Roman"/>
              </a:rPr>
              <a:t>frequency</a:t>
            </a:r>
            <a:endParaRPr sz="1200">
              <a:latin typeface="Times New Roman"/>
              <a:cs typeface="Times New Roman"/>
            </a:endParaRPr>
          </a:p>
          <a:p>
            <a:pPr marL="12700">
              <a:lnSpc>
                <a:spcPts val="1380"/>
              </a:lnSpc>
            </a:pPr>
            <a:r>
              <a:rPr sz="1200" b="1" dirty="0">
                <a:latin typeface="Times New Roman"/>
                <a:cs typeface="Times New Roman"/>
              </a:rPr>
              <a:t>Phase</a:t>
            </a:r>
            <a:endParaRPr sz="1200">
              <a:latin typeface="Times New Roman"/>
              <a:cs typeface="Times New Roman"/>
            </a:endParaRPr>
          </a:p>
          <a:p>
            <a:pPr marL="469900" indent="-228600">
              <a:lnSpc>
                <a:spcPts val="1375"/>
              </a:lnSpc>
              <a:buFont typeface="Courier New"/>
              <a:buChar char="o"/>
              <a:tabLst>
                <a:tab pos="469900" algn="l"/>
              </a:tabLst>
            </a:pPr>
            <a:r>
              <a:rPr sz="1200" dirty="0">
                <a:latin typeface="Times New Roman"/>
                <a:cs typeface="Times New Roman"/>
              </a:rPr>
              <a:t>Phase </a:t>
            </a:r>
            <a:r>
              <a:rPr sz="1200" spc="-5" dirty="0">
                <a:latin typeface="Times New Roman"/>
                <a:cs typeface="Times New Roman"/>
              </a:rPr>
              <a:t>describes </a:t>
            </a:r>
            <a:r>
              <a:rPr sz="1200" dirty="0">
                <a:latin typeface="Times New Roman"/>
                <a:cs typeface="Times New Roman"/>
              </a:rPr>
              <a:t>the </a:t>
            </a:r>
            <a:r>
              <a:rPr sz="1200" spc="-5" dirty="0">
                <a:latin typeface="Times New Roman"/>
                <a:cs typeface="Times New Roman"/>
              </a:rPr>
              <a:t>position </a:t>
            </a:r>
            <a:r>
              <a:rPr sz="1200" dirty="0">
                <a:latin typeface="Times New Roman"/>
                <a:cs typeface="Times New Roman"/>
              </a:rPr>
              <a:t>of the </a:t>
            </a:r>
            <a:r>
              <a:rPr sz="1200" spc="-5" dirty="0">
                <a:latin typeface="Times New Roman"/>
                <a:cs typeface="Times New Roman"/>
              </a:rPr>
              <a:t>waveform </a:t>
            </a:r>
            <a:r>
              <a:rPr sz="1200" dirty="0">
                <a:latin typeface="Times New Roman"/>
                <a:cs typeface="Times New Roman"/>
              </a:rPr>
              <a:t>relative to </a:t>
            </a:r>
            <a:r>
              <a:rPr sz="1200" spc="-5" dirty="0">
                <a:latin typeface="Times New Roman"/>
                <a:cs typeface="Times New Roman"/>
              </a:rPr>
              <a:t>time</a:t>
            </a:r>
            <a:r>
              <a:rPr sz="1200" spc="-10" dirty="0">
                <a:latin typeface="Times New Roman"/>
                <a:cs typeface="Times New Roman"/>
              </a:rPr>
              <a:t> </a:t>
            </a:r>
            <a:r>
              <a:rPr sz="1200" dirty="0">
                <a:latin typeface="Times New Roman"/>
                <a:cs typeface="Times New Roman"/>
              </a:rPr>
              <a:t>zero</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If </a:t>
            </a:r>
            <a:r>
              <a:rPr sz="1200" spc="-5" dirty="0">
                <a:latin typeface="Times New Roman"/>
                <a:cs typeface="Times New Roman"/>
              </a:rPr>
              <a:t>we </a:t>
            </a:r>
            <a:r>
              <a:rPr sz="1200" dirty="0">
                <a:latin typeface="Times New Roman"/>
                <a:cs typeface="Times New Roman"/>
              </a:rPr>
              <a:t>think of the wave as </a:t>
            </a:r>
            <a:r>
              <a:rPr sz="1200" spc="-5" dirty="0">
                <a:latin typeface="Times New Roman"/>
                <a:cs typeface="Times New Roman"/>
              </a:rPr>
              <a:t>something that </a:t>
            </a:r>
            <a:r>
              <a:rPr sz="1200" dirty="0">
                <a:latin typeface="Times New Roman"/>
                <a:cs typeface="Times New Roman"/>
              </a:rPr>
              <a:t>can be shifted backward or forward  along the </a:t>
            </a:r>
            <a:r>
              <a:rPr sz="1200" spc="-5" dirty="0">
                <a:latin typeface="Times New Roman"/>
                <a:cs typeface="Times New Roman"/>
              </a:rPr>
              <a:t>time</a:t>
            </a:r>
            <a:r>
              <a:rPr sz="1200" spc="-105" dirty="0">
                <a:latin typeface="Times New Roman"/>
                <a:cs typeface="Times New Roman"/>
              </a:rPr>
              <a:t> </a:t>
            </a:r>
            <a:r>
              <a:rPr sz="1200" dirty="0">
                <a:latin typeface="Times New Roman"/>
                <a:cs typeface="Times New Roman"/>
              </a:rPr>
              <a:t>axis</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Phase describes the </a:t>
            </a:r>
            <a:r>
              <a:rPr sz="1200" spc="-5" dirty="0">
                <a:latin typeface="Times New Roman"/>
                <a:cs typeface="Times New Roman"/>
              </a:rPr>
              <a:t>amount </a:t>
            </a:r>
            <a:r>
              <a:rPr sz="1200" dirty="0">
                <a:latin typeface="Times New Roman"/>
                <a:cs typeface="Times New Roman"/>
              </a:rPr>
              <a:t>of that</a:t>
            </a:r>
            <a:r>
              <a:rPr sz="1200" spc="-80" dirty="0">
                <a:latin typeface="Times New Roman"/>
                <a:cs typeface="Times New Roman"/>
              </a:rPr>
              <a:t> </a:t>
            </a:r>
            <a:r>
              <a:rPr sz="1200" dirty="0">
                <a:latin typeface="Times New Roman"/>
                <a:cs typeface="Times New Roman"/>
              </a:rPr>
              <a:t>shift</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It </a:t>
            </a:r>
            <a:r>
              <a:rPr sz="1200" spc="-5" dirty="0">
                <a:latin typeface="Times New Roman"/>
                <a:cs typeface="Times New Roman"/>
              </a:rPr>
              <a:t>indicates </a:t>
            </a:r>
            <a:r>
              <a:rPr sz="1200" dirty="0">
                <a:latin typeface="Times New Roman"/>
                <a:cs typeface="Times New Roman"/>
              </a:rPr>
              <a:t>the status of the first</a:t>
            </a:r>
            <a:r>
              <a:rPr sz="1200" spc="-50" dirty="0">
                <a:latin typeface="Times New Roman"/>
                <a:cs typeface="Times New Roman"/>
              </a:rPr>
              <a:t> </a:t>
            </a:r>
            <a:r>
              <a:rPr sz="1200" spc="-5" dirty="0">
                <a:latin typeface="Times New Roman"/>
                <a:cs typeface="Times New Roman"/>
              </a:rPr>
              <a:t>cycle</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Phase is </a:t>
            </a:r>
            <a:r>
              <a:rPr sz="1200" spc="-5" dirty="0">
                <a:latin typeface="Times New Roman"/>
                <a:cs typeface="Times New Roman"/>
              </a:rPr>
              <a:t>measured </a:t>
            </a:r>
            <a:r>
              <a:rPr sz="1200" dirty="0">
                <a:latin typeface="Times New Roman"/>
                <a:cs typeface="Times New Roman"/>
              </a:rPr>
              <a:t>in Degrees or</a:t>
            </a:r>
            <a:r>
              <a:rPr sz="1200" spc="-50" dirty="0">
                <a:latin typeface="Times New Roman"/>
                <a:cs typeface="Times New Roman"/>
              </a:rPr>
              <a:t> </a:t>
            </a:r>
            <a:r>
              <a:rPr sz="1200" spc="-5" dirty="0">
                <a:latin typeface="Times New Roman"/>
                <a:cs typeface="Times New Roman"/>
              </a:rPr>
              <a:t>Radians</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360 degrees </a:t>
            </a:r>
            <a:r>
              <a:rPr sz="1200" dirty="0">
                <a:latin typeface="Times New Roman"/>
                <a:cs typeface="Times New Roman"/>
              </a:rPr>
              <a:t>– 2 </a:t>
            </a:r>
            <a:r>
              <a:rPr sz="1200" spc="-5" dirty="0">
                <a:latin typeface="Times New Roman"/>
                <a:cs typeface="Times New Roman"/>
              </a:rPr>
              <a:t>pi</a:t>
            </a:r>
            <a:r>
              <a:rPr sz="1200" spc="-100" dirty="0">
                <a:latin typeface="Times New Roman"/>
                <a:cs typeface="Times New Roman"/>
              </a:rPr>
              <a:t> </a:t>
            </a:r>
            <a:r>
              <a:rPr sz="1200" spc="-5" dirty="0">
                <a:latin typeface="Times New Roman"/>
                <a:cs typeface="Times New Roman"/>
              </a:rPr>
              <a:t>Radians</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A phase shift of 360 degrees </a:t>
            </a:r>
            <a:r>
              <a:rPr sz="1200" dirty="0">
                <a:latin typeface="Times New Roman"/>
                <a:cs typeface="Times New Roman"/>
              </a:rPr>
              <a:t>correspond to a </a:t>
            </a:r>
            <a:r>
              <a:rPr sz="1200" spc="-5" dirty="0">
                <a:latin typeface="Times New Roman"/>
                <a:cs typeface="Times New Roman"/>
              </a:rPr>
              <a:t>shift </a:t>
            </a:r>
            <a:r>
              <a:rPr sz="1200" dirty="0">
                <a:latin typeface="Times New Roman"/>
                <a:cs typeface="Times New Roman"/>
              </a:rPr>
              <a:t>of a </a:t>
            </a:r>
            <a:r>
              <a:rPr sz="1200" spc="-5" dirty="0">
                <a:latin typeface="Times New Roman"/>
                <a:cs typeface="Times New Roman"/>
              </a:rPr>
              <a:t>complete</a:t>
            </a:r>
            <a:r>
              <a:rPr sz="1200" spc="-10" dirty="0">
                <a:latin typeface="Times New Roman"/>
                <a:cs typeface="Times New Roman"/>
              </a:rPr>
              <a:t> </a:t>
            </a:r>
            <a:r>
              <a:rPr sz="1200" dirty="0">
                <a:latin typeface="Times New Roman"/>
                <a:cs typeface="Times New Roman"/>
              </a:rPr>
              <a:t>period</a:t>
            </a:r>
            <a:endParaRPr sz="1200">
              <a:latin typeface="Times New Roman"/>
              <a:cs typeface="Times New Roman"/>
            </a:endParaRPr>
          </a:p>
          <a:p>
            <a:pPr marL="469900" indent="-228600">
              <a:lnSpc>
                <a:spcPts val="1380"/>
              </a:lnSpc>
              <a:buFont typeface="Courier New"/>
              <a:buChar char="o"/>
              <a:tabLst>
                <a:tab pos="469900" algn="l"/>
              </a:tabLst>
            </a:pPr>
            <a:r>
              <a:rPr sz="1200" spc="-5" dirty="0">
                <a:latin typeface="Times New Roman"/>
                <a:cs typeface="Times New Roman"/>
              </a:rPr>
              <a:t>A phase shift of 180 degree correspond </a:t>
            </a:r>
            <a:r>
              <a:rPr sz="1200" dirty="0">
                <a:latin typeface="Times New Roman"/>
                <a:cs typeface="Times New Roman"/>
              </a:rPr>
              <a:t>to a shift of half a</a:t>
            </a:r>
            <a:r>
              <a:rPr sz="1200" spc="-75" dirty="0">
                <a:latin typeface="Times New Roman"/>
                <a:cs typeface="Times New Roman"/>
              </a:rPr>
              <a:t> </a:t>
            </a:r>
            <a:r>
              <a:rPr sz="1200" dirty="0">
                <a:latin typeface="Times New Roman"/>
                <a:cs typeface="Times New Roman"/>
              </a:rPr>
              <a:t>period</a:t>
            </a:r>
            <a:endParaRPr sz="1200">
              <a:latin typeface="Times New Roman"/>
              <a:cs typeface="Times New Roman"/>
            </a:endParaRPr>
          </a:p>
          <a:p>
            <a:pPr marL="469900" indent="-228600">
              <a:lnSpc>
                <a:spcPts val="1410"/>
              </a:lnSpc>
              <a:buFont typeface="Courier New"/>
              <a:buChar char="o"/>
              <a:tabLst>
                <a:tab pos="469900" algn="l"/>
              </a:tabLst>
            </a:pPr>
            <a:r>
              <a:rPr sz="1200" spc="-5" dirty="0">
                <a:latin typeface="Times New Roman"/>
                <a:cs typeface="Times New Roman"/>
              </a:rPr>
              <a:t>A phase shift of 90 degree correspond </a:t>
            </a:r>
            <a:r>
              <a:rPr sz="1200" dirty="0">
                <a:latin typeface="Times New Roman"/>
                <a:cs typeface="Times New Roman"/>
              </a:rPr>
              <a:t>to a shift of quarter a</a:t>
            </a:r>
            <a:r>
              <a:rPr sz="1200" spc="-50" dirty="0">
                <a:latin typeface="Times New Roman"/>
                <a:cs typeface="Times New Roman"/>
              </a:rPr>
              <a:t> </a:t>
            </a:r>
            <a:r>
              <a:rPr sz="1200" dirty="0">
                <a:latin typeface="Times New Roman"/>
                <a:cs typeface="Times New Roman"/>
              </a:rPr>
              <a:t>period</a:t>
            </a:r>
            <a:endParaRPr sz="1200">
              <a:latin typeface="Times New Roman"/>
              <a:cs typeface="Times New Roman"/>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61</a:t>
            </a:fld>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4017264"/>
            <a:ext cx="1329055" cy="545465"/>
          </a:xfrm>
          <a:prstGeom prst="rect">
            <a:avLst/>
          </a:prstGeom>
        </p:spPr>
        <p:txBody>
          <a:bodyPr vert="horz" wrap="square" lIns="0" tIns="0" rIns="0" bIns="0" rtlCol="0">
            <a:spAutoFit/>
          </a:bodyPr>
          <a:lstStyle/>
          <a:p>
            <a:pPr marL="12700">
              <a:lnSpc>
                <a:spcPts val="1410"/>
              </a:lnSpc>
            </a:pPr>
            <a:r>
              <a:rPr sz="1200" b="1" dirty="0">
                <a:latin typeface="Times New Roman"/>
                <a:cs typeface="Times New Roman"/>
              </a:rPr>
              <a:t>Problem</a:t>
            </a:r>
            <a:r>
              <a:rPr sz="1200" b="1" spc="-110" dirty="0">
                <a:latin typeface="Times New Roman"/>
                <a:cs typeface="Times New Roman"/>
              </a:rPr>
              <a:t> </a:t>
            </a:r>
            <a:r>
              <a:rPr sz="1200" b="1" dirty="0">
                <a:latin typeface="Times New Roman"/>
                <a:cs typeface="Times New Roman"/>
              </a:rPr>
              <a:t>4.7</a:t>
            </a:r>
            <a:endParaRPr sz="1200">
              <a:latin typeface="Times New Roman"/>
              <a:cs typeface="Times New Roman"/>
            </a:endParaRPr>
          </a:p>
          <a:p>
            <a:pPr marL="12700" marR="5080">
              <a:lnSpc>
                <a:spcPts val="1380"/>
              </a:lnSpc>
              <a:spcBef>
                <a:spcPts val="65"/>
              </a:spcBef>
            </a:pPr>
            <a:r>
              <a:rPr sz="1200" b="1" spc="-5" dirty="0">
                <a:latin typeface="Times New Roman"/>
                <a:cs typeface="Times New Roman"/>
              </a:rPr>
              <a:t>A </a:t>
            </a:r>
            <a:r>
              <a:rPr sz="1200" b="1" dirty="0">
                <a:latin typeface="Times New Roman"/>
                <a:cs typeface="Times New Roman"/>
              </a:rPr>
              <a:t>sine </a:t>
            </a:r>
            <a:r>
              <a:rPr sz="1200" b="1" spc="-5" dirty="0">
                <a:latin typeface="Times New Roman"/>
                <a:cs typeface="Times New Roman"/>
              </a:rPr>
              <a:t>wave </a:t>
            </a:r>
            <a:r>
              <a:rPr sz="1200" b="1" dirty="0">
                <a:latin typeface="Times New Roman"/>
                <a:cs typeface="Times New Roman"/>
              </a:rPr>
              <a:t>is</a:t>
            </a:r>
            <a:r>
              <a:rPr sz="1200" b="1" spc="-80" dirty="0">
                <a:latin typeface="Times New Roman"/>
                <a:cs typeface="Times New Roman"/>
              </a:rPr>
              <a:t> </a:t>
            </a:r>
            <a:r>
              <a:rPr sz="1200" b="1" dirty="0">
                <a:latin typeface="Times New Roman"/>
                <a:cs typeface="Times New Roman"/>
              </a:rPr>
              <a:t>offset  Solution</a:t>
            </a:r>
            <a:endParaRPr sz="1200">
              <a:latin typeface="Times New Roman"/>
              <a:cs typeface="Times New Roman"/>
            </a:endParaRPr>
          </a:p>
        </p:txBody>
      </p:sp>
      <p:sp>
        <p:nvSpPr>
          <p:cNvPr id="7" name="object 7"/>
          <p:cNvSpPr txBox="1"/>
          <p:nvPr/>
        </p:nvSpPr>
        <p:spPr>
          <a:xfrm>
            <a:off x="1358900" y="4716779"/>
            <a:ext cx="1600835"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One Cycle </a:t>
            </a:r>
            <a:r>
              <a:rPr sz="1200" dirty="0">
                <a:latin typeface="Times New Roman"/>
                <a:cs typeface="Times New Roman"/>
              </a:rPr>
              <a:t>= </a:t>
            </a:r>
            <a:r>
              <a:rPr sz="1200" spc="-5" dirty="0">
                <a:latin typeface="Times New Roman"/>
                <a:cs typeface="Times New Roman"/>
              </a:rPr>
              <a:t>360</a:t>
            </a:r>
            <a:r>
              <a:rPr sz="1200" spc="-95" dirty="0">
                <a:latin typeface="Times New Roman"/>
                <a:cs typeface="Times New Roman"/>
              </a:rPr>
              <a:t> </a:t>
            </a:r>
            <a:r>
              <a:rPr sz="1200" spc="-5" dirty="0">
                <a:latin typeface="Times New Roman"/>
                <a:cs typeface="Times New Roman"/>
              </a:rPr>
              <a:t>Degrees</a:t>
            </a:r>
            <a:endParaRPr sz="1200">
              <a:latin typeface="Times New Roman"/>
              <a:cs typeface="Times New Roman"/>
            </a:endParaRPr>
          </a:p>
        </p:txBody>
      </p:sp>
      <p:sp>
        <p:nvSpPr>
          <p:cNvPr id="8" name="object 8"/>
          <p:cNvSpPr/>
          <p:nvPr/>
        </p:nvSpPr>
        <p:spPr>
          <a:xfrm>
            <a:off x="1364361" y="914400"/>
            <a:ext cx="4735068" cy="2936748"/>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2953004" y="4115561"/>
            <a:ext cx="10223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1</a:t>
            </a:r>
            <a:endParaRPr sz="1200">
              <a:latin typeface="Times New Roman"/>
              <a:cs typeface="Times New Roman"/>
            </a:endParaRPr>
          </a:p>
        </p:txBody>
      </p:sp>
      <p:sp>
        <p:nvSpPr>
          <p:cNvPr id="10" name="object 10"/>
          <p:cNvSpPr txBox="1"/>
          <p:nvPr/>
        </p:nvSpPr>
        <p:spPr>
          <a:xfrm>
            <a:off x="2890510" y="4192523"/>
            <a:ext cx="3522345" cy="333375"/>
          </a:xfrm>
          <a:prstGeom prst="rect">
            <a:avLst/>
          </a:prstGeom>
        </p:spPr>
        <p:txBody>
          <a:bodyPr vert="horz" wrap="square" lIns="0" tIns="0" rIns="0" bIns="0" rtlCol="0">
            <a:spAutoFit/>
          </a:bodyPr>
          <a:lstStyle/>
          <a:p>
            <a:pPr marL="12700">
              <a:lnSpc>
                <a:spcPts val="1265"/>
              </a:lnSpc>
            </a:pPr>
            <a:r>
              <a:rPr sz="1200" b="1" dirty="0">
                <a:latin typeface="Times New Roman"/>
                <a:cs typeface="Times New Roman"/>
              </a:rPr>
              <a:t>o</a:t>
            </a:r>
            <a:r>
              <a:rPr sz="1200" b="1" u="sng" dirty="0">
                <a:latin typeface="Times New Roman"/>
                <a:cs typeface="Times New Roman"/>
              </a:rPr>
              <a:t>f </a:t>
            </a:r>
            <a:r>
              <a:rPr sz="1200" b="1" dirty="0">
                <a:latin typeface="Times New Roman"/>
                <a:cs typeface="Times New Roman"/>
              </a:rPr>
              <a:t>a cycle with respect to time </a:t>
            </a:r>
            <a:r>
              <a:rPr sz="1200" b="1" spc="-5" dirty="0">
                <a:latin typeface="Times New Roman"/>
                <a:cs typeface="Times New Roman"/>
              </a:rPr>
              <a:t>zero. </a:t>
            </a:r>
            <a:r>
              <a:rPr sz="1200" b="1" dirty="0">
                <a:latin typeface="Times New Roman"/>
                <a:cs typeface="Times New Roman"/>
              </a:rPr>
              <a:t>What is its</a:t>
            </a:r>
            <a:r>
              <a:rPr sz="1200" b="1" spc="-135" dirty="0">
                <a:latin typeface="Times New Roman"/>
                <a:cs typeface="Times New Roman"/>
              </a:rPr>
              <a:t> </a:t>
            </a:r>
            <a:r>
              <a:rPr sz="1200" b="1" dirty="0">
                <a:latin typeface="Times New Roman"/>
                <a:cs typeface="Times New Roman"/>
              </a:rPr>
              <a:t>phase?</a:t>
            </a:r>
            <a:endParaRPr sz="1200">
              <a:latin typeface="Times New Roman"/>
              <a:cs typeface="Times New Roman"/>
            </a:endParaRPr>
          </a:p>
          <a:p>
            <a:pPr marL="76200">
              <a:lnSpc>
                <a:spcPts val="1265"/>
              </a:lnSpc>
            </a:pPr>
            <a:r>
              <a:rPr sz="1200" dirty="0">
                <a:latin typeface="Times New Roman"/>
                <a:cs typeface="Times New Roman"/>
              </a:rPr>
              <a:t>6</a:t>
            </a:r>
            <a:endParaRPr sz="1200">
              <a:latin typeface="Times New Roman"/>
              <a:cs typeface="Times New Roman"/>
            </a:endParaRPr>
          </a:p>
        </p:txBody>
      </p:sp>
      <p:sp>
        <p:nvSpPr>
          <p:cNvPr id="11" name="object 11"/>
          <p:cNvSpPr txBox="1"/>
          <p:nvPr/>
        </p:nvSpPr>
        <p:spPr>
          <a:xfrm>
            <a:off x="1130300" y="5419344"/>
            <a:ext cx="4263390" cy="1275080"/>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Control of</a:t>
            </a:r>
            <a:r>
              <a:rPr sz="1200" b="1" spc="-114" dirty="0">
                <a:latin typeface="Times New Roman"/>
                <a:cs typeface="Times New Roman"/>
              </a:rPr>
              <a:t> </a:t>
            </a:r>
            <a:r>
              <a:rPr sz="1200" b="1" dirty="0">
                <a:latin typeface="Times New Roman"/>
                <a:cs typeface="Times New Roman"/>
              </a:rPr>
              <a:t>Signals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Courier New"/>
              <a:buChar char="o"/>
              <a:tabLst>
                <a:tab pos="469900" algn="l"/>
              </a:tabLst>
            </a:pPr>
            <a:r>
              <a:rPr sz="1200" dirty="0">
                <a:latin typeface="Times New Roman"/>
                <a:cs typeface="Times New Roman"/>
              </a:rPr>
              <a:t>Signal can be controlled by three</a:t>
            </a:r>
            <a:r>
              <a:rPr sz="1200" spc="-130" dirty="0">
                <a:latin typeface="Times New Roman"/>
                <a:cs typeface="Times New Roman"/>
              </a:rPr>
              <a:t> </a:t>
            </a:r>
            <a:r>
              <a:rPr sz="1200" dirty="0">
                <a:latin typeface="Times New Roman"/>
                <a:cs typeface="Times New Roman"/>
              </a:rPr>
              <a:t>attributes:</a:t>
            </a:r>
            <a:endParaRPr sz="1200">
              <a:latin typeface="Times New Roman"/>
              <a:cs typeface="Times New Roman"/>
            </a:endParaRPr>
          </a:p>
          <a:p>
            <a:pPr marL="927100" lvl="1" indent="-228600">
              <a:lnSpc>
                <a:spcPts val="1380"/>
              </a:lnSpc>
              <a:buFont typeface="Meiryo"/>
              <a:buChar char="➢"/>
              <a:tabLst>
                <a:tab pos="927100" algn="l"/>
              </a:tabLst>
            </a:pPr>
            <a:r>
              <a:rPr sz="1200" spc="-5" dirty="0">
                <a:latin typeface="Times New Roman"/>
                <a:cs typeface="Times New Roman"/>
              </a:rPr>
              <a:t>Amplitude</a:t>
            </a:r>
            <a:endParaRPr sz="1200">
              <a:latin typeface="Times New Roman"/>
              <a:cs typeface="Times New Roman"/>
            </a:endParaRPr>
          </a:p>
          <a:p>
            <a:pPr marL="927100" lvl="1" indent="-228600">
              <a:lnSpc>
                <a:spcPts val="1375"/>
              </a:lnSpc>
              <a:buFont typeface="Meiryo"/>
              <a:buChar char="➢"/>
              <a:tabLst>
                <a:tab pos="927100" algn="l"/>
              </a:tabLst>
            </a:pPr>
            <a:r>
              <a:rPr sz="1200" dirty="0">
                <a:latin typeface="Times New Roman"/>
                <a:cs typeface="Times New Roman"/>
              </a:rPr>
              <a:t>Frequency</a:t>
            </a:r>
            <a:endParaRPr sz="1200">
              <a:latin typeface="Times New Roman"/>
              <a:cs typeface="Times New Roman"/>
            </a:endParaRPr>
          </a:p>
          <a:p>
            <a:pPr marL="927100" lvl="1" indent="-228600">
              <a:lnSpc>
                <a:spcPts val="1380"/>
              </a:lnSpc>
              <a:buFont typeface="Meiryo"/>
              <a:buChar char="➢"/>
              <a:tabLst>
                <a:tab pos="927100" algn="l"/>
              </a:tabLst>
            </a:pPr>
            <a:r>
              <a:rPr sz="1200" dirty="0">
                <a:latin typeface="Times New Roman"/>
                <a:cs typeface="Times New Roman"/>
              </a:rPr>
              <a:t>Phase</a:t>
            </a:r>
            <a:endParaRPr sz="1200">
              <a:latin typeface="Times New Roman"/>
              <a:cs typeface="Times New Roman"/>
            </a:endParaRPr>
          </a:p>
          <a:p>
            <a:pPr marL="1964055">
              <a:lnSpc>
                <a:spcPts val="1650"/>
              </a:lnSpc>
            </a:pPr>
            <a:r>
              <a:rPr sz="1400" b="1" u="heavy" spc="-5" dirty="0">
                <a:latin typeface="Times New Roman"/>
                <a:cs typeface="Times New Roman"/>
              </a:rPr>
              <a:t>Control of Signals- Amplitude</a:t>
            </a:r>
            <a:endParaRPr sz="1400">
              <a:latin typeface="Times New Roman"/>
              <a:cs typeface="Times New Roman"/>
            </a:endParaRPr>
          </a:p>
        </p:txBody>
      </p:sp>
      <p:sp>
        <p:nvSpPr>
          <p:cNvPr id="12" name="object 12"/>
          <p:cNvSpPr txBox="1"/>
          <p:nvPr/>
        </p:nvSpPr>
        <p:spPr>
          <a:xfrm>
            <a:off x="2738882" y="8486140"/>
            <a:ext cx="2311400" cy="225425"/>
          </a:xfrm>
          <a:prstGeom prst="rect">
            <a:avLst/>
          </a:prstGeom>
        </p:spPr>
        <p:txBody>
          <a:bodyPr vert="horz" wrap="square" lIns="0" tIns="0" rIns="0" bIns="0" rtlCol="0">
            <a:spAutoFit/>
          </a:bodyPr>
          <a:lstStyle/>
          <a:p>
            <a:pPr marL="12700">
              <a:lnSpc>
                <a:spcPct val="100000"/>
              </a:lnSpc>
            </a:pPr>
            <a:r>
              <a:rPr sz="1400" b="1" u="heavy" spc="-5" dirty="0">
                <a:latin typeface="Times New Roman"/>
                <a:cs typeface="Times New Roman"/>
              </a:rPr>
              <a:t>Control of Signals- Frequency</a:t>
            </a:r>
            <a:endParaRPr sz="1400">
              <a:latin typeface="Times New Roman"/>
              <a:cs typeface="Times New Roman"/>
            </a:endParaRPr>
          </a:p>
        </p:txBody>
      </p:sp>
      <p:sp>
        <p:nvSpPr>
          <p:cNvPr id="13" name="object 13"/>
          <p:cNvSpPr/>
          <p:nvPr/>
        </p:nvSpPr>
        <p:spPr>
          <a:xfrm>
            <a:off x="1828800" y="7065264"/>
            <a:ext cx="4503267" cy="125730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396746" y="5187696"/>
            <a:ext cx="90170" cy="0"/>
          </a:xfrm>
          <a:custGeom>
            <a:avLst/>
            <a:gdLst/>
            <a:ahLst/>
            <a:cxnLst/>
            <a:rect l="l" t="t" r="r" b="b"/>
            <a:pathLst>
              <a:path w="90169">
                <a:moveTo>
                  <a:pt x="0" y="0"/>
                </a:moveTo>
                <a:lnTo>
                  <a:pt x="89915" y="0"/>
                </a:lnTo>
              </a:path>
            </a:pathLst>
          </a:custGeom>
          <a:ln w="6337">
            <a:solidFill>
              <a:srgbClr val="000000"/>
            </a:solidFill>
          </a:ln>
        </p:spPr>
        <p:txBody>
          <a:bodyPr wrap="square" lIns="0" tIns="0" rIns="0" bIns="0" rtlCol="0"/>
          <a:lstStyle/>
          <a:p>
            <a:endParaRPr/>
          </a:p>
        </p:txBody>
      </p:sp>
      <p:sp>
        <p:nvSpPr>
          <p:cNvPr id="15" name="object 15"/>
          <p:cNvSpPr txBox="1"/>
          <p:nvPr/>
        </p:nvSpPr>
        <p:spPr>
          <a:xfrm>
            <a:off x="1390903" y="4977384"/>
            <a:ext cx="103505" cy="410209"/>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1</a:t>
            </a:r>
            <a:endParaRPr sz="1200">
              <a:latin typeface="Times New Roman"/>
              <a:cs typeface="Times New Roman"/>
            </a:endParaRPr>
          </a:p>
          <a:p>
            <a:pPr marL="13970">
              <a:lnSpc>
                <a:spcPct val="100000"/>
              </a:lnSpc>
              <a:spcBef>
                <a:spcPts val="250"/>
              </a:spcBef>
            </a:pPr>
            <a:r>
              <a:rPr sz="1200" dirty="0">
                <a:latin typeface="Times New Roman"/>
                <a:cs typeface="Times New Roman"/>
              </a:rPr>
              <a:t>6</a:t>
            </a:r>
            <a:endParaRPr sz="1200">
              <a:latin typeface="Times New Roman"/>
              <a:cs typeface="Times New Roman"/>
            </a:endParaRPr>
          </a:p>
        </p:txBody>
      </p:sp>
      <p:sp>
        <p:nvSpPr>
          <p:cNvPr id="16" name="object 16"/>
          <p:cNvSpPr/>
          <p:nvPr/>
        </p:nvSpPr>
        <p:spPr>
          <a:xfrm>
            <a:off x="2311145" y="5187696"/>
            <a:ext cx="240029" cy="0"/>
          </a:xfrm>
          <a:custGeom>
            <a:avLst/>
            <a:gdLst/>
            <a:ahLst/>
            <a:cxnLst/>
            <a:rect l="l" t="t" r="r" b="b"/>
            <a:pathLst>
              <a:path w="240030">
                <a:moveTo>
                  <a:pt x="0" y="0"/>
                </a:moveTo>
                <a:lnTo>
                  <a:pt x="240030" y="0"/>
                </a:lnTo>
              </a:path>
            </a:pathLst>
          </a:custGeom>
          <a:ln w="6337">
            <a:solidFill>
              <a:srgbClr val="000000"/>
            </a:solidFill>
          </a:ln>
        </p:spPr>
        <p:txBody>
          <a:bodyPr wrap="square" lIns="0" tIns="0" rIns="0" bIns="0" rtlCol="0"/>
          <a:lstStyle/>
          <a:p>
            <a:endParaRPr/>
          </a:p>
        </p:txBody>
      </p:sp>
      <p:sp>
        <p:nvSpPr>
          <p:cNvPr id="17" name="object 17"/>
          <p:cNvSpPr txBox="1"/>
          <p:nvPr/>
        </p:nvSpPr>
        <p:spPr>
          <a:xfrm>
            <a:off x="2381504" y="5192267"/>
            <a:ext cx="10223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6</a:t>
            </a:r>
            <a:endParaRPr sz="1200">
              <a:latin typeface="Times New Roman"/>
              <a:cs typeface="Times New Roman"/>
            </a:endParaRPr>
          </a:p>
        </p:txBody>
      </p:sp>
      <p:sp>
        <p:nvSpPr>
          <p:cNvPr id="19" name="object 1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20" name="object 2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62</a:t>
            </a:fld>
            <a:endParaRPr dirty="0"/>
          </a:p>
        </p:txBody>
      </p:sp>
      <p:sp>
        <p:nvSpPr>
          <p:cNvPr id="18" name="object 18"/>
          <p:cNvSpPr txBox="1"/>
          <p:nvPr/>
        </p:nvSpPr>
        <p:spPr>
          <a:xfrm>
            <a:off x="1587280" y="5067312"/>
            <a:ext cx="182308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of a cycle =</a:t>
            </a:r>
            <a:r>
              <a:rPr sz="1800" baseline="32407" dirty="0">
                <a:latin typeface="Times New Roman"/>
                <a:cs typeface="Times New Roman"/>
              </a:rPr>
              <a:t>360 </a:t>
            </a:r>
            <a:r>
              <a:rPr sz="1200" dirty="0">
                <a:latin typeface="Times New Roman"/>
                <a:cs typeface="Times New Roman"/>
              </a:rPr>
              <a:t>= 60</a:t>
            </a:r>
            <a:r>
              <a:rPr sz="1200" spc="-135" dirty="0">
                <a:latin typeface="Times New Roman"/>
                <a:cs typeface="Times New Roman"/>
              </a:rPr>
              <a:t> </a:t>
            </a:r>
            <a:r>
              <a:rPr sz="1200" dirty="0">
                <a:latin typeface="Times New Roman"/>
                <a:cs typeface="Times New Roman"/>
              </a:rPr>
              <a:t>Degrees</a:t>
            </a:r>
            <a:endParaRPr sz="1200">
              <a:latin typeface="Times New Roman"/>
              <a:cs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921761" y="2787904"/>
            <a:ext cx="1946275" cy="225425"/>
          </a:xfrm>
          <a:prstGeom prst="rect">
            <a:avLst/>
          </a:prstGeom>
        </p:spPr>
        <p:txBody>
          <a:bodyPr vert="horz" wrap="square" lIns="0" tIns="0" rIns="0" bIns="0" rtlCol="0">
            <a:spAutoFit/>
          </a:bodyPr>
          <a:lstStyle/>
          <a:p>
            <a:pPr marL="12700">
              <a:lnSpc>
                <a:spcPct val="100000"/>
              </a:lnSpc>
            </a:pPr>
            <a:r>
              <a:rPr sz="1400" b="1" u="heavy" spc="-5" dirty="0">
                <a:latin typeface="Times New Roman"/>
                <a:cs typeface="Times New Roman"/>
              </a:rPr>
              <a:t>Control of Signals-</a:t>
            </a:r>
            <a:r>
              <a:rPr sz="1400" b="1" u="heavy" spc="-25" dirty="0">
                <a:latin typeface="Times New Roman"/>
                <a:cs typeface="Times New Roman"/>
              </a:rPr>
              <a:t> </a:t>
            </a:r>
            <a:r>
              <a:rPr sz="1400" b="1" u="heavy" spc="-5" dirty="0">
                <a:latin typeface="Times New Roman"/>
                <a:cs typeface="Times New Roman"/>
              </a:rPr>
              <a:t>Phase</a:t>
            </a:r>
            <a:endParaRPr sz="1400">
              <a:latin typeface="Times New Roman"/>
              <a:cs typeface="Times New Roman"/>
            </a:endParaRPr>
          </a:p>
        </p:txBody>
      </p:sp>
      <p:sp>
        <p:nvSpPr>
          <p:cNvPr id="7" name="object 7"/>
          <p:cNvSpPr/>
          <p:nvPr/>
        </p:nvSpPr>
        <p:spPr>
          <a:xfrm>
            <a:off x="1600200" y="914400"/>
            <a:ext cx="4757293" cy="153314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600200" y="3208782"/>
            <a:ext cx="4593882" cy="2270760"/>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130300" y="5645403"/>
            <a:ext cx="5530850" cy="1111250"/>
          </a:xfrm>
          <a:prstGeom prst="rect">
            <a:avLst/>
          </a:prstGeom>
        </p:spPr>
        <p:txBody>
          <a:bodyPr vert="horz" wrap="square" lIns="0" tIns="0" rIns="0" bIns="0" rtlCol="0">
            <a:spAutoFit/>
          </a:bodyPr>
          <a:lstStyle/>
          <a:p>
            <a:pPr marL="12700">
              <a:lnSpc>
                <a:spcPts val="1639"/>
              </a:lnSpc>
            </a:pPr>
            <a:r>
              <a:rPr sz="1400" b="1" spc="-5" dirty="0">
                <a:latin typeface="Times New Roman"/>
                <a:cs typeface="Times New Roman"/>
              </a:rPr>
              <a:t>Time and Frequency</a:t>
            </a:r>
            <a:r>
              <a:rPr sz="1400" b="1" spc="-25" dirty="0">
                <a:latin typeface="Times New Roman"/>
                <a:cs typeface="Times New Roman"/>
              </a:rPr>
              <a:t> </a:t>
            </a:r>
            <a:r>
              <a:rPr sz="1400" b="1" spc="-5" dirty="0">
                <a:latin typeface="Times New Roman"/>
                <a:cs typeface="Times New Roman"/>
              </a:rPr>
              <a:t>Domain</a:t>
            </a:r>
            <a:endParaRPr sz="1400">
              <a:latin typeface="Times New Roman"/>
              <a:cs typeface="Times New Roman"/>
            </a:endParaRPr>
          </a:p>
          <a:p>
            <a:pPr marL="469900" indent="-228600">
              <a:lnSpc>
                <a:spcPts val="1295"/>
              </a:lnSpc>
              <a:buFont typeface="Courier New"/>
              <a:buChar char="o"/>
              <a:tabLst>
                <a:tab pos="469900" algn="l"/>
              </a:tabLst>
            </a:pPr>
            <a:r>
              <a:rPr sz="1200" spc="-5" dirty="0">
                <a:latin typeface="Times New Roman"/>
                <a:cs typeface="Times New Roman"/>
              </a:rPr>
              <a:t>Time </a:t>
            </a:r>
            <a:r>
              <a:rPr sz="1200" dirty="0">
                <a:latin typeface="Times New Roman"/>
                <a:cs typeface="Times New Roman"/>
              </a:rPr>
              <a:t>Domain plots show changes in signal </a:t>
            </a:r>
            <a:r>
              <a:rPr sz="1200" spc="-5" dirty="0">
                <a:latin typeface="Times New Roman"/>
                <a:cs typeface="Times New Roman"/>
              </a:rPr>
              <a:t>amplitude </a:t>
            </a:r>
            <a:r>
              <a:rPr sz="1200" dirty="0">
                <a:latin typeface="Times New Roman"/>
                <a:cs typeface="Times New Roman"/>
              </a:rPr>
              <a:t>w.r.t</a:t>
            </a:r>
            <a:r>
              <a:rPr sz="1200" spc="-75" dirty="0">
                <a:latin typeface="Times New Roman"/>
                <a:cs typeface="Times New Roman"/>
              </a:rPr>
              <a:t> </a:t>
            </a:r>
            <a:r>
              <a:rPr sz="1200" spc="-5" dirty="0">
                <a:latin typeface="Times New Roman"/>
                <a:cs typeface="Times New Roman"/>
              </a:rPr>
              <a:t>Time</a:t>
            </a:r>
            <a:endParaRPr sz="1200">
              <a:latin typeface="Times New Roman"/>
              <a:cs typeface="Times New Roman"/>
            </a:endParaRPr>
          </a:p>
          <a:p>
            <a:pPr marL="469900" indent="-228600">
              <a:lnSpc>
                <a:spcPts val="1525"/>
              </a:lnSpc>
              <a:buSzPct val="116666"/>
              <a:buFont typeface="Courier New"/>
              <a:buChar char="o"/>
              <a:tabLst>
                <a:tab pos="469900" algn="l"/>
              </a:tabLst>
            </a:pPr>
            <a:r>
              <a:rPr sz="1200" dirty="0">
                <a:latin typeface="Times New Roman"/>
                <a:cs typeface="Times New Roman"/>
              </a:rPr>
              <a:t>It is an </a:t>
            </a:r>
            <a:r>
              <a:rPr sz="1200" spc="-5" dirty="0">
                <a:latin typeface="Times New Roman"/>
                <a:cs typeface="Times New Roman"/>
              </a:rPr>
              <a:t>Amplitude versus Time</a:t>
            </a:r>
            <a:r>
              <a:rPr sz="1200" spc="-65" dirty="0">
                <a:latin typeface="Times New Roman"/>
                <a:cs typeface="Times New Roman"/>
              </a:rPr>
              <a:t> </a:t>
            </a:r>
            <a:r>
              <a:rPr sz="1200" dirty="0">
                <a:latin typeface="Times New Roman"/>
                <a:cs typeface="Times New Roman"/>
              </a:rPr>
              <a:t>Plot</a:t>
            </a:r>
            <a:endParaRPr sz="1200">
              <a:latin typeface="Times New Roman"/>
              <a:cs typeface="Times New Roman"/>
            </a:endParaRPr>
          </a:p>
          <a:p>
            <a:pPr marL="469900" indent="-228600">
              <a:lnSpc>
                <a:spcPts val="1285"/>
              </a:lnSpc>
              <a:buFont typeface="Courier New"/>
              <a:buChar char="o"/>
              <a:tabLst>
                <a:tab pos="469900" algn="l"/>
              </a:tabLst>
            </a:pPr>
            <a:r>
              <a:rPr sz="1200" dirty="0">
                <a:latin typeface="Times New Roman"/>
                <a:cs typeface="Times New Roman"/>
              </a:rPr>
              <a:t>Phase and Frequency are not explicitly </a:t>
            </a:r>
            <a:r>
              <a:rPr sz="1200" spc="-5" dirty="0">
                <a:latin typeface="Times New Roman"/>
                <a:cs typeface="Times New Roman"/>
              </a:rPr>
              <a:t>measured </a:t>
            </a:r>
            <a:r>
              <a:rPr sz="1200" dirty="0">
                <a:latin typeface="Times New Roman"/>
                <a:cs typeface="Times New Roman"/>
              </a:rPr>
              <a:t>on a </a:t>
            </a:r>
            <a:r>
              <a:rPr sz="1200" spc="-5" dirty="0">
                <a:latin typeface="Times New Roman"/>
                <a:cs typeface="Times New Roman"/>
              </a:rPr>
              <a:t>Time domain</a:t>
            </a:r>
            <a:r>
              <a:rPr sz="1200" spc="-45" dirty="0">
                <a:latin typeface="Times New Roman"/>
                <a:cs typeface="Times New Roman"/>
              </a:rPr>
              <a:t> </a:t>
            </a:r>
            <a:r>
              <a:rPr sz="1200" dirty="0">
                <a:latin typeface="Times New Roman"/>
                <a:cs typeface="Times New Roman"/>
              </a:rPr>
              <a:t>plot</a:t>
            </a:r>
            <a:endParaRPr sz="1200">
              <a:latin typeface="Times New Roman"/>
              <a:cs typeface="Times New Roman"/>
            </a:endParaRPr>
          </a:p>
          <a:p>
            <a:pPr marL="469900" marR="5080" indent="-228600">
              <a:lnSpc>
                <a:spcPts val="1370"/>
              </a:lnSpc>
              <a:spcBef>
                <a:spcPts val="195"/>
              </a:spcBef>
              <a:buSzPct val="116666"/>
              <a:buFont typeface="Courier New"/>
              <a:buChar char="o"/>
              <a:tabLst>
                <a:tab pos="469900" algn="l"/>
              </a:tabLst>
            </a:pPr>
            <a:r>
              <a:rPr sz="1200" dirty="0">
                <a:latin typeface="Times New Roman"/>
                <a:cs typeface="Times New Roman"/>
              </a:rPr>
              <a:t>To </a:t>
            </a:r>
            <a:r>
              <a:rPr sz="1200" spc="-5" dirty="0">
                <a:latin typeface="Times New Roman"/>
                <a:cs typeface="Times New Roman"/>
              </a:rPr>
              <a:t>show </a:t>
            </a:r>
            <a:r>
              <a:rPr sz="1200" dirty="0">
                <a:latin typeface="Times New Roman"/>
                <a:cs typeface="Times New Roman"/>
              </a:rPr>
              <a:t>the </a:t>
            </a:r>
            <a:r>
              <a:rPr sz="1200" spc="-5" dirty="0">
                <a:latin typeface="Times New Roman"/>
                <a:cs typeface="Times New Roman"/>
              </a:rPr>
              <a:t>relationship between amplitude and Frequency, we </a:t>
            </a:r>
            <a:r>
              <a:rPr sz="1200" dirty="0">
                <a:latin typeface="Times New Roman"/>
                <a:cs typeface="Times New Roman"/>
              </a:rPr>
              <a:t>can use what is  called a </a:t>
            </a:r>
            <a:r>
              <a:rPr sz="1200" b="1" i="1" spc="-5" dirty="0">
                <a:latin typeface="Times New Roman"/>
                <a:cs typeface="Times New Roman"/>
              </a:rPr>
              <a:t>Frequency </a:t>
            </a:r>
            <a:r>
              <a:rPr sz="1200" b="1" i="1" dirty="0">
                <a:latin typeface="Times New Roman"/>
                <a:cs typeface="Times New Roman"/>
              </a:rPr>
              <a:t>Domain</a:t>
            </a:r>
            <a:r>
              <a:rPr sz="1200" b="1" i="1" spc="-65" dirty="0">
                <a:latin typeface="Times New Roman"/>
                <a:cs typeface="Times New Roman"/>
              </a:rPr>
              <a:t> </a:t>
            </a:r>
            <a:r>
              <a:rPr sz="1200" b="1" i="1" dirty="0">
                <a:latin typeface="Times New Roman"/>
                <a:cs typeface="Times New Roman"/>
              </a:rPr>
              <a:t>Plot</a:t>
            </a:r>
            <a:endParaRPr sz="1200">
              <a:latin typeface="Times New Roman"/>
              <a:cs typeface="Times New Roman"/>
            </a:endParaRPr>
          </a:p>
        </p:txBody>
      </p:sp>
      <p:sp>
        <p:nvSpPr>
          <p:cNvPr id="10" name="object 10"/>
          <p:cNvSpPr/>
          <p:nvPr/>
        </p:nvSpPr>
        <p:spPr>
          <a:xfrm>
            <a:off x="1600200" y="6924293"/>
            <a:ext cx="5355094" cy="1449323"/>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2410460" y="8742933"/>
            <a:ext cx="2968625" cy="225425"/>
          </a:xfrm>
          <a:prstGeom prst="rect">
            <a:avLst/>
          </a:prstGeom>
        </p:spPr>
        <p:txBody>
          <a:bodyPr vert="horz" wrap="square" lIns="0" tIns="0" rIns="0" bIns="0" rtlCol="0">
            <a:spAutoFit/>
          </a:bodyPr>
          <a:lstStyle/>
          <a:p>
            <a:pPr marL="12700">
              <a:lnSpc>
                <a:spcPct val="100000"/>
              </a:lnSpc>
            </a:pPr>
            <a:r>
              <a:rPr sz="1400" b="1" u="heavy" spc="-5" dirty="0">
                <a:latin typeface="Times New Roman"/>
                <a:cs typeface="Times New Roman"/>
              </a:rPr>
              <a:t>Time and Frequency Domain</a:t>
            </a:r>
            <a:r>
              <a:rPr sz="1400" b="1" u="heavy" spc="5" dirty="0">
                <a:latin typeface="Times New Roman"/>
                <a:cs typeface="Times New Roman"/>
              </a:rPr>
              <a:t> </a:t>
            </a:r>
            <a:r>
              <a:rPr sz="1400" b="1" u="heavy" spc="-5" dirty="0">
                <a:latin typeface="Times New Roman"/>
                <a:cs typeface="Times New Roman"/>
              </a:rPr>
              <a:t>Example</a:t>
            </a:r>
            <a:endParaRPr sz="1400">
              <a:latin typeface="Times New Roman"/>
              <a:cs typeface="Times New Roman"/>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63</a:t>
            </a:fld>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143000" y="914400"/>
            <a:ext cx="5377561" cy="315239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130291" y="4416551"/>
            <a:ext cx="5530850" cy="395668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Figure compares the </a:t>
            </a:r>
            <a:r>
              <a:rPr sz="1200" spc="-5" dirty="0">
                <a:latin typeface="Times New Roman"/>
                <a:cs typeface="Times New Roman"/>
              </a:rPr>
              <a:t>time domain (instantaneous amplitude </a:t>
            </a:r>
            <a:r>
              <a:rPr sz="1200" dirty="0">
                <a:latin typeface="Times New Roman"/>
                <a:cs typeface="Times New Roman"/>
              </a:rPr>
              <a:t>w.r.t </a:t>
            </a:r>
            <a:r>
              <a:rPr sz="1200" spc="-5" dirty="0">
                <a:latin typeface="Times New Roman"/>
                <a:cs typeface="Times New Roman"/>
              </a:rPr>
              <a:t>Time) </a:t>
            </a:r>
            <a:r>
              <a:rPr sz="1200" dirty="0">
                <a:latin typeface="Times New Roman"/>
                <a:cs typeface="Times New Roman"/>
              </a:rPr>
              <a:t>and the  Frequency </a:t>
            </a:r>
            <a:r>
              <a:rPr sz="1200" spc="-5" dirty="0">
                <a:latin typeface="Times New Roman"/>
                <a:cs typeface="Times New Roman"/>
              </a:rPr>
              <a:t>domain </a:t>
            </a:r>
            <a:r>
              <a:rPr sz="1200" dirty="0">
                <a:latin typeface="Times New Roman"/>
                <a:cs typeface="Times New Roman"/>
              </a:rPr>
              <a:t>(Max </a:t>
            </a:r>
            <a:r>
              <a:rPr sz="1200" spc="-5" dirty="0">
                <a:latin typeface="Times New Roman"/>
                <a:cs typeface="Times New Roman"/>
              </a:rPr>
              <a:t>amplitude </a:t>
            </a:r>
            <a:r>
              <a:rPr sz="1200" dirty="0">
                <a:latin typeface="Times New Roman"/>
                <a:cs typeface="Times New Roman"/>
              </a:rPr>
              <a:t>w.r.t</a:t>
            </a:r>
            <a:r>
              <a:rPr sz="1200" spc="-35" dirty="0">
                <a:latin typeface="Times New Roman"/>
                <a:cs typeface="Times New Roman"/>
              </a:rPr>
              <a:t> </a:t>
            </a:r>
            <a:r>
              <a:rPr sz="1200" dirty="0">
                <a:latin typeface="Times New Roman"/>
                <a:cs typeface="Times New Roman"/>
              </a:rPr>
              <a:t>Frequency)</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Low Frequency signal in frequency </a:t>
            </a:r>
            <a:r>
              <a:rPr sz="1200" spc="-5" dirty="0">
                <a:latin typeface="Times New Roman"/>
                <a:cs typeface="Times New Roman"/>
              </a:rPr>
              <a:t>domain </a:t>
            </a:r>
            <a:r>
              <a:rPr sz="1200" dirty="0">
                <a:latin typeface="Times New Roman"/>
                <a:cs typeface="Times New Roman"/>
              </a:rPr>
              <a:t>corresponds to a signal with longer period  in </a:t>
            </a:r>
            <a:r>
              <a:rPr sz="1200" spc="-5" dirty="0">
                <a:latin typeface="Times New Roman"/>
                <a:cs typeface="Times New Roman"/>
              </a:rPr>
              <a:t>Time domain </a:t>
            </a:r>
            <a:r>
              <a:rPr sz="1200" dirty="0">
                <a:latin typeface="Times New Roman"/>
                <a:cs typeface="Times New Roman"/>
              </a:rPr>
              <a:t>&amp; vice</a:t>
            </a:r>
            <a:r>
              <a:rPr sz="1200" spc="-60" dirty="0">
                <a:latin typeface="Times New Roman"/>
                <a:cs typeface="Times New Roman"/>
              </a:rPr>
              <a:t> </a:t>
            </a:r>
            <a:r>
              <a:rPr sz="1200" dirty="0">
                <a:latin typeface="Times New Roman"/>
                <a:cs typeface="Times New Roman"/>
              </a:rPr>
              <a:t>versa.</a:t>
            </a:r>
            <a:endParaRPr sz="1200">
              <a:latin typeface="Times New Roman"/>
              <a:cs typeface="Times New Roman"/>
            </a:endParaRPr>
          </a:p>
          <a:p>
            <a:pPr marL="241300" marR="5080" indent="-228600">
              <a:lnSpc>
                <a:spcPts val="1380"/>
              </a:lnSpc>
              <a:buFont typeface="Courier New"/>
              <a:buChar char="o"/>
              <a:tabLst>
                <a:tab pos="241300" algn="l"/>
              </a:tabLst>
            </a:pPr>
            <a:r>
              <a:rPr sz="1200" spc="-5" dirty="0">
                <a:latin typeface="Times New Roman"/>
                <a:cs typeface="Times New Roman"/>
              </a:rPr>
              <a:t>A signal </a:t>
            </a:r>
            <a:r>
              <a:rPr sz="1200" dirty="0">
                <a:latin typeface="Times New Roman"/>
                <a:cs typeface="Times New Roman"/>
              </a:rPr>
              <a:t>changing </a:t>
            </a:r>
            <a:r>
              <a:rPr sz="1200" spc="-5" dirty="0">
                <a:latin typeface="Times New Roman"/>
                <a:cs typeface="Times New Roman"/>
              </a:rPr>
              <a:t>rapidly in </a:t>
            </a:r>
            <a:r>
              <a:rPr sz="1200" spc="-10" dirty="0">
                <a:latin typeface="Times New Roman"/>
                <a:cs typeface="Times New Roman"/>
              </a:rPr>
              <a:t>Time </a:t>
            </a:r>
            <a:r>
              <a:rPr sz="1200" spc="-5" dirty="0">
                <a:latin typeface="Times New Roman"/>
                <a:cs typeface="Times New Roman"/>
              </a:rPr>
              <a:t>domain corresponds to High frequency in  </a:t>
            </a:r>
            <a:r>
              <a:rPr sz="1200" dirty="0">
                <a:latin typeface="Times New Roman"/>
                <a:cs typeface="Times New Roman"/>
              </a:rPr>
              <a:t>Frequency</a:t>
            </a:r>
            <a:r>
              <a:rPr sz="1200" spc="-80" dirty="0">
                <a:latin typeface="Times New Roman"/>
                <a:cs typeface="Times New Roman"/>
              </a:rPr>
              <a:t> </a:t>
            </a:r>
            <a:r>
              <a:rPr sz="1200" spc="-5" dirty="0">
                <a:latin typeface="Times New Roman"/>
                <a:cs typeface="Times New Roman"/>
              </a:rPr>
              <a:t>domain</a:t>
            </a:r>
            <a:endParaRPr sz="1200">
              <a:latin typeface="Times New Roman"/>
              <a:cs typeface="Times New Roman"/>
            </a:endParaRPr>
          </a:p>
          <a:p>
            <a:pPr marL="241300" marR="5715" indent="-228600">
              <a:lnSpc>
                <a:spcPts val="1370"/>
              </a:lnSpc>
              <a:spcBef>
                <a:spcPts val="55"/>
              </a:spcBef>
              <a:buSzPct val="116666"/>
              <a:buFont typeface="Courier New"/>
              <a:buChar char="o"/>
              <a:tabLst>
                <a:tab pos="241300" algn="l"/>
              </a:tabLst>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3 signals with different </a:t>
            </a:r>
            <a:r>
              <a:rPr sz="1200" spc="-5" dirty="0">
                <a:latin typeface="Times New Roman"/>
                <a:cs typeface="Times New Roman"/>
              </a:rPr>
              <a:t>frequencies and its time and frequency domain  presentations</a:t>
            </a:r>
            <a:endParaRPr sz="1200">
              <a:latin typeface="Times New Roman"/>
              <a:cs typeface="Times New Roman"/>
            </a:endParaRPr>
          </a:p>
          <a:p>
            <a:pPr>
              <a:lnSpc>
                <a:spcPct val="100000"/>
              </a:lnSpc>
              <a:spcBef>
                <a:spcPts val="20"/>
              </a:spcBef>
              <a:buChar char="o"/>
            </a:pPr>
            <a:endParaRPr sz="1300">
              <a:latin typeface="Times New Roman"/>
              <a:cs typeface="Times New Roman"/>
            </a:endParaRPr>
          </a:p>
          <a:p>
            <a:pPr marL="12700">
              <a:lnSpc>
                <a:spcPct val="100000"/>
              </a:lnSpc>
            </a:pPr>
            <a:r>
              <a:rPr sz="1400" b="1" spc="-5" dirty="0">
                <a:latin typeface="Times New Roman"/>
                <a:cs typeface="Times New Roman"/>
              </a:rPr>
              <a:t>Composite</a:t>
            </a:r>
            <a:r>
              <a:rPr sz="1400" b="1" spc="-45" dirty="0">
                <a:latin typeface="Times New Roman"/>
                <a:cs typeface="Times New Roman"/>
              </a:rPr>
              <a:t> </a:t>
            </a:r>
            <a:r>
              <a:rPr sz="1400" b="1" spc="-5" dirty="0">
                <a:latin typeface="Times New Roman"/>
                <a:cs typeface="Times New Roman"/>
              </a:rPr>
              <a:t>Signals</a:t>
            </a:r>
            <a:endParaRPr sz="1400">
              <a:latin typeface="Times New Roman"/>
              <a:cs typeface="Times New Roman"/>
            </a:endParaRPr>
          </a:p>
          <a:p>
            <a:pPr>
              <a:lnSpc>
                <a:spcPct val="100000"/>
              </a:lnSpc>
              <a:spcBef>
                <a:spcPts val="40"/>
              </a:spcBef>
            </a:pPr>
            <a:endParaRPr sz="1300">
              <a:latin typeface="Times New Roman"/>
              <a:cs typeface="Times New Roman"/>
            </a:endParaRPr>
          </a:p>
          <a:p>
            <a:pPr marL="469900" lvl="1" indent="-228600">
              <a:lnSpc>
                <a:spcPts val="1410"/>
              </a:lnSpc>
              <a:buFont typeface="Courier New"/>
              <a:buChar char="o"/>
              <a:tabLst>
                <a:tab pos="469900" algn="l"/>
              </a:tabLst>
            </a:pPr>
            <a:r>
              <a:rPr sz="1200" dirty="0">
                <a:latin typeface="Times New Roman"/>
                <a:cs typeface="Times New Roman"/>
              </a:rPr>
              <a:t>Second type of Analog Signals, that is </a:t>
            </a:r>
            <a:r>
              <a:rPr sz="1200" spc="-5" dirty="0">
                <a:latin typeface="Times New Roman"/>
                <a:cs typeface="Times New Roman"/>
              </a:rPr>
              <a:t>composed </a:t>
            </a:r>
            <a:r>
              <a:rPr sz="1200" dirty="0">
                <a:latin typeface="Times New Roman"/>
                <a:cs typeface="Times New Roman"/>
              </a:rPr>
              <a:t>of </a:t>
            </a:r>
            <a:r>
              <a:rPr sz="1200" spc="-5" dirty="0">
                <a:latin typeface="Times New Roman"/>
                <a:cs typeface="Times New Roman"/>
              </a:rPr>
              <a:t>multiple sine</a:t>
            </a:r>
            <a:r>
              <a:rPr sz="1200" spc="-60" dirty="0">
                <a:latin typeface="Times New Roman"/>
                <a:cs typeface="Times New Roman"/>
              </a:rPr>
              <a:t> </a:t>
            </a:r>
            <a:r>
              <a:rPr sz="1200" dirty="0">
                <a:latin typeface="Times New Roman"/>
                <a:cs typeface="Times New Roman"/>
              </a:rPr>
              <a:t>waves</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So far we have been focused on simple periodic signals or sine waves</a:t>
            </a:r>
            <a:endParaRPr sz="1200">
              <a:latin typeface="Times New Roman"/>
              <a:cs typeface="Times New Roman"/>
            </a:endParaRPr>
          </a:p>
          <a:p>
            <a:pPr marL="469900" marR="5080" lvl="1" indent="-228600" algn="just">
              <a:lnSpc>
                <a:spcPts val="1380"/>
              </a:lnSpc>
              <a:spcBef>
                <a:spcPts val="65"/>
              </a:spcBef>
              <a:buFont typeface="Courier New"/>
              <a:buChar char="o"/>
              <a:tabLst>
                <a:tab pos="469900" algn="l"/>
              </a:tabLst>
            </a:pPr>
            <a:r>
              <a:rPr sz="1200" dirty="0">
                <a:latin typeface="Times New Roman"/>
                <a:cs typeface="Times New Roman"/>
              </a:rPr>
              <a:t>Many useful sine waves do not change in a single </a:t>
            </a:r>
            <a:r>
              <a:rPr sz="1200" spc="-5" dirty="0">
                <a:latin typeface="Times New Roman"/>
                <a:cs typeface="Times New Roman"/>
              </a:rPr>
              <a:t>smooth </a:t>
            </a:r>
            <a:r>
              <a:rPr sz="1200" dirty="0">
                <a:latin typeface="Times New Roman"/>
                <a:cs typeface="Times New Roman"/>
              </a:rPr>
              <a:t>curve b/w </a:t>
            </a:r>
            <a:r>
              <a:rPr sz="1200" spc="-5" dirty="0">
                <a:latin typeface="Times New Roman"/>
                <a:cs typeface="Times New Roman"/>
              </a:rPr>
              <a:t>minimum</a:t>
            </a:r>
            <a:r>
              <a:rPr sz="1200" spc="-70" dirty="0">
                <a:latin typeface="Times New Roman"/>
                <a:cs typeface="Times New Roman"/>
              </a:rPr>
              <a:t> </a:t>
            </a:r>
            <a:r>
              <a:rPr sz="1200" dirty="0">
                <a:latin typeface="Times New Roman"/>
                <a:cs typeface="Times New Roman"/>
              </a:rPr>
              <a:t>and  </a:t>
            </a:r>
            <a:r>
              <a:rPr sz="1200" spc="-5" dirty="0">
                <a:latin typeface="Times New Roman"/>
                <a:cs typeface="Times New Roman"/>
              </a:rPr>
              <a:t>maximum</a:t>
            </a:r>
            <a:r>
              <a:rPr sz="1200" spc="-70" dirty="0">
                <a:latin typeface="Times New Roman"/>
                <a:cs typeface="Times New Roman"/>
              </a:rPr>
              <a:t> </a:t>
            </a:r>
            <a:r>
              <a:rPr sz="1200" spc="-5" dirty="0">
                <a:latin typeface="Times New Roman"/>
                <a:cs typeface="Times New Roman"/>
              </a:rPr>
              <a:t>amplitude.</a:t>
            </a:r>
            <a:endParaRPr sz="1200">
              <a:latin typeface="Times New Roman"/>
              <a:cs typeface="Times New Roman"/>
            </a:endParaRPr>
          </a:p>
          <a:p>
            <a:pPr marL="469900" marR="5715" lvl="1" indent="-228600" algn="just">
              <a:lnSpc>
                <a:spcPts val="1380"/>
              </a:lnSpc>
              <a:buFont typeface="Courier New"/>
              <a:buChar char="o"/>
              <a:tabLst>
                <a:tab pos="469900" algn="l"/>
              </a:tabLst>
            </a:pPr>
            <a:r>
              <a:rPr sz="1200" spc="-5" dirty="0">
                <a:latin typeface="Times New Roman"/>
                <a:cs typeface="Times New Roman"/>
              </a:rPr>
              <a:t>They jump, slide </a:t>
            </a:r>
            <a:r>
              <a:rPr sz="1200" dirty="0">
                <a:latin typeface="Times New Roman"/>
                <a:cs typeface="Times New Roman"/>
              </a:rPr>
              <a:t>, </a:t>
            </a:r>
            <a:r>
              <a:rPr sz="1200" spc="-5" dirty="0">
                <a:latin typeface="Times New Roman"/>
                <a:cs typeface="Times New Roman"/>
              </a:rPr>
              <a:t>wobble and spikeAs long as as any irregularities are consistent,  </a:t>
            </a:r>
            <a:r>
              <a:rPr sz="1200" dirty="0">
                <a:latin typeface="Times New Roman"/>
                <a:cs typeface="Times New Roman"/>
              </a:rPr>
              <a:t>cycle after cycle, a </a:t>
            </a:r>
            <a:r>
              <a:rPr sz="1200" spc="-5" dirty="0">
                <a:latin typeface="Times New Roman"/>
                <a:cs typeface="Times New Roman"/>
              </a:rPr>
              <a:t>signal </a:t>
            </a:r>
            <a:r>
              <a:rPr sz="1200" dirty="0">
                <a:latin typeface="Times New Roman"/>
                <a:cs typeface="Times New Roman"/>
              </a:rPr>
              <a:t>is </a:t>
            </a:r>
            <a:r>
              <a:rPr sz="1200" spc="-5" dirty="0">
                <a:latin typeface="Times New Roman"/>
                <a:cs typeface="Times New Roman"/>
              </a:rPr>
              <a:t>still</a:t>
            </a:r>
            <a:r>
              <a:rPr sz="1200" spc="-65" dirty="0">
                <a:latin typeface="Times New Roman"/>
                <a:cs typeface="Times New Roman"/>
              </a:rPr>
              <a:t> </a:t>
            </a:r>
            <a:r>
              <a:rPr sz="1200" dirty="0">
                <a:latin typeface="Times New Roman"/>
                <a:cs typeface="Times New Roman"/>
              </a:rPr>
              <a:t>Periodic</a:t>
            </a:r>
            <a:endParaRPr sz="1200">
              <a:latin typeface="Times New Roman"/>
              <a:cs typeface="Times New Roman"/>
            </a:endParaRPr>
          </a:p>
          <a:p>
            <a:pPr marL="469900" marR="5080" lvl="1" indent="-228600" algn="just">
              <a:lnSpc>
                <a:spcPts val="1380"/>
              </a:lnSpc>
              <a:buFont typeface="Courier New"/>
              <a:buChar char="o"/>
              <a:tabLst>
                <a:tab pos="469900" algn="l"/>
              </a:tabLst>
            </a:pPr>
            <a:r>
              <a:rPr sz="1200" spc="-5" dirty="0">
                <a:latin typeface="Times New Roman"/>
                <a:cs typeface="Times New Roman"/>
              </a:rPr>
              <a:t>It can be shown that any periodic signal no matter how complex </a:t>
            </a:r>
            <a:r>
              <a:rPr sz="1200" dirty="0">
                <a:latin typeface="Times New Roman"/>
                <a:cs typeface="Times New Roman"/>
              </a:rPr>
              <a:t>can </a:t>
            </a:r>
            <a:r>
              <a:rPr sz="1200" spc="-5" dirty="0">
                <a:latin typeface="Times New Roman"/>
                <a:cs typeface="Times New Roman"/>
              </a:rPr>
              <a:t>be  decomposed </a:t>
            </a:r>
            <a:r>
              <a:rPr sz="1200" dirty="0">
                <a:latin typeface="Times New Roman"/>
                <a:cs typeface="Times New Roman"/>
              </a:rPr>
              <a:t>into a collection </a:t>
            </a:r>
            <a:r>
              <a:rPr sz="1200" spc="-5" dirty="0">
                <a:latin typeface="Times New Roman"/>
                <a:cs typeface="Times New Roman"/>
              </a:rPr>
              <a:t>of sine waves, </a:t>
            </a:r>
            <a:r>
              <a:rPr sz="1200" dirty="0">
                <a:latin typeface="Times New Roman"/>
                <a:cs typeface="Times New Roman"/>
              </a:rPr>
              <a:t>each having a </a:t>
            </a:r>
            <a:r>
              <a:rPr sz="1200" spc="-5" dirty="0">
                <a:latin typeface="Times New Roman"/>
                <a:cs typeface="Times New Roman"/>
              </a:rPr>
              <a:t>measurable amplitude,  frequency </a:t>
            </a:r>
            <a:r>
              <a:rPr sz="1200" dirty="0">
                <a:latin typeface="Times New Roman"/>
                <a:cs typeface="Times New Roman"/>
              </a:rPr>
              <a:t>&amp;</a:t>
            </a:r>
            <a:r>
              <a:rPr sz="1200" spc="-95" dirty="0">
                <a:latin typeface="Times New Roman"/>
                <a:cs typeface="Times New Roman"/>
              </a:rPr>
              <a:t> </a:t>
            </a:r>
            <a:r>
              <a:rPr sz="1200" spc="-5" dirty="0">
                <a:latin typeface="Times New Roman"/>
                <a:cs typeface="Times New Roman"/>
              </a:rPr>
              <a:t>phase</a:t>
            </a:r>
            <a:endParaRPr sz="1200">
              <a:latin typeface="Times New Roman"/>
              <a:cs typeface="Times New Roman"/>
            </a:endParaRPr>
          </a:p>
          <a:p>
            <a:pPr marL="469900" marR="5080" lvl="1" indent="-228600" algn="just">
              <a:lnSpc>
                <a:spcPts val="1380"/>
              </a:lnSpc>
              <a:buFont typeface="Courier New"/>
              <a:buChar char="o"/>
              <a:tabLst>
                <a:tab pos="469900" algn="l"/>
              </a:tabLst>
            </a:pPr>
            <a:r>
              <a:rPr sz="1200" spc="-5" dirty="0">
                <a:latin typeface="Times New Roman"/>
                <a:cs typeface="Times New Roman"/>
              </a:rPr>
              <a:t>We need FOURIER ANALYSIS </a:t>
            </a:r>
            <a:r>
              <a:rPr sz="1200" dirty="0">
                <a:latin typeface="Times New Roman"/>
                <a:cs typeface="Times New Roman"/>
              </a:rPr>
              <a:t>to </a:t>
            </a:r>
            <a:r>
              <a:rPr sz="1200" spc="-5" dirty="0">
                <a:latin typeface="Times New Roman"/>
                <a:cs typeface="Times New Roman"/>
              </a:rPr>
              <a:t>decompose </a:t>
            </a:r>
            <a:r>
              <a:rPr sz="1200" dirty="0">
                <a:latin typeface="Times New Roman"/>
                <a:cs typeface="Times New Roman"/>
              </a:rPr>
              <a:t>a </a:t>
            </a:r>
            <a:r>
              <a:rPr sz="1200" spc="-5" dirty="0">
                <a:latin typeface="Times New Roman"/>
                <a:cs typeface="Times New Roman"/>
              </a:rPr>
              <a:t>composite signal </a:t>
            </a:r>
            <a:r>
              <a:rPr sz="1200" dirty="0">
                <a:latin typeface="Times New Roman"/>
                <a:cs typeface="Times New Roman"/>
              </a:rPr>
              <a:t>into its  </a:t>
            </a:r>
            <a:r>
              <a:rPr sz="1200" spc="-5" dirty="0">
                <a:latin typeface="Times New Roman"/>
                <a:cs typeface="Times New Roman"/>
              </a:rPr>
              <a:t>components</a:t>
            </a:r>
            <a:endParaRPr sz="1200">
              <a:latin typeface="Times New Roman"/>
              <a:cs typeface="Times New Roman"/>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64</a:t>
            </a:fld>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4201667"/>
            <a:ext cx="5530850" cy="3349625"/>
          </a:xfrm>
          <a:prstGeom prst="rect">
            <a:avLst/>
          </a:prstGeom>
        </p:spPr>
        <p:txBody>
          <a:bodyPr vert="horz" wrap="square" lIns="0" tIns="0" rIns="0" bIns="0" rtlCol="0">
            <a:spAutoFit/>
          </a:bodyPr>
          <a:lstStyle/>
          <a:p>
            <a:pPr marL="241300" indent="-228600">
              <a:lnSpc>
                <a:spcPts val="1410"/>
              </a:lnSpc>
              <a:buFont typeface="Courier New"/>
              <a:buChar char="o"/>
              <a:tabLst>
                <a:tab pos="241300" algn="l"/>
              </a:tabLst>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a periodic signal </a:t>
            </a:r>
            <a:r>
              <a:rPr sz="1200" spc="-5" dirty="0">
                <a:latin typeface="Times New Roman"/>
                <a:cs typeface="Times New Roman"/>
              </a:rPr>
              <a:t>decomposed into two sine</a:t>
            </a:r>
            <a:r>
              <a:rPr sz="1200" spc="-90" dirty="0">
                <a:latin typeface="Times New Roman"/>
                <a:cs typeface="Times New Roman"/>
              </a:rPr>
              <a:t> </a:t>
            </a:r>
            <a:r>
              <a:rPr sz="1200" spc="-5" dirty="0">
                <a:latin typeface="Times New Roman"/>
                <a:cs typeface="Times New Roman"/>
              </a:rPr>
              <a:t>waves</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First sine wave </a:t>
            </a:r>
            <a:r>
              <a:rPr sz="1200" spc="-5" dirty="0">
                <a:latin typeface="Times New Roman"/>
                <a:cs typeface="Times New Roman"/>
              </a:rPr>
              <a:t>(middle </a:t>
            </a:r>
            <a:r>
              <a:rPr sz="1200" dirty="0">
                <a:latin typeface="Times New Roman"/>
                <a:cs typeface="Times New Roman"/>
              </a:rPr>
              <a:t>one) </a:t>
            </a:r>
            <a:r>
              <a:rPr sz="1200" spc="-5" dirty="0">
                <a:latin typeface="Times New Roman"/>
                <a:cs typeface="Times New Roman"/>
              </a:rPr>
              <a:t>has </a:t>
            </a:r>
            <a:r>
              <a:rPr sz="1200" dirty="0">
                <a:latin typeface="Times New Roman"/>
                <a:cs typeface="Times New Roman"/>
              </a:rPr>
              <a:t>a </a:t>
            </a:r>
            <a:r>
              <a:rPr sz="1200" spc="-5" dirty="0">
                <a:latin typeface="Times New Roman"/>
                <a:cs typeface="Times New Roman"/>
              </a:rPr>
              <a:t>frequency of ‘6’ while the second sine wave has </a:t>
            </a:r>
            <a:r>
              <a:rPr sz="1200" dirty="0">
                <a:latin typeface="Times New Roman"/>
                <a:cs typeface="Times New Roman"/>
              </a:rPr>
              <a:t>a  frequency of</a:t>
            </a:r>
            <a:r>
              <a:rPr sz="1200" spc="-100"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Adding </a:t>
            </a:r>
            <a:r>
              <a:rPr sz="1200" dirty="0">
                <a:latin typeface="Times New Roman"/>
                <a:cs typeface="Times New Roman"/>
              </a:rPr>
              <a:t>these two </a:t>
            </a:r>
            <a:r>
              <a:rPr sz="1200" spc="-5" dirty="0">
                <a:latin typeface="Times New Roman"/>
                <a:cs typeface="Times New Roman"/>
              </a:rPr>
              <a:t>signals point by point results </a:t>
            </a:r>
            <a:r>
              <a:rPr sz="1200" dirty="0">
                <a:latin typeface="Times New Roman"/>
                <a:cs typeface="Times New Roman"/>
              </a:rPr>
              <a:t>in the top</a:t>
            </a:r>
            <a:r>
              <a:rPr sz="1200" spc="-75" dirty="0">
                <a:latin typeface="Times New Roman"/>
                <a:cs typeface="Times New Roman"/>
              </a:rPr>
              <a:t> </a:t>
            </a:r>
            <a:r>
              <a:rPr sz="1200" spc="-5" dirty="0">
                <a:latin typeface="Times New Roman"/>
                <a:cs typeface="Times New Roman"/>
              </a:rPr>
              <a:t>graph</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Original signal </a:t>
            </a:r>
            <a:r>
              <a:rPr sz="1200" dirty="0">
                <a:latin typeface="Times New Roman"/>
                <a:cs typeface="Times New Roman"/>
              </a:rPr>
              <a:t>looks like a </a:t>
            </a:r>
            <a:r>
              <a:rPr sz="1200" spc="-5" dirty="0">
                <a:latin typeface="Times New Roman"/>
                <a:cs typeface="Times New Roman"/>
              </a:rPr>
              <a:t>sine wave </a:t>
            </a:r>
            <a:r>
              <a:rPr sz="1200" dirty="0">
                <a:latin typeface="Times New Roman"/>
                <a:cs typeface="Times New Roman"/>
              </a:rPr>
              <a:t>that </a:t>
            </a:r>
            <a:r>
              <a:rPr sz="1200" spc="-5" dirty="0">
                <a:latin typeface="Times New Roman"/>
                <a:cs typeface="Times New Roman"/>
              </a:rPr>
              <a:t>has </a:t>
            </a:r>
            <a:r>
              <a:rPr sz="1200" dirty="0">
                <a:latin typeface="Times New Roman"/>
                <a:cs typeface="Times New Roman"/>
              </a:rPr>
              <a:t>its </a:t>
            </a:r>
            <a:r>
              <a:rPr sz="1200" spc="-5" dirty="0">
                <a:latin typeface="Times New Roman"/>
                <a:cs typeface="Times New Roman"/>
              </a:rPr>
              <a:t>time </a:t>
            </a:r>
            <a:r>
              <a:rPr sz="1200" dirty="0">
                <a:latin typeface="Times New Roman"/>
                <a:cs typeface="Times New Roman"/>
              </a:rPr>
              <a:t>axis </a:t>
            </a:r>
            <a:r>
              <a:rPr sz="1200" spc="-5" dirty="0">
                <a:latin typeface="Times New Roman"/>
                <a:cs typeface="Times New Roman"/>
              </a:rPr>
              <a:t>shifted</a:t>
            </a:r>
            <a:r>
              <a:rPr sz="1200" spc="-60" dirty="0">
                <a:latin typeface="Times New Roman"/>
                <a:cs typeface="Times New Roman"/>
              </a:rPr>
              <a:t> </a:t>
            </a:r>
            <a:r>
              <a:rPr sz="1200" spc="-5" dirty="0">
                <a:latin typeface="Times New Roman"/>
                <a:cs typeface="Times New Roman"/>
              </a:rPr>
              <a:t>downward</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This </a:t>
            </a:r>
            <a:r>
              <a:rPr sz="1200" spc="-5" dirty="0">
                <a:latin typeface="Times New Roman"/>
                <a:cs typeface="Times New Roman"/>
              </a:rPr>
              <a:t>shift </a:t>
            </a:r>
            <a:r>
              <a:rPr sz="1200" dirty="0">
                <a:latin typeface="Times New Roman"/>
                <a:cs typeface="Times New Roman"/>
              </a:rPr>
              <a:t>is </a:t>
            </a:r>
            <a:r>
              <a:rPr sz="1200" spc="-5" dirty="0">
                <a:latin typeface="Times New Roman"/>
                <a:cs typeface="Times New Roman"/>
              </a:rPr>
              <a:t>because of DC </a:t>
            </a:r>
            <a:r>
              <a:rPr sz="1200" dirty="0">
                <a:latin typeface="Times New Roman"/>
                <a:cs typeface="Times New Roman"/>
              </a:rPr>
              <a:t>Component or zero frequency </a:t>
            </a:r>
            <a:r>
              <a:rPr sz="1200" spc="-5" dirty="0">
                <a:latin typeface="Times New Roman"/>
                <a:cs typeface="Times New Roman"/>
              </a:rPr>
              <a:t>component </a:t>
            </a:r>
            <a:r>
              <a:rPr sz="1200" dirty="0">
                <a:latin typeface="Times New Roman"/>
                <a:cs typeface="Times New Roman"/>
              </a:rPr>
              <a:t>in the</a:t>
            </a:r>
            <a:r>
              <a:rPr sz="1200" spc="-55"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spc="-5" dirty="0">
                <a:latin typeface="Times New Roman"/>
                <a:cs typeface="Times New Roman"/>
              </a:rPr>
              <a:t>If you </a:t>
            </a:r>
            <a:r>
              <a:rPr sz="1200" dirty="0">
                <a:latin typeface="Times New Roman"/>
                <a:cs typeface="Times New Roman"/>
              </a:rPr>
              <a:t>look at the </a:t>
            </a:r>
            <a:r>
              <a:rPr sz="1200" spc="-5" dirty="0">
                <a:latin typeface="Times New Roman"/>
                <a:cs typeface="Times New Roman"/>
              </a:rPr>
              <a:t>signal </a:t>
            </a:r>
            <a:r>
              <a:rPr sz="1200" dirty="0">
                <a:latin typeface="Times New Roman"/>
                <a:cs typeface="Times New Roman"/>
              </a:rPr>
              <a:t>in </a:t>
            </a:r>
            <a:r>
              <a:rPr sz="1200" spc="-5" dirty="0">
                <a:latin typeface="Times New Roman"/>
                <a:cs typeface="Times New Roman"/>
              </a:rPr>
              <a:t>time domain, </a:t>
            </a:r>
            <a:r>
              <a:rPr sz="1200" dirty="0">
                <a:latin typeface="Times New Roman"/>
                <a:cs typeface="Times New Roman"/>
              </a:rPr>
              <a:t>a </a:t>
            </a:r>
            <a:r>
              <a:rPr sz="1200" spc="-5" dirty="0">
                <a:latin typeface="Times New Roman"/>
                <a:cs typeface="Times New Roman"/>
              </a:rPr>
              <a:t>single point is there while in frequency  domain </a:t>
            </a:r>
            <a:r>
              <a:rPr sz="1200" dirty="0">
                <a:latin typeface="Times New Roman"/>
                <a:cs typeface="Times New Roman"/>
              </a:rPr>
              <a:t>, two </a:t>
            </a:r>
            <a:r>
              <a:rPr sz="1200" spc="-5" dirty="0">
                <a:latin typeface="Times New Roman"/>
                <a:cs typeface="Times New Roman"/>
              </a:rPr>
              <a:t>component </a:t>
            </a:r>
            <a:r>
              <a:rPr sz="1200" dirty="0">
                <a:latin typeface="Times New Roman"/>
                <a:cs typeface="Times New Roman"/>
              </a:rPr>
              <a:t>freq.'s are</a:t>
            </a:r>
            <a:r>
              <a:rPr sz="1200" spc="-40" dirty="0">
                <a:latin typeface="Times New Roman"/>
                <a:cs typeface="Times New Roman"/>
              </a:rPr>
              <a:t> </a:t>
            </a:r>
            <a:r>
              <a:rPr sz="1200" dirty="0">
                <a:latin typeface="Times New Roman"/>
                <a:cs typeface="Times New Roman"/>
              </a:rPr>
              <a:t>there</a:t>
            </a:r>
            <a:endParaRPr sz="1200">
              <a:latin typeface="Times New Roman"/>
              <a:cs typeface="Times New Roman"/>
            </a:endParaRPr>
          </a:p>
          <a:p>
            <a:pPr marL="12700">
              <a:lnSpc>
                <a:spcPts val="1355"/>
              </a:lnSpc>
            </a:pPr>
            <a:r>
              <a:rPr sz="1200" b="1" dirty="0">
                <a:latin typeface="Times New Roman"/>
                <a:cs typeface="Times New Roman"/>
              </a:rPr>
              <a:t>Summary</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lvl="1" indent="-228600">
              <a:lnSpc>
                <a:spcPts val="1410"/>
              </a:lnSpc>
              <a:buFont typeface="Meiryo"/>
              <a:buChar char="*"/>
              <a:tabLst>
                <a:tab pos="469265" algn="l"/>
                <a:tab pos="469900" algn="l"/>
              </a:tabLst>
            </a:pPr>
            <a:r>
              <a:rPr sz="1200" dirty="0">
                <a:latin typeface="Times New Roman"/>
                <a:cs typeface="Times New Roman"/>
              </a:rPr>
              <a:t>Sine </a:t>
            </a:r>
            <a:r>
              <a:rPr sz="1200" spc="-5" dirty="0">
                <a:latin typeface="Times New Roman"/>
                <a:cs typeface="Times New Roman"/>
              </a:rPr>
              <a:t>Waves </a:t>
            </a:r>
            <a:r>
              <a:rPr sz="1200" dirty="0">
                <a:latin typeface="Times New Roman"/>
                <a:cs typeface="Times New Roman"/>
              </a:rPr>
              <a:t>and its</a:t>
            </a:r>
            <a:r>
              <a:rPr sz="1200" spc="-40" dirty="0">
                <a:latin typeface="Times New Roman"/>
                <a:cs typeface="Times New Roman"/>
              </a:rPr>
              <a:t> </a:t>
            </a:r>
            <a:r>
              <a:rPr sz="1200" spc="-5" dirty="0">
                <a:latin typeface="Times New Roman"/>
                <a:cs typeface="Times New Roman"/>
              </a:rPr>
              <a:t>Characteristics</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dirty="0">
                <a:latin typeface="Times New Roman"/>
                <a:cs typeface="Times New Roman"/>
              </a:rPr>
              <a:t>Control of</a:t>
            </a:r>
            <a:r>
              <a:rPr sz="1200" spc="-105"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marL="469900" lvl="1" indent="-228600">
              <a:lnSpc>
                <a:spcPts val="1380"/>
              </a:lnSpc>
              <a:buFont typeface="Meiryo"/>
              <a:buChar char="*"/>
              <a:tabLst>
                <a:tab pos="469265" algn="l"/>
                <a:tab pos="469900" algn="l"/>
              </a:tabLst>
            </a:pPr>
            <a:r>
              <a:rPr sz="1200" spc="-5" dirty="0">
                <a:latin typeface="Times New Roman"/>
                <a:cs typeface="Times New Roman"/>
              </a:rPr>
              <a:t>Time </a:t>
            </a:r>
            <a:r>
              <a:rPr sz="1200" dirty="0">
                <a:latin typeface="Times New Roman"/>
                <a:cs typeface="Times New Roman"/>
              </a:rPr>
              <a:t>and Frequency</a:t>
            </a:r>
            <a:r>
              <a:rPr sz="1200" spc="-85" dirty="0">
                <a:latin typeface="Times New Roman"/>
                <a:cs typeface="Times New Roman"/>
              </a:rPr>
              <a:t> </a:t>
            </a:r>
            <a:r>
              <a:rPr sz="1200" spc="-5" dirty="0">
                <a:latin typeface="Times New Roman"/>
                <a:cs typeface="Times New Roman"/>
              </a:rPr>
              <a:t>Domain</a:t>
            </a:r>
            <a:endParaRPr sz="1200">
              <a:latin typeface="Times New Roman"/>
              <a:cs typeface="Times New Roman"/>
            </a:endParaRPr>
          </a:p>
          <a:p>
            <a:pPr marL="469900" lvl="1" indent="-228600">
              <a:lnSpc>
                <a:spcPts val="1410"/>
              </a:lnSpc>
              <a:buFont typeface="Meiryo"/>
              <a:buChar char="*"/>
              <a:tabLst>
                <a:tab pos="469265" algn="l"/>
                <a:tab pos="469900" algn="l"/>
              </a:tabLst>
            </a:pPr>
            <a:r>
              <a:rPr sz="1200" spc="-5" dirty="0">
                <a:latin typeface="Times New Roman"/>
                <a:cs typeface="Times New Roman"/>
              </a:rPr>
              <a:t>Composite</a:t>
            </a:r>
            <a:r>
              <a:rPr sz="1200" spc="-70"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lvl="1">
              <a:lnSpc>
                <a:spcPct val="100000"/>
              </a:lnSpc>
              <a:spcBef>
                <a:spcPts val="5"/>
              </a:spcBef>
              <a:buFont typeface="Meiryo"/>
              <a:buChar char="*"/>
            </a:pPr>
            <a:endParaRPr sz="1150">
              <a:latin typeface="Times New Roman"/>
              <a:cs typeface="Times New Roman"/>
            </a:endParaRPr>
          </a:p>
          <a:p>
            <a:pPr marL="12700">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lvl="1" indent="-228600">
              <a:lnSpc>
                <a:spcPts val="1410"/>
              </a:lnSpc>
              <a:buFont typeface="Meiryo"/>
              <a:buChar char="*"/>
              <a:tabLst>
                <a:tab pos="469265" algn="l"/>
                <a:tab pos="469900" algn="l"/>
              </a:tabLst>
            </a:pPr>
            <a:r>
              <a:rPr sz="1200" dirty="0">
                <a:latin typeface="Times New Roman"/>
                <a:cs typeface="Times New Roman"/>
              </a:rPr>
              <a:t>Section 4.4, 4.5  “Data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a:t>
            </a:r>
            <a:r>
              <a:rPr sz="1200" dirty="0">
                <a:latin typeface="Times New Roman"/>
                <a:cs typeface="Times New Roman"/>
              </a:rPr>
              <a:t>Edition </a:t>
            </a:r>
            <a:r>
              <a:rPr sz="1200" spc="-5" dirty="0">
                <a:latin typeface="Times New Roman"/>
                <a:cs typeface="Times New Roman"/>
              </a:rPr>
              <a:t>by</a:t>
            </a:r>
            <a:r>
              <a:rPr sz="1200" spc="155" dirty="0">
                <a:latin typeface="Times New Roman"/>
                <a:cs typeface="Times New Roman"/>
              </a:rPr>
              <a:t> </a:t>
            </a:r>
            <a:r>
              <a:rPr sz="1200" spc="-5" dirty="0">
                <a:latin typeface="Times New Roman"/>
                <a:cs typeface="Times New Roman"/>
              </a:rPr>
              <a:t>Behrouz</a:t>
            </a:r>
            <a:endParaRPr sz="1200">
              <a:latin typeface="Times New Roman"/>
              <a:cs typeface="Times New Roman"/>
            </a:endParaRPr>
          </a:p>
          <a:p>
            <a:pPr marL="655955" lvl="2" indent="-186055">
              <a:lnSpc>
                <a:spcPts val="1410"/>
              </a:lnSpc>
              <a:buAutoNum type="alphaUcPeriod"/>
              <a:tabLst>
                <a:tab pos="656590" algn="l"/>
              </a:tabLst>
            </a:pPr>
            <a:r>
              <a:rPr sz="1200" spc="-5" dirty="0">
                <a:latin typeface="Times New Roman"/>
                <a:cs typeface="Times New Roman"/>
              </a:rPr>
              <a:t>Forouzan</a:t>
            </a:r>
            <a:endParaRPr sz="1200">
              <a:latin typeface="Times New Roman"/>
              <a:cs typeface="Times New Roman"/>
            </a:endParaRPr>
          </a:p>
        </p:txBody>
      </p:sp>
      <p:sp>
        <p:nvSpPr>
          <p:cNvPr id="7" name="object 7"/>
          <p:cNvSpPr/>
          <p:nvPr/>
        </p:nvSpPr>
        <p:spPr>
          <a:xfrm>
            <a:off x="1134617" y="914400"/>
            <a:ext cx="5388864" cy="3121913"/>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9" name="object 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65</a:t>
            </a:fld>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923285" y="940054"/>
            <a:ext cx="1943100" cy="322580"/>
          </a:xfrm>
          <a:prstGeom prst="rect">
            <a:avLst/>
          </a:prstGeom>
        </p:spPr>
        <p:txBody>
          <a:bodyPr vert="horz" wrap="square" lIns="0" tIns="0" rIns="0" bIns="0" rtlCol="0">
            <a:spAutoFit/>
          </a:bodyPr>
          <a:lstStyle/>
          <a:p>
            <a:pPr marL="12700">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#13</a:t>
            </a:r>
            <a:endParaRPr sz="2000">
              <a:latin typeface="Arial Black"/>
              <a:cs typeface="Arial Black"/>
            </a:endParaRPr>
          </a:p>
        </p:txBody>
      </p:sp>
      <p:sp>
        <p:nvSpPr>
          <p:cNvPr id="7" name="object 7"/>
          <p:cNvSpPr txBox="1"/>
          <p:nvPr/>
        </p:nvSpPr>
        <p:spPr>
          <a:xfrm>
            <a:off x="1130300" y="1494790"/>
            <a:ext cx="5531485" cy="1811655"/>
          </a:xfrm>
          <a:prstGeom prst="rect">
            <a:avLst/>
          </a:prstGeom>
        </p:spPr>
        <p:txBody>
          <a:bodyPr vert="horz" wrap="square" lIns="0" tIns="0" rIns="0" bIns="0" rtlCol="0">
            <a:spAutoFit/>
          </a:bodyPr>
          <a:lstStyle/>
          <a:p>
            <a:pPr marL="12700">
              <a:lnSpc>
                <a:spcPts val="1639"/>
              </a:lnSpc>
            </a:pPr>
            <a:r>
              <a:rPr sz="1400" b="1" u="heavy" spc="-5" dirty="0">
                <a:latin typeface="Times New Roman"/>
                <a:cs typeface="Times New Roman"/>
              </a:rPr>
              <a:t>Frequency Spectrum / Bandwidth</a:t>
            </a:r>
            <a:endParaRPr sz="1400">
              <a:latin typeface="Times New Roman"/>
              <a:cs typeface="Times New Roman"/>
            </a:endParaRPr>
          </a:p>
          <a:p>
            <a:pPr marL="240665" marR="5080" indent="-227965">
              <a:lnSpc>
                <a:spcPts val="1380"/>
              </a:lnSpc>
              <a:spcBef>
                <a:spcPts val="55"/>
              </a:spcBef>
              <a:buFont typeface="Courier New"/>
              <a:buChar char="o"/>
              <a:tabLst>
                <a:tab pos="278765" algn="l"/>
                <a:tab pos="279400" algn="l"/>
              </a:tabLst>
            </a:pPr>
            <a:r>
              <a:rPr sz="1200" b="1" dirty="0">
                <a:latin typeface="Times New Roman"/>
                <a:cs typeface="Times New Roman"/>
              </a:rPr>
              <a:t>Frequency Spectrum</a:t>
            </a:r>
            <a:r>
              <a:rPr sz="1200" dirty="0">
                <a:latin typeface="Times New Roman"/>
                <a:cs typeface="Times New Roman"/>
              </a:rPr>
              <a:t>: of a signal is the </a:t>
            </a:r>
            <a:r>
              <a:rPr sz="1200" spc="-5" dirty="0">
                <a:latin typeface="Times New Roman"/>
                <a:cs typeface="Times New Roman"/>
              </a:rPr>
              <a:t>collection of all </a:t>
            </a:r>
            <a:r>
              <a:rPr sz="1200" dirty="0">
                <a:latin typeface="Times New Roman"/>
                <a:cs typeface="Times New Roman"/>
              </a:rPr>
              <a:t>the </a:t>
            </a:r>
            <a:r>
              <a:rPr sz="1200" spc="-5" dirty="0">
                <a:latin typeface="Times New Roman"/>
                <a:cs typeface="Times New Roman"/>
              </a:rPr>
              <a:t>component </a:t>
            </a:r>
            <a:r>
              <a:rPr sz="1200" dirty="0">
                <a:latin typeface="Times New Roman"/>
                <a:cs typeface="Times New Roman"/>
              </a:rPr>
              <a:t>frequencies  it</a:t>
            </a:r>
            <a:r>
              <a:rPr sz="1200" spc="-70" dirty="0">
                <a:latin typeface="Times New Roman"/>
                <a:cs typeface="Times New Roman"/>
              </a:rPr>
              <a:t> </a:t>
            </a:r>
            <a:r>
              <a:rPr sz="1200" spc="-5" dirty="0">
                <a:latin typeface="Times New Roman"/>
                <a:cs typeface="Times New Roman"/>
              </a:rPr>
              <a:t>contains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It </a:t>
            </a:r>
            <a:r>
              <a:rPr sz="1200" dirty="0">
                <a:latin typeface="Times New Roman"/>
                <a:cs typeface="Times New Roman"/>
              </a:rPr>
              <a:t>is </a:t>
            </a:r>
            <a:r>
              <a:rPr sz="1200" spc="-5" dirty="0">
                <a:latin typeface="Times New Roman"/>
                <a:cs typeface="Times New Roman"/>
              </a:rPr>
              <a:t>shown using </a:t>
            </a:r>
            <a:r>
              <a:rPr sz="1200" dirty="0">
                <a:latin typeface="Times New Roman"/>
                <a:cs typeface="Times New Roman"/>
              </a:rPr>
              <a:t>a </a:t>
            </a:r>
            <a:r>
              <a:rPr sz="1200" spc="-5" dirty="0">
                <a:latin typeface="Times New Roman"/>
                <a:cs typeface="Times New Roman"/>
              </a:rPr>
              <a:t>Frequency domain</a:t>
            </a:r>
            <a:r>
              <a:rPr sz="1200" spc="-80" dirty="0">
                <a:latin typeface="Times New Roman"/>
                <a:cs typeface="Times New Roman"/>
              </a:rPr>
              <a:t> </a:t>
            </a:r>
            <a:r>
              <a:rPr sz="1200" spc="-5" dirty="0">
                <a:latin typeface="Times New Roman"/>
                <a:cs typeface="Times New Roman"/>
              </a:rPr>
              <a:t>graph</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Bandwidth: of </a:t>
            </a:r>
            <a:r>
              <a:rPr sz="1200" dirty="0">
                <a:latin typeface="Times New Roman"/>
                <a:cs typeface="Times New Roman"/>
              </a:rPr>
              <a:t>a </a:t>
            </a:r>
            <a:r>
              <a:rPr sz="1200" spc="-5" dirty="0">
                <a:latin typeface="Times New Roman"/>
                <a:cs typeface="Times New Roman"/>
              </a:rPr>
              <a:t>signal </a:t>
            </a:r>
            <a:r>
              <a:rPr sz="1200" dirty="0">
                <a:latin typeface="Times New Roman"/>
                <a:cs typeface="Times New Roman"/>
              </a:rPr>
              <a:t>is the </a:t>
            </a:r>
            <a:r>
              <a:rPr sz="1200" spc="-5" dirty="0">
                <a:latin typeface="Times New Roman"/>
                <a:cs typeface="Times New Roman"/>
              </a:rPr>
              <a:t>width of </a:t>
            </a:r>
            <a:r>
              <a:rPr sz="1200" dirty="0">
                <a:latin typeface="Times New Roman"/>
                <a:cs typeface="Times New Roman"/>
              </a:rPr>
              <a:t>the </a:t>
            </a:r>
            <a:r>
              <a:rPr sz="1200" spc="-5" dirty="0">
                <a:latin typeface="Times New Roman"/>
                <a:cs typeface="Times New Roman"/>
              </a:rPr>
              <a:t>frequency</a:t>
            </a:r>
            <a:r>
              <a:rPr sz="1200" spc="-100" dirty="0">
                <a:latin typeface="Times New Roman"/>
                <a:cs typeface="Times New Roman"/>
              </a:rPr>
              <a:t> </a:t>
            </a:r>
            <a:r>
              <a:rPr sz="1200" spc="-5" dirty="0">
                <a:latin typeface="Times New Roman"/>
                <a:cs typeface="Times New Roman"/>
              </a:rPr>
              <a:t>spectrum</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In other words ,Bandwidth refers to </a:t>
            </a:r>
            <a:r>
              <a:rPr sz="1200" spc="-5" dirty="0">
                <a:latin typeface="Times New Roman"/>
                <a:cs typeface="Times New Roman"/>
              </a:rPr>
              <a:t>the </a:t>
            </a:r>
            <a:r>
              <a:rPr sz="1200" dirty="0">
                <a:latin typeface="Times New Roman"/>
                <a:cs typeface="Times New Roman"/>
              </a:rPr>
              <a:t>range of the component frequencies and  Frequency </a:t>
            </a:r>
            <a:r>
              <a:rPr sz="1200" spc="-5" dirty="0">
                <a:latin typeface="Times New Roman"/>
                <a:cs typeface="Times New Roman"/>
              </a:rPr>
              <a:t>Spectrum refers </a:t>
            </a:r>
            <a:r>
              <a:rPr sz="1200" dirty="0">
                <a:latin typeface="Times New Roman"/>
                <a:cs typeface="Times New Roman"/>
              </a:rPr>
              <a:t>to </a:t>
            </a:r>
            <a:r>
              <a:rPr sz="1200" spc="-5" dirty="0">
                <a:latin typeface="Times New Roman"/>
                <a:cs typeface="Times New Roman"/>
              </a:rPr>
              <a:t>the elements </a:t>
            </a:r>
            <a:r>
              <a:rPr sz="1200" dirty="0">
                <a:latin typeface="Times New Roman"/>
                <a:cs typeface="Times New Roman"/>
              </a:rPr>
              <a:t>within that</a:t>
            </a:r>
            <a:r>
              <a:rPr sz="1200" spc="-25" dirty="0">
                <a:latin typeface="Times New Roman"/>
                <a:cs typeface="Times New Roman"/>
              </a:rPr>
              <a:t> </a:t>
            </a:r>
            <a:r>
              <a:rPr sz="1200" dirty="0">
                <a:latin typeface="Times New Roman"/>
                <a:cs typeface="Times New Roman"/>
              </a:rPr>
              <a:t>range</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12700">
              <a:lnSpc>
                <a:spcPts val="1405"/>
              </a:lnSpc>
            </a:pPr>
            <a:r>
              <a:rPr sz="1200" b="1" dirty="0">
                <a:latin typeface="Times New Roman"/>
                <a:cs typeface="Times New Roman"/>
              </a:rPr>
              <a:t>How to calculate</a:t>
            </a:r>
            <a:r>
              <a:rPr sz="1200" b="1" spc="-75" dirty="0">
                <a:latin typeface="Times New Roman"/>
                <a:cs typeface="Times New Roman"/>
              </a:rPr>
              <a:t> </a:t>
            </a:r>
            <a:r>
              <a:rPr sz="1200" b="1" spc="-5" dirty="0">
                <a:latin typeface="Times New Roman"/>
                <a:cs typeface="Times New Roman"/>
              </a:rPr>
              <a:t>Bandwidth?</a:t>
            </a:r>
            <a:endParaRPr sz="1200">
              <a:latin typeface="Times New Roman"/>
              <a:cs typeface="Times New Roman"/>
            </a:endParaRPr>
          </a:p>
          <a:p>
            <a:pPr marL="241300" indent="-228600">
              <a:lnSpc>
                <a:spcPts val="1405"/>
              </a:lnSpc>
              <a:buFont typeface="Courier New"/>
              <a:buChar char="o"/>
              <a:tabLst>
                <a:tab pos="241300" algn="l"/>
              </a:tabLst>
            </a:pPr>
            <a:r>
              <a:rPr sz="1200" dirty="0">
                <a:latin typeface="Times New Roman"/>
                <a:cs typeface="Times New Roman"/>
              </a:rPr>
              <a:t>To calculate Bandwidth, </a:t>
            </a:r>
            <a:r>
              <a:rPr sz="1200" spc="-5" dirty="0">
                <a:latin typeface="Times New Roman"/>
                <a:cs typeface="Times New Roman"/>
              </a:rPr>
              <a:t>subtract the lowest frequency from </a:t>
            </a:r>
            <a:r>
              <a:rPr sz="1200" dirty="0">
                <a:latin typeface="Times New Roman"/>
                <a:cs typeface="Times New Roman"/>
              </a:rPr>
              <a:t>the </a:t>
            </a:r>
            <a:r>
              <a:rPr sz="1200" spc="-5" dirty="0">
                <a:latin typeface="Times New Roman"/>
                <a:cs typeface="Times New Roman"/>
              </a:rPr>
              <a:t>highest</a:t>
            </a:r>
            <a:r>
              <a:rPr sz="1200" spc="-20" dirty="0">
                <a:latin typeface="Times New Roman"/>
                <a:cs typeface="Times New Roman"/>
              </a:rPr>
              <a:t> </a:t>
            </a:r>
            <a:r>
              <a:rPr sz="1200" spc="-5" dirty="0">
                <a:latin typeface="Times New Roman"/>
                <a:cs typeface="Times New Roman"/>
              </a:rPr>
              <a:t>frequency</a:t>
            </a:r>
            <a:endParaRPr sz="1200">
              <a:latin typeface="Times New Roman"/>
              <a:cs typeface="Times New Roman"/>
            </a:endParaRPr>
          </a:p>
        </p:txBody>
      </p:sp>
      <p:sp>
        <p:nvSpPr>
          <p:cNvPr id="8" name="object 8"/>
          <p:cNvSpPr txBox="1"/>
          <p:nvPr/>
        </p:nvSpPr>
        <p:spPr>
          <a:xfrm>
            <a:off x="1587500" y="4811521"/>
            <a:ext cx="142875" cy="254635"/>
          </a:xfrm>
          <a:prstGeom prst="rect">
            <a:avLst/>
          </a:prstGeom>
        </p:spPr>
        <p:txBody>
          <a:bodyPr vert="horz" wrap="square" lIns="0" tIns="0" rIns="0" bIns="0" rtlCol="0">
            <a:spAutoFit/>
          </a:bodyPr>
          <a:lstStyle/>
          <a:p>
            <a:pPr marL="12700">
              <a:lnSpc>
                <a:spcPct val="100000"/>
              </a:lnSpc>
            </a:pPr>
            <a:r>
              <a:rPr sz="1600" spc="-70" dirty="0">
                <a:latin typeface="Meiryo"/>
                <a:cs typeface="Meiryo"/>
              </a:rPr>
              <a:t>*</a:t>
            </a:r>
            <a:endParaRPr sz="1600">
              <a:latin typeface="Meiryo"/>
              <a:cs typeface="Meiryo"/>
            </a:endParaRPr>
          </a:p>
        </p:txBody>
      </p:sp>
      <p:sp>
        <p:nvSpPr>
          <p:cNvPr id="9" name="object 9"/>
          <p:cNvSpPr/>
          <p:nvPr/>
        </p:nvSpPr>
        <p:spPr>
          <a:xfrm>
            <a:off x="1717548" y="5038725"/>
            <a:ext cx="3771265" cy="0"/>
          </a:xfrm>
          <a:custGeom>
            <a:avLst/>
            <a:gdLst/>
            <a:ahLst/>
            <a:cxnLst/>
            <a:rect l="l" t="t" r="r" b="b"/>
            <a:pathLst>
              <a:path w="3771265">
                <a:moveTo>
                  <a:pt x="0" y="0"/>
                </a:moveTo>
                <a:lnTo>
                  <a:pt x="3771138" y="0"/>
                </a:lnTo>
              </a:path>
            </a:pathLst>
          </a:custGeom>
          <a:ln w="14477">
            <a:solidFill>
              <a:srgbClr val="000000"/>
            </a:solidFill>
          </a:ln>
        </p:spPr>
        <p:txBody>
          <a:bodyPr wrap="square" lIns="0" tIns="0" rIns="0" bIns="0" rtlCol="0"/>
          <a:lstStyle/>
          <a:p>
            <a:endParaRPr/>
          </a:p>
        </p:txBody>
      </p:sp>
      <p:sp>
        <p:nvSpPr>
          <p:cNvPr id="10" name="object 10"/>
          <p:cNvSpPr txBox="1"/>
          <p:nvPr/>
        </p:nvSpPr>
        <p:spPr>
          <a:xfrm>
            <a:off x="5475985" y="4862321"/>
            <a:ext cx="481965"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SLIDE</a:t>
            </a:r>
            <a:endParaRPr sz="1200">
              <a:latin typeface="Times New Roman"/>
              <a:cs typeface="Times New Roman"/>
            </a:endParaRPr>
          </a:p>
        </p:txBody>
      </p:sp>
      <p:sp>
        <p:nvSpPr>
          <p:cNvPr id="11" name="object 11"/>
          <p:cNvSpPr/>
          <p:nvPr/>
        </p:nvSpPr>
        <p:spPr>
          <a:xfrm>
            <a:off x="5488685" y="5038725"/>
            <a:ext cx="456565" cy="0"/>
          </a:xfrm>
          <a:custGeom>
            <a:avLst/>
            <a:gdLst/>
            <a:ahLst/>
            <a:cxnLst/>
            <a:rect l="l" t="t" r="r" b="b"/>
            <a:pathLst>
              <a:path w="456564">
                <a:moveTo>
                  <a:pt x="0" y="0"/>
                </a:moveTo>
                <a:lnTo>
                  <a:pt x="456438" y="0"/>
                </a:lnTo>
              </a:path>
            </a:pathLst>
          </a:custGeom>
          <a:ln w="14477">
            <a:solidFill>
              <a:srgbClr val="000000"/>
            </a:solidFill>
          </a:ln>
        </p:spPr>
        <p:txBody>
          <a:bodyPr wrap="square" lIns="0" tIns="0" rIns="0" bIns="0" rtlCol="0"/>
          <a:lstStyle/>
          <a:p>
            <a:endParaRPr/>
          </a:p>
        </p:txBody>
      </p:sp>
      <p:sp>
        <p:nvSpPr>
          <p:cNvPr id="12" name="object 12"/>
          <p:cNvSpPr/>
          <p:nvPr/>
        </p:nvSpPr>
        <p:spPr>
          <a:xfrm>
            <a:off x="1717548" y="3463290"/>
            <a:ext cx="3769614" cy="1549145"/>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2057400" y="6448805"/>
            <a:ext cx="3661879" cy="1696974"/>
          </a:xfrm>
          <a:prstGeom prst="rect">
            <a:avLst/>
          </a:prstGeom>
          <a:blipFill>
            <a:blip r:embed="rId3" cstate="print"/>
            <a:stretch>
              <a:fillRect/>
            </a:stretch>
          </a:blipFill>
        </p:spPr>
        <p:txBody>
          <a:bodyPr wrap="square" lIns="0" tIns="0" rIns="0" bIns="0" rtlCol="0"/>
          <a:lstStyle/>
          <a:p>
            <a:endParaRPr/>
          </a:p>
        </p:txBody>
      </p:sp>
      <p:sp>
        <p:nvSpPr>
          <p:cNvPr id="14" name="object 14"/>
          <p:cNvSpPr txBox="1"/>
          <p:nvPr/>
        </p:nvSpPr>
        <p:spPr>
          <a:xfrm>
            <a:off x="1130300" y="5212079"/>
            <a:ext cx="5530850" cy="1083310"/>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4.8</a:t>
            </a:r>
            <a:endParaRPr sz="1200">
              <a:latin typeface="Times New Roman"/>
              <a:cs typeface="Times New Roman"/>
            </a:endParaRPr>
          </a:p>
          <a:p>
            <a:pPr marL="12700" marR="5080">
              <a:lnSpc>
                <a:spcPts val="1380"/>
              </a:lnSpc>
              <a:spcBef>
                <a:spcPts val="60"/>
              </a:spcBef>
            </a:pPr>
            <a:r>
              <a:rPr sz="1200" dirty="0">
                <a:latin typeface="Times New Roman"/>
                <a:cs typeface="Times New Roman"/>
              </a:rPr>
              <a:t>If a periodic signal is </a:t>
            </a:r>
            <a:r>
              <a:rPr sz="1200" spc="-5" dirty="0">
                <a:latin typeface="Times New Roman"/>
                <a:cs typeface="Times New Roman"/>
              </a:rPr>
              <a:t>decomposed into five sine waves with frequencies 100, 300, 500,  700, </a:t>
            </a:r>
            <a:r>
              <a:rPr sz="1200" dirty="0">
                <a:latin typeface="Times New Roman"/>
                <a:cs typeface="Times New Roman"/>
              </a:rPr>
              <a:t>and </a:t>
            </a:r>
            <a:r>
              <a:rPr sz="1200" spc="-5" dirty="0">
                <a:latin typeface="Times New Roman"/>
                <a:cs typeface="Times New Roman"/>
              </a:rPr>
              <a:t>900 Hz, what </a:t>
            </a:r>
            <a:r>
              <a:rPr sz="1200" dirty="0">
                <a:latin typeface="Times New Roman"/>
                <a:cs typeface="Times New Roman"/>
              </a:rPr>
              <a:t>is the</a:t>
            </a:r>
            <a:r>
              <a:rPr sz="1200" spc="-85" dirty="0">
                <a:latin typeface="Times New Roman"/>
                <a:cs typeface="Times New Roman"/>
              </a:rPr>
              <a:t> </a:t>
            </a:r>
            <a:r>
              <a:rPr sz="1200" spc="-5" dirty="0">
                <a:latin typeface="Times New Roman"/>
                <a:cs typeface="Times New Roman"/>
              </a:rPr>
              <a:t>Bandwidth?</a:t>
            </a:r>
            <a:endParaRPr sz="1200">
              <a:latin typeface="Times New Roman"/>
              <a:cs typeface="Times New Roman"/>
            </a:endParaRPr>
          </a:p>
          <a:p>
            <a:pPr marL="12700">
              <a:lnSpc>
                <a:spcPts val="1355"/>
              </a:lnSpc>
            </a:pPr>
            <a:r>
              <a:rPr sz="1200" b="1" dirty="0">
                <a:latin typeface="Times New Roman"/>
                <a:cs typeface="Times New Roman"/>
              </a:rPr>
              <a:t>Solution</a:t>
            </a:r>
            <a:endParaRPr sz="1200">
              <a:latin typeface="Times New Roman"/>
              <a:cs typeface="Times New Roman"/>
            </a:endParaRPr>
          </a:p>
          <a:p>
            <a:pPr>
              <a:lnSpc>
                <a:spcPct val="100000"/>
              </a:lnSpc>
            </a:pPr>
            <a:endParaRPr sz="1050">
              <a:latin typeface="Times New Roman"/>
              <a:cs typeface="Times New Roman"/>
            </a:endParaRPr>
          </a:p>
          <a:p>
            <a:pPr marL="40005">
              <a:lnSpc>
                <a:spcPct val="100000"/>
              </a:lnSpc>
              <a:spcBef>
                <a:spcPts val="5"/>
              </a:spcBef>
            </a:pPr>
            <a:r>
              <a:rPr sz="1200" i="1" dirty="0">
                <a:latin typeface="Times New Roman"/>
                <a:cs typeface="Times New Roman"/>
              </a:rPr>
              <a:t>B </a:t>
            </a:r>
            <a:r>
              <a:rPr sz="1200" spc="-5" dirty="0">
                <a:latin typeface="Symbol"/>
                <a:cs typeface="Symbol"/>
              </a:rPr>
              <a:t></a:t>
            </a:r>
            <a:r>
              <a:rPr sz="1200" spc="-5" dirty="0">
                <a:latin typeface="Times New Roman"/>
                <a:cs typeface="Times New Roman"/>
              </a:rPr>
              <a:t> </a:t>
            </a:r>
            <a:r>
              <a:rPr sz="1200" i="1" spc="35" dirty="0">
                <a:latin typeface="Times New Roman"/>
                <a:cs typeface="Times New Roman"/>
              </a:rPr>
              <a:t>f</a:t>
            </a:r>
            <a:r>
              <a:rPr sz="1050" i="1" spc="52" baseline="-23809" dirty="0">
                <a:latin typeface="Times New Roman"/>
                <a:cs typeface="Times New Roman"/>
              </a:rPr>
              <a:t>h </a:t>
            </a:r>
            <a:r>
              <a:rPr sz="1200" spc="-5" dirty="0">
                <a:latin typeface="Symbol"/>
                <a:cs typeface="Symbol"/>
              </a:rPr>
              <a:t></a:t>
            </a:r>
            <a:r>
              <a:rPr sz="1200" spc="-5" dirty="0">
                <a:latin typeface="Times New Roman"/>
                <a:cs typeface="Times New Roman"/>
              </a:rPr>
              <a:t> </a:t>
            </a:r>
            <a:r>
              <a:rPr sz="1200" i="1" spc="25" dirty="0">
                <a:latin typeface="Times New Roman"/>
                <a:cs typeface="Times New Roman"/>
              </a:rPr>
              <a:t>f</a:t>
            </a:r>
            <a:r>
              <a:rPr sz="1050" i="1" spc="37" baseline="-23809" dirty="0">
                <a:latin typeface="Times New Roman"/>
                <a:cs typeface="Times New Roman"/>
              </a:rPr>
              <a:t>l </a:t>
            </a:r>
            <a:r>
              <a:rPr sz="1200" spc="-5" dirty="0">
                <a:latin typeface="Symbol"/>
                <a:cs typeface="Symbol"/>
              </a:rPr>
              <a:t></a:t>
            </a:r>
            <a:r>
              <a:rPr sz="1200" spc="-5" dirty="0">
                <a:latin typeface="Times New Roman"/>
                <a:cs typeface="Times New Roman"/>
              </a:rPr>
              <a:t> </a:t>
            </a:r>
            <a:r>
              <a:rPr sz="1200" dirty="0">
                <a:latin typeface="Times New Roman"/>
                <a:cs typeface="Times New Roman"/>
              </a:rPr>
              <a:t>900 </a:t>
            </a:r>
            <a:r>
              <a:rPr sz="1200" spc="15" dirty="0">
                <a:latin typeface="Symbol"/>
                <a:cs typeface="Symbol"/>
              </a:rPr>
              <a:t></a:t>
            </a:r>
            <a:r>
              <a:rPr sz="1200" spc="15" dirty="0">
                <a:latin typeface="Times New Roman"/>
                <a:cs typeface="Times New Roman"/>
              </a:rPr>
              <a:t>100 </a:t>
            </a:r>
            <a:r>
              <a:rPr sz="1200" spc="-5" dirty="0">
                <a:latin typeface="Symbol"/>
                <a:cs typeface="Symbol"/>
              </a:rPr>
              <a:t></a:t>
            </a:r>
            <a:r>
              <a:rPr sz="1200" spc="-5" dirty="0">
                <a:latin typeface="Times New Roman"/>
                <a:cs typeface="Times New Roman"/>
              </a:rPr>
              <a:t> </a:t>
            </a:r>
            <a:r>
              <a:rPr sz="1200" spc="10" dirty="0">
                <a:latin typeface="Times New Roman"/>
                <a:cs typeface="Times New Roman"/>
              </a:rPr>
              <a:t>800</a:t>
            </a:r>
            <a:r>
              <a:rPr sz="1200" i="1" spc="10" dirty="0">
                <a:latin typeface="Times New Roman"/>
                <a:cs typeface="Times New Roman"/>
              </a:rPr>
              <a:t>Hz</a:t>
            </a:r>
            <a:endParaRPr sz="1200">
              <a:latin typeface="Times New Roman"/>
              <a:cs typeface="Times New Roman"/>
            </a:endParaRPr>
          </a:p>
        </p:txBody>
      </p:sp>
      <p:sp>
        <p:nvSpPr>
          <p:cNvPr id="15" name="object 15"/>
          <p:cNvSpPr/>
          <p:nvPr/>
        </p:nvSpPr>
        <p:spPr>
          <a:xfrm>
            <a:off x="3585209" y="9731502"/>
            <a:ext cx="0" cy="182245"/>
          </a:xfrm>
          <a:custGeom>
            <a:avLst/>
            <a:gdLst/>
            <a:ahLst/>
            <a:cxnLst/>
            <a:rect l="l" t="t" r="r" b="b"/>
            <a:pathLst>
              <a:path h="182245">
                <a:moveTo>
                  <a:pt x="0" y="0"/>
                </a:moveTo>
                <a:lnTo>
                  <a:pt x="0" y="182118"/>
                </a:lnTo>
              </a:path>
            </a:pathLst>
          </a:custGeom>
          <a:ln w="6337">
            <a:solidFill>
              <a:srgbClr val="000000"/>
            </a:solidFill>
          </a:ln>
        </p:spPr>
        <p:txBody>
          <a:bodyPr wrap="square" lIns="0" tIns="0" rIns="0" bIns="0" rtlCol="0"/>
          <a:lstStyle/>
          <a:p>
            <a:endParaRPr/>
          </a:p>
        </p:txBody>
      </p:sp>
      <p:sp>
        <p:nvSpPr>
          <p:cNvPr id="16" name="object 16"/>
          <p:cNvSpPr/>
          <p:nvPr/>
        </p:nvSpPr>
        <p:spPr>
          <a:xfrm>
            <a:off x="3958590" y="9731502"/>
            <a:ext cx="0" cy="182245"/>
          </a:xfrm>
          <a:custGeom>
            <a:avLst/>
            <a:gdLst/>
            <a:ahLst/>
            <a:cxnLst/>
            <a:rect l="l" t="t" r="r" b="b"/>
            <a:pathLst>
              <a:path h="182245">
                <a:moveTo>
                  <a:pt x="0" y="0"/>
                </a:moveTo>
                <a:lnTo>
                  <a:pt x="0" y="182118"/>
                </a:lnTo>
              </a:path>
            </a:pathLst>
          </a:custGeom>
          <a:ln w="6337">
            <a:solidFill>
              <a:srgbClr val="000000"/>
            </a:solidFill>
          </a:ln>
        </p:spPr>
        <p:txBody>
          <a:bodyPr wrap="square" lIns="0" tIns="0" rIns="0" bIns="0" rtlCol="0"/>
          <a:lstStyle/>
          <a:p>
            <a:endParaRPr/>
          </a:p>
        </p:txBody>
      </p:sp>
      <p:sp>
        <p:nvSpPr>
          <p:cNvPr id="17" name="object 17"/>
          <p:cNvSpPr txBox="1"/>
          <p:nvPr/>
        </p:nvSpPr>
        <p:spPr>
          <a:xfrm>
            <a:off x="1358900" y="8951709"/>
            <a:ext cx="3259454" cy="951230"/>
          </a:xfrm>
          <a:prstGeom prst="rect">
            <a:avLst/>
          </a:prstGeom>
        </p:spPr>
        <p:txBody>
          <a:bodyPr vert="horz" wrap="square" lIns="0" tIns="0" rIns="0" bIns="0" rtlCol="0">
            <a:spAutoFit/>
          </a:bodyPr>
          <a:lstStyle/>
          <a:p>
            <a:pPr marL="240665" marR="604520" indent="-227965" algn="r">
              <a:lnSpc>
                <a:spcPct val="100000"/>
              </a:lnSpc>
              <a:buFont typeface="Meiryo"/>
              <a:buChar char="❖"/>
              <a:tabLst>
                <a:tab pos="241300" algn="l"/>
              </a:tabLst>
            </a:pPr>
            <a:r>
              <a:rPr sz="1400" b="1" spc="-5" dirty="0">
                <a:latin typeface="Times New Roman"/>
                <a:cs typeface="Times New Roman"/>
              </a:rPr>
              <a:t>Other Definitions of</a:t>
            </a:r>
            <a:r>
              <a:rPr sz="1400" b="1" dirty="0">
                <a:latin typeface="Times New Roman"/>
                <a:cs typeface="Times New Roman"/>
              </a:rPr>
              <a:t> </a:t>
            </a:r>
            <a:r>
              <a:rPr sz="1400" b="1" spc="-5" dirty="0">
                <a:latin typeface="Times New Roman"/>
                <a:cs typeface="Times New Roman"/>
              </a:rPr>
              <a:t>Bandwidth</a:t>
            </a:r>
            <a:endParaRPr sz="1400">
              <a:latin typeface="Times New Roman"/>
              <a:cs typeface="Times New Roman"/>
            </a:endParaRPr>
          </a:p>
          <a:p>
            <a:pPr>
              <a:lnSpc>
                <a:spcPct val="100000"/>
              </a:lnSpc>
              <a:spcBef>
                <a:spcPts val="20"/>
              </a:spcBef>
              <a:buFont typeface="Meiryo"/>
              <a:buChar char="❖"/>
            </a:pPr>
            <a:endParaRPr sz="1450">
              <a:latin typeface="Times New Roman"/>
              <a:cs typeface="Times New Roman"/>
            </a:endParaRPr>
          </a:p>
          <a:p>
            <a:pPr marL="469900" lvl="1" indent="-229235">
              <a:lnSpc>
                <a:spcPct val="100000"/>
              </a:lnSpc>
              <a:buSzPct val="116666"/>
              <a:buFont typeface="Meiryo"/>
              <a:buChar char="➢"/>
              <a:tabLst>
                <a:tab pos="469900" algn="l"/>
              </a:tabLst>
            </a:pPr>
            <a:r>
              <a:rPr sz="1200" b="1" dirty="0">
                <a:latin typeface="Times New Roman"/>
                <a:cs typeface="Times New Roman"/>
              </a:rPr>
              <a:t>3 dB </a:t>
            </a:r>
            <a:r>
              <a:rPr sz="1200" b="1" spc="-5" dirty="0">
                <a:latin typeface="Times New Roman"/>
                <a:cs typeface="Times New Roman"/>
              </a:rPr>
              <a:t>Bandwidth </a:t>
            </a:r>
            <a:r>
              <a:rPr sz="1200" b="1" dirty="0">
                <a:latin typeface="Times New Roman"/>
                <a:cs typeface="Times New Roman"/>
              </a:rPr>
              <a:t>or Half </a:t>
            </a:r>
            <a:r>
              <a:rPr sz="1200" b="1" spc="-5" dirty="0">
                <a:latin typeface="Times New Roman"/>
                <a:cs typeface="Times New Roman"/>
              </a:rPr>
              <a:t>Power</a:t>
            </a:r>
            <a:r>
              <a:rPr sz="1200" b="1" spc="-15" dirty="0">
                <a:latin typeface="Times New Roman"/>
                <a:cs typeface="Times New Roman"/>
              </a:rPr>
              <a:t> </a:t>
            </a:r>
            <a:r>
              <a:rPr sz="1200" b="1" spc="-5" dirty="0">
                <a:latin typeface="Times New Roman"/>
                <a:cs typeface="Times New Roman"/>
              </a:rPr>
              <a:t>Bandwidth</a:t>
            </a:r>
            <a:endParaRPr sz="1200">
              <a:latin typeface="Times New Roman"/>
              <a:cs typeface="Times New Roman"/>
            </a:endParaRPr>
          </a:p>
          <a:p>
            <a:pPr marR="661035" algn="r">
              <a:lnSpc>
                <a:spcPct val="100000"/>
              </a:lnSpc>
              <a:spcBef>
                <a:spcPts val="1145"/>
              </a:spcBef>
            </a:pPr>
            <a:r>
              <a:rPr sz="1200" i="1" spc="-5" dirty="0">
                <a:latin typeface="Times New Roman"/>
                <a:cs typeface="Times New Roman"/>
              </a:rPr>
              <a:t>H</a:t>
            </a:r>
            <a:r>
              <a:rPr sz="1200" i="1" spc="-160" dirty="0">
                <a:latin typeface="Times New Roman"/>
                <a:cs typeface="Times New Roman"/>
              </a:rPr>
              <a:t> </a:t>
            </a:r>
            <a:r>
              <a:rPr sz="1200" spc="-5" dirty="0">
                <a:latin typeface="Times New Roman"/>
                <a:cs typeface="Times New Roman"/>
              </a:rPr>
              <a:t>(</a:t>
            </a:r>
            <a:r>
              <a:rPr sz="1200" spc="-75" dirty="0">
                <a:latin typeface="Times New Roman"/>
                <a:cs typeface="Times New Roman"/>
              </a:rPr>
              <a:t> </a:t>
            </a:r>
            <a:r>
              <a:rPr sz="1200" i="1" spc="-5" dirty="0">
                <a:latin typeface="Times New Roman"/>
                <a:cs typeface="Times New Roman"/>
              </a:rPr>
              <a:t>f</a:t>
            </a:r>
            <a:r>
              <a:rPr sz="1200" i="1" spc="-50" dirty="0">
                <a:latin typeface="Times New Roman"/>
                <a:cs typeface="Times New Roman"/>
              </a:rPr>
              <a:t> </a:t>
            </a:r>
            <a:r>
              <a:rPr sz="1200" spc="-5" dirty="0">
                <a:latin typeface="Times New Roman"/>
                <a:cs typeface="Times New Roman"/>
              </a:rPr>
              <a:t>)</a:t>
            </a:r>
            <a:endParaRPr sz="1200">
              <a:latin typeface="Times New Roman"/>
              <a:cs typeface="Times New Roman"/>
            </a:endParaRPr>
          </a:p>
        </p:txBody>
      </p:sp>
      <p:sp>
        <p:nvSpPr>
          <p:cNvPr id="18" name="object 18"/>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9" name="object 19"/>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66</a:t>
            </a:fld>
            <a:endParaRPr dirty="0"/>
          </a:p>
        </p:txBody>
      </p:sp>
    </p:spTree>
    <p:extLst>
      <p:ext uri="{BB962C8B-B14F-4D97-AF65-F5344CB8AC3E}">
        <p14:creationId xmlns:p14="http://schemas.microsoft.com/office/powerpoint/2010/main" val="1372386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816100" y="902207"/>
            <a:ext cx="1806575"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For the magnitude spectra</a:t>
            </a:r>
            <a:r>
              <a:rPr sz="1200" spc="195" dirty="0">
                <a:latin typeface="Times New Roman"/>
                <a:cs typeface="Times New Roman"/>
              </a:rPr>
              <a:t> </a:t>
            </a:r>
            <a:r>
              <a:rPr sz="1200" spc="-5" dirty="0">
                <a:latin typeface="Times New Roman"/>
                <a:cs typeface="Times New Roman"/>
              </a:rPr>
              <a:t>of</a:t>
            </a:r>
            <a:endParaRPr sz="1200">
              <a:latin typeface="Times New Roman"/>
              <a:cs typeface="Times New Roman"/>
            </a:endParaRPr>
          </a:p>
        </p:txBody>
      </p:sp>
      <p:sp>
        <p:nvSpPr>
          <p:cNvPr id="7" name="object 7"/>
          <p:cNvSpPr txBox="1"/>
          <p:nvPr/>
        </p:nvSpPr>
        <p:spPr>
          <a:xfrm>
            <a:off x="4137148" y="902207"/>
            <a:ext cx="252412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 the range of the spectrum that does</a:t>
            </a:r>
            <a:r>
              <a:rPr sz="1200" spc="290" dirty="0">
                <a:latin typeface="Times New Roman"/>
                <a:cs typeface="Times New Roman"/>
              </a:rPr>
              <a:t> </a:t>
            </a:r>
            <a:r>
              <a:rPr sz="1200" dirty="0">
                <a:latin typeface="Times New Roman"/>
                <a:cs typeface="Times New Roman"/>
              </a:rPr>
              <a:t>not</a:t>
            </a:r>
            <a:endParaRPr sz="1200">
              <a:latin typeface="Times New Roman"/>
              <a:cs typeface="Times New Roman"/>
            </a:endParaRPr>
          </a:p>
        </p:txBody>
      </p:sp>
      <p:sp>
        <p:nvSpPr>
          <p:cNvPr id="8" name="object 8"/>
          <p:cNvSpPr txBox="1"/>
          <p:nvPr/>
        </p:nvSpPr>
        <p:spPr>
          <a:xfrm>
            <a:off x="1587500" y="2977895"/>
            <a:ext cx="5073650" cy="71945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Equivalent Noise</a:t>
            </a:r>
            <a:r>
              <a:rPr sz="1200" b="1" spc="-70" dirty="0">
                <a:latin typeface="Times New Roman"/>
                <a:cs typeface="Times New Roman"/>
              </a:rPr>
              <a:t> </a:t>
            </a:r>
            <a:r>
              <a:rPr sz="1200" b="1" spc="-5" dirty="0">
                <a:latin typeface="Times New Roman"/>
                <a:cs typeface="Times New Roman"/>
              </a:rPr>
              <a:t>Bandwidth</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marR="5080">
              <a:lnSpc>
                <a:spcPts val="1380"/>
              </a:lnSpc>
              <a:spcBef>
                <a:spcPts val="5"/>
              </a:spcBef>
            </a:pPr>
            <a:r>
              <a:rPr sz="1200" spc="-5" dirty="0">
                <a:latin typeface="Times New Roman"/>
                <a:cs typeface="Times New Roman"/>
              </a:rPr>
              <a:t>The width of </a:t>
            </a:r>
            <a:r>
              <a:rPr sz="1200" dirty="0">
                <a:latin typeface="Times New Roman"/>
                <a:cs typeface="Times New Roman"/>
              </a:rPr>
              <a:t>a </a:t>
            </a:r>
            <a:r>
              <a:rPr sz="1200" spc="-5" dirty="0">
                <a:latin typeface="Times New Roman"/>
                <a:cs typeface="Times New Roman"/>
              </a:rPr>
              <a:t>fictitious </a:t>
            </a:r>
            <a:r>
              <a:rPr sz="1200" dirty="0">
                <a:latin typeface="Times New Roman"/>
                <a:cs typeface="Times New Roman"/>
              </a:rPr>
              <a:t>rectangular spectrum created to have the </a:t>
            </a:r>
            <a:r>
              <a:rPr sz="1200" spc="-5" dirty="0">
                <a:latin typeface="Times New Roman"/>
                <a:cs typeface="Times New Roman"/>
              </a:rPr>
              <a:t>same </a:t>
            </a:r>
            <a:r>
              <a:rPr sz="1200" dirty="0">
                <a:latin typeface="Times New Roman"/>
                <a:cs typeface="Times New Roman"/>
              </a:rPr>
              <a:t>power  in the </a:t>
            </a:r>
            <a:r>
              <a:rPr sz="1200" spc="-5" dirty="0">
                <a:latin typeface="Times New Roman"/>
                <a:cs typeface="Times New Roman"/>
              </a:rPr>
              <a:t>rectangular </a:t>
            </a:r>
            <a:r>
              <a:rPr sz="1200" dirty="0">
                <a:latin typeface="Times New Roman"/>
                <a:cs typeface="Times New Roman"/>
              </a:rPr>
              <a:t>band as the power of the signal in positive</a:t>
            </a:r>
            <a:r>
              <a:rPr sz="1200" spc="-45" dirty="0">
                <a:latin typeface="Times New Roman"/>
                <a:cs typeface="Times New Roman"/>
              </a:rPr>
              <a:t> </a:t>
            </a:r>
            <a:r>
              <a:rPr sz="1200" spc="-5" dirty="0">
                <a:latin typeface="Times New Roman"/>
                <a:cs typeface="Times New Roman"/>
              </a:rPr>
              <a:t>frequencies</a:t>
            </a:r>
            <a:endParaRPr sz="1200">
              <a:latin typeface="Times New Roman"/>
              <a:cs typeface="Times New Roman"/>
            </a:endParaRPr>
          </a:p>
        </p:txBody>
      </p:sp>
      <p:sp>
        <p:nvSpPr>
          <p:cNvPr id="9" name="object 9"/>
          <p:cNvSpPr txBox="1"/>
          <p:nvPr/>
        </p:nvSpPr>
        <p:spPr>
          <a:xfrm>
            <a:off x="1587500" y="5811011"/>
            <a:ext cx="3703954" cy="19494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Null-to-Null </a:t>
            </a:r>
            <a:r>
              <a:rPr sz="1200" b="1" spc="-5" dirty="0">
                <a:latin typeface="Times New Roman"/>
                <a:cs typeface="Times New Roman"/>
              </a:rPr>
              <a:t>Bandwidth </a:t>
            </a:r>
            <a:r>
              <a:rPr sz="1200" b="1" dirty="0">
                <a:latin typeface="Times New Roman"/>
                <a:cs typeface="Times New Roman"/>
              </a:rPr>
              <a:t>or </a:t>
            </a:r>
            <a:r>
              <a:rPr sz="1200" b="1" spc="-5" dirty="0">
                <a:latin typeface="Times New Roman"/>
                <a:cs typeface="Times New Roman"/>
              </a:rPr>
              <a:t>Zero </a:t>
            </a:r>
            <a:r>
              <a:rPr sz="1200" b="1" dirty="0">
                <a:latin typeface="Times New Roman"/>
                <a:cs typeface="Times New Roman"/>
              </a:rPr>
              <a:t>Crossing</a:t>
            </a:r>
            <a:r>
              <a:rPr sz="1200" b="1" spc="-20" dirty="0">
                <a:latin typeface="Times New Roman"/>
                <a:cs typeface="Times New Roman"/>
              </a:rPr>
              <a:t> </a:t>
            </a:r>
            <a:r>
              <a:rPr sz="1200" b="1" spc="-5" dirty="0">
                <a:latin typeface="Times New Roman"/>
                <a:cs typeface="Times New Roman"/>
              </a:rPr>
              <a:t>Bandwidth</a:t>
            </a:r>
            <a:endParaRPr sz="1200">
              <a:latin typeface="Times New Roman"/>
              <a:cs typeface="Times New Roman"/>
            </a:endParaRPr>
          </a:p>
        </p:txBody>
      </p:sp>
      <p:sp>
        <p:nvSpPr>
          <p:cNvPr id="10" name="object 10"/>
          <p:cNvSpPr txBox="1"/>
          <p:nvPr/>
        </p:nvSpPr>
        <p:spPr>
          <a:xfrm>
            <a:off x="1816100" y="6160008"/>
            <a:ext cx="265303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If the </a:t>
            </a:r>
            <a:r>
              <a:rPr sz="1200" spc="-5" dirty="0">
                <a:latin typeface="Times New Roman"/>
                <a:cs typeface="Times New Roman"/>
              </a:rPr>
              <a:t>maximum </a:t>
            </a:r>
            <a:r>
              <a:rPr sz="1200" dirty="0">
                <a:latin typeface="Times New Roman"/>
                <a:cs typeface="Times New Roman"/>
              </a:rPr>
              <a:t>frequency in a spectrum</a:t>
            </a:r>
            <a:r>
              <a:rPr sz="1200" spc="-95" dirty="0">
                <a:latin typeface="Times New Roman"/>
                <a:cs typeface="Times New Roman"/>
              </a:rPr>
              <a:t> </a:t>
            </a:r>
            <a:r>
              <a:rPr sz="1200" dirty="0">
                <a:latin typeface="Times New Roman"/>
                <a:cs typeface="Times New Roman"/>
              </a:rPr>
              <a:t>is</a:t>
            </a:r>
            <a:endParaRPr sz="1200">
              <a:latin typeface="Times New Roman"/>
              <a:cs typeface="Times New Roman"/>
            </a:endParaRPr>
          </a:p>
        </p:txBody>
      </p:sp>
      <p:sp>
        <p:nvSpPr>
          <p:cNvPr id="11" name="object 11"/>
          <p:cNvSpPr txBox="1"/>
          <p:nvPr/>
        </p:nvSpPr>
        <p:spPr>
          <a:xfrm>
            <a:off x="5150550" y="6160008"/>
            <a:ext cx="1510030" cy="194945"/>
          </a:xfrm>
          <a:prstGeom prst="rect">
            <a:avLst/>
          </a:prstGeom>
        </p:spPr>
        <p:txBody>
          <a:bodyPr vert="horz" wrap="square" lIns="0" tIns="0" rIns="0" bIns="0" rtlCol="0">
            <a:spAutoFit/>
          </a:bodyPr>
          <a:lstStyle/>
          <a:p>
            <a:pPr marL="12700">
              <a:lnSpc>
                <a:spcPct val="100000"/>
              </a:lnSpc>
              <a:tabLst>
                <a:tab pos="396875" algn="l"/>
                <a:tab pos="773430" algn="l"/>
                <a:tab pos="1276350" algn="l"/>
              </a:tabLst>
            </a:pPr>
            <a:r>
              <a:rPr sz="1200" dirty="0">
                <a:latin typeface="Times New Roman"/>
                <a:cs typeface="Times New Roman"/>
              </a:rPr>
              <a:t>first	null	above	and</a:t>
            </a:r>
            <a:endParaRPr sz="1200">
              <a:latin typeface="Times New Roman"/>
              <a:cs typeface="Times New Roman"/>
            </a:endParaRPr>
          </a:p>
        </p:txBody>
      </p:sp>
      <p:sp>
        <p:nvSpPr>
          <p:cNvPr id="12" name="object 12"/>
          <p:cNvSpPr txBox="1"/>
          <p:nvPr/>
        </p:nvSpPr>
        <p:spPr>
          <a:xfrm>
            <a:off x="3416439" y="6335267"/>
            <a:ext cx="24574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and</a:t>
            </a:r>
            <a:endParaRPr sz="1200">
              <a:latin typeface="Times New Roman"/>
              <a:cs typeface="Times New Roman"/>
            </a:endParaRPr>
          </a:p>
        </p:txBody>
      </p:sp>
      <p:sp>
        <p:nvSpPr>
          <p:cNvPr id="13" name="object 13"/>
          <p:cNvSpPr txBox="1"/>
          <p:nvPr/>
        </p:nvSpPr>
        <p:spPr>
          <a:xfrm>
            <a:off x="4330712" y="6335267"/>
            <a:ext cx="47434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a:t>
            </a:r>
            <a:r>
              <a:rPr sz="1200" spc="-105" dirty="0">
                <a:latin typeface="Times New Roman"/>
                <a:cs typeface="Times New Roman"/>
              </a:rPr>
              <a:t> </a:t>
            </a:r>
            <a:r>
              <a:rPr sz="1200" dirty="0">
                <a:latin typeface="Times New Roman"/>
                <a:cs typeface="Times New Roman"/>
              </a:rPr>
              <a:t>where</a:t>
            </a:r>
            <a:endParaRPr sz="1200">
              <a:latin typeface="Times New Roman"/>
              <a:cs typeface="Times New Roman"/>
            </a:endParaRPr>
          </a:p>
        </p:txBody>
      </p:sp>
      <p:sp>
        <p:nvSpPr>
          <p:cNvPr id="14" name="object 14"/>
          <p:cNvSpPr txBox="1"/>
          <p:nvPr/>
        </p:nvSpPr>
        <p:spPr>
          <a:xfrm>
            <a:off x="5701969" y="6335267"/>
            <a:ext cx="95885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is  the</a:t>
            </a:r>
            <a:r>
              <a:rPr sz="1200" spc="240" dirty="0">
                <a:latin typeface="Times New Roman"/>
                <a:cs typeface="Times New Roman"/>
              </a:rPr>
              <a:t> </a:t>
            </a:r>
            <a:r>
              <a:rPr sz="1200" spc="-5" dirty="0">
                <a:latin typeface="Times New Roman"/>
                <a:cs typeface="Times New Roman"/>
              </a:rPr>
              <a:t>Null-to-</a:t>
            </a:r>
            <a:endParaRPr sz="1200">
              <a:latin typeface="Times New Roman"/>
              <a:cs typeface="Times New Roman"/>
            </a:endParaRPr>
          </a:p>
        </p:txBody>
      </p:sp>
      <p:sp>
        <p:nvSpPr>
          <p:cNvPr id="15" name="object 15"/>
          <p:cNvSpPr txBox="1"/>
          <p:nvPr/>
        </p:nvSpPr>
        <p:spPr>
          <a:xfrm>
            <a:off x="1358900" y="8575547"/>
            <a:ext cx="3723004" cy="36893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Power</a:t>
            </a:r>
            <a:r>
              <a:rPr sz="1200" b="1" spc="-55" dirty="0">
                <a:latin typeface="Times New Roman"/>
                <a:cs typeface="Times New Roman"/>
              </a:rPr>
              <a:t> </a:t>
            </a:r>
            <a:r>
              <a:rPr sz="1200" b="1" spc="-5" dirty="0">
                <a:latin typeface="Times New Roman"/>
                <a:cs typeface="Times New Roman"/>
              </a:rPr>
              <a:t>Bandwidth</a:t>
            </a:r>
            <a:endParaRPr sz="1200">
              <a:latin typeface="Times New Roman"/>
              <a:cs typeface="Times New Roman"/>
            </a:endParaRPr>
          </a:p>
          <a:p>
            <a:pPr marL="241300">
              <a:lnSpc>
                <a:spcPts val="1405"/>
              </a:lnSpc>
            </a:pPr>
            <a:r>
              <a:rPr sz="1200" dirty="0">
                <a:latin typeface="Times New Roman"/>
                <a:cs typeface="Times New Roman"/>
              </a:rPr>
              <a:t>Frequency Band in which 99% of the total power</a:t>
            </a:r>
            <a:r>
              <a:rPr sz="1200" spc="-150" dirty="0">
                <a:latin typeface="Times New Roman"/>
                <a:cs typeface="Times New Roman"/>
              </a:rPr>
              <a:t> </a:t>
            </a:r>
            <a:r>
              <a:rPr sz="1200" dirty="0">
                <a:latin typeface="Times New Roman"/>
                <a:cs typeface="Times New Roman"/>
              </a:rPr>
              <a:t>resides</a:t>
            </a:r>
            <a:endParaRPr sz="1200">
              <a:latin typeface="Times New Roman"/>
              <a:cs typeface="Times New Roman"/>
            </a:endParaRPr>
          </a:p>
        </p:txBody>
      </p:sp>
      <p:sp>
        <p:nvSpPr>
          <p:cNvPr id="16" name="object 16"/>
          <p:cNvSpPr/>
          <p:nvPr/>
        </p:nvSpPr>
        <p:spPr>
          <a:xfrm>
            <a:off x="2238755" y="6873240"/>
            <a:ext cx="3771900" cy="1363218"/>
          </a:xfrm>
          <a:prstGeom prst="rect">
            <a:avLst/>
          </a:prstGeom>
          <a:blipFill>
            <a:blip r:embed="rId2" cstate="print"/>
            <a:stretch>
              <a:fillRect/>
            </a:stretch>
          </a:blipFill>
        </p:spPr>
        <p:txBody>
          <a:bodyPr wrap="square" lIns="0" tIns="0" rIns="0" bIns="0" rtlCol="0"/>
          <a:lstStyle/>
          <a:p>
            <a:endParaRPr/>
          </a:p>
        </p:txBody>
      </p:sp>
      <p:sp>
        <p:nvSpPr>
          <p:cNvPr id="17" name="object 17"/>
          <p:cNvSpPr/>
          <p:nvPr/>
        </p:nvSpPr>
        <p:spPr>
          <a:xfrm>
            <a:off x="1828800" y="3864864"/>
            <a:ext cx="4343400" cy="1781555"/>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143000" y="1440180"/>
            <a:ext cx="3543300" cy="1373124"/>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784348" y="1421891"/>
            <a:ext cx="20320" cy="11430"/>
          </a:xfrm>
          <a:custGeom>
            <a:avLst/>
            <a:gdLst/>
            <a:ahLst/>
            <a:cxnLst/>
            <a:rect l="l" t="t" r="r" b="b"/>
            <a:pathLst>
              <a:path w="20319" h="11430">
                <a:moveTo>
                  <a:pt x="0" y="11429"/>
                </a:moveTo>
                <a:lnTo>
                  <a:pt x="19812" y="0"/>
                </a:lnTo>
              </a:path>
            </a:pathLst>
          </a:custGeom>
          <a:ln w="6337">
            <a:solidFill>
              <a:srgbClr val="000000"/>
            </a:solidFill>
          </a:ln>
        </p:spPr>
        <p:txBody>
          <a:bodyPr wrap="square" lIns="0" tIns="0" rIns="0" bIns="0" rtlCol="0"/>
          <a:lstStyle/>
          <a:p>
            <a:endParaRPr/>
          </a:p>
        </p:txBody>
      </p:sp>
      <p:sp>
        <p:nvSpPr>
          <p:cNvPr id="20" name="object 20"/>
          <p:cNvSpPr/>
          <p:nvPr/>
        </p:nvSpPr>
        <p:spPr>
          <a:xfrm>
            <a:off x="2804160" y="1424939"/>
            <a:ext cx="28575" cy="51435"/>
          </a:xfrm>
          <a:custGeom>
            <a:avLst/>
            <a:gdLst/>
            <a:ahLst/>
            <a:cxnLst/>
            <a:rect l="l" t="t" r="r" b="b"/>
            <a:pathLst>
              <a:path w="28575" h="51434">
                <a:moveTo>
                  <a:pt x="0" y="0"/>
                </a:moveTo>
                <a:lnTo>
                  <a:pt x="28193" y="51053"/>
                </a:lnTo>
              </a:path>
            </a:pathLst>
          </a:custGeom>
          <a:ln w="12674">
            <a:solidFill>
              <a:srgbClr val="000000"/>
            </a:solidFill>
          </a:ln>
        </p:spPr>
        <p:txBody>
          <a:bodyPr wrap="square" lIns="0" tIns="0" rIns="0" bIns="0" rtlCol="0"/>
          <a:lstStyle/>
          <a:p>
            <a:endParaRPr/>
          </a:p>
        </p:txBody>
      </p:sp>
      <p:sp>
        <p:nvSpPr>
          <p:cNvPr id="21" name="object 21"/>
          <p:cNvSpPr/>
          <p:nvPr/>
        </p:nvSpPr>
        <p:spPr>
          <a:xfrm>
            <a:off x="2835401" y="1324355"/>
            <a:ext cx="128905" cy="151765"/>
          </a:xfrm>
          <a:custGeom>
            <a:avLst/>
            <a:gdLst/>
            <a:ahLst/>
            <a:cxnLst/>
            <a:rect l="l" t="t" r="r" b="b"/>
            <a:pathLst>
              <a:path w="128905" h="151765">
                <a:moveTo>
                  <a:pt x="0" y="151638"/>
                </a:moveTo>
                <a:lnTo>
                  <a:pt x="37337" y="0"/>
                </a:lnTo>
                <a:lnTo>
                  <a:pt x="128778" y="0"/>
                </a:lnTo>
              </a:path>
            </a:pathLst>
          </a:custGeom>
          <a:ln w="6337">
            <a:solidFill>
              <a:srgbClr val="000000"/>
            </a:solidFill>
          </a:ln>
        </p:spPr>
        <p:txBody>
          <a:bodyPr wrap="square" lIns="0" tIns="0" rIns="0" bIns="0" rtlCol="0"/>
          <a:lstStyle/>
          <a:p>
            <a:endParaRPr/>
          </a:p>
        </p:txBody>
      </p:sp>
      <p:sp>
        <p:nvSpPr>
          <p:cNvPr id="22" name="object 22"/>
          <p:cNvSpPr/>
          <p:nvPr/>
        </p:nvSpPr>
        <p:spPr>
          <a:xfrm>
            <a:off x="2768345" y="1302258"/>
            <a:ext cx="208279" cy="0"/>
          </a:xfrm>
          <a:custGeom>
            <a:avLst/>
            <a:gdLst/>
            <a:ahLst/>
            <a:cxnLst/>
            <a:rect l="l" t="t" r="r" b="b"/>
            <a:pathLst>
              <a:path w="208280">
                <a:moveTo>
                  <a:pt x="0" y="0"/>
                </a:moveTo>
                <a:lnTo>
                  <a:pt x="208026" y="0"/>
                </a:lnTo>
              </a:path>
            </a:pathLst>
          </a:custGeom>
          <a:ln w="6337">
            <a:solidFill>
              <a:srgbClr val="000000"/>
            </a:solidFill>
          </a:ln>
        </p:spPr>
        <p:txBody>
          <a:bodyPr wrap="square" lIns="0" tIns="0" rIns="0" bIns="0" rtlCol="0"/>
          <a:lstStyle/>
          <a:p>
            <a:endParaRPr/>
          </a:p>
        </p:txBody>
      </p:sp>
      <p:sp>
        <p:nvSpPr>
          <p:cNvPr id="23" name="object 23"/>
          <p:cNvSpPr/>
          <p:nvPr/>
        </p:nvSpPr>
        <p:spPr>
          <a:xfrm>
            <a:off x="3915155" y="1134617"/>
            <a:ext cx="0" cy="182245"/>
          </a:xfrm>
          <a:custGeom>
            <a:avLst/>
            <a:gdLst/>
            <a:ahLst/>
            <a:cxnLst/>
            <a:rect l="l" t="t" r="r" b="b"/>
            <a:pathLst>
              <a:path h="182244">
                <a:moveTo>
                  <a:pt x="0" y="0"/>
                </a:moveTo>
                <a:lnTo>
                  <a:pt x="0" y="182117"/>
                </a:lnTo>
              </a:path>
            </a:pathLst>
          </a:custGeom>
          <a:ln w="6337">
            <a:solidFill>
              <a:srgbClr val="000000"/>
            </a:solidFill>
          </a:ln>
        </p:spPr>
        <p:txBody>
          <a:bodyPr wrap="square" lIns="0" tIns="0" rIns="0" bIns="0" rtlCol="0"/>
          <a:lstStyle/>
          <a:p>
            <a:endParaRPr/>
          </a:p>
        </p:txBody>
      </p:sp>
      <p:sp>
        <p:nvSpPr>
          <p:cNvPr id="24" name="object 24"/>
          <p:cNvSpPr/>
          <p:nvPr/>
        </p:nvSpPr>
        <p:spPr>
          <a:xfrm>
            <a:off x="4288535" y="1134617"/>
            <a:ext cx="0" cy="182245"/>
          </a:xfrm>
          <a:custGeom>
            <a:avLst/>
            <a:gdLst/>
            <a:ahLst/>
            <a:cxnLst/>
            <a:rect l="l" t="t" r="r" b="b"/>
            <a:pathLst>
              <a:path h="182244">
                <a:moveTo>
                  <a:pt x="0" y="0"/>
                </a:moveTo>
                <a:lnTo>
                  <a:pt x="0" y="182117"/>
                </a:lnTo>
              </a:path>
            </a:pathLst>
          </a:custGeom>
          <a:ln w="6337">
            <a:solidFill>
              <a:srgbClr val="000000"/>
            </a:solidFill>
          </a:ln>
        </p:spPr>
        <p:txBody>
          <a:bodyPr wrap="square" lIns="0" tIns="0" rIns="0" bIns="0" rtlCol="0"/>
          <a:lstStyle/>
          <a:p>
            <a:endParaRPr/>
          </a:p>
        </p:txBody>
      </p:sp>
      <p:sp>
        <p:nvSpPr>
          <p:cNvPr id="25" name="object 25"/>
          <p:cNvSpPr txBox="1"/>
          <p:nvPr/>
        </p:nvSpPr>
        <p:spPr>
          <a:xfrm>
            <a:off x="1816100" y="1077468"/>
            <a:ext cx="2475865" cy="434340"/>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fall </a:t>
            </a:r>
            <a:r>
              <a:rPr sz="1200" dirty="0">
                <a:latin typeface="Times New Roman"/>
                <a:cs typeface="Times New Roman"/>
              </a:rPr>
              <a:t>lower </a:t>
            </a:r>
            <a:r>
              <a:rPr sz="1200" spc="-5" dirty="0">
                <a:latin typeface="Times New Roman"/>
                <a:cs typeface="Times New Roman"/>
              </a:rPr>
              <a:t>than   </a:t>
            </a:r>
            <a:r>
              <a:rPr sz="1800" baseline="-4629" dirty="0">
                <a:latin typeface="Times New Roman"/>
                <a:cs typeface="Times New Roman"/>
              </a:rPr>
              <a:t>1  </a:t>
            </a:r>
            <a:r>
              <a:rPr sz="1200" spc="-5" dirty="0">
                <a:latin typeface="Times New Roman"/>
                <a:cs typeface="Times New Roman"/>
              </a:rPr>
              <a:t>times </a:t>
            </a:r>
            <a:r>
              <a:rPr sz="1200" dirty="0">
                <a:latin typeface="Times New Roman"/>
                <a:cs typeface="Times New Roman"/>
              </a:rPr>
              <a:t>the </a:t>
            </a:r>
            <a:r>
              <a:rPr sz="1200" spc="-5" dirty="0">
                <a:latin typeface="Times New Roman"/>
                <a:cs typeface="Times New Roman"/>
              </a:rPr>
              <a:t>max. </a:t>
            </a:r>
            <a:r>
              <a:rPr sz="1800" i="1" spc="-7" baseline="-11574" dirty="0">
                <a:latin typeface="Times New Roman"/>
                <a:cs typeface="Times New Roman"/>
              </a:rPr>
              <a:t>H </a:t>
            </a:r>
            <a:r>
              <a:rPr sz="1800" spc="-7" baseline="-11574" dirty="0">
                <a:latin typeface="Times New Roman"/>
                <a:cs typeface="Times New Roman"/>
              </a:rPr>
              <a:t>( </a:t>
            </a:r>
            <a:r>
              <a:rPr sz="1800" i="1" spc="-7" baseline="-11574" dirty="0">
                <a:latin typeface="Times New Roman"/>
                <a:cs typeface="Times New Roman"/>
              </a:rPr>
              <a:t>f</a:t>
            </a:r>
            <a:r>
              <a:rPr sz="1800" i="1" spc="-52" baseline="-11574" dirty="0">
                <a:latin typeface="Times New Roman"/>
                <a:cs typeface="Times New Roman"/>
              </a:rPr>
              <a:t> </a:t>
            </a:r>
            <a:r>
              <a:rPr sz="1800" spc="-7" baseline="-11574" dirty="0">
                <a:latin typeface="Times New Roman"/>
                <a:cs typeface="Times New Roman"/>
              </a:rPr>
              <a:t>)</a:t>
            </a:r>
            <a:endParaRPr sz="1800" baseline="-11574">
              <a:latin typeface="Times New Roman"/>
              <a:cs typeface="Times New Roman"/>
            </a:endParaRPr>
          </a:p>
          <a:p>
            <a:pPr marR="259715" algn="ctr">
              <a:lnSpc>
                <a:spcPct val="100000"/>
              </a:lnSpc>
              <a:spcBef>
                <a:spcPts val="440"/>
              </a:spcBef>
            </a:pPr>
            <a:r>
              <a:rPr sz="1200" dirty="0">
                <a:latin typeface="Times New Roman"/>
                <a:cs typeface="Times New Roman"/>
              </a:rPr>
              <a:t>2</a:t>
            </a:r>
            <a:endParaRPr sz="1200">
              <a:latin typeface="Times New Roman"/>
              <a:cs typeface="Times New Roman"/>
            </a:endParaRPr>
          </a:p>
        </p:txBody>
      </p:sp>
      <p:sp>
        <p:nvSpPr>
          <p:cNvPr id="26" name="object 26"/>
          <p:cNvSpPr txBox="1"/>
          <p:nvPr/>
        </p:nvSpPr>
        <p:spPr>
          <a:xfrm>
            <a:off x="1816100" y="6325158"/>
            <a:ext cx="1130935" cy="380365"/>
          </a:xfrm>
          <a:prstGeom prst="rect">
            <a:avLst/>
          </a:prstGeom>
        </p:spPr>
        <p:txBody>
          <a:bodyPr vert="horz" wrap="square" lIns="0" tIns="0" rIns="0" bIns="0" rtlCol="0">
            <a:spAutoFit/>
          </a:bodyPr>
          <a:lstStyle/>
          <a:p>
            <a:pPr marL="12700" marR="5080">
              <a:lnSpc>
                <a:spcPct val="88000"/>
              </a:lnSpc>
            </a:pPr>
            <a:r>
              <a:rPr sz="1800" baseline="4629" dirty="0">
                <a:latin typeface="Times New Roman"/>
                <a:cs typeface="Times New Roman"/>
              </a:rPr>
              <a:t>below </a:t>
            </a:r>
            <a:r>
              <a:rPr sz="1600" i="1" dirty="0">
                <a:latin typeface="Times New Roman"/>
                <a:cs typeface="Times New Roman"/>
              </a:rPr>
              <a:t>f </a:t>
            </a:r>
            <a:r>
              <a:rPr sz="1425" i="1" spc="-7" baseline="-23391" dirty="0">
                <a:latin typeface="Times New Roman"/>
                <a:cs typeface="Times New Roman"/>
              </a:rPr>
              <a:t>o </a:t>
            </a:r>
            <a:r>
              <a:rPr sz="1800" baseline="4629" dirty="0">
                <a:latin typeface="Times New Roman"/>
                <a:cs typeface="Times New Roman"/>
              </a:rPr>
              <a:t>will be  </a:t>
            </a:r>
            <a:r>
              <a:rPr sz="1200" dirty="0">
                <a:latin typeface="Times New Roman"/>
                <a:cs typeface="Times New Roman"/>
              </a:rPr>
              <a:t>Null</a:t>
            </a:r>
            <a:r>
              <a:rPr sz="1200" spc="-100" dirty="0">
                <a:latin typeface="Times New Roman"/>
                <a:cs typeface="Times New Roman"/>
              </a:rPr>
              <a:t> </a:t>
            </a:r>
            <a:r>
              <a:rPr sz="1200" dirty="0">
                <a:latin typeface="Times New Roman"/>
                <a:cs typeface="Times New Roman"/>
              </a:rPr>
              <a:t>Bandwidth</a:t>
            </a:r>
            <a:endParaRPr sz="1200">
              <a:latin typeface="Times New Roman"/>
              <a:cs typeface="Times New Roman"/>
            </a:endParaRPr>
          </a:p>
        </p:txBody>
      </p:sp>
      <p:sp>
        <p:nvSpPr>
          <p:cNvPr id="27" name="object 27"/>
          <p:cNvSpPr txBox="1"/>
          <p:nvPr/>
        </p:nvSpPr>
        <p:spPr>
          <a:xfrm>
            <a:off x="3040633" y="6295135"/>
            <a:ext cx="1207135" cy="342265"/>
          </a:xfrm>
          <a:prstGeom prst="rect">
            <a:avLst/>
          </a:prstGeom>
        </p:spPr>
        <p:txBody>
          <a:bodyPr vert="horz" wrap="square" lIns="0" tIns="0" rIns="0" bIns="0" rtlCol="0">
            <a:spAutoFit/>
          </a:bodyPr>
          <a:lstStyle/>
          <a:p>
            <a:pPr marL="12700">
              <a:lnSpc>
                <a:spcPct val="100000"/>
              </a:lnSpc>
              <a:tabLst>
                <a:tab pos="1040765" algn="l"/>
              </a:tabLst>
            </a:pPr>
            <a:r>
              <a:rPr sz="1900" i="1" spc="-10" dirty="0">
                <a:latin typeface="Times New Roman"/>
                <a:cs typeface="Times New Roman"/>
              </a:rPr>
              <a:t>f</a:t>
            </a:r>
            <a:r>
              <a:rPr sz="1650" spc="7" baseline="-22727" dirty="0">
                <a:latin typeface="Times New Roman"/>
                <a:cs typeface="Times New Roman"/>
              </a:rPr>
              <a:t>1</a:t>
            </a:r>
            <a:r>
              <a:rPr sz="1650" baseline="-22727" dirty="0">
                <a:latin typeface="Times New Roman"/>
                <a:cs typeface="Times New Roman"/>
              </a:rPr>
              <a:t>	</a:t>
            </a:r>
            <a:r>
              <a:rPr sz="1900" i="1" spc="114" dirty="0">
                <a:latin typeface="Times New Roman"/>
                <a:cs typeface="Times New Roman"/>
              </a:rPr>
              <a:t>f</a:t>
            </a:r>
            <a:r>
              <a:rPr sz="1650" spc="7" baseline="-22727" dirty="0">
                <a:latin typeface="Times New Roman"/>
                <a:cs typeface="Times New Roman"/>
              </a:rPr>
              <a:t>2</a:t>
            </a:r>
            <a:endParaRPr sz="1650" baseline="-22727">
              <a:latin typeface="Times New Roman"/>
              <a:cs typeface="Times New Roman"/>
            </a:endParaRPr>
          </a:p>
        </p:txBody>
      </p:sp>
      <p:sp>
        <p:nvSpPr>
          <p:cNvPr id="28" name="object 28"/>
          <p:cNvSpPr txBox="1"/>
          <p:nvPr/>
        </p:nvSpPr>
        <p:spPr>
          <a:xfrm>
            <a:off x="4544821" y="6119114"/>
            <a:ext cx="492125" cy="239395"/>
          </a:xfrm>
          <a:prstGeom prst="rect">
            <a:avLst/>
          </a:prstGeom>
        </p:spPr>
        <p:txBody>
          <a:bodyPr vert="horz" wrap="square" lIns="0" tIns="0" rIns="0" bIns="0" rtlCol="0">
            <a:spAutoFit/>
          </a:bodyPr>
          <a:lstStyle/>
          <a:p>
            <a:pPr marL="12700">
              <a:lnSpc>
                <a:spcPts val="1885"/>
              </a:lnSpc>
            </a:pPr>
            <a:r>
              <a:rPr sz="2400" i="1" baseline="13888" dirty="0">
                <a:latin typeface="Times New Roman"/>
                <a:cs typeface="Times New Roman"/>
              </a:rPr>
              <a:t>f </a:t>
            </a:r>
            <a:r>
              <a:rPr sz="950" i="1" spc="-5" dirty="0">
                <a:latin typeface="Times New Roman"/>
                <a:cs typeface="Times New Roman"/>
              </a:rPr>
              <a:t>o</a:t>
            </a:r>
            <a:r>
              <a:rPr sz="950" i="1" spc="100" dirty="0">
                <a:latin typeface="Times New Roman"/>
                <a:cs typeface="Times New Roman"/>
              </a:rPr>
              <a:t> </a:t>
            </a:r>
            <a:r>
              <a:rPr sz="1800" baseline="4629" dirty="0">
                <a:latin typeface="Times New Roman"/>
                <a:cs typeface="Times New Roman"/>
              </a:rPr>
              <a:t>,the</a:t>
            </a:r>
            <a:endParaRPr sz="1800" baseline="4629">
              <a:latin typeface="Times New Roman"/>
              <a:cs typeface="Times New Roman"/>
            </a:endParaRPr>
          </a:p>
        </p:txBody>
      </p:sp>
      <p:sp>
        <p:nvSpPr>
          <p:cNvPr id="29" name="object 29"/>
          <p:cNvSpPr/>
          <p:nvPr/>
        </p:nvSpPr>
        <p:spPr>
          <a:xfrm>
            <a:off x="5061203" y="6448805"/>
            <a:ext cx="0" cy="205740"/>
          </a:xfrm>
          <a:custGeom>
            <a:avLst/>
            <a:gdLst/>
            <a:ahLst/>
            <a:cxnLst/>
            <a:rect l="l" t="t" r="r" b="b"/>
            <a:pathLst>
              <a:path h="205740">
                <a:moveTo>
                  <a:pt x="0" y="0"/>
                </a:moveTo>
                <a:lnTo>
                  <a:pt x="0" y="205740"/>
                </a:lnTo>
              </a:path>
            </a:pathLst>
          </a:custGeom>
          <a:ln w="7150">
            <a:solidFill>
              <a:srgbClr val="000000"/>
            </a:solidFill>
          </a:ln>
        </p:spPr>
        <p:txBody>
          <a:bodyPr wrap="square" lIns="0" tIns="0" rIns="0" bIns="0" rtlCol="0"/>
          <a:lstStyle/>
          <a:p>
            <a:endParaRPr/>
          </a:p>
        </p:txBody>
      </p:sp>
      <p:sp>
        <p:nvSpPr>
          <p:cNvPr id="30" name="object 30"/>
          <p:cNvSpPr/>
          <p:nvPr/>
        </p:nvSpPr>
        <p:spPr>
          <a:xfrm>
            <a:off x="5539740" y="6448805"/>
            <a:ext cx="0" cy="205740"/>
          </a:xfrm>
          <a:custGeom>
            <a:avLst/>
            <a:gdLst/>
            <a:ahLst/>
            <a:cxnLst/>
            <a:rect l="l" t="t" r="r" b="b"/>
            <a:pathLst>
              <a:path h="205740">
                <a:moveTo>
                  <a:pt x="0" y="0"/>
                </a:moveTo>
                <a:lnTo>
                  <a:pt x="0" y="205740"/>
                </a:lnTo>
              </a:path>
            </a:pathLst>
          </a:custGeom>
          <a:ln w="7150">
            <a:solidFill>
              <a:srgbClr val="000000"/>
            </a:solidFill>
          </a:ln>
        </p:spPr>
        <p:txBody>
          <a:bodyPr wrap="square" lIns="0" tIns="0" rIns="0" bIns="0" rtlCol="0"/>
          <a:lstStyle/>
          <a:p>
            <a:endParaRPr/>
          </a:p>
        </p:txBody>
      </p:sp>
      <p:sp>
        <p:nvSpPr>
          <p:cNvPr id="31" name="object 31"/>
          <p:cNvSpPr txBox="1"/>
          <p:nvPr/>
        </p:nvSpPr>
        <p:spPr>
          <a:xfrm>
            <a:off x="5098796" y="6422897"/>
            <a:ext cx="425450" cy="247650"/>
          </a:xfrm>
          <a:prstGeom prst="rect">
            <a:avLst/>
          </a:prstGeom>
        </p:spPr>
        <p:txBody>
          <a:bodyPr vert="horz" wrap="square" lIns="0" tIns="0" rIns="0" bIns="0" rtlCol="0">
            <a:spAutoFit/>
          </a:bodyPr>
          <a:lstStyle/>
          <a:p>
            <a:pPr marL="12700">
              <a:lnSpc>
                <a:spcPct val="100000"/>
              </a:lnSpc>
            </a:pPr>
            <a:r>
              <a:rPr sz="1350" i="1" spc="5" dirty="0">
                <a:latin typeface="Times New Roman"/>
                <a:cs typeface="Times New Roman"/>
              </a:rPr>
              <a:t>f</a:t>
            </a:r>
            <a:r>
              <a:rPr sz="1125" spc="7" baseline="-25925" dirty="0">
                <a:latin typeface="Times New Roman"/>
                <a:cs typeface="Times New Roman"/>
              </a:rPr>
              <a:t>1 </a:t>
            </a:r>
            <a:r>
              <a:rPr sz="1350" dirty="0">
                <a:latin typeface="Symbol"/>
                <a:cs typeface="Symbol"/>
              </a:rPr>
              <a:t></a:t>
            </a:r>
            <a:r>
              <a:rPr sz="1350" spc="30" dirty="0">
                <a:latin typeface="Times New Roman"/>
                <a:cs typeface="Times New Roman"/>
              </a:rPr>
              <a:t> </a:t>
            </a:r>
            <a:r>
              <a:rPr sz="1350" i="1" spc="50" dirty="0">
                <a:latin typeface="Times New Roman"/>
                <a:cs typeface="Times New Roman"/>
              </a:rPr>
              <a:t>f</a:t>
            </a:r>
            <a:r>
              <a:rPr sz="1125" spc="75" baseline="-25925" dirty="0">
                <a:latin typeface="Times New Roman"/>
                <a:cs typeface="Times New Roman"/>
              </a:rPr>
              <a:t>2</a:t>
            </a:r>
            <a:endParaRPr sz="1125" baseline="-25925">
              <a:latin typeface="Times New Roman"/>
              <a:cs typeface="Times New Roman"/>
            </a:endParaRPr>
          </a:p>
        </p:txBody>
      </p:sp>
      <p:sp>
        <p:nvSpPr>
          <p:cNvPr id="32" name="object 3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33" name="object 33"/>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67</a:t>
            </a:fld>
            <a:endParaRPr dirty="0"/>
          </a:p>
        </p:txBody>
      </p:sp>
    </p:spTree>
    <p:extLst>
      <p:ext uri="{BB962C8B-B14F-4D97-AF65-F5344CB8AC3E}">
        <p14:creationId xmlns:p14="http://schemas.microsoft.com/office/powerpoint/2010/main" val="37686659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2514600" y="914400"/>
            <a:ext cx="3543300" cy="1594103"/>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358900" y="2497835"/>
            <a:ext cx="5302250" cy="229679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Digital</a:t>
            </a:r>
            <a:r>
              <a:rPr sz="1200" b="1" spc="-105" dirty="0">
                <a:latin typeface="Times New Roman"/>
                <a:cs typeface="Times New Roman"/>
              </a:rPr>
              <a:t> </a:t>
            </a:r>
            <a:r>
              <a:rPr sz="1200" b="1" dirty="0">
                <a:latin typeface="Times New Roman"/>
                <a:cs typeface="Times New Roman"/>
              </a:rPr>
              <a:t>Signals</a:t>
            </a:r>
            <a:endParaRPr sz="1200">
              <a:latin typeface="Times New Roman"/>
              <a:cs typeface="Times New Roman"/>
            </a:endParaRPr>
          </a:p>
          <a:p>
            <a:pPr marL="241300" marR="5715">
              <a:lnSpc>
                <a:spcPts val="1380"/>
              </a:lnSpc>
              <a:spcBef>
                <a:spcPts val="60"/>
              </a:spcBef>
            </a:pPr>
            <a:r>
              <a:rPr sz="1200" dirty="0">
                <a:latin typeface="Times New Roman"/>
                <a:cs typeface="Times New Roman"/>
              </a:rPr>
              <a:t>In addition to being represented by Analog Signals, data can also be represented  by a Digital</a:t>
            </a:r>
            <a:r>
              <a:rPr sz="1200" spc="-114"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ts val="1405"/>
              </a:lnSpc>
              <a:buFont typeface="Meiryo"/>
              <a:buChar char="❖"/>
              <a:tabLst>
                <a:tab pos="241300" algn="l"/>
              </a:tabLst>
            </a:pPr>
            <a:r>
              <a:rPr sz="1200" b="1" dirty="0">
                <a:latin typeface="Times New Roman"/>
                <a:cs typeface="Times New Roman"/>
              </a:rPr>
              <a:t>Bit </a:t>
            </a:r>
            <a:r>
              <a:rPr sz="1200" b="1" spc="-5" dirty="0">
                <a:latin typeface="Times New Roman"/>
                <a:cs typeface="Times New Roman"/>
              </a:rPr>
              <a:t>Interval and </a:t>
            </a:r>
            <a:r>
              <a:rPr sz="1200" b="1" dirty="0">
                <a:latin typeface="Times New Roman"/>
                <a:cs typeface="Times New Roman"/>
              </a:rPr>
              <a:t>Bit</a:t>
            </a:r>
            <a:r>
              <a:rPr sz="1200" b="1" spc="-55" dirty="0">
                <a:latin typeface="Times New Roman"/>
                <a:cs typeface="Times New Roman"/>
              </a:rPr>
              <a:t> </a:t>
            </a:r>
            <a:r>
              <a:rPr sz="1200" b="1" dirty="0">
                <a:latin typeface="Times New Roman"/>
                <a:cs typeface="Times New Roman"/>
              </a:rPr>
              <a:t>Rate</a:t>
            </a:r>
            <a:endParaRPr sz="1200">
              <a:latin typeface="Times New Roman"/>
              <a:cs typeface="Times New Roman"/>
            </a:endParaRPr>
          </a:p>
          <a:p>
            <a:pPr marL="241300" marR="5080">
              <a:lnSpc>
                <a:spcPts val="1380"/>
              </a:lnSpc>
              <a:spcBef>
                <a:spcPts val="60"/>
              </a:spcBef>
            </a:pPr>
            <a:r>
              <a:rPr sz="1200" spc="-5" dirty="0">
                <a:latin typeface="Times New Roman"/>
                <a:cs typeface="Times New Roman"/>
              </a:rPr>
              <a:t>Most digital signals are aperiodic and thus Period </a:t>
            </a:r>
            <a:r>
              <a:rPr sz="1200" dirty="0">
                <a:latin typeface="Times New Roman"/>
                <a:cs typeface="Times New Roman"/>
              </a:rPr>
              <a:t>and </a:t>
            </a:r>
            <a:r>
              <a:rPr sz="1200" spc="-5" dirty="0">
                <a:latin typeface="Times New Roman"/>
                <a:cs typeface="Times New Roman"/>
              </a:rPr>
              <a:t>Frequency </a:t>
            </a:r>
            <a:r>
              <a:rPr sz="1200" dirty="0">
                <a:latin typeface="Times New Roman"/>
                <a:cs typeface="Times New Roman"/>
              </a:rPr>
              <a:t>are </a:t>
            </a:r>
            <a:r>
              <a:rPr sz="1200" spc="-5" dirty="0">
                <a:latin typeface="Times New Roman"/>
                <a:cs typeface="Times New Roman"/>
              </a:rPr>
              <a:t>not </a:t>
            </a:r>
            <a:r>
              <a:rPr sz="1200" dirty="0">
                <a:latin typeface="Times New Roman"/>
                <a:cs typeface="Times New Roman"/>
              </a:rPr>
              <a:t>the  appropriate </a:t>
            </a:r>
            <a:r>
              <a:rPr sz="1200" spc="-5" dirty="0">
                <a:latin typeface="Times New Roman"/>
                <a:cs typeface="Times New Roman"/>
              </a:rPr>
              <a:t>terms </a:t>
            </a:r>
            <a:r>
              <a:rPr sz="1200" dirty="0">
                <a:latin typeface="Times New Roman"/>
                <a:cs typeface="Times New Roman"/>
              </a:rPr>
              <a:t>to describe</a:t>
            </a:r>
            <a:r>
              <a:rPr sz="1200" spc="-100" dirty="0">
                <a:latin typeface="Times New Roman"/>
                <a:cs typeface="Times New Roman"/>
              </a:rPr>
              <a:t> </a:t>
            </a:r>
            <a:r>
              <a:rPr sz="1200" dirty="0">
                <a:latin typeface="Times New Roman"/>
                <a:cs typeface="Times New Roman"/>
              </a:rPr>
              <a:t>them</a:t>
            </a:r>
            <a:endParaRPr sz="1200">
              <a:latin typeface="Times New Roman"/>
              <a:cs typeface="Times New Roman"/>
            </a:endParaRPr>
          </a:p>
          <a:p>
            <a:pPr>
              <a:lnSpc>
                <a:spcPct val="100000"/>
              </a:lnSpc>
              <a:spcBef>
                <a:spcPts val="15"/>
              </a:spcBef>
            </a:pPr>
            <a:endParaRPr sz="1100">
              <a:latin typeface="Times New Roman"/>
              <a:cs typeface="Times New Roman"/>
            </a:endParaRPr>
          </a:p>
          <a:p>
            <a:pPr marL="927100" lvl="1" indent="-228600">
              <a:lnSpc>
                <a:spcPts val="1410"/>
              </a:lnSpc>
              <a:spcBef>
                <a:spcPts val="5"/>
              </a:spcBef>
              <a:buFont typeface="Meiryo"/>
              <a:buChar char="➢"/>
              <a:tabLst>
                <a:tab pos="927100" algn="l"/>
              </a:tabLst>
            </a:pPr>
            <a:r>
              <a:rPr sz="1200" dirty="0">
                <a:latin typeface="Times New Roman"/>
                <a:cs typeface="Times New Roman"/>
              </a:rPr>
              <a:t>Bit Interval</a:t>
            </a:r>
            <a:r>
              <a:rPr sz="1200" spc="-110" dirty="0">
                <a:latin typeface="Times New Roman"/>
                <a:cs typeface="Times New Roman"/>
              </a:rPr>
              <a:t> </a:t>
            </a:r>
            <a:r>
              <a:rPr sz="1200" dirty="0">
                <a:latin typeface="Times New Roman"/>
                <a:cs typeface="Times New Roman"/>
              </a:rPr>
              <a:t>(seconds)</a:t>
            </a:r>
            <a:endParaRPr sz="1200">
              <a:latin typeface="Times New Roman"/>
              <a:cs typeface="Times New Roman"/>
            </a:endParaRPr>
          </a:p>
          <a:p>
            <a:pPr marL="1155700" lvl="2" indent="-228600">
              <a:lnSpc>
                <a:spcPts val="1410"/>
              </a:lnSpc>
              <a:buFont typeface="Meiryo"/>
              <a:buChar char="✓"/>
              <a:tabLst>
                <a:tab pos="1155700" algn="l"/>
              </a:tabLst>
            </a:pPr>
            <a:r>
              <a:rPr sz="1200" spc="-5" dirty="0">
                <a:latin typeface="Times New Roman"/>
                <a:cs typeface="Times New Roman"/>
              </a:rPr>
              <a:t>Time </a:t>
            </a:r>
            <a:r>
              <a:rPr sz="1200" dirty="0">
                <a:latin typeface="Times New Roman"/>
                <a:cs typeface="Times New Roman"/>
              </a:rPr>
              <a:t>required to send one single</a:t>
            </a:r>
            <a:r>
              <a:rPr sz="1200" spc="-85" dirty="0">
                <a:latin typeface="Times New Roman"/>
                <a:cs typeface="Times New Roman"/>
              </a:rPr>
              <a:t> </a:t>
            </a:r>
            <a:r>
              <a:rPr sz="1200" dirty="0">
                <a:latin typeface="Times New Roman"/>
                <a:cs typeface="Times New Roman"/>
              </a:rPr>
              <a:t>bit</a:t>
            </a:r>
            <a:endParaRPr sz="1200">
              <a:latin typeface="Times New Roman"/>
              <a:cs typeface="Times New Roman"/>
            </a:endParaRPr>
          </a:p>
          <a:p>
            <a:pPr lvl="2">
              <a:lnSpc>
                <a:spcPct val="100000"/>
              </a:lnSpc>
              <a:spcBef>
                <a:spcPts val="55"/>
              </a:spcBef>
              <a:buFont typeface="Meiryo"/>
              <a:buChar char="✓"/>
            </a:pPr>
            <a:endParaRPr sz="1100">
              <a:latin typeface="Times New Roman"/>
              <a:cs typeface="Times New Roman"/>
            </a:endParaRPr>
          </a:p>
          <a:p>
            <a:pPr marL="927100" lvl="1" indent="-228600">
              <a:lnSpc>
                <a:spcPts val="1410"/>
              </a:lnSpc>
              <a:buFont typeface="Meiryo"/>
              <a:buChar char="➢"/>
              <a:tabLst>
                <a:tab pos="927100" algn="l"/>
              </a:tabLst>
            </a:pPr>
            <a:r>
              <a:rPr sz="1200" dirty="0">
                <a:latin typeface="Times New Roman"/>
                <a:cs typeface="Times New Roman"/>
              </a:rPr>
              <a:t>Bit Rate</a:t>
            </a:r>
            <a:r>
              <a:rPr sz="1200" spc="-90" dirty="0">
                <a:latin typeface="Times New Roman"/>
                <a:cs typeface="Times New Roman"/>
              </a:rPr>
              <a:t> </a:t>
            </a:r>
            <a:r>
              <a:rPr sz="1200" spc="-5" dirty="0">
                <a:latin typeface="Times New Roman"/>
                <a:cs typeface="Times New Roman"/>
              </a:rPr>
              <a:t>(bps)</a:t>
            </a:r>
            <a:endParaRPr sz="1200">
              <a:latin typeface="Times New Roman"/>
              <a:cs typeface="Times New Roman"/>
            </a:endParaRPr>
          </a:p>
          <a:p>
            <a:pPr marL="1155700" lvl="2" indent="-228600">
              <a:lnSpc>
                <a:spcPts val="1410"/>
              </a:lnSpc>
              <a:buFont typeface="Meiryo"/>
              <a:buChar char="✓"/>
              <a:tabLst>
                <a:tab pos="1155700" algn="l"/>
              </a:tabLst>
            </a:pPr>
            <a:r>
              <a:rPr sz="1200" spc="-5" dirty="0">
                <a:latin typeface="Times New Roman"/>
                <a:cs typeface="Times New Roman"/>
              </a:rPr>
              <a:t>Number </a:t>
            </a:r>
            <a:r>
              <a:rPr sz="1200" dirty="0">
                <a:latin typeface="Times New Roman"/>
                <a:cs typeface="Times New Roman"/>
              </a:rPr>
              <a:t>of bits sent per</a:t>
            </a:r>
            <a:r>
              <a:rPr sz="1200" spc="-85" dirty="0">
                <a:latin typeface="Times New Roman"/>
                <a:cs typeface="Times New Roman"/>
              </a:rPr>
              <a:t> </a:t>
            </a:r>
            <a:r>
              <a:rPr sz="1200" dirty="0">
                <a:latin typeface="Times New Roman"/>
                <a:cs typeface="Times New Roman"/>
              </a:rPr>
              <a:t>second</a:t>
            </a:r>
            <a:endParaRPr sz="1200">
              <a:latin typeface="Times New Roman"/>
              <a:cs typeface="Times New Roman"/>
            </a:endParaRPr>
          </a:p>
        </p:txBody>
      </p:sp>
      <p:sp>
        <p:nvSpPr>
          <p:cNvPr id="8" name="object 8"/>
          <p:cNvSpPr/>
          <p:nvPr/>
        </p:nvSpPr>
        <p:spPr>
          <a:xfrm>
            <a:off x="2057400" y="4962144"/>
            <a:ext cx="4100487" cy="1596389"/>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130298" y="6724637"/>
            <a:ext cx="5531485" cy="1244600"/>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Frequency Spectrum of a Digital</a:t>
            </a:r>
            <a:r>
              <a:rPr sz="1200" b="1" spc="-110" dirty="0">
                <a:latin typeface="Times New Roman"/>
                <a:cs typeface="Times New Roman"/>
              </a:rPr>
              <a:t> </a:t>
            </a:r>
            <a:r>
              <a:rPr sz="1200" b="1" dirty="0">
                <a:latin typeface="Times New Roman"/>
                <a:cs typeface="Times New Roman"/>
              </a:rPr>
              <a:t>Signal</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marR="5715" indent="-228600">
              <a:lnSpc>
                <a:spcPts val="1380"/>
              </a:lnSpc>
              <a:spcBef>
                <a:spcPts val="5"/>
              </a:spcBef>
              <a:buFont typeface="Courier New"/>
              <a:buChar char="o"/>
              <a:tabLst>
                <a:tab pos="241300" algn="l"/>
              </a:tabLst>
            </a:pPr>
            <a:r>
              <a:rPr sz="1200" dirty="0">
                <a:latin typeface="Times New Roman"/>
                <a:cs typeface="Times New Roman"/>
              </a:rPr>
              <a:t>Frequency spectrum of a digital signal contains </a:t>
            </a:r>
            <a:r>
              <a:rPr sz="1200" spc="-5" dirty="0">
                <a:latin typeface="Times New Roman"/>
                <a:cs typeface="Times New Roman"/>
              </a:rPr>
              <a:t>an infinite number of frequencies with  different</a:t>
            </a:r>
            <a:r>
              <a:rPr sz="1200" spc="-30" dirty="0">
                <a:latin typeface="Times New Roman"/>
                <a:cs typeface="Times New Roman"/>
              </a:rPr>
              <a:t> </a:t>
            </a:r>
            <a:r>
              <a:rPr sz="1200" spc="-5" dirty="0">
                <a:latin typeface="Times New Roman"/>
                <a:cs typeface="Times New Roman"/>
              </a:rPr>
              <a:t>amplitudes</a:t>
            </a:r>
            <a:endParaRPr sz="1200">
              <a:latin typeface="Times New Roman"/>
              <a:cs typeface="Times New Roman"/>
            </a:endParaRPr>
          </a:p>
          <a:p>
            <a:pPr marL="241300" indent="-228600">
              <a:lnSpc>
                <a:spcPts val="1315"/>
              </a:lnSpc>
              <a:buFont typeface="Courier New"/>
              <a:buChar char="o"/>
              <a:tabLst>
                <a:tab pos="241300" algn="l"/>
              </a:tabLst>
            </a:pPr>
            <a:r>
              <a:rPr sz="1200" spc="-5" dirty="0">
                <a:latin typeface="Times New Roman"/>
                <a:cs typeface="Times New Roman"/>
              </a:rPr>
              <a:t>Ideally</a:t>
            </a:r>
            <a:r>
              <a:rPr sz="1200" spc="160" dirty="0">
                <a:latin typeface="Times New Roman"/>
                <a:cs typeface="Times New Roman"/>
              </a:rPr>
              <a:t> </a:t>
            </a:r>
            <a:r>
              <a:rPr sz="1200" spc="-5" dirty="0">
                <a:latin typeface="Times New Roman"/>
                <a:cs typeface="Times New Roman"/>
              </a:rPr>
              <a:t>we</a:t>
            </a:r>
            <a:r>
              <a:rPr sz="1200" spc="160" dirty="0">
                <a:latin typeface="Times New Roman"/>
                <a:cs typeface="Times New Roman"/>
              </a:rPr>
              <a:t> </a:t>
            </a:r>
            <a:r>
              <a:rPr sz="1200" spc="-5" dirty="0">
                <a:latin typeface="Times New Roman"/>
                <a:cs typeface="Times New Roman"/>
              </a:rPr>
              <a:t>want</a:t>
            </a:r>
            <a:r>
              <a:rPr sz="1200" spc="160" dirty="0">
                <a:latin typeface="Times New Roman"/>
                <a:cs typeface="Times New Roman"/>
              </a:rPr>
              <a:t> </a:t>
            </a:r>
            <a:r>
              <a:rPr sz="1200" dirty="0">
                <a:latin typeface="Times New Roman"/>
                <a:cs typeface="Times New Roman"/>
              </a:rPr>
              <a:t>to</a:t>
            </a:r>
            <a:r>
              <a:rPr sz="1200" spc="160" dirty="0">
                <a:latin typeface="Times New Roman"/>
                <a:cs typeface="Times New Roman"/>
              </a:rPr>
              <a:t> </a:t>
            </a:r>
            <a:r>
              <a:rPr sz="1200" spc="-5" dirty="0">
                <a:latin typeface="Times New Roman"/>
                <a:cs typeface="Times New Roman"/>
              </a:rPr>
              <a:t>send</a:t>
            </a:r>
            <a:r>
              <a:rPr sz="1200" spc="160" dirty="0">
                <a:latin typeface="Times New Roman"/>
                <a:cs typeface="Times New Roman"/>
              </a:rPr>
              <a:t> </a:t>
            </a:r>
            <a:r>
              <a:rPr sz="1200" dirty="0">
                <a:latin typeface="Times New Roman"/>
                <a:cs typeface="Times New Roman"/>
              </a:rPr>
              <a:t>all</a:t>
            </a:r>
            <a:r>
              <a:rPr sz="1200" spc="160" dirty="0">
                <a:latin typeface="Times New Roman"/>
                <a:cs typeface="Times New Roman"/>
              </a:rPr>
              <a:t> </a:t>
            </a:r>
            <a:r>
              <a:rPr sz="1200" dirty="0">
                <a:latin typeface="Times New Roman"/>
                <a:cs typeface="Times New Roman"/>
              </a:rPr>
              <a:t>the</a:t>
            </a:r>
            <a:r>
              <a:rPr sz="1200" spc="160" dirty="0">
                <a:latin typeface="Times New Roman"/>
                <a:cs typeface="Times New Roman"/>
              </a:rPr>
              <a:t> </a:t>
            </a:r>
            <a:r>
              <a:rPr sz="1200" dirty="0">
                <a:latin typeface="Times New Roman"/>
                <a:cs typeface="Times New Roman"/>
              </a:rPr>
              <a:t>components</a:t>
            </a:r>
            <a:r>
              <a:rPr sz="1200" spc="160" dirty="0">
                <a:latin typeface="Times New Roman"/>
                <a:cs typeface="Times New Roman"/>
              </a:rPr>
              <a:t> </a:t>
            </a:r>
            <a:r>
              <a:rPr sz="1200" dirty="0">
                <a:latin typeface="Times New Roman"/>
                <a:cs typeface="Times New Roman"/>
              </a:rPr>
              <a:t>but</a:t>
            </a:r>
            <a:r>
              <a:rPr sz="1200" spc="160" dirty="0">
                <a:latin typeface="Times New Roman"/>
                <a:cs typeface="Times New Roman"/>
              </a:rPr>
              <a:t> </a:t>
            </a:r>
            <a:r>
              <a:rPr sz="1200" dirty="0">
                <a:latin typeface="Times New Roman"/>
                <a:cs typeface="Times New Roman"/>
              </a:rPr>
              <a:t>if</a:t>
            </a:r>
            <a:r>
              <a:rPr sz="1200" spc="160" dirty="0">
                <a:latin typeface="Times New Roman"/>
                <a:cs typeface="Times New Roman"/>
              </a:rPr>
              <a:t> </a:t>
            </a:r>
            <a:r>
              <a:rPr sz="1200" spc="-5" dirty="0">
                <a:latin typeface="Times New Roman"/>
                <a:cs typeface="Times New Roman"/>
              </a:rPr>
              <a:t>we</a:t>
            </a:r>
            <a:r>
              <a:rPr sz="1200" spc="160" dirty="0">
                <a:latin typeface="Times New Roman"/>
                <a:cs typeface="Times New Roman"/>
              </a:rPr>
              <a:t> </a:t>
            </a:r>
            <a:r>
              <a:rPr sz="1200" spc="-5" dirty="0">
                <a:latin typeface="Times New Roman"/>
                <a:cs typeface="Times New Roman"/>
              </a:rPr>
              <a:t>send</a:t>
            </a:r>
            <a:r>
              <a:rPr sz="1200" spc="160" dirty="0">
                <a:latin typeface="Times New Roman"/>
                <a:cs typeface="Times New Roman"/>
              </a:rPr>
              <a:t> </a:t>
            </a:r>
            <a:r>
              <a:rPr sz="1200" spc="-5" dirty="0">
                <a:latin typeface="Times New Roman"/>
                <a:cs typeface="Times New Roman"/>
              </a:rPr>
              <a:t>only</a:t>
            </a:r>
            <a:r>
              <a:rPr sz="1200" spc="160" dirty="0">
                <a:latin typeface="Times New Roman"/>
                <a:cs typeface="Times New Roman"/>
              </a:rPr>
              <a:t> </a:t>
            </a:r>
            <a:r>
              <a:rPr sz="1200" dirty="0">
                <a:latin typeface="Times New Roman"/>
                <a:cs typeface="Times New Roman"/>
              </a:rPr>
              <a:t>those</a:t>
            </a:r>
            <a:r>
              <a:rPr sz="1200" spc="160" dirty="0">
                <a:latin typeface="Times New Roman"/>
                <a:cs typeface="Times New Roman"/>
              </a:rPr>
              <a:t> </a:t>
            </a:r>
            <a:r>
              <a:rPr sz="1200" spc="-5" dirty="0">
                <a:latin typeface="Times New Roman"/>
                <a:cs typeface="Times New Roman"/>
              </a:rPr>
              <a:t>components</a:t>
            </a:r>
            <a:endParaRPr sz="1200">
              <a:latin typeface="Times New Roman"/>
              <a:cs typeface="Times New Roman"/>
            </a:endParaRPr>
          </a:p>
          <a:p>
            <a:pPr marL="241300" marR="5080">
              <a:lnSpc>
                <a:spcPts val="1370"/>
              </a:lnSpc>
              <a:spcBef>
                <a:spcPts val="75"/>
              </a:spcBef>
            </a:pPr>
            <a:r>
              <a:rPr sz="1200" dirty="0">
                <a:latin typeface="Times New Roman"/>
                <a:cs typeface="Times New Roman"/>
              </a:rPr>
              <a:t>whose </a:t>
            </a:r>
            <a:r>
              <a:rPr sz="1200" spc="-5" dirty="0">
                <a:latin typeface="Times New Roman"/>
                <a:cs typeface="Times New Roman"/>
              </a:rPr>
              <a:t>amplitudes are significant </a:t>
            </a:r>
            <a:r>
              <a:rPr sz="1200" dirty="0">
                <a:latin typeface="Times New Roman"/>
                <a:cs typeface="Times New Roman"/>
              </a:rPr>
              <a:t>, </a:t>
            </a:r>
            <a:r>
              <a:rPr sz="1200" spc="-5" dirty="0">
                <a:latin typeface="Times New Roman"/>
                <a:cs typeface="Times New Roman"/>
              </a:rPr>
              <a:t>we </a:t>
            </a:r>
            <a:r>
              <a:rPr sz="1200" dirty="0">
                <a:latin typeface="Times New Roman"/>
                <a:cs typeface="Times New Roman"/>
              </a:rPr>
              <a:t>can </a:t>
            </a:r>
            <a:r>
              <a:rPr sz="1200" spc="-5" dirty="0">
                <a:latin typeface="Times New Roman"/>
                <a:cs typeface="Times New Roman"/>
              </a:rPr>
              <a:t>still recreate </a:t>
            </a:r>
            <a:r>
              <a:rPr sz="1200" dirty="0">
                <a:latin typeface="Times New Roman"/>
                <a:cs typeface="Times New Roman"/>
              </a:rPr>
              <a:t>the </a:t>
            </a:r>
            <a:r>
              <a:rPr sz="1200" spc="-5" dirty="0">
                <a:latin typeface="Times New Roman"/>
                <a:cs typeface="Times New Roman"/>
              </a:rPr>
              <a:t>digital signal </a:t>
            </a:r>
            <a:r>
              <a:rPr sz="1200" dirty="0">
                <a:latin typeface="Times New Roman"/>
                <a:cs typeface="Times New Roman"/>
              </a:rPr>
              <a:t>with  </a:t>
            </a:r>
            <a:r>
              <a:rPr sz="1200" spc="-5" dirty="0">
                <a:latin typeface="Times New Roman"/>
                <a:cs typeface="Times New Roman"/>
              </a:rPr>
              <a:t>reasonable </a:t>
            </a:r>
            <a:r>
              <a:rPr sz="1200" dirty="0">
                <a:latin typeface="Times New Roman"/>
                <a:cs typeface="Times New Roman"/>
              </a:rPr>
              <a:t>accuracy at </a:t>
            </a:r>
            <a:r>
              <a:rPr sz="1200" spc="-5" dirty="0">
                <a:latin typeface="Times New Roman"/>
                <a:cs typeface="Times New Roman"/>
              </a:rPr>
              <a:t>the</a:t>
            </a:r>
            <a:r>
              <a:rPr sz="1200" spc="-70" dirty="0">
                <a:latin typeface="Times New Roman"/>
                <a:cs typeface="Times New Roman"/>
              </a:rPr>
              <a:t> </a:t>
            </a:r>
            <a:r>
              <a:rPr sz="1200" dirty="0">
                <a:latin typeface="Times New Roman"/>
                <a:cs typeface="Times New Roman"/>
              </a:rPr>
              <a:t>receiver</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68</a:t>
            </a:fld>
            <a:endParaRPr dirty="0"/>
          </a:p>
        </p:txBody>
      </p:sp>
    </p:spTree>
    <p:extLst>
      <p:ext uri="{BB962C8B-B14F-4D97-AF65-F5344CB8AC3E}">
        <p14:creationId xmlns:p14="http://schemas.microsoft.com/office/powerpoint/2010/main" val="3331606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152144" y="914400"/>
            <a:ext cx="5485637" cy="301142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130298" y="4091940"/>
            <a:ext cx="2713355" cy="1070610"/>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Frequency </a:t>
            </a:r>
            <a:r>
              <a:rPr sz="1200" spc="-5" dirty="0">
                <a:latin typeface="Times New Roman"/>
                <a:cs typeface="Times New Roman"/>
              </a:rPr>
              <a:t>Spectrum </a:t>
            </a:r>
            <a:r>
              <a:rPr sz="1200" dirty="0">
                <a:latin typeface="Times New Roman"/>
                <a:cs typeface="Times New Roman"/>
              </a:rPr>
              <a:t>and</a:t>
            </a:r>
            <a:r>
              <a:rPr sz="1200" spc="-80" dirty="0">
                <a:latin typeface="Times New Roman"/>
                <a:cs typeface="Times New Roman"/>
              </a:rPr>
              <a:t> </a:t>
            </a:r>
            <a:r>
              <a:rPr sz="1200" dirty="0">
                <a:latin typeface="Times New Roman"/>
                <a:cs typeface="Times New Roman"/>
              </a:rPr>
              <a:t>Bandwidth</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Other Definitions of</a:t>
            </a:r>
            <a:r>
              <a:rPr sz="1200" spc="-80" dirty="0">
                <a:latin typeface="Times New Roman"/>
                <a:cs typeface="Times New Roman"/>
              </a:rPr>
              <a:t> </a:t>
            </a:r>
            <a:r>
              <a:rPr sz="1200" spc="-5" dirty="0">
                <a:latin typeface="Times New Roman"/>
                <a:cs typeface="Times New Roman"/>
              </a:rPr>
              <a:t>Bandwidth</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Digital</a:t>
            </a:r>
            <a:r>
              <a:rPr sz="1200" spc="-50" dirty="0">
                <a:latin typeface="Times New Roman"/>
                <a:cs typeface="Times New Roman"/>
              </a:rPr>
              <a:t> </a:t>
            </a:r>
            <a:r>
              <a:rPr sz="1200" spc="-5" dirty="0">
                <a:latin typeface="Times New Roman"/>
                <a:cs typeface="Times New Roman"/>
              </a:rPr>
              <a:t>Signals</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69</a:t>
            </a:fld>
            <a:endParaRPr dirty="0"/>
          </a:p>
        </p:txBody>
      </p:sp>
      <p:sp>
        <p:nvSpPr>
          <p:cNvPr id="8" name="object 8"/>
          <p:cNvSpPr txBox="1"/>
          <p:nvPr/>
        </p:nvSpPr>
        <p:spPr>
          <a:xfrm>
            <a:off x="3059570" y="5316473"/>
            <a:ext cx="360045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“Data </a:t>
            </a:r>
            <a:r>
              <a:rPr sz="1200" spc="-5" dirty="0">
                <a:latin typeface="Times New Roman"/>
                <a:cs typeface="Times New Roman"/>
              </a:rPr>
              <a:t>Communications  </a:t>
            </a:r>
            <a:r>
              <a:rPr sz="1200" dirty="0">
                <a:latin typeface="Times New Roman"/>
                <a:cs typeface="Times New Roman"/>
              </a:rPr>
              <a:t>and </a:t>
            </a:r>
            <a:r>
              <a:rPr sz="1200" spc="-5" dirty="0">
                <a:latin typeface="Times New Roman"/>
                <a:cs typeface="Times New Roman"/>
              </a:rPr>
              <a:t>Networking”  4th  Edition</a:t>
            </a:r>
            <a:r>
              <a:rPr sz="1200" spc="180" dirty="0">
                <a:latin typeface="Times New Roman"/>
                <a:cs typeface="Times New Roman"/>
              </a:rPr>
              <a:t> </a:t>
            </a:r>
            <a:r>
              <a:rPr sz="1200" spc="-5" dirty="0">
                <a:latin typeface="Times New Roman"/>
                <a:cs typeface="Times New Roman"/>
              </a:rPr>
              <a:t>by</a:t>
            </a:r>
            <a:endParaRPr sz="1200">
              <a:latin typeface="Times New Roman"/>
              <a:cs typeface="Times New Roman"/>
            </a:endParaRPr>
          </a:p>
        </p:txBody>
      </p:sp>
      <p:sp>
        <p:nvSpPr>
          <p:cNvPr id="9" name="object 9"/>
          <p:cNvSpPr txBox="1"/>
          <p:nvPr/>
        </p:nvSpPr>
        <p:spPr>
          <a:xfrm>
            <a:off x="1358900" y="5328665"/>
            <a:ext cx="1570990" cy="358140"/>
          </a:xfrm>
          <a:prstGeom prst="rect">
            <a:avLst/>
          </a:prstGeom>
        </p:spPr>
        <p:txBody>
          <a:bodyPr vert="horz" wrap="square" lIns="0" tIns="0" rIns="0" bIns="0" rtlCol="0">
            <a:spAutoFit/>
          </a:bodyPr>
          <a:lstStyle/>
          <a:p>
            <a:pPr marL="241300" marR="5080" indent="-229235">
              <a:lnSpc>
                <a:spcPts val="1380"/>
              </a:lnSpc>
              <a:tabLst>
                <a:tab pos="240665" algn="l"/>
              </a:tabLst>
            </a:pPr>
            <a:r>
              <a:rPr sz="1200" spc="-55" dirty="0">
                <a:latin typeface="Meiryo"/>
                <a:cs typeface="Meiryo"/>
              </a:rPr>
              <a:t>*	</a:t>
            </a:r>
            <a:r>
              <a:rPr sz="1200" spc="-5" dirty="0">
                <a:latin typeface="Times New Roman"/>
                <a:cs typeface="Times New Roman"/>
              </a:rPr>
              <a:t>Section  4.4,</a:t>
            </a:r>
            <a:r>
              <a:rPr sz="1200" spc="10" dirty="0">
                <a:latin typeface="Times New Roman"/>
                <a:cs typeface="Times New Roman"/>
              </a:rPr>
              <a:t> </a:t>
            </a:r>
            <a:r>
              <a:rPr sz="1200" spc="-5" dirty="0">
                <a:latin typeface="Times New Roman"/>
                <a:cs typeface="Times New Roman"/>
              </a:rPr>
              <a:t>4.5,</a:t>
            </a:r>
            <a:r>
              <a:rPr sz="1200" spc="150" dirty="0">
                <a:latin typeface="Times New Roman"/>
                <a:cs typeface="Times New Roman"/>
              </a:rPr>
              <a:t> </a:t>
            </a:r>
            <a:r>
              <a:rPr sz="1200" spc="-5" dirty="0">
                <a:latin typeface="Times New Roman"/>
                <a:cs typeface="Times New Roman"/>
              </a:rPr>
              <a:t>4.6  Behrouz A.</a:t>
            </a:r>
            <a:r>
              <a:rPr sz="1200" spc="-90" dirty="0">
                <a:latin typeface="Times New Roman"/>
                <a:cs typeface="Times New Roman"/>
              </a:rPr>
              <a:t> </a:t>
            </a:r>
            <a:r>
              <a:rPr sz="1200" spc="-5" dirty="0">
                <a:latin typeface="Times New Roman"/>
                <a:cs typeface="Times New Roman"/>
              </a:rPr>
              <a:t>Forouzan</a:t>
            </a:r>
            <a:endParaRPr sz="1200">
              <a:latin typeface="Times New Roman"/>
              <a:cs typeface="Times New Roman"/>
            </a:endParaRPr>
          </a:p>
        </p:txBody>
      </p:sp>
    </p:spTree>
    <p:extLst>
      <p:ext uri="{BB962C8B-B14F-4D97-AF65-F5344CB8AC3E}">
        <p14:creationId xmlns:p14="http://schemas.microsoft.com/office/powerpoint/2010/main" val="2782784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03731"/>
            <a:ext cx="5074285" cy="346646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MESSAGE</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Meiryo"/>
              <a:buChar char="➢"/>
              <a:tabLst>
                <a:tab pos="698500" algn="l"/>
              </a:tabLst>
            </a:pPr>
            <a:r>
              <a:rPr sz="1200" spc="-5" dirty="0">
                <a:latin typeface="Times New Roman"/>
                <a:cs typeface="Times New Roman"/>
              </a:rPr>
              <a:t>Information </a:t>
            </a:r>
            <a:r>
              <a:rPr sz="1200" dirty="0">
                <a:latin typeface="Times New Roman"/>
                <a:cs typeface="Times New Roman"/>
              </a:rPr>
              <a:t>or Data to be</a:t>
            </a:r>
            <a:r>
              <a:rPr sz="1200" spc="-50" dirty="0">
                <a:latin typeface="Times New Roman"/>
                <a:cs typeface="Times New Roman"/>
              </a:rPr>
              <a:t> </a:t>
            </a:r>
            <a:r>
              <a:rPr sz="1200" dirty="0">
                <a:latin typeface="Times New Roman"/>
                <a:cs typeface="Times New Roman"/>
              </a:rPr>
              <a:t>communicated</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Can be text, </a:t>
            </a:r>
            <a:r>
              <a:rPr sz="1200" spc="-5" dirty="0">
                <a:latin typeface="Times New Roman"/>
                <a:cs typeface="Times New Roman"/>
              </a:rPr>
              <a:t>numbers, </a:t>
            </a:r>
            <a:r>
              <a:rPr sz="1200" dirty="0">
                <a:latin typeface="Times New Roman"/>
                <a:cs typeface="Times New Roman"/>
              </a:rPr>
              <a:t>video or any </a:t>
            </a:r>
            <a:r>
              <a:rPr sz="1200" spc="-5" dirty="0">
                <a:latin typeface="Times New Roman"/>
                <a:cs typeface="Times New Roman"/>
              </a:rPr>
              <a:t>combination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these</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In short anything that can be represented using binary</a:t>
            </a:r>
            <a:r>
              <a:rPr sz="1200" spc="-13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lvl="1">
              <a:lnSpc>
                <a:spcPct val="100000"/>
              </a:lnSpc>
              <a:buFont typeface="Meiryo"/>
              <a:buChar char="➢"/>
            </a:pPr>
            <a:endParaRPr sz="1150">
              <a:latin typeface="Times New Roman"/>
              <a:cs typeface="Times New Roman"/>
            </a:endParaRPr>
          </a:p>
          <a:p>
            <a:pPr marL="469900">
              <a:lnSpc>
                <a:spcPct val="100000"/>
              </a:lnSpc>
            </a:pPr>
            <a:r>
              <a:rPr sz="1400" b="1" spc="-5" dirty="0">
                <a:latin typeface="Times New Roman"/>
                <a:cs typeface="Times New Roman"/>
              </a:rPr>
              <a:t>Data Communication</a:t>
            </a:r>
            <a:r>
              <a:rPr sz="1400" b="1" spc="-10" dirty="0">
                <a:latin typeface="Times New Roman"/>
                <a:cs typeface="Times New Roman"/>
              </a:rPr>
              <a:t> </a:t>
            </a:r>
            <a:r>
              <a:rPr sz="1400" b="1" spc="-5" dirty="0">
                <a:latin typeface="Times New Roman"/>
                <a:cs typeface="Times New Roman"/>
              </a:rPr>
              <a:t>Messages</a:t>
            </a:r>
            <a:endParaRPr sz="1400">
              <a:latin typeface="Times New Roman"/>
              <a:cs typeface="Times New Roman"/>
            </a:endParaRPr>
          </a:p>
          <a:p>
            <a:pPr>
              <a:lnSpc>
                <a:spcPct val="100000"/>
              </a:lnSpc>
              <a:spcBef>
                <a:spcPts val="40"/>
              </a:spcBef>
            </a:pPr>
            <a:endParaRPr sz="1300">
              <a:latin typeface="Times New Roman"/>
              <a:cs typeface="Times New Roman"/>
            </a:endParaRPr>
          </a:p>
          <a:p>
            <a:pPr marL="927100" lvl="2" indent="-228600">
              <a:lnSpc>
                <a:spcPts val="1405"/>
              </a:lnSpc>
              <a:buFont typeface="Meiryo"/>
              <a:buChar char="✓"/>
              <a:tabLst>
                <a:tab pos="927100" algn="l"/>
              </a:tabLst>
            </a:pPr>
            <a:r>
              <a:rPr sz="1200" b="1" u="heavy" dirty="0">
                <a:latin typeface="Times New Roman"/>
                <a:cs typeface="Times New Roman"/>
              </a:rPr>
              <a:t>Files </a:t>
            </a:r>
            <a:r>
              <a:rPr sz="1200" spc="-5" dirty="0">
                <a:latin typeface="Times New Roman"/>
                <a:cs typeface="Times New Roman"/>
              </a:rPr>
              <a:t>(meaningful </a:t>
            </a:r>
            <a:r>
              <a:rPr sz="1200" dirty="0">
                <a:latin typeface="Times New Roman"/>
                <a:cs typeface="Times New Roman"/>
              </a:rPr>
              <a:t>collections of</a:t>
            </a:r>
            <a:r>
              <a:rPr sz="1200" spc="-70" dirty="0">
                <a:latin typeface="Times New Roman"/>
                <a:cs typeface="Times New Roman"/>
              </a:rPr>
              <a:t> </a:t>
            </a:r>
            <a:r>
              <a:rPr sz="1200" dirty="0">
                <a:latin typeface="Times New Roman"/>
                <a:cs typeface="Times New Roman"/>
              </a:rPr>
              <a:t>records)</a:t>
            </a:r>
            <a:endParaRPr sz="1200">
              <a:latin typeface="Times New Roman"/>
              <a:cs typeface="Times New Roman"/>
            </a:endParaRPr>
          </a:p>
          <a:p>
            <a:pPr marL="927100" marR="5715" lvl="2" indent="-228600">
              <a:lnSpc>
                <a:spcPts val="1380"/>
              </a:lnSpc>
              <a:spcBef>
                <a:spcPts val="60"/>
              </a:spcBef>
              <a:buFont typeface="Meiryo"/>
              <a:buChar char="✓"/>
              <a:tabLst>
                <a:tab pos="927100" algn="l"/>
              </a:tabLst>
            </a:pPr>
            <a:r>
              <a:rPr sz="1200" b="1" u="heavy" spc="-5" dirty="0">
                <a:latin typeface="Times New Roman"/>
                <a:cs typeface="Times New Roman"/>
              </a:rPr>
              <a:t>Data/information requests </a:t>
            </a:r>
            <a:r>
              <a:rPr sz="1200" spc="-5" dirty="0">
                <a:latin typeface="Times New Roman"/>
                <a:cs typeface="Times New Roman"/>
              </a:rPr>
              <a:t>(database </a:t>
            </a:r>
            <a:r>
              <a:rPr sz="1200" dirty="0">
                <a:latin typeface="Times New Roman"/>
                <a:cs typeface="Times New Roman"/>
              </a:rPr>
              <a:t>queries, Web </a:t>
            </a:r>
            <a:r>
              <a:rPr sz="1200" spc="-5" dirty="0">
                <a:latin typeface="Times New Roman"/>
                <a:cs typeface="Times New Roman"/>
              </a:rPr>
              <a:t>page requests,  </a:t>
            </a:r>
            <a:r>
              <a:rPr sz="1200" dirty="0">
                <a:latin typeface="Times New Roman"/>
                <a:cs typeface="Times New Roman"/>
              </a:rPr>
              <a:t>etc.)</a:t>
            </a:r>
            <a:endParaRPr sz="1200">
              <a:latin typeface="Times New Roman"/>
              <a:cs typeface="Times New Roman"/>
            </a:endParaRPr>
          </a:p>
          <a:p>
            <a:pPr marL="927100" lvl="2" indent="-228600">
              <a:lnSpc>
                <a:spcPts val="1315"/>
              </a:lnSpc>
              <a:buFont typeface="Meiryo"/>
              <a:buChar char="✓"/>
              <a:tabLst>
                <a:tab pos="927100" algn="l"/>
              </a:tabLst>
            </a:pPr>
            <a:r>
              <a:rPr sz="1200" b="1" u="heavy" spc="-5" dirty="0">
                <a:latin typeface="Times New Roman"/>
                <a:cs typeface="Times New Roman"/>
              </a:rPr>
              <a:t>Responses </a:t>
            </a:r>
            <a:r>
              <a:rPr sz="1200" dirty="0">
                <a:latin typeface="Times New Roman"/>
                <a:cs typeface="Times New Roman"/>
              </a:rPr>
              <a:t>to requests and commands or error</a:t>
            </a:r>
            <a:r>
              <a:rPr sz="1200" spc="-80" dirty="0">
                <a:latin typeface="Times New Roman"/>
                <a:cs typeface="Times New Roman"/>
              </a:rPr>
              <a:t> </a:t>
            </a:r>
            <a:r>
              <a:rPr sz="1200" spc="-5" dirty="0">
                <a:latin typeface="Times New Roman"/>
                <a:cs typeface="Times New Roman"/>
              </a:rPr>
              <a:t>messages</a:t>
            </a:r>
            <a:endParaRPr sz="1200">
              <a:latin typeface="Times New Roman"/>
              <a:cs typeface="Times New Roman"/>
            </a:endParaRPr>
          </a:p>
          <a:p>
            <a:pPr marL="927100" lvl="2" indent="-228600">
              <a:lnSpc>
                <a:spcPts val="1380"/>
              </a:lnSpc>
              <a:buFont typeface="Meiryo"/>
              <a:buChar char="✓"/>
              <a:tabLst>
                <a:tab pos="927100" algn="l"/>
              </a:tabLst>
            </a:pPr>
            <a:r>
              <a:rPr sz="1200" b="1" u="heavy" spc="-5" dirty="0">
                <a:latin typeface="Times New Roman"/>
                <a:cs typeface="Times New Roman"/>
              </a:rPr>
              <a:t>Status messages </a:t>
            </a:r>
            <a:r>
              <a:rPr sz="1200" spc="-5" dirty="0">
                <a:latin typeface="Times New Roman"/>
                <a:cs typeface="Times New Roman"/>
              </a:rPr>
              <a:t>(about </a:t>
            </a:r>
            <a:r>
              <a:rPr sz="1200" dirty="0">
                <a:latin typeface="Times New Roman"/>
                <a:cs typeface="Times New Roman"/>
              </a:rPr>
              <a:t>the </a:t>
            </a:r>
            <a:r>
              <a:rPr sz="1200" spc="-5" dirty="0">
                <a:latin typeface="Times New Roman"/>
                <a:cs typeface="Times New Roman"/>
              </a:rPr>
              <a:t>network’s </a:t>
            </a:r>
            <a:r>
              <a:rPr sz="1200" dirty="0">
                <a:latin typeface="Times New Roman"/>
                <a:cs typeface="Times New Roman"/>
              </a:rPr>
              <a:t>functional</a:t>
            </a:r>
            <a:r>
              <a:rPr sz="1200" spc="-80" dirty="0">
                <a:latin typeface="Times New Roman"/>
                <a:cs typeface="Times New Roman"/>
              </a:rPr>
              <a:t> </a:t>
            </a:r>
            <a:r>
              <a:rPr sz="1200" dirty="0">
                <a:latin typeface="Times New Roman"/>
                <a:cs typeface="Times New Roman"/>
              </a:rPr>
              <a:t>status)</a:t>
            </a:r>
            <a:endParaRPr sz="1200">
              <a:latin typeface="Times New Roman"/>
              <a:cs typeface="Times New Roman"/>
            </a:endParaRPr>
          </a:p>
          <a:p>
            <a:pPr marL="927100" marR="5080" lvl="2" indent="-228600">
              <a:lnSpc>
                <a:spcPts val="1380"/>
              </a:lnSpc>
              <a:spcBef>
                <a:spcPts val="65"/>
              </a:spcBef>
              <a:buFont typeface="Meiryo"/>
              <a:buChar char="✓"/>
              <a:tabLst>
                <a:tab pos="927100" algn="l"/>
              </a:tabLst>
            </a:pPr>
            <a:r>
              <a:rPr sz="1200" b="1" u="heavy" dirty="0">
                <a:latin typeface="Times New Roman"/>
                <a:cs typeface="Times New Roman"/>
              </a:rPr>
              <a:t>Control messages </a:t>
            </a:r>
            <a:r>
              <a:rPr sz="1200" spc="-5" dirty="0">
                <a:latin typeface="Times New Roman"/>
                <a:cs typeface="Times New Roman"/>
              </a:rPr>
              <a:t>transmitted </a:t>
            </a:r>
            <a:r>
              <a:rPr sz="1200" dirty="0">
                <a:latin typeface="Times New Roman"/>
                <a:cs typeface="Times New Roman"/>
              </a:rPr>
              <a:t>between network devices to </a:t>
            </a:r>
            <a:r>
              <a:rPr sz="1200" spc="-5" dirty="0">
                <a:latin typeface="Times New Roman"/>
                <a:cs typeface="Times New Roman"/>
              </a:rPr>
              <a:t>control  </a:t>
            </a:r>
            <a:r>
              <a:rPr sz="1200" dirty="0">
                <a:latin typeface="Times New Roman"/>
                <a:cs typeface="Times New Roman"/>
              </a:rPr>
              <a:t>network</a:t>
            </a:r>
            <a:r>
              <a:rPr sz="1200" spc="-100" dirty="0">
                <a:latin typeface="Times New Roman"/>
                <a:cs typeface="Times New Roman"/>
              </a:rPr>
              <a:t> </a:t>
            </a:r>
            <a:r>
              <a:rPr sz="1200" dirty="0">
                <a:latin typeface="Times New Roman"/>
                <a:cs typeface="Times New Roman"/>
              </a:rPr>
              <a:t>traffic</a:t>
            </a:r>
            <a:endParaRPr sz="1200">
              <a:latin typeface="Times New Roman"/>
              <a:cs typeface="Times New Roman"/>
            </a:endParaRPr>
          </a:p>
          <a:p>
            <a:pPr marL="927100" lvl="2" indent="-228600">
              <a:lnSpc>
                <a:spcPts val="1345"/>
              </a:lnSpc>
              <a:buFont typeface="Meiryo"/>
              <a:buChar char="✓"/>
              <a:tabLst>
                <a:tab pos="927100" algn="l"/>
              </a:tabLst>
            </a:pPr>
            <a:r>
              <a:rPr sz="1200" b="1" u="heavy" dirty="0">
                <a:latin typeface="Times New Roman"/>
                <a:cs typeface="Times New Roman"/>
              </a:rPr>
              <a:t>Correspondence </a:t>
            </a:r>
            <a:r>
              <a:rPr sz="1200" spc="-5" dirty="0">
                <a:latin typeface="Times New Roman"/>
                <a:cs typeface="Times New Roman"/>
              </a:rPr>
              <a:t>among </a:t>
            </a:r>
            <a:r>
              <a:rPr sz="1200" dirty="0">
                <a:latin typeface="Times New Roman"/>
                <a:cs typeface="Times New Roman"/>
              </a:rPr>
              <a:t>network</a:t>
            </a:r>
            <a:r>
              <a:rPr sz="1200" spc="-85" dirty="0">
                <a:latin typeface="Times New Roman"/>
                <a:cs typeface="Times New Roman"/>
              </a:rPr>
              <a:t> </a:t>
            </a:r>
            <a:r>
              <a:rPr sz="1200" dirty="0">
                <a:latin typeface="Times New Roman"/>
                <a:cs typeface="Times New Roman"/>
              </a:rPr>
              <a:t>users</a:t>
            </a: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5"/>
              </a:spcBef>
            </a:pPr>
            <a:endParaRPr sz="1350">
              <a:latin typeface="Times New Roman"/>
              <a:cs typeface="Times New Roman"/>
            </a:endParaRPr>
          </a:p>
          <a:p>
            <a:pPr marL="1564005">
              <a:lnSpc>
                <a:spcPct val="100000"/>
              </a:lnSpc>
            </a:pPr>
            <a:r>
              <a:rPr sz="1400" b="1" u="heavy" spc="-5" dirty="0">
                <a:latin typeface="Times New Roman"/>
                <a:cs typeface="Times New Roman"/>
              </a:rPr>
              <a:t>MESSAGE</a:t>
            </a:r>
            <a:r>
              <a:rPr sz="1400" b="1" u="heavy" spc="-60" dirty="0">
                <a:latin typeface="Times New Roman"/>
                <a:cs typeface="Times New Roman"/>
              </a:rPr>
              <a:t> </a:t>
            </a:r>
            <a:r>
              <a:rPr sz="1400" b="1" u="heavy" spc="-5" dirty="0">
                <a:latin typeface="Times New Roman"/>
                <a:cs typeface="Times New Roman"/>
              </a:rPr>
              <a:t>TYPES</a:t>
            </a:r>
            <a:endParaRPr sz="1400">
              <a:latin typeface="Times New Roman"/>
              <a:cs typeface="Times New Roman"/>
            </a:endParaRPr>
          </a:p>
        </p:txBody>
      </p:sp>
      <p:sp>
        <p:nvSpPr>
          <p:cNvPr id="7" name="object 7"/>
          <p:cNvSpPr txBox="1"/>
          <p:nvPr/>
        </p:nvSpPr>
        <p:spPr>
          <a:xfrm>
            <a:off x="1600200" y="4498085"/>
            <a:ext cx="5143500" cy="2488565"/>
          </a:xfrm>
          <a:prstGeom prst="rect">
            <a:avLst/>
          </a:prstGeom>
        </p:spPr>
        <p:txBody>
          <a:bodyPr vert="horz" wrap="square" lIns="0" tIns="0" rIns="0" bIns="0" rtlCol="0">
            <a:spAutoFit/>
          </a:bodyPr>
          <a:lstStyle/>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pPr>
            <a:endParaRPr sz="1200">
              <a:latin typeface="Times New Roman"/>
              <a:cs typeface="Times New Roman"/>
            </a:endParaRPr>
          </a:p>
          <a:p>
            <a:pPr>
              <a:lnSpc>
                <a:spcPct val="100000"/>
              </a:lnSpc>
              <a:spcBef>
                <a:spcPts val="45"/>
              </a:spcBef>
            </a:pPr>
            <a:endParaRPr sz="1350">
              <a:latin typeface="Times New Roman"/>
              <a:cs typeface="Times New Roman"/>
            </a:endParaRPr>
          </a:p>
          <a:p>
            <a:pPr marL="228600">
              <a:lnSpc>
                <a:spcPts val="1435"/>
              </a:lnSpc>
            </a:pPr>
            <a:r>
              <a:rPr sz="1200" spc="-135" dirty="0">
                <a:latin typeface="Meiryo"/>
                <a:cs typeface="Meiryo"/>
              </a:rPr>
              <a:t>❖ </a:t>
            </a:r>
            <a:r>
              <a:rPr sz="1200" spc="-20" dirty="0">
                <a:latin typeface="Meiryo"/>
                <a:cs typeface="Meiryo"/>
              </a:rPr>
              <a:t> </a:t>
            </a:r>
            <a:r>
              <a:rPr sz="1200" b="1" spc="-10" dirty="0">
                <a:latin typeface="Times New Roman"/>
                <a:cs typeface="Times New Roman"/>
              </a:rPr>
              <a:t>SENDER</a:t>
            </a:r>
            <a:endParaRPr sz="1200">
              <a:latin typeface="Times New Roman"/>
              <a:cs typeface="Times New Roman"/>
            </a:endParaRPr>
          </a:p>
        </p:txBody>
      </p:sp>
      <p:sp>
        <p:nvSpPr>
          <p:cNvPr id="8" name="object 8"/>
          <p:cNvSpPr txBox="1"/>
          <p:nvPr/>
        </p:nvSpPr>
        <p:spPr>
          <a:xfrm>
            <a:off x="1816100" y="6979145"/>
            <a:ext cx="4846320" cy="2646680"/>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spc="-10" dirty="0">
                <a:latin typeface="Times New Roman"/>
                <a:cs typeface="Times New Roman"/>
              </a:rPr>
              <a:t>SENDER</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469900" lvl="1" indent="-228600">
              <a:lnSpc>
                <a:spcPts val="1410"/>
              </a:lnSpc>
              <a:buFont typeface="Meiryo"/>
              <a:buChar char="➢"/>
              <a:tabLst>
                <a:tab pos="469900" algn="l"/>
              </a:tabLst>
            </a:pPr>
            <a:r>
              <a:rPr sz="1200" dirty="0">
                <a:latin typeface="Times New Roman"/>
                <a:cs typeface="Times New Roman"/>
              </a:rPr>
              <a:t>Device that sends the data</a:t>
            </a:r>
            <a:r>
              <a:rPr sz="1200" spc="-100" dirty="0">
                <a:latin typeface="Times New Roman"/>
                <a:cs typeface="Times New Roman"/>
              </a:rPr>
              <a:t> </a:t>
            </a:r>
            <a:r>
              <a:rPr sz="1200" spc="-5" dirty="0">
                <a:latin typeface="Times New Roman"/>
                <a:cs typeface="Times New Roman"/>
              </a:rPr>
              <a:t>message</a:t>
            </a:r>
            <a:endParaRPr sz="1200">
              <a:latin typeface="Times New Roman"/>
              <a:cs typeface="Times New Roman"/>
            </a:endParaRPr>
          </a:p>
          <a:p>
            <a:pPr marL="469900" lvl="1" indent="-228600">
              <a:lnSpc>
                <a:spcPts val="1380"/>
              </a:lnSpc>
              <a:buFont typeface="Meiryo"/>
              <a:buChar char="➢"/>
              <a:tabLst>
                <a:tab pos="469900" algn="l"/>
              </a:tabLst>
            </a:pPr>
            <a:r>
              <a:rPr sz="1200" dirty="0">
                <a:latin typeface="Times New Roman"/>
                <a:cs typeface="Times New Roman"/>
              </a:rPr>
              <a:t>Can be a Computer , </a:t>
            </a:r>
            <a:r>
              <a:rPr sz="1200" spc="-5" dirty="0">
                <a:latin typeface="Times New Roman"/>
                <a:cs typeface="Times New Roman"/>
              </a:rPr>
              <a:t>Workstation, </a:t>
            </a:r>
            <a:r>
              <a:rPr sz="1200" dirty="0">
                <a:latin typeface="Times New Roman"/>
                <a:cs typeface="Times New Roman"/>
              </a:rPr>
              <a:t>Video </a:t>
            </a:r>
            <a:r>
              <a:rPr sz="1200" spc="-5" dirty="0">
                <a:latin typeface="Times New Roman"/>
                <a:cs typeface="Times New Roman"/>
              </a:rPr>
              <a:t>camera</a:t>
            </a:r>
            <a:r>
              <a:rPr sz="1200" spc="-30" dirty="0">
                <a:latin typeface="Times New Roman"/>
                <a:cs typeface="Times New Roman"/>
              </a:rPr>
              <a:t> </a:t>
            </a:r>
            <a:r>
              <a:rPr sz="1200" dirty="0">
                <a:latin typeface="Times New Roman"/>
                <a:cs typeface="Times New Roman"/>
              </a:rPr>
              <a:t>etc</a:t>
            </a:r>
            <a:endParaRPr sz="1200">
              <a:latin typeface="Times New Roman"/>
              <a:cs typeface="Times New Roman"/>
            </a:endParaRPr>
          </a:p>
          <a:p>
            <a:pPr marL="469900" marR="5080" lvl="1" indent="-228600" algn="just">
              <a:lnSpc>
                <a:spcPts val="1380"/>
              </a:lnSpc>
              <a:spcBef>
                <a:spcPts val="65"/>
              </a:spcBef>
              <a:buFont typeface="Meiryo"/>
              <a:buChar char="➢"/>
              <a:tabLst>
                <a:tab pos="469900" algn="l"/>
              </a:tabLst>
            </a:pPr>
            <a:r>
              <a:rPr sz="1200" spc="-5" dirty="0">
                <a:latin typeface="Times New Roman"/>
                <a:cs typeface="Times New Roman"/>
              </a:rPr>
              <a:t>As </a:t>
            </a:r>
            <a:r>
              <a:rPr sz="1200" dirty="0">
                <a:latin typeface="Times New Roman"/>
                <a:cs typeface="Times New Roman"/>
              </a:rPr>
              <a:t>already </a:t>
            </a:r>
            <a:r>
              <a:rPr sz="1200" spc="-5" dirty="0">
                <a:latin typeface="Times New Roman"/>
                <a:cs typeface="Times New Roman"/>
              </a:rPr>
              <a:t>discussed, </a:t>
            </a:r>
            <a:r>
              <a:rPr sz="1200" dirty="0">
                <a:latin typeface="Times New Roman"/>
                <a:cs typeface="Times New Roman"/>
              </a:rPr>
              <a:t>the </a:t>
            </a:r>
            <a:r>
              <a:rPr sz="1200" spc="-5" dirty="0">
                <a:latin typeface="Times New Roman"/>
                <a:cs typeface="Times New Roman"/>
              </a:rPr>
              <a:t>data from </a:t>
            </a:r>
            <a:r>
              <a:rPr sz="1200" dirty="0">
                <a:latin typeface="Times New Roman"/>
                <a:cs typeface="Times New Roman"/>
              </a:rPr>
              <a:t>the sender </a:t>
            </a:r>
            <a:r>
              <a:rPr sz="1200" spc="-5" dirty="0">
                <a:latin typeface="Times New Roman"/>
                <a:cs typeface="Times New Roman"/>
              </a:rPr>
              <a:t>might </a:t>
            </a:r>
            <a:r>
              <a:rPr sz="1200" dirty="0">
                <a:latin typeface="Times New Roman"/>
                <a:cs typeface="Times New Roman"/>
              </a:rPr>
              <a:t>not be in the  appropriate </a:t>
            </a:r>
            <a:r>
              <a:rPr sz="1200" spc="-5" dirty="0">
                <a:latin typeface="Times New Roman"/>
                <a:cs typeface="Times New Roman"/>
              </a:rPr>
              <a:t>format for </a:t>
            </a:r>
            <a:r>
              <a:rPr sz="1200" dirty="0">
                <a:latin typeface="Times New Roman"/>
                <a:cs typeface="Times New Roman"/>
              </a:rPr>
              <a:t>the </a:t>
            </a:r>
            <a:r>
              <a:rPr sz="1200" spc="-5" dirty="0">
                <a:latin typeface="Times New Roman"/>
                <a:cs typeface="Times New Roman"/>
              </a:rPr>
              <a:t>transmission medium </a:t>
            </a:r>
            <a:r>
              <a:rPr sz="1200" dirty="0">
                <a:latin typeface="Times New Roman"/>
                <a:cs typeface="Times New Roman"/>
              </a:rPr>
              <a:t>and will need to be  processed</a:t>
            </a:r>
            <a:endParaRPr sz="1200">
              <a:latin typeface="Times New Roman"/>
              <a:cs typeface="Times New Roman"/>
            </a:endParaRPr>
          </a:p>
          <a:p>
            <a:pPr lvl="1">
              <a:lnSpc>
                <a:spcPct val="100000"/>
              </a:lnSpc>
              <a:spcBef>
                <a:spcPts val="30"/>
              </a:spcBef>
              <a:buFont typeface="Meiryo"/>
              <a:buChar char="➢"/>
            </a:pPr>
            <a:endParaRPr sz="1100">
              <a:latin typeface="Times New Roman"/>
              <a:cs typeface="Times New Roman"/>
            </a:endParaRPr>
          </a:p>
          <a:p>
            <a:pPr marL="241300" indent="-228600">
              <a:lnSpc>
                <a:spcPct val="100000"/>
              </a:lnSpc>
              <a:buFont typeface="Meiryo"/>
              <a:buChar char="❖"/>
              <a:tabLst>
                <a:tab pos="241300" algn="l"/>
              </a:tabLst>
            </a:pPr>
            <a:r>
              <a:rPr sz="1200" b="1" spc="-5" dirty="0">
                <a:latin typeface="Times New Roman"/>
                <a:cs typeface="Times New Roman"/>
              </a:rPr>
              <a:t>RECEIVER</a:t>
            </a:r>
            <a:endParaRPr sz="1200">
              <a:latin typeface="Times New Roman"/>
              <a:cs typeface="Times New Roman"/>
            </a:endParaRPr>
          </a:p>
          <a:p>
            <a:pPr>
              <a:lnSpc>
                <a:spcPct val="100000"/>
              </a:lnSpc>
              <a:spcBef>
                <a:spcPts val="35"/>
              </a:spcBef>
              <a:buFont typeface="Meiryo"/>
              <a:buChar char="❖"/>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Device that receives </a:t>
            </a:r>
            <a:r>
              <a:rPr sz="1200" spc="-5" dirty="0">
                <a:latin typeface="Times New Roman"/>
                <a:cs typeface="Times New Roman"/>
              </a:rPr>
              <a:t>the</a:t>
            </a:r>
            <a:r>
              <a:rPr sz="1200" spc="-95" dirty="0">
                <a:latin typeface="Times New Roman"/>
                <a:cs typeface="Times New Roman"/>
              </a:rPr>
              <a:t> </a:t>
            </a:r>
            <a:r>
              <a:rPr sz="1200" spc="-5" dirty="0">
                <a:latin typeface="Times New Roman"/>
                <a:cs typeface="Times New Roman"/>
              </a:rPr>
              <a:t>message</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Can be a computer, </a:t>
            </a:r>
            <a:r>
              <a:rPr sz="1200" spc="-5" dirty="0">
                <a:latin typeface="Times New Roman"/>
                <a:cs typeface="Times New Roman"/>
              </a:rPr>
              <a:t>workstation, </a:t>
            </a:r>
            <a:r>
              <a:rPr sz="1200" dirty="0">
                <a:latin typeface="Times New Roman"/>
                <a:cs typeface="Times New Roman"/>
              </a:rPr>
              <a:t>Television</a:t>
            </a:r>
            <a:r>
              <a:rPr sz="1200" spc="-60" dirty="0">
                <a:latin typeface="Times New Roman"/>
                <a:cs typeface="Times New Roman"/>
              </a:rPr>
              <a:t> </a:t>
            </a:r>
            <a:r>
              <a:rPr sz="1200" dirty="0">
                <a:latin typeface="Times New Roman"/>
                <a:cs typeface="Times New Roman"/>
              </a:rPr>
              <a:t>etc</a:t>
            </a:r>
            <a:endParaRPr sz="1200">
              <a:latin typeface="Times New Roman"/>
              <a:cs typeface="Times New Roman"/>
            </a:endParaRPr>
          </a:p>
          <a:p>
            <a:pPr marL="698500" marR="6350" lvl="1" indent="-228600" algn="just">
              <a:lnSpc>
                <a:spcPts val="1380"/>
              </a:lnSpc>
              <a:spcBef>
                <a:spcPts val="65"/>
              </a:spcBef>
              <a:buFont typeface="Meiryo"/>
              <a:buChar char="➢"/>
              <a:tabLst>
                <a:tab pos="698500" algn="l"/>
              </a:tabLst>
            </a:pPr>
            <a:r>
              <a:rPr sz="1200" spc="-5" dirty="0">
                <a:latin typeface="Times New Roman"/>
                <a:cs typeface="Times New Roman"/>
              </a:rPr>
              <a:t>At times, </a:t>
            </a:r>
            <a:r>
              <a:rPr sz="1200" dirty="0">
                <a:latin typeface="Times New Roman"/>
                <a:cs typeface="Times New Roman"/>
              </a:rPr>
              <a:t>the data received from the </a:t>
            </a:r>
            <a:r>
              <a:rPr sz="1200" spc="-5" dirty="0">
                <a:latin typeface="Times New Roman"/>
                <a:cs typeface="Times New Roman"/>
              </a:rPr>
              <a:t>transmission medium may </a:t>
            </a:r>
            <a:r>
              <a:rPr sz="1200" dirty="0">
                <a:latin typeface="Times New Roman"/>
                <a:cs typeface="Times New Roman"/>
              </a:rPr>
              <a:t>not  be in a proper form to be </a:t>
            </a:r>
            <a:r>
              <a:rPr sz="1200" spc="-5" dirty="0">
                <a:latin typeface="Times New Roman"/>
                <a:cs typeface="Times New Roman"/>
              </a:rPr>
              <a:t>supplied </a:t>
            </a:r>
            <a:r>
              <a:rPr sz="1200" dirty="0">
                <a:latin typeface="Times New Roman"/>
                <a:cs typeface="Times New Roman"/>
              </a:rPr>
              <a:t>to the receiver and it must be  processed</a:t>
            </a:r>
            <a:endParaRPr sz="1200">
              <a:latin typeface="Times New Roman"/>
              <a:cs typeface="Times New Roman"/>
            </a:endParaRPr>
          </a:p>
        </p:txBody>
      </p:sp>
      <p:sp>
        <p:nvSpPr>
          <p:cNvPr id="9" name="object 9"/>
          <p:cNvSpPr/>
          <p:nvPr/>
        </p:nvSpPr>
        <p:spPr>
          <a:xfrm>
            <a:off x="1600200" y="4498085"/>
            <a:ext cx="5143500" cy="2480310"/>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a:t>
            </a:fld>
            <a:endParaRPr dirty="0"/>
          </a:p>
        </p:txBody>
      </p:sp>
    </p:spTree>
    <p:extLst>
      <p:ext uri="{BB962C8B-B14F-4D97-AF65-F5344CB8AC3E}">
        <p14:creationId xmlns:p14="http://schemas.microsoft.com/office/powerpoint/2010/main" val="1004930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1485" cy="7088505"/>
          </a:xfrm>
          <a:prstGeom prst="rect">
            <a:avLst/>
          </a:prstGeom>
        </p:spPr>
        <p:txBody>
          <a:bodyPr vert="horz" wrap="square" lIns="0" tIns="0" rIns="0" bIns="0" rtlCol="0">
            <a:spAutoFit/>
          </a:bodyPr>
          <a:lstStyle/>
          <a:p>
            <a:pPr algn="ctr">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#14</a:t>
            </a:r>
            <a:endParaRPr sz="2000">
              <a:latin typeface="Arial Black"/>
              <a:cs typeface="Arial Black"/>
            </a:endParaRPr>
          </a:p>
          <a:p>
            <a:pPr>
              <a:lnSpc>
                <a:spcPct val="100000"/>
              </a:lnSpc>
              <a:spcBef>
                <a:spcPts val="50"/>
              </a:spcBef>
            </a:pPr>
            <a:endParaRPr sz="1650">
              <a:latin typeface="Times New Roman"/>
              <a:cs typeface="Times New Roman"/>
            </a:endParaRPr>
          </a:p>
          <a:p>
            <a:pPr marL="12700">
              <a:lnSpc>
                <a:spcPct val="100000"/>
              </a:lnSpc>
            </a:pPr>
            <a:r>
              <a:rPr sz="1600" b="1" u="heavy" spc="-5" dirty="0">
                <a:latin typeface="Times New Roman"/>
                <a:cs typeface="Times New Roman"/>
              </a:rPr>
              <a:t>Conversions</a:t>
            </a:r>
            <a:endParaRPr sz="1600">
              <a:latin typeface="Times New Roman"/>
              <a:cs typeface="Times New Roman"/>
            </a:endParaRPr>
          </a:p>
          <a:p>
            <a:pPr>
              <a:lnSpc>
                <a:spcPct val="100000"/>
              </a:lnSpc>
            </a:pPr>
            <a:endParaRPr sz="1550">
              <a:latin typeface="Times New Roman"/>
              <a:cs typeface="Times New Roman"/>
            </a:endParaRPr>
          </a:p>
          <a:p>
            <a:pPr marL="12700">
              <a:lnSpc>
                <a:spcPts val="1405"/>
              </a:lnSpc>
            </a:pPr>
            <a:r>
              <a:rPr sz="1200" b="1" spc="-5" dirty="0">
                <a:latin typeface="Times New Roman"/>
                <a:cs typeface="Times New Roman"/>
              </a:rPr>
              <a:t>Introduction</a:t>
            </a:r>
            <a:endParaRPr sz="1200">
              <a:latin typeface="Times New Roman"/>
              <a:cs typeface="Times New Roman"/>
            </a:endParaRPr>
          </a:p>
          <a:p>
            <a:pPr marL="241300" marR="5715" indent="-228600">
              <a:lnSpc>
                <a:spcPts val="1380"/>
              </a:lnSpc>
              <a:spcBef>
                <a:spcPts val="60"/>
              </a:spcBef>
              <a:buFont typeface="Courier New"/>
              <a:buChar char="o"/>
              <a:tabLst>
                <a:tab pos="241300" algn="l"/>
              </a:tabLst>
            </a:pPr>
            <a:r>
              <a:rPr sz="1200" spc="-5" dirty="0">
                <a:latin typeface="Times New Roman"/>
                <a:cs typeface="Times New Roman"/>
              </a:rPr>
              <a:t>Information must </a:t>
            </a:r>
            <a:r>
              <a:rPr sz="1200" dirty="0">
                <a:latin typeface="Times New Roman"/>
                <a:cs typeface="Times New Roman"/>
              </a:rPr>
              <a:t>be </a:t>
            </a:r>
            <a:r>
              <a:rPr sz="1200" spc="-5" dirty="0">
                <a:latin typeface="Times New Roman"/>
                <a:cs typeface="Times New Roman"/>
              </a:rPr>
              <a:t>transformed </a:t>
            </a:r>
            <a:r>
              <a:rPr sz="1200" dirty="0">
                <a:latin typeface="Times New Roman"/>
                <a:cs typeface="Times New Roman"/>
              </a:rPr>
              <a:t>into </a:t>
            </a:r>
            <a:r>
              <a:rPr sz="1200" spc="-5" dirty="0">
                <a:latin typeface="Times New Roman"/>
                <a:cs typeface="Times New Roman"/>
              </a:rPr>
              <a:t>signals before </a:t>
            </a:r>
            <a:r>
              <a:rPr sz="1200" dirty="0">
                <a:latin typeface="Times New Roman"/>
                <a:cs typeface="Times New Roman"/>
              </a:rPr>
              <a:t>it can be </a:t>
            </a:r>
            <a:r>
              <a:rPr sz="1200" spc="-5" dirty="0">
                <a:latin typeface="Times New Roman"/>
                <a:cs typeface="Times New Roman"/>
              </a:rPr>
              <a:t>transported across the  </a:t>
            </a:r>
            <a:r>
              <a:rPr sz="1200" dirty="0">
                <a:latin typeface="Times New Roman"/>
                <a:cs typeface="Times New Roman"/>
              </a:rPr>
              <a:t>communication</a:t>
            </a:r>
            <a:r>
              <a:rPr sz="1200" spc="-90" dirty="0">
                <a:latin typeface="Times New Roman"/>
                <a:cs typeface="Times New Roman"/>
              </a:rPr>
              <a:t> </a:t>
            </a:r>
            <a:r>
              <a:rPr sz="1200" spc="-5" dirty="0">
                <a:latin typeface="Times New Roman"/>
                <a:cs typeface="Times New Roman"/>
              </a:rPr>
              <a:t>media</a:t>
            </a:r>
            <a:endParaRPr sz="1200">
              <a:latin typeface="Times New Roman"/>
              <a:cs typeface="Times New Roman"/>
            </a:endParaRPr>
          </a:p>
          <a:p>
            <a:pPr marL="241300" marR="5715" indent="-228600">
              <a:lnSpc>
                <a:spcPts val="1380"/>
              </a:lnSpc>
              <a:buFont typeface="Courier New"/>
              <a:buChar char="o"/>
              <a:tabLst>
                <a:tab pos="241300" algn="l"/>
              </a:tabLst>
            </a:pPr>
            <a:r>
              <a:rPr sz="1200" spc="-5" dirty="0">
                <a:latin typeface="Times New Roman"/>
                <a:cs typeface="Times New Roman"/>
              </a:rPr>
              <a:t>How </a:t>
            </a:r>
            <a:r>
              <a:rPr sz="1200" dirty="0">
                <a:latin typeface="Times New Roman"/>
                <a:cs typeface="Times New Roman"/>
              </a:rPr>
              <a:t>info is </a:t>
            </a:r>
            <a:r>
              <a:rPr sz="1200" spc="-5" dirty="0">
                <a:latin typeface="Times New Roman"/>
                <a:cs typeface="Times New Roman"/>
              </a:rPr>
              <a:t>transformed depends on </a:t>
            </a:r>
            <a:r>
              <a:rPr sz="1200" dirty="0">
                <a:latin typeface="Times New Roman"/>
                <a:cs typeface="Times New Roman"/>
              </a:rPr>
              <a:t>its </a:t>
            </a:r>
            <a:r>
              <a:rPr sz="1200" spc="-5" dirty="0">
                <a:latin typeface="Times New Roman"/>
                <a:cs typeface="Times New Roman"/>
              </a:rPr>
              <a:t>original format </a:t>
            </a:r>
            <a:r>
              <a:rPr sz="1200" dirty="0">
                <a:latin typeface="Times New Roman"/>
                <a:cs typeface="Times New Roman"/>
              </a:rPr>
              <a:t>and on the </a:t>
            </a:r>
            <a:r>
              <a:rPr sz="1200" spc="-5" dirty="0">
                <a:latin typeface="Times New Roman"/>
                <a:cs typeface="Times New Roman"/>
              </a:rPr>
              <a:t>format </a:t>
            </a:r>
            <a:r>
              <a:rPr sz="1200" dirty="0">
                <a:latin typeface="Times New Roman"/>
                <a:cs typeface="Times New Roman"/>
              </a:rPr>
              <a:t>used by the  communication</a:t>
            </a:r>
            <a:r>
              <a:rPr sz="1200" spc="-105" dirty="0">
                <a:latin typeface="Times New Roman"/>
                <a:cs typeface="Times New Roman"/>
              </a:rPr>
              <a:t> </a:t>
            </a:r>
            <a:r>
              <a:rPr sz="1200" dirty="0">
                <a:latin typeface="Times New Roman"/>
                <a:cs typeface="Times New Roman"/>
              </a:rPr>
              <a:t>device</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If you want to send a letter by a </a:t>
            </a:r>
            <a:r>
              <a:rPr sz="1200" spc="-5" dirty="0">
                <a:latin typeface="Times New Roman"/>
                <a:cs typeface="Times New Roman"/>
              </a:rPr>
              <a:t>smoke signal, you need </a:t>
            </a:r>
            <a:r>
              <a:rPr sz="1200" dirty="0">
                <a:latin typeface="Times New Roman"/>
                <a:cs typeface="Times New Roman"/>
              </a:rPr>
              <a:t>to </a:t>
            </a:r>
            <a:r>
              <a:rPr sz="1200" spc="-5" dirty="0">
                <a:latin typeface="Times New Roman"/>
                <a:cs typeface="Times New Roman"/>
              </a:rPr>
              <a:t>know which </a:t>
            </a:r>
            <a:r>
              <a:rPr sz="1200" spc="-10" dirty="0">
                <a:latin typeface="Times New Roman"/>
                <a:cs typeface="Times New Roman"/>
              </a:rPr>
              <a:t>smoke  </a:t>
            </a:r>
            <a:r>
              <a:rPr sz="1200" dirty="0">
                <a:latin typeface="Times New Roman"/>
                <a:cs typeface="Times New Roman"/>
              </a:rPr>
              <a:t>patterns </a:t>
            </a:r>
            <a:r>
              <a:rPr sz="1200" spc="-5" dirty="0">
                <a:latin typeface="Times New Roman"/>
                <a:cs typeface="Times New Roman"/>
              </a:rPr>
              <a:t>make </a:t>
            </a:r>
            <a:r>
              <a:rPr sz="1200" dirty="0">
                <a:latin typeface="Times New Roman"/>
                <a:cs typeface="Times New Roman"/>
              </a:rPr>
              <a:t>which words in your </a:t>
            </a:r>
            <a:r>
              <a:rPr sz="1200" spc="-5" dirty="0">
                <a:latin typeface="Times New Roman"/>
                <a:cs typeface="Times New Roman"/>
              </a:rPr>
              <a:t>message </a:t>
            </a:r>
            <a:r>
              <a:rPr sz="1200" dirty="0">
                <a:latin typeface="Times New Roman"/>
                <a:cs typeface="Times New Roman"/>
              </a:rPr>
              <a:t>before building the</a:t>
            </a:r>
            <a:r>
              <a:rPr sz="1200" spc="-110" dirty="0">
                <a:latin typeface="Times New Roman"/>
                <a:cs typeface="Times New Roman"/>
              </a:rPr>
              <a:t> </a:t>
            </a:r>
            <a:r>
              <a:rPr sz="1200" dirty="0">
                <a:latin typeface="Times New Roman"/>
                <a:cs typeface="Times New Roman"/>
              </a:rPr>
              <a:t>fire</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Words are the </a:t>
            </a:r>
            <a:r>
              <a:rPr sz="1200" spc="-5" dirty="0">
                <a:latin typeface="Times New Roman"/>
                <a:cs typeface="Times New Roman"/>
              </a:rPr>
              <a:t>Information </a:t>
            </a:r>
            <a:r>
              <a:rPr sz="1200" dirty="0">
                <a:latin typeface="Times New Roman"/>
                <a:cs typeface="Times New Roman"/>
              </a:rPr>
              <a:t>and the </a:t>
            </a:r>
            <a:r>
              <a:rPr sz="1200" spc="-5" dirty="0">
                <a:latin typeface="Times New Roman"/>
                <a:cs typeface="Times New Roman"/>
              </a:rPr>
              <a:t>puffs of smoke are representation of that  information</a:t>
            </a:r>
            <a:endParaRPr sz="1200">
              <a:latin typeface="Times New Roman"/>
              <a:cs typeface="Times New Roman"/>
            </a:endParaRPr>
          </a:p>
          <a:p>
            <a:pPr>
              <a:lnSpc>
                <a:spcPct val="100000"/>
              </a:lnSpc>
              <a:spcBef>
                <a:spcPts val="20"/>
              </a:spcBef>
              <a:buFont typeface="Courier New"/>
              <a:buChar char="o"/>
            </a:pPr>
            <a:endParaRPr sz="1100">
              <a:latin typeface="Times New Roman"/>
              <a:cs typeface="Times New Roman"/>
            </a:endParaRPr>
          </a:p>
          <a:p>
            <a:pPr marL="12700">
              <a:lnSpc>
                <a:spcPct val="100000"/>
              </a:lnSpc>
            </a:pPr>
            <a:r>
              <a:rPr sz="1400" b="1" spc="-5" dirty="0">
                <a:latin typeface="Times New Roman"/>
                <a:cs typeface="Times New Roman"/>
              </a:rPr>
              <a:t>Introduction to the type of</a:t>
            </a:r>
            <a:r>
              <a:rPr sz="1400" b="1" spc="30" dirty="0">
                <a:latin typeface="Times New Roman"/>
                <a:cs typeface="Times New Roman"/>
              </a:rPr>
              <a:t> </a:t>
            </a:r>
            <a:r>
              <a:rPr sz="1400" b="1" spc="-5" dirty="0">
                <a:latin typeface="Times New Roman"/>
                <a:cs typeface="Times New Roman"/>
              </a:rPr>
              <a:t>Conversions</a:t>
            </a:r>
            <a:endParaRPr sz="1400">
              <a:latin typeface="Times New Roman"/>
              <a:cs typeface="Times New Roman"/>
            </a:endParaRPr>
          </a:p>
          <a:p>
            <a:pPr>
              <a:lnSpc>
                <a:spcPct val="100000"/>
              </a:lnSpc>
              <a:spcBef>
                <a:spcPts val="15"/>
              </a:spcBef>
            </a:pPr>
            <a:endParaRPr sz="1400">
              <a:latin typeface="Times New Roman"/>
              <a:cs typeface="Times New Roman"/>
            </a:endParaRPr>
          </a:p>
          <a:p>
            <a:pPr marL="698500" marR="5080" lvl="1" indent="-228600">
              <a:lnSpc>
                <a:spcPts val="1380"/>
              </a:lnSpc>
              <a:buFont typeface="Courier New"/>
              <a:buChar char="o"/>
              <a:tabLst>
                <a:tab pos="698500" algn="l"/>
              </a:tabLst>
            </a:pPr>
            <a:r>
              <a:rPr sz="1200" dirty="0">
                <a:latin typeface="Times New Roman"/>
                <a:cs typeface="Times New Roman"/>
              </a:rPr>
              <a:t>Data stored in the </a:t>
            </a:r>
            <a:r>
              <a:rPr sz="1200" spc="-5" dirty="0">
                <a:latin typeface="Times New Roman"/>
                <a:cs typeface="Times New Roman"/>
              </a:rPr>
              <a:t>computer </a:t>
            </a:r>
            <a:r>
              <a:rPr sz="1200" dirty="0">
                <a:latin typeface="Times New Roman"/>
                <a:cs typeface="Times New Roman"/>
              </a:rPr>
              <a:t>is in </a:t>
            </a:r>
            <a:r>
              <a:rPr sz="1200" spc="-5" dirty="0">
                <a:latin typeface="Times New Roman"/>
                <a:cs typeface="Times New Roman"/>
              </a:rPr>
              <a:t>the </a:t>
            </a:r>
            <a:r>
              <a:rPr sz="1200" dirty="0">
                <a:latin typeface="Times New Roman"/>
                <a:cs typeface="Times New Roman"/>
              </a:rPr>
              <a:t>form of 0’s and 1’s. To be carried from  one place to the other, data is </a:t>
            </a:r>
            <a:r>
              <a:rPr sz="1200" spc="-5" dirty="0">
                <a:latin typeface="Times New Roman"/>
                <a:cs typeface="Times New Roman"/>
              </a:rPr>
              <a:t>usually </a:t>
            </a:r>
            <a:r>
              <a:rPr sz="1200" dirty="0">
                <a:latin typeface="Times New Roman"/>
                <a:cs typeface="Times New Roman"/>
              </a:rPr>
              <a:t>converted to digital</a:t>
            </a:r>
            <a:r>
              <a:rPr sz="1200" spc="-114" dirty="0">
                <a:latin typeface="Times New Roman"/>
                <a:cs typeface="Times New Roman"/>
              </a:rPr>
              <a:t> </a:t>
            </a:r>
            <a:r>
              <a:rPr sz="1200" spc="-5" dirty="0">
                <a:latin typeface="Times New Roman"/>
                <a:cs typeface="Times New Roman"/>
              </a:rPr>
              <a:t>signals</a:t>
            </a:r>
            <a:endParaRPr sz="1200">
              <a:latin typeface="Times New Roman"/>
              <a:cs typeface="Times New Roman"/>
            </a:endParaRPr>
          </a:p>
          <a:p>
            <a:pPr marL="698500" lvl="1" indent="-228600">
              <a:lnSpc>
                <a:spcPts val="1320"/>
              </a:lnSpc>
              <a:buFont typeface="Courier New"/>
              <a:buChar char="o"/>
              <a:tabLst>
                <a:tab pos="698500" algn="l"/>
              </a:tabLst>
            </a:pPr>
            <a:r>
              <a:rPr sz="1200" dirty="0">
                <a:latin typeface="Times New Roman"/>
                <a:cs typeface="Times New Roman"/>
              </a:rPr>
              <a:t>This is </a:t>
            </a:r>
            <a:r>
              <a:rPr sz="1200" spc="-5" dirty="0">
                <a:latin typeface="Times New Roman"/>
                <a:cs typeface="Times New Roman"/>
              </a:rPr>
              <a:t>called </a:t>
            </a:r>
            <a:r>
              <a:rPr sz="1200" b="1" spc="-5" dirty="0">
                <a:latin typeface="Times New Roman"/>
                <a:cs typeface="Times New Roman"/>
              </a:rPr>
              <a:t>“</a:t>
            </a:r>
            <a:r>
              <a:rPr sz="1200" b="1" i="1" u="heavy" spc="-5" dirty="0">
                <a:latin typeface="Times New Roman"/>
                <a:cs typeface="Times New Roman"/>
              </a:rPr>
              <a:t>Digital-to-Digital Conversion</a:t>
            </a:r>
            <a:r>
              <a:rPr sz="1200" b="1" spc="-5" dirty="0">
                <a:latin typeface="Times New Roman"/>
                <a:cs typeface="Times New Roman"/>
              </a:rPr>
              <a:t>” or “</a:t>
            </a:r>
            <a:r>
              <a:rPr sz="1200" b="1" i="1" u="heavy" spc="-5" dirty="0">
                <a:latin typeface="Times New Roman"/>
                <a:cs typeface="Times New Roman"/>
              </a:rPr>
              <a:t>Encoding digital data </a:t>
            </a:r>
            <a:r>
              <a:rPr sz="1200" b="1" i="1" u="heavy" spc="105" dirty="0">
                <a:latin typeface="Times New Roman"/>
                <a:cs typeface="Times New Roman"/>
              </a:rPr>
              <a:t> </a:t>
            </a:r>
            <a:r>
              <a:rPr sz="1200" b="1" i="1" u="heavy" dirty="0">
                <a:latin typeface="Times New Roman"/>
                <a:cs typeface="Times New Roman"/>
              </a:rPr>
              <a:t>into</a:t>
            </a:r>
            <a:endParaRPr sz="1200">
              <a:latin typeface="Times New Roman"/>
              <a:cs typeface="Times New Roman"/>
            </a:endParaRPr>
          </a:p>
          <a:p>
            <a:pPr marL="698500">
              <a:lnSpc>
                <a:spcPts val="1380"/>
              </a:lnSpc>
            </a:pPr>
            <a:r>
              <a:rPr sz="1200" b="1" i="1" u="heavy" dirty="0">
                <a:latin typeface="Times New Roman"/>
                <a:cs typeface="Times New Roman"/>
              </a:rPr>
              <a:t>digital</a:t>
            </a:r>
            <a:r>
              <a:rPr sz="1200" b="1" i="1" u="heavy" spc="-70" dirty="0">
                <a:latin typeface="Times New Roman"/>
                <a:cs typeface="Times New Roman"/>
              </a:rPr>
              <a:t> </a:t>
            </a:r>
            <a:r>
              <a:rPr sz="1200" b="1" i="1" u="heavy" spc="-5" dirty="0">
                <a:latin typeface="Times New Roman"/>
                <a:cs typeface="Times New Roman"/>
              </a:rPr>
              <a:t>signals</a:t>
            </a:r>
            <a:r>
              <a:rPr sz="1200" b="1" spc="-5" dirty="0">
                <a:latin typeface="Times New Roman"/>
                <a:cs typeface="Times New Roman"/>
              </a:rPr>
              <a:t>”</a:t>
            </a:r>
            <a:endParaRPr sz="1200">
              <a:latin typeface="Times New Roman"/>
              <a:cs typeface="Times New Roman"/>
            </a:endParaRPr>
          </a:p>
          <a:p>
            <a:pPr marL="698500" lvl="1" indent="-228600">
              <a:lnSpc>
                <a:spcPts val="1375"/>
              </a:lnSpc>
              <a:buFont typeface="Courier New"/>
              <a:buChar char="o"/>
              <a:tabLst>
                <a:tab pos="698500" algn="l"/>
              </a:tabLst>
            </a:pPr>
            <a:r>
              <a:rPr sz="1200" spc="-5" dirty="0">
                <a:latin typeface="Times New Roman"/>
                <a:cs typeface="Times New Roman"/>
              </a:rPr>
              <a:t>Sometimes we </a:t>
            </a:r>
            <a:r>
              <a:rPr sz="1200" dirty="0">
                <a:latin typeface="Times New Roman"/>
                <a:cs typeface="Times New Roman"/>
              </a:rPr>
              <a:t>need to convert an </a:t>
            </a:r>
            <a:r>
              <a:rPr sz="1200" spc="-5" dirty="0">
                <a:latin typeface="Times New Roman"/>
                <a:cs typeface="Times New Roman"/>
              </a:rPr>
              <a:t>analog signal to </a:t>
            </a:r>
            <a:r>
              <a:rPr sz="1200" dirty="0">
                <a:latin typeface="Times New Roman"/>
                <a:cs typeface="Times New Roman"/>
              </a:rPr>
              <a:t>the digital</a:t>
            </a:r>
            <a:r>
              <a:rPr sz="1200" spc="-5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698500" marR="5080" lvl="1" indent="-228600">
              <a:lnSpc>
                <a:spcPts val="1380"/>
              </a:lnSpc>
              <a:spcBef>
                <a:spcPts val="65"/>
              </a:spcBef>
              <a:buFont typeface="Courier New"/>
              <a:buChar char="o"/>
              <a:tabLst>
                <a:tab pos="698500" algn="l"/>
              </a:tabLst>
            </a:pPr>
            <a:r>
              <a:rPr sz="1200" spc="-5" dirty="0">
                <a:latin typeface="Times New Roman"/>
                <a:cs typeface="Times New Roman"/>
              </a:rPr>
              <a:t>For Example, </a:t>
            </a:r>
            <a:r>
              <a:rPr sz="1200" dirty="0">
                <a:latin typeface="Times New Roman"/>
                <a:cs typeface="Times New Roman"/>
              </a:rPr>
              <a:t>conversion </a:t>
            </a:r>
            <a:r>
              <a:rPr sz="1200" spc="-5" dirty="0">
                <a:latin typeface="Times New Roman"/>
                <a:cs typeface="Times New Roman"/>
              </a:rPr>
              <a:t>of </a:t>
            </a:r>
            <a:r>
              <a:rPr sz="1200" dirty="0">
                <a:latin typeface="Times New Roman"/>
                <a:cs typeface="Times New Roman"/>
              </a:rPr>
              <a:t>Telephone </a:t>
            </a:r>
            <a:r>
              <a:rPr sz="1200" spc="-5" dirty="0">
                <a:latin typeface="Times New Roman"/>
                <a:cs typeface="Times New Roman"/>
              </a:rPr>
              <a:t>conversation </a:t>
            </a:r>
            <a:r>
              <a:rPr sz="1200" dirty="0">
                <a:latin typeface="Times New Roman"/>
                <a:cs typeface="Times New Roman"/>
              </a:rPr>
              <a:t>to </a:t>
            </a:r>
            <a:r>
              <a:rPr sz="1200" spc="-5" dirty="0">
                <a:latin typeface="Times New Roman"/>
                <a:cs typeface="Times New Roman"/>
              </a:rPr>
              <a:t>digital signal for </a:t>
            </a:r>
            <a:r>
              <a:rPr sz="1200" dirty="0">
                <a:latin typeface="Times New Roman"/>
                <a:cs typeface="Times New Roman"/>
              </a:rPr>
              <a:t>a </a:t>
            </a:r>
            <a:r>
              <a:rPr sz="1200" spc="-5" dirty="0">
                <a:latin typeface="Times New Roman"/>
                <a:cs typeface="Times New Roman"/>
              </a:rPr>
              <a:t>no.  </a:t>
            </a:r>
            <a:r>
              <a:rPr sz="1200" dirty="0">
                <a:latin typeface="Times New Roman"/>
                <a:cs typeface="Times New Roman"/>
              </a:rPr>
              <a:t>of different reasons such as to </a:t>
            </a:r>
            <a:r>
              <a:rPr sz="1200" spc="-5" dirty="0">
                <a:latin typeface="Times New Roman"/>
                <a:cs typeface="Times New Roman"/>
              </a:rPr>
              <a:t>decrease </a:t>
            </a:r>
            <a:r>
              <a:rPr sz="1200" dirty="0">
                <a:latin typeface="Times New Roman"/>
                <a:cs typeface="Times New Roman"/>
              </a:rPr>
              <a:t>the effect of</a:t>
            </a:r>
            <a:r>
              <a:rPr sz="1200" spc="-110" dirty="0">
                <a:latin typeface="Times New Roman"/>
                <a:cs typeface="Times New Roman"/>
              </a:rPr>
              <a:t> </a:t>
            </a:r>
            <a:r>
              <a:rPr sz="1200" dirty="0">
                <a:latin typeface="Times New Roman"/>
                <a:cs typeface="Times New Roman"/>
              </a:rPr>
              <a:t>noise</a:t>
            </a:r>
            <a:endParaRPr sz="1200">
              <a:latin typeface="Times New Roman"/>
              <a:cs typeface="Times New Roman"/>
            </a:endParaRPr>
          </a:p>
          <a:p>
            <a:pPr marL="698500" lvl="1" indent="-228600">
              <a:lnSpc>
                <a:spcPts val="1320"/>
              </a:lnSpc>
              <a:buFont typeface="Courier New"/>
              <a:buChar char="o"/>
              <a:tabLst>
                <a:tab pos="698500" algn="l"/>
              </a:tabLst>
            </a:pPr>
            <a:r>
              <a:rPr sz="1200" dirty="0">
                <a:latin typeface="Times New Roman"/>
                <a:cs typeface="Times New Roman"/>
              </a:rPr>
              <a:t>This  is  called  </a:t>
            </a:r>
            <a:r>
              <a:rPr sz="1200" b="1" spc="-5" dirty="0">
                <a:latin typeface="Times New Roman"/>
                <a:cs typeface="Times New Roman"/>
              </a:rPr>
              <a:t>“</a:t>
            </a:r>
            <a:r>
              <a:rPr sz="1200" b="1" i="1" u="heavy" spc="-5" dirty="0">
                <a:latin typeface="Times New Roman"/>
                <a:cs typeface="Times New Roman"/>
              </a:rPr>
              <a:t>Analog-to-Digital  Conversion</a:t>
            </a:r>
            <a:r>
              <a:rPr sz="1200" b="1" spc="-5" dirty="0">
                <a:latin typeface="Times New Roman"/>
                <a:cs typeface="Times New Roman"/>
              </a:rPr>
              <a:t>”  </a:t>
            </a:r>
            <a:r>
              <a:rPr sz="1200" b="1" dirty="0">
                <a:latin typeface="Times New Roman"/>
                <a:cs typeface="Times New Roman"/>
              </a:rPr>
              <a:t>or  “</a:t>
            </a:r>
            <a:r>
              <a:rPr sz="1200" b="1" i="1" u="heavy" dirty="0">
                <a:latin typeface="Times New Roman"/>
                <a:cs typeface="Times New Roman"/>
              </a:rPr>
              <a:t>Digitizing  an  </a:t>
            </a:r>
            <a:r>
              <a:rPr sz="1200" b="1" i="1" u="heavy" spc="10" dirty="0">
                <a:latin typeface="Times New Roman"/>
                <a:cs typeface="Times New Roman"/>
              </a:rPr>
              <a:t> </a:t>
            </a:r>
            <a:r>
              <a:rPr sz="1200" b="1" i="1" u="heavy" spc="-5" dirty="0">
                <a:latin typeface="Times New Roman"/>
                <a:cs typeface="Times New Roman"/>
              </a:rPr>
              <a:t>Analog</a:t>
            </a:r>
            <a:endParaRPr sz="1200">
              <a:latin typeface="Times New Roman"/>
              <a:cs typeface="Times New Roman"/>
            </a:endParaRPr>
          </a:p>
          <a:p>
            <a:pPr marL="698500">
              <a:lnSpc>
                <a:spcPts val="1380"/>
              </a:lnSpc>
            </a:pPr>
            <a:r>
              <a:rPr sz="1200" b="1" i="1" u="heavy" dirty="0">
                <a:latin typeface="Times New Roman"/>
                <a:cs typeface="Times New Roman"/>
              </a:rPr>
              <a:t>Signal</a:t>
            </a:r>
            <a:r>
              <a:rPr sz="1200" b="1" dirty="0">
                <a:latin typeface="Times New Roman"/>
                <a:cs typeface="Times New Roman"/>
              </a:rPr>
              <a:t>”</a:t>
            </a:r>
            <a:endParaRPr sz="1200">
              <a:latin typeface="Times New Roman"/>
              <a:cs typeface="Times New Roman"/>
            </a:endParaRPr>
          </a:p>
          <a:p>
            <a:pPr marL="698500" marR="5715" lvl="1" indent="-228600">
              <a:lnSpc>
                <a:spcPts val="1380"/>
              </a:lnSpc>
              <a:spcBef>
                <a:spcPts val="60"/>
              </a:spcBef>
              <a:buFont typeface="Courier New"/>
              <a:buChar char="o"/>
              <a:tabLst>
                <a:tab pos="698500" algn="l"/>
              </a:tabLst>
            </a:pPr>
            <a:r>
              <a:rPr sz="1200" dirty="0">
                <a:latin typeface="Times New Roman"/>
                <a:cs typeface="Times New Roman"/>
              </a:rPr>
              <a:t>We </a:t>
            </a:r>
            <a:r>
              <a:rPr sz="1200" spc="-5" dirty="0">
                <a:latin typeface="Times New Roman"/>
                <a:cs typeface="Times New Roman"/>
              </a:rPr>
              <a:t>might </a:t>
            </a:r>
            <a:r>
              <a:rPr sz="1200" dirty="0">
                <a:latin typeface="Times New Roman"/>
                <a:cs typeface="Times New Roman"/>
              </a:rPr>
              <a:t>want to send a digital </a:t>
            </a:r>
            <a:r>
              <a:rPr sz="1200" spc="-5" dirty="0">
                <a:latin typeface="Times New Roman"/>
                <a:cs typeface="Times New Roman"/>
              </a:rPr>
              <a:t>signal coming </a:t>
            </a:r>
            <a:r>
              <a:rPr sz="1200" dirty="0">
                <a:latin typeface="Times New Roman"/>
                <a:cs typeface="Times New Roman"/>
              </a:rPr>
              <a:t>out of </a:t>
            </a:r>
            <a:r>
              <a:rPr sz="1200" spc="-5" dirty="0">
                <a:latin typeface="Times New Roman"/>
                <a:cs typeface="Times New Roman"/>
              </a:rPr>
              <a:t>computer </a:t>
            </a:r>
            <a:r>
              <a:rPr sz="1200" dirty="0">
                <a:latin typeface="Times New Roman"/>
                <a:cs typeface="Times New Roman"/>
              </a:rPr>
              <a:t>through a  </a:t>
            </a:r>
            <a:r>
              <a:rPr sz="1200" spc="-5" dirty="0">
                <a:latin typeface="Times New Roman"/>
                <a:cs typeface="Times New Roman"/>
              </a:rPr>
              <a:t>medium </a:t>
            </a:r>
            <a:r>
              <a:rPr sz="1200" dirty="0">
                <a:latin typeface="Times New Roman"/>
                <a:cs typeface="Times New Roman"/>
              </a:rPr>
              <a:t>designed for analog</a:t>
            </a:r>
            <a:r>
              <a:rPr sz="1200" spc="-90"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marL="698500" lvl="1" indent="-228600">
              <a:lnSpc>
                <a:spcPts val="1315"/>
              </a:lnSpc>
              <a:buFont typeface="Courier New"/>
              <a:buChar char="o"/>
              <a:tabLst>
                <a:tab pos="6985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To send data from one place to the other </a:t>
            </a:r>
            <a:r>
              <a:rPr sz="1200" spc="-5" dirty="0">
                <a:latin typeface="Times New Roman"/>
                <a:cs typeface="Times New Roman"/>
              </a:rPr>
              <a:t>using </a:t>
            </a:r>
            <a:r>
              <a:rPr sz="1200" dirty="0">
                <a:latin typeface="Times New Roman"/>
                <a:cs typeface="Times New Roman"/>
              </a:rPr>
              <a:t>a Telephone</a:t>
            </a:r>
            <a:r>
              <a:rPr sz="1200" spc="-95"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698500" marR="5715" lvl="1" indent="-228600">
              <a:lnSpc>
                <a:spcPts val="1390"/>
              </a:lnSpc>
              <a:spcBef>
                <a:spcPts val="55"/>
              </a:spcBef>
              <a:buFont typeface="Courier New"/>
              <a:buChar char="o"/>
              <a:tabLst>
                <a:tab pos="698500" algn="l"/>
              </a:tabLst>
            </a:pPr>
            <a:r>
              <a:rPr sz="1200" dirty="0">
                <a:latin typeface="Times New Roman"/>
                <a:cs typeface="Times New Roman"/>
              </a:rPr>
              <a:t>This is </a:t>
            </a:r>
            <a:r>
              <a:rPr sz="1200" spc="-5" dirty="0">
                <a:latin typeface="Times New Roman"/>
                <a:cs typeface="Times New Roman"/>
              </a:rPr>
              <a:t>called </a:t>
            </a:r>
            <a:r>
              <a:rPr sz="1200" b="1" spc="-5" dirty="0">
                <a:latin typeface="Times New Roman"/>
                <a:cs typeface="Times New Roman"/>
              </a:rPr>
              <a:t>“</a:t>
            </a:r>
            <a:r>
              <a:rPr sz="1200" b="1" i="1" u="heavy" spc="-5" dirty="0">
                <a:latin typeface="Times New Roman"/>
                <a:cs typeface="Times New Roman"/>
              </a:rPr>
              <a:t>Digital-to-Analog Conversion</a:t>
            </a:r>
            <a:r>
              <a:rPr sz="1200" b="1" spc="-5" dirty="0">
                <a:latin typeface="Times New Roman"/>
                <a:cs typeface="Times New Roman"/>
              </a:rPr>
              <a:t>” </a:t>
            </a:r>
            <a:r>
              <a:rPr sz="1200" b="1" dirty="0">
                <a:latin typeface="Times New Roman"/>
                <a:cs typeface="Times New Roman"/>
              </a:rPr>
              <a:t>or </a:t>
            </a:r>
            <a:r>
              <a:rPr sz="1200" b="1" spc="-5" dirty="0">
                <a:latin typeface="Times New Roman"/>
                <a:cs typeface="Times New Roman"/>
              </a:rPr>
              <a:t>“</a:t>
            </a:r>
            <a:r>
              <a:rPr sz="1200" b="1" i="1" u="heavy" spc="-5" dirty="0">
                <a:latin typeface="Times New Roman"/>
                <a:cs typeface="Times New Roman"/>
              </a:rPr>
              <a:t>Modulating </a:t>
            </a:r>
            <a:r>
              <a:rPr sz="1200" b="1" i="1" u="heavy" dirty="0">
                <a:latin typeface="Times New Roman"/>
                <a:cs typeface="Times New Roman"/>
              </a:rPr>
              <a:t>a </a:t>
            </a:r>
            <a:r>
              <a:rPr sz="1200" b="1" i="1" u="heavy" spc="-5" dirty="0">
                <a:latin typeface="Times New Roman"/>
                <a:cs typeface="Times New Roman"/>
              </a:rPr>
              <a:t>digital  </a:t>
            </a:r>
            <a:r>
              <a:rPr sz="1200" b="1" i="1" u="heavy" dirty="0">
                <a:latin typeface="Times New Roman"/>
                <a:cs typeface="Times New Roman"/>
              </a:rPr>
              <a:t>Signal</a:t>
            </a:r>
            <a:r>
              <a:rPr sz="1200" b="1" dirty="0">
                <a:latin typeface="Times New Roman"/>
                <a:cs typeface="Times New Roman"/>
              </a:rPr>
              <a:t>”</a:t>
            </a:r>
            <a:endParaRPr sz="1200">
              <a:latin typeface="Times New Roman"/>
              <a:cs typeface="Times New Roman"/>
            </a:endParaRPr>
          </a:p>
          <a:p>
            <a:pPr marL="698500" lvl="1" indent="-228600">
              <a:lnSpc>
                <a:spcPts val="1300"/>
              </a:lnSpc>
              <a:buFont typeface="Courier New"/>
              <a:buChar char="o"/>
              <a:tabLst>
                <a:tab pos="698500" algn="l"/>
              </a:tabLst>
            </a:pPr>
            <a:r>
              <a:rPr sz="1200" dirty="0">
                <a:latin typeface="Times New Roman"/>
                <a:cs typeface="Times New Roman"/>
              </a:rPr>
              <a:t>Often an analog signal is sent over </a:t>
            </a:r>
            <a:r>
              <a:rPr sz="1200" spc="-5" dirty="0">
                <a:latin typeface="Times New Roman"/>
                <a:cs typeface="Times New Roman"/>
              </a:rPr>
              <a:t>long distances using analog</a:t>
            </a:r>
            <a:r>
              <a:rPr sz="1200" spc="-105" dirty="0">
                <a:latin typeface="Times New Roman"/>
                <a:cs typeface="Times New Roman"/>
              </a:rPr>
              <a:t> </a:t>
            </a:r>
            <a:r>
              <a:rPr sz="1200" spc="-5" dirty="0">
                <a:latin typeface="Times New Roman"/>
                <a:cs typeface="Times New Roman"/>
              </a:rPr>
              <a:t>media</a:t>
            </a:r>
            <a:endParaRPr sz="1200">
              <a:latin typeface="Times New Roman"/>
              <a:cs typeface="Times New Roman"/>
            </a:endParaRPr>
          </a:p>
          <a:p>
            <a:pPr marL="698500" marR="5080" lvl="1" indent="-228600" algn="just">
              <a:lnSpc>
                <a:spcPts val="1380"/>
              </a:lnSpc>
              <a:spcBef>
                <a:spcPts val="65"/>
              </a:spcBef>
              <a:buFont typeface="Courier New"/>
              <a:buChar char="o"/>
              <a:tabLst>
                <a:tab pos="698500" algn="l"/>
              </a:tabLst>
            </a:pPr>
            <a:r>
              <a:rPr sz="1200" dirty="0">
                <a:latin typeface="Times New Roman"/>
                <a:cs typeface="Times New Roman"/>
              </a:rPr>
              <a:t>For </a:t>
            </a:r>
            <a:r>
              <a:rPr sz="1200" spc="-5" dirty="0">
                <a:latin typeface="Times New Roman"/>
                <a:cs typeface="Times New Roman"/>
              </a:rPr>
              <a:t>Example, </a:t>
            </a:r>
            <a:r>
              <a:rPr sz="1200" dirty="0">
                <a:latin typeface="Times New Roman"/>
                <a:cs typeface="Times New Roman"/>
              </a:rPr>
              <a:t>voice or music from a </a:t>
            </a:r>
            <a:r>
              <a:rPr sz="1200" spc="-5" dirty="0">
                <a:latin typeface="Times New Roman"/>
                <a:cs typeface="Times New Roman"/>
              </a:rPr>
              <a:t>radio </a:t>
            </a:r>
            <a:r>
              <a:rPr sz="1200" dirty="0">
                <a:latin typeface="Times New Roman"/>
                <a:cs typeface="Times New Roman"/>
              </a:rPr>
              <a:t>station which is an analog signal is  </a:t>
            </a:r>
            <a:r>
              <a:rPr sz="1200" spc="-5" dirty="0">
                <a:latin typeface="Times New Roman"/>
                <a:cs typeface="Times New Roman"/>
              </a:rPr>
              <a:t>transmitted </a:t>
            </a:r>
            <a:r>
              <a:rPr sz="1200" dirty="0">
                <a:latin typeface="Times New Roman"/>
                <a:cs typeface="Times New Roman"/>
              </a:rPr>
              <a:t>through the air, </a:t>
            </a:r>
            <a:r>
              <a:rPr sz="1200" spc="-5" dirty="0">
                <a:latin typeface="Times New Roman"/>
                <a:cs typeface="Times New Roman"/>
              </a:rPr>
              <a:t>however </a:t>
            </a:r>
            <a:r>
              <a:rPr sz="1200" dirty="0">
                <a:latin typeface="Times New Roman"/>
                <a:cs typeface="Times New Roman"/>
              </a:rPr>
              <a:t>the </a:t>
            </a:r>
            <a:r>
              <a:rPr sz="1200" spc="-5" dirty="0">
                <a:latin typeface="Times New Roman"/>
                <a:cs typeface="Times New Roman"/>
              </a:rPr>
              <a:t>frequency of voice or music is not  suitable for </a:t>
            </a:r>
            <a:r>
              <a:rPr sz="1200" dirty="0">
                <a:latin typeface="Times New Roman"/>
                <a:cs typeface="Times New Roman"/>
              </a:rPr>
              <a:t>this </a:t>
            </a:r>
            <a:r>
              <a:rPr sz="1200" spc="-5" dirty="0">
                <a:latin typeface="Times New Roman"/>
                <a:cs typeface="Times New Roman"/>
              </a:rPr>
              <a:t>kind of</a:t>
            </a:r>
            <a:r>
              <a:rPr sz="1200" spc="-80" dirty="0">
                <a:latin typeface="Times New Roman"/>
                <a:cs typeface="Times New Roman"/>
              </a:rPr>
              <a:t> </a:t>
            </a:r>
            <a:r>
              <a:rPr sz="1200" dirty="0">
                <a:latin typeface="Times New Roman"/>
                <a:cs typeface="Times New Roman"/>
              </a:rPr>
              <a:t>Tx.</a:t>
            </a:r>
            <a:endParaRPr sz="1200">
              <a:latin typeface="Times New Roman"/>
              <a:cs typeface="Times New Roman"/>
            </a:endParaRPr>
          </a:p>
          <a:p>
            <a:pPr marL="698500" lvl="1" indent="-228600">
              <a:lnSpc>
                <a:spcPts val="1315"/>
              </a:lnSpc>
              <a:buFont typeface="Courier New"/>
              <a:buChar char="o"/>
              <a:tabLst>
                <a:tab pos="698500" algn="l"/>
              </a:tabLst>
            </a:pPr>
            <a:r>
              <a:rPr sz="1200" dirty="0">
                <a:latin typeface="Times New Roman"/>
                <a:cs typeface="Times New Roman"/>
              </a:rPr>
              <a:t>The signal should be carried </a:t>
            </a:r>
            <a:r>
              <a:rPr sz="1200" spc="-5" dirty="0">
                <a:latin typeface="Times New Roman"/>
                <a:cs typeface="Times New Roman"/>
              </a:rPr>
              <a:t>by </a:t>
            </a:r>
            <a:r>
              <a:rPr sz="1200" dirty="0">
                <a:latin typeface="Times New Roman"/>
                <a:cs typeface="Times New Roman"/>
              </a:rPr>
              <a:t>a </a:t>
            </a:r>
            <a:r>
              <a:rPr sz="1200" spc="-5" dirty="0">
                <a:latin typeface="Times New Roman"/>
                <a:cs typeface="Times New Roman"/>
              </a:rPr>
              <a:t>higher frequency</a:t>
            </a:r>
            <a:r>
              <a:rPr sz="1200" spc="-105"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698500" marR="5715" lvl="1" indent="-228600">
              <a:lnSpc>
                <a:spcPts val="1390"/>
              </a:lnSpc>
              <a:spcBef>
                <a:spcPts val="55"/>
              </a:spcBef>
              <a:buFont typeface="Courier New"/>
              <a:buChar char="o"/>
              <a:tabLst>
                <a:tab pos="698500" algn="l"/>
              </a:tabLst>
            </a:pPr>
            <a:r>
              <a:rPr sz="1200" dirty="0">
                <a:latin typeface="Times New Roman"/>
                <a:cs typeface="Times New Roman"/>
              </a:rPr>
              <a:t>This is called </a:t>
            </a:r>
            <a:r>
              <a:rPr sz="1200" b="1" dirty="0">
                <a:latin typeface="Times New Roman"/>
                <a:cs typeface="Times New Roman"/>
              </a:rPr>
              <a:t>“</a:t>
            </a:r>
            <a:r>
              <a:rPr sz="1200" b="1" i="1" u="heavy" dirty="0">
                <a:latin typeface="Times New Roman"/>
                <a:cs typeface="Times New Roman"/>
              </a:rPr>
              <a:t>Analog-to-Analog </a:t>
            </a:r>
            <a:r>
              <a:rPr sz="1200" b="1" i="1" u="heavy" spc="-5" dirty="0">
                <a:latin typeface="Times New Roman"/>
                <a:cs typeface="Times New Roman"/>
              </a:rPr>
              <a:t>Conversion</a:t>
            </a:r>
            <a:r>
              <a:rPr sz="1200" b="1" spc="-5" dirty="0">
                <a:latin typeface="Times New Roman"/>
                <a:cs typeface="Times New Roman"/>
              </a:rPr>
              <a:t>” </a:t>
            </a:r>
            <a:r>
              <a:rPr sz="1200" b="1" dirty="0">
                <a:latin typeface="Times New Roman"/>
                <a:cs typeface="Times New Roman"/>
              </a:rPr>
              <a:t>or “</a:t>
            </a:r>
            <a:r>
              <a:rPr sz="1200" b="1" i="1" u="heavy" dirty="0">
                <a:latin typeface="Times New Roman"/>
                <a:cs typeface="Times New Roman"/>
              </a:rPr>
              <a:t>Modulating an analog  Signal</a:t>
            </a:r>
            <a:r>
              <a:rPr sz="1200" b="1" dirty="0">
                <a:latin typeface="Times New Roman"/>
                <a:cs typeface="Times New Roman"/>
              </a:rPr>
              <a:t>”</a:t>
            </a:r>
            <a:endParaRPr sz="1200">
              <a:latin typeface="Times New Roman"/>
              <a:cs typeface="Times New Roman"/>
            </a:endParaRPr>
          </a:p>
          <a:p>
            <a:pPr algn="ctr">
              <a:lnSpc>
                <a:spcPts val="1575"/>
              </a:lnSpc>
            </a:pPr>
            <a:r>
              <a:rPr sz="1400" b="1" u="heavy" spc="-5" dirty="0">
                <a:latin typeface="Times New Roman"/>
                <a:cs typeface="Times New Roman"/>
              </a:rPr>
              <a:t>Types of</a:t>
            </a:r>
            <a:r>
              <a:rPr sz="1400" b="1" u="heavy" spc="-35" dirty="0">
                <a:latin typeface="Times New Roman"/>
                <a:cs typeface="Times New Roman"/>
              </a:rPr>
              <a:t> </a:t>
            </a:r>
            <a:r>
              <a:rPr sz="1400" b="1" u="heavy" spc="-5" dirty="0">
                <a:latin typeface="Times New Roman"/>
                <a:cs typeface="Times New Roman"/>
              </a:rPr>
              <a:t>Conversions</a:t>
            </a:r>
            <a:endParaRPr sz="1400">
              <a:latin typeface="Times New Roman"/>
              <a:cs typeface="Times New Roman"/>
            </a:endParaRPr>
          </a:p>
        </p:txBody>
      </p:sp>
      <p:sp>
        <p:nvSpPr>
          <p:cNvPr id="7" name="object 7"/>
          <p:cNvSpPr/>
          <p:nvPr/>
        </p:nvSpPr>
        <p:spPr>
          <a:xfrm>
            <a:off x="1572005" y="8194547"/>
            <a:ext cx="4648784" cy="877823"/>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9061704"/>
            <a:ext cx="5302250" cy="54419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Digital-to-Digital</a:t>
            </a:r>
            <a:r>
              <a:rPr sz="1200" b="1" spc="-35" dirty="0">
                <a:latin typeface="Times New Roman"/>
                <a:cs typeface="Times New Roman"/>
              </a:rPr>
              <a:t> </a:t>
            </a:r>
            <a:r>
              <a:rPr sz="1200" b="1" dirty="0">
                <a:latin typeface="Times New Roman"/>
                <a:cs typeface="Times New Roman"/>
              </a:rPr>
              <a:t>Conversion</a:t>
            </a:r>
            <a:endParaRPr sz="1200">
              <a:latin typeface="Times New Roman"/>
              <a:cs typeface="Times New Roman"/>
            </a:endParaRPr>
          </a:p>
          <a:p>
            <a:pPr marL="469900" marR="5080" indent="-228600">
              <a:lnSpc>
                <a:spcPts val="1380"/>
              </a:lnSpc>
              <a:spcBef>
                <a:spcPts val="60"/>
              </a:spcBef>
              <a:tabLst>
                <a:tab pos="1673225" algn="l"/>
                <a:tab pos="3078480" algn="l"/>
                <a:tab pos="3315970" algn="l"/>
                <a:tab pos="3637279" algn="l"/>
                <a:tab pos="4636770" algn="l"/>
                <a:tab pos="4899025" algn="l"/>
              </a:tabLst>
            </a:pPr>
            <a:r>
              <a:rPr sz="1200" spc="-5" dirty="0">
                <a:latin typeface="Courier New"/>
                <a:cs typeface="Courier New"/>
              </a:rPr>
              <a:t>o</a:t>
            </a:r>
            <a:r>
              <a:rPr sz="1200" spc="355" dirty="0">
                <a:latin typeface="Courier New"/>
                <a:cs typeface="Courier New"/>
              </a:rPr>
              <a:t> </a:t>
            </a:r>
            <a:r>
              <a:rPr sz="1200" dirty="0">
                <a:latin typeface="Times New Roman"/>
                <a:cs typeface="Times New Roman"/>
              </a:rPr>
              <a:t>Digit</a:t>
            </a:r>
            <a:r>
              <a:rPr sz="1200" spc="-5" dirty="0">
                <a:latin typeface="Times New Roman"/>
                <a:cs typeface="Times New Roman"/>
              </a:rPr>
              <a:t>a</a:t>
            </a:r>
            <a:r>
              <a:rPr sz="1200" dirty="0">
                <a:latin typeface="Times New Roman"/>
                <a:cs typeface="Times New Roman"/>
              </a:rPr>
              <a:t>l-t</a:t>
            </a:r>
            <a:r>
              <a:rPr sz="1200" spc="-10" dirty="0">
                <a:latin typeface="Times New Roman"/>
                <a:cs typeface="Times New Roman"/>
              </a:rPr>
              <a:t>o</a:t>
            </a:r>
            <a:r>
              <a:rPr sz="1200" dirty="0">
                <a:latin typeface="Times New Roman"/>
                <a:cs typeface="Times New Roman"/>
              </a:rPr>
              <a:t>-Digital	con</a:t>
            </a:r>
            <a:r>
              <a:rPr sz="1200" spc="-10" dirty="0">
                <a:latin typeface="Times New Roman"/>
                <a:cs typeface="Times New Roman"/>
              </a:rPr>
              <a:t>v</a:t>
            </a:r>
            <a:r>
              <a:rPr sz="1200" dirty="0">
                <a:latin typeface="Times New Roman"/>
                <a:cs typeface="Times New Roman"/>
              </a:rPr>
              <a:t>ersio</a:t>
            </a:r>
            <a:r>
              <a:rPr sz="1200" spc="-10" dirty="0">
                <a:latin typeface="Times New Roman"/>
                <a:cs typeface="Times New Roman"/>
              </a:rPr>
              <a:t>n</a:t>
            </a:r>
            <a:r>
              <a:rPr sz="1200" dirty="0">
                <a:latin typeface="Times New Roman"/>
                <a:cs typeface="Times New Roman"/>
              </a:rPr>
              <a:t>/enco</a:t>
            </a:r>
            <a:r>
              <a:rPr sz="1200" spc="-10" dirty="0">
                <a:latin typeface="Times New Roman"/>
                <a:cs typeface="Times New Roman"/>
              </a:rPr>
              <a:t>d</a:t>
            </a:r>
            <a:r>
              <a:rPr sz="1200" dirty="0">
                <a:latin typeface="Times New Roman"/>
                <a:cs typeface="Times New Roman"/>
              </a:rPr>
              <a:t>ing	is	the	represe</a:t>
            </a:r>
            <a:r>
              <a:rPr sz="1200" spc="-10" dirty="0">
                <a:latin typeface="Times New Roman"/>
                <a:cs typeface="Times New Roman"/>
              </a:rPr>
              <a:t>n</a:t>
            </a:r>
            <a:r>
              <a:rPr sz="1200" dirty="0">
                <a:latin typeface="Times New Roman"/>
                <a:cs typeface="Times New Roman"/>
              </a:rPr>
              <a:t>t</a:t>
            </a:r>
            <a:r>
              <a:rPr sz="1200" spc="-5" dirty="0">
                <a:latin typeface="Times New Roman"/>
                <a:cs typeface="Times New Roman"/>
              </a:rPr>
              <a:t>a</a:t>
            </a:r>
            <a:r>
              <a:rPr sz="1200" dirty="0">
                <a:latin typeface="Times New Roman"/>
                <a:cs typeface="Times New Roman"/>
              </a:rPr>
              <a:t>tion	of	digit</a:t>
            </a:r>
            <a:r>
              <a:rPr sz="1200" spc="-5" dirty="0">
                <a:latin typeface="Times New Roman"/>
                <a:cs typeface="Times New Roman"/>
              </a:rPr>
              <a:t>a</a:t>
            </a:r>
            <a:r>
              <a:rPr sz="1200" dirty="0">
                <a:latin typeface="Times New Roman"/>
                <a:cs typeface="Times New Roman"/>
              </a:rPr>
              <a:t>l  </a:t>
            </a:r>
            <a:r>
              <a:rPr sz="1200" spc="-5" dirty="0">
                <a:latin typeface="Times New Roman"/>
                <a:cs typeface="Times New Roman"/>
              </a:rPr>
              <a:t>information </a:t>
            </a:r>
            <a:r>
              <a:rPr sz="1200" dirty="0">
                <a:latin typeface="Times New Roman"/>
                <a:cs typeface="Times New Roman"/>
              </a:rPr>
              <a:t>by digital</a:t>
            </a:r>
            <a:r>
              <a:rPr sz="1200" spc="-50" dirty="0">
                <a:latin typeface="Times New Roman"/>
                <a:cs typeface="Times New Roman"/>
              </a:rPr>
              <a:t> </a:t>
            </a:r>
            <a:r>
              <a:rPr sz="1200" dirty="0">
                <a:latin typeface="Times New Roman"/>
                <a:cs typeface="Times New Roman"/>
              </a:rPr>
              <a:t>signal</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70</a:t>
            </a:r>
            <a:endParaRPr sz="1200">
              <a:latin typeface="Times New Roman"/>
              <a:cs typeface="Times New Roman"/>
            </a:endParaRPr>
          </a:p>
        </p:txBody>
      </p:sp>
    </p:spTree>
    <p:extLst>
      <p:ext uri="{BB962C8B-B14F-4D97-AF65-F5344CB8AC3E}">
        <p14:creationId xmlns:p14="http://schemas.microsoft.com/office/powerpoint/2010/main" val="9813481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14399"/>
            <a:ext cx="5073650" cy="708660"/>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spc="-5" dirty="0">
                <a:latin typeface="Times New Roman"/>
                <a:cs typeface="Times New Roman"/>
              </a:rPr>
              <a:t>For Example when you </a:t>
            </a:r>
            <a:r>
              <a:rPr sz="1200" dirty="0">
                <a:latin typeface="Times New Roman"/>
                <a:cs typeface="Times New Roman"/>
              </a:rPr>
              <a:t>Tx </a:t>
            </a:r>
            <a:r>
              <a:rPr sz="1200" spc="-5" dirty="0">
                <a:latin typeface="Times New Roman"/>
                <a:cs typeface="Times New Roman"/>
              </a:rPr>
              <a:t>data from Computer </a:t>
            </a:r>
            <a:r>
              <a:rPr sz="1200" dirty="0">
                <a:latin typeface="Times New Roman"/>
                <a:cs typeface="Times New Roman"/>
              </a:rPr>
              <a:t>to the </a:t>
            </a:r>
            <a:r>
              <a:rPr sz="1200" spc="-5" dirty="0">
                <a:latin typeface="Times New Roman"/>
                <a:cs typeface="Times New Roman"/>
              </a:rPr>
              <a:t>Printer, both original  </a:t>
            </a:r>
            <a:r>
              <a:rPr sz="1200" dirty="0">
                <a:latin typeface="Times New Roman"/>
                <a:cs typeface="Times New Roman"/>
              </a:rPr>
              <a:t>and </a:t>
            </a:r>
            <a:r>
              <a:rPr sz="1200" spc="-5" dirty="0">
                <a:latin typeface="Times New Roman"/>
                <a:cs typeface="Times New Roman"/>
              </a:rPr>
              <a:t>transmitted </a:t>
            </a:r>
            <a:r>
              <a:rPr sz="1200" dirty="0">
                <a:latin typeface="Times New Roman"/>
                <a:cs typeface="Times New Roman"/>
              </a:rPr>
              <a:t>data have to be</a:t>
            </a:r>
            <a:r>
              <a:rPr sz="1200" spc="-50" dirty="0">
                <a:latin typeface="Times New Roman"/>
                <a:cs typeface="Times New Roman"/>
              </a:rPr>
              <a:t> </a:t>
            </a:r>
            <a:r>
              <a:rPr sz="1200" dirty="0">
                <a:latin typeface="Times New Roman"/>
                <a:cs typeface="Times New Roman"/>
              </a:rPr>
              <a:t>digital</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In this type of encoding, 1’s and 0’s generated by the </a:t>
            </a:r>
            <a:r>
              <a:rPr sz="1200" spc="-5" dirty="0">
                <a:latin typeface="Times New Roman"/>
                <a:cs typeface="Times New Roman"/>
              </a:rPr>
              <a:t>computer </a:t>
            </a:r>
            <a:r>
              <a:rPr sz="1200" dirty="0">
                <a:latin typeface="Times New Roman"/>
                <a:cs typeface="Times New Roman"/>
              </a:rPr>
              <a:t>are </a:t>
            </a:r>
            <a:r>
              <a:rPr sz="1200" spc="-5" dirty="0">
                <a:latin typeface="Times New Roman"/>
                <a:cs typeface="Times New Roman"/>
              </a:rPr>
              <a:t>translated  </a:t>
            </a:r>
            <a:r>
              <a:rPr sz="1200" dirty="0">
                <a:latin typeface="Times New Roman"/>
                <a:cs typeface="Times New Roman"/>
              </a:rPr>
              <a:t>into </a:t>
            </a:r>
            <a:r>
              <a:rPr sz="1200" spc="-5" dirty="0">
                <a:latin typeface="Times New Roman"/>
                <a:cs typeface="Times New Roman"/>
              </a:rPr>
              <a:t>voltage pulses </a:t>
            </a:r>
            <a:r>
              <a:rPr sz="1200" dirty="0">
                <a:latin typeface="Times New Roman"/>
                <a:cs typeface="Times New Roman"/>
              </a:rPr>
              <a:t>that can be propagated over the</a:t>
            </a:r>
            <a:r>
              <a:rPr sz="1200" spc="-105" dirty="0">
                <a:latin typeface="Times New Roman"/>
                <a:cs typeface="Times New Roman"/>
              </a:rPr>
              <a:t> </a:t>
            </a:r>
            <a:r>
              <a:rPr sz="1200" dirty="0">
                <a:latin typeface="Times New Roman"/>
                <a:cs typeface="Times New Roman"/>
              </a:rPr>
              <a:t>wire</a:t>
            </a:r>
            <a:endParaRPr sz="1200">
              <a:latin typeface="Times New Roman"/>
              <a:cs typeface="Times New Roman"/>
            </a:endParaRPr>
          </a:p>
        </p:txBody>
      </p:sp>
      <p:sp>
        <p:nvSpPr>
          <p:cNvPr id="7" name="object 7"/>
          <p:cNvSpPr/>
          <p:nvPr/>
        </p:nvSpPr>
        <p:spPr>
          <a:xfrm>
            <a:off x="1783079" y="1790700"/>
            <a:ext cx="4226826" cy="75437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086100" y="3535679"/>
            <a:ext cx="1828800" cy="457200"/>
          </a:xfrm>
          <a:custGeom>
            <a:avLst/>
            <a:gdLst/>
            <a:ahLst/>
            <a:cxnLst/>
            <a:rect l="l" t="t" r="r" b="b"/>
            <a:pathLst>
              <a:path w="1828800" h="457200">
                <a:moveTo>
                  <a:pt x="1828800" y="0"/>
                </a:moveTo>
                <a:lnTo>
                  <a:pt x="0" y="0"/>
                </a:lnTo>
                <a:lnTo>
                  <a:pt x="0" y="457200"/>
                </a:lnTo>
                <a:lnTo>
                  <a:pt x="1828800" y="457200"/>
                </a:lnTo>
                <a:lnTo>
                  <a:pt x="1828800" y="0"/>
                </a:lnTo>
                <a:close/>
              </a:path>
            </a:pathLst>
          </a:custGeom>
          <a:ln w="9525">
            <a:solidFill>
              <a:srgbClr val="000000"/>
            </a:solidFill>
          </a:ln>
        </p:spPr>
        <p:txBody>
          <a:bodyPr wrap="square" lIns="0" tIns="0" rIns="0" bIns="0" rtlCol="0"/>
          <a:lstStyle/>
          <a:p>
            <a:endParaRPr/>
          </a:p>
        </p:txBody>
      </p:sp>
      <p:sp>
        <p:nvSpPr>
          <p:cNvPr id="9" name="object 9"/>
          <p:cNvSpPr txBox="1"/>
          <p:nvPr/>
        </p:nvSpPr>
        <p:spPr>
          <a:xfrm>
            <a:off x="1587500" y="2720339"/>
            <a:ext cx="4860925" cy="1049655"/>
          </a:xfrm>
          <a:prstGeom prst="rect">
            <a:avLst/>
          </a:prstGeom>
        </p:spPr>
        <p:txBody>
          <a:bodyPr vert="horz" wrap="square" lIns="0" tIns="0" rIns="0" bIns="0" rtlCol="0">
            <a:spAutoFit/>
          </a:bodyPr>
          <a:lstStyle/>
          <a:p>
            <a:pPr marL="241300" marR="5080" indent="-228600">
              <a:lnSpc>
                <a:spcPts val="1380"/>
              </a:lnSpc>
            </a:pPr>
            <a:r>
              <a:rPr sz="1200" spc="-5" dirty="0">
                <a:latin typeface="Courier New"/>
                <a:cs typeface="Courier New"/>
              </a:rPr>
              <a:t>o </a:t>
            </a: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the relationship between </a:t>
            </a:r>
            <a:r>
              <a:rPr sz="1200" spc="-5" dirty="0">
                <a:latin typeface="Times New Roman"/>
                <a:cs typeface="Times New Roman"/>
              </a:rPr>
              <a:t>digital information, digital-to-digital  encoding hardware </a:t>
            </a:r>
            <a:r>
              <a:rPr sz="1200" dirty="0">
                <a:latin typeface="Times New Roman"/>
                <a:cs typeface="Times New Roman"/>
              </a:rPr>
              <a:t>, </a:t>
            </a:r>
            <a:r>
              <a:rPr sz="1200" spc="-5" dirty="0">
                <a:latin typeface="Times New Roman"/>
                <a:cs typeface="Times New Roman"/>
              </a:rPr>
              <a:t>and the resultant </a:t>
            </a:r>
            <a:r>
              <a:rPr sz="1200" dirty="0">
                <a:latin typeface="Times New Roman"/>
                <a:cs typeface="Times New Roman"/>
              </a:rPr>
              <a:t>digital</a:t>
            </a:r>
            <a:r>
              <a:rPr sz="1200" spc="-35"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127760">
              <a:lnSpc>
                <a:spcPct val="100000"/>
              </a:lnSpc>
            </a:pPr>
            <a:r>
              <a:rPr sz="1200" b="1" dirty="0">
                <a:latin typeface="Times New Roman"/>
                <a:cs typeface="Times New Roman"/>
              </a:rPr>
              <a:t>Types of Digital-to-Digital</a:t>
            </a:r>
            <a:r>
              <a:rPr sz="1200" b="1" spc="-105" dirty="0">
                <a:latin typeface="Times New Roman"/>
                <a:cs typeface="Times New Roman"/>
              </a:rPr>
              <a:t> </a:t>
            </a:r>
            <a:r>
              <a:rPr sz="1200" b="1" dirty="0">
                <a:latin typeface="Times New Roman"/>
                <a:cs typeface="Times New Roman"/>
              </a:rPr>
              <a:t>Encoding</a:t>
            </a:r>
            <a:endParaRPr sz="1200">
              <a:latin typeface="Times New Roman"/>
              <a:cs typeface="Times New Roman"/>
            </a:endParaRPr>
          </a:p>
          <a:p>
            <a:pPr>
              <a:lnSpc>
                <a:spcPct val="100000"/>
              </a:lnSpc>
              <a:spcBef>
                <a:spcPts val="20"/>
              </a:spcBef>
            </a:pPr>
            <a:endParaRPr sz="1050">
              <a:latin typeface="Times New Roman"/>
              <a:cs typeface="Times New Roman"/>
            </a:endParaRPr>
          </a:p>
          <a:p>
            <a:pPr marR="24130" algn="ctr">
              <a:lnSpc>
                <a:spcPct val="100000"/>
              </a:lnSpc>
            </a:pPr>
            <a:r>
              <a:rPr sz="1200" spc="-5" dirty="0">
                <a:latin typeface="Times New Roman"/>
                <a:cs typeface="Times New Roman"/>
              </a:rPr>
              <a:t>Digital/Digital</a:t>
            </a:r>
            <a:r>
              <a:rPr sz="1200" spc="-35" dirty="0">
                <a:latin typeface="Times New Roman"/>
                <a:cs typeface="Times New Roman"/>
              </a:rPr>
              <a:t> </a:t>
            </a:r>
            <a:r>
              <a:rPr sz="1200" dirty="0">
                <a:latin typeface="Times New Roman"/>
                <a:cs typeface="Times New Roman"/>
              </a:rPr>
              <a:t>Encoding</a:t>
            </a:r>
            <a:endParaRPr sz="1200">
              <a:latin typeface="Times New Roman"/>
              <a:cs typeface="Times New Roman"/>
            </a:endParaRPr>
          </a:p>
        </p:txBody>
      </p:sp>
      <p:sp>
        <p:nvSpPr>
          <p:cNvPr id="10" name="object 10"/>
          <p:cNvSpPr/>
          <p:nvPr/>
        </p:nvSpPr>
        <p:spPr>
          <a:xfrm>
            <a:off x="1485900" y="4907279"/>
            <a:ext cx="1143000" cy="457200"/>
          </a:xfrm>
          <a:custGeom>
            <a:avLst/>
            <a:gdLst/>
            <a:ahLst/>
            <a:cxnLst/>
            <a:rect l="l" t="t" r="r" b="b"/>
            <a:pathLst>
              <a:path w="1143000" h="457200">
                <a:moveTo>
                  <a:pt x="1143000" y="0"/>
                </a:moveTo>
                <a:lnTo>
                  <a:pt x="0" y="0"/>
                </a:lnTo>
                <a:lnTo>
                  <a:pt x="0" y="457200"/>
                </a:lnTo>
                <a:lnTo>
                  <a:pt x="1143000" y="457200"/>
                </a:lnTo>
                <a:lnTo>
                  <a:pt x="1143000" y="0"/>
                </a:lnTo>
                <a:close/>
              </a:path>
            </a:pathLst>
          </a:custGeom>
          <a:ln w="9525">
            <a:solidFill>
              <a:srgbClr val="000000"/>
            </a:solidFill>
          </a:ln>
        </p:spPr>
        <p:txBody>
          <a:bodyPr wrap="square" lIns="0" tIns="0" rIns="0" bIns="0" rtlCol="0"/>
          <a:lstStyle/>
          <a:p>
            <a:endParaRPr/>
          </a:p>
        </p:txBody>
      </p:sp>
      <p:sp>
        <p:nvSpPr>
          <p:cNvPr id="11" name="object 11"/>
          <p:cNvSpPr txBox="1"/>
          <p:nvPr/>
        </p:nvSpPr>
        <p:spPr>
          <a:xfrm>
            <a:off x="1774189" y="4946141"/>
            <a:ext cx="568325"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Unipolar</a:t>
            </a:r>
            <a:endParaRPr sz="1200">
              <a:latin typeface="Times New Roman"/>
              <a:cs typeface="Times New Roman"/>
            </a:endParaRPr>
          </a:p>
        </p:txBody>
      </p:sp>
      <p:sp>
        <p:nvSpPr>
          <p:cNvPr id="12" name="object 12"/>
          <p:cNvSpPr/>
          <p:nvPr/>
        </p:nvSpPr>
        <p:spPr>
          <a:xfrm>
            <a:off x="3429000" y="4907279"/>
            <a:ext cx="1143000" cy="458470"/>
          </a:xfrm>
          <a:custGeom>
            <a:avLst/>
            <a:gdLst/>
            <a:ahLst/>
            <a:cxnLst/>
            <a:rect l="l" t="t" r="r" b="b"/>
            <a:pathLst>
              <a:path w="1143000" h="458470">
                <a:moveTo>
                  <a:pt x="1143000" y="0"/>
                </a:moveTo>
                <a:lnTo>
                  <a:pt x="0" y="0"/>
                </a:lnTo>
                <a:lnTo>
                  <a:pt x="0" y="457962"/>
                </a:lnTo>
                <a:lnTo>
                  <a:pt x="1143000" y="457962"/>
                </a:lnTo>
                <a:lnTo>
                  <a:pt x="1143000" y="0"/>
                </a:lnTo>
                <a:close/>
              </a:path>
            </a:pathLst>
          </a:custGeom>
          <a:ln w="9525">
            <a:solidFill>
              <a:srgbClr val="000000"/>
            </a:solidFill>
          </a:ln>
        </p:spPr>
        <p:txBody>
          <a:bodyPr wrap="square" lIns="0" tIns="0" rIns="0" bIns="0" rtlCol="0"/>
          <a:lstStyle/>
          <a:p>
            <a:endParaRPr/>
          </a:p>
        </p:txBody>
      </p:sp>
      <p:sp>
        <p:nvSpPr>
          <p:cNvPr id="13" name="object 13"/>
          <p:cNvSpPr txBox="1"/>
          <p:nvPr/>
        </p:nvSpPr>
        <p:spPr>
          <a:xfrm>
            <a:off x="3827017" y="4946141"/>
            <a:ext cx="34798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Polar</a:t>
            </a:r>
            <a:endParaRPr sz="1200">
              <a:latin typeface="Times New Roman"/>
              <a:cs typeface="Times New Roman"/>
            </a:endParaRPr>
          </a:p>
        </p:txBody>
      </p:sp>
      <p:sp>
        <p:nvSpPr>
          <p:cNvPr id="14" name="object 14"/>
          <p:cNvSpPr/>
          <p:nvPr/>
        </p:nvSpPr>
        <p:spPr>
          <a:xfrm>
            <a:off x="5257800" y="4907279"/>
            <a:ext cx="1143000" cy="457200"/>
          </a:xfrm>
          <a:custGeom>
            <a:avLst/>
            <a:gdLst/>
            <a:ahLst/>
            <a:cxnLst/>
            <a:rect l="l" t="t" r="r" b="b"/>
            <a:pathLst>
              <a:path w="1143000" h="457200">
                <a:moveTo>
                  <a:pt x="1143000" y="0"/>
                </a:moveTo>
                <a:lnTo>
                  <a:pt x="0" y="0"/>
                </a:lnTo>
                <a:lnTo>
                  <a:pt x="0" y="457200"/>
                </a:lnTo>
                <a:lnTo>
                  <a:pt x="1143000" y="457200"/>
                </a:lnTo>
                <a:lnTo>
                  <a:pt x="1143000" y="0"/>
                </a:lnTo>
                <a:close/>
              </a:path>
            </a:pathLst>
          </a:custGeom>
          <a:ln w="9525">
            <a:solidFill>
              <a:srgbClr val="000000"/>
            </a:solidFill>
          </a:ln>
        </p:spPr>
        <p:txBody>
          <a:bodyPr wrap="square" lIns="0" tIns="0" rIns="0" bIns="0" rtlCol="0"/>
          <a:lstStyle/>
          <a:p>
            <a:endParaRPr/>
          </a:p>
        </p:txBody>
      </p:sp>
      <p:sp>
        <p:nvSpPr>
          <p:cNvPr id="15" name="object 15"/>
          <p:cNvSpPr txBox="1"/>
          <p:nvPr/>
        </p:nvSpPr>
        <p:spPr>
          <a:xfrm>
            <a:off x="5588000" y="4946141"/>
            <a:ext cx="483870"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Bipolar</a:t>
            </a:r>
            <a:endParaRPr sz="1200">
              <a:latin typeface="Times New Roman"/>
              <a:cs typeface="Times New Roman"/>
            </a:endParaRPr>
          </a:p>
        </p:txBody>
      </p:sp>
      <p:sp>
        <p:nvSpPr>
          <p:cNvPr id="16" name="object 16"/>
          <p:cNvSpPr/>
          <p:nvPr/>
        </p:nvSpPr>
        <p:spPr>
          <a:xfrm>
            <a:off x="1943100" y="3992879"/>
            <a:ext cx="1943100" cy="457200"/>
          </a:xfrm>
          <a:custGeom>
            <a:avLst/>
            <a:gdLst/>
            <a:ahLst/>
            <a:cxnLst/>
            <a:rect l="l" t="t" r="r" b="b"/>
            <a:pathLst>
              <a:path w="1943100" h="457200">
                <a:moveTo>
                  <a:pt x="1943100" y="0"/>
                </a:moveTo>
                <a:lnTo>
                  <a:pt x="1943100" y="457200"/>
                </a:lnTo>
                <a:lnTo>
                  <a:pt x="0" y="457200"/>
                </a:lnTo>
              </a:path>
            </a:pathLst>
          </a:custGeom>
          <a:ln w="9525">
            <a:solidFill>
              <a:srgbClr val="000000"/>
            </a:solidFill>
          </a:ln>
        </p:spPr>
        <p:txBody>
          <a:bodyPr wrap="square" lIns="0" tIns="0" rIns="0" bIns="0" rtlCol="0"/>
          <a:lstStyle/>
          <a:p>
            <a:endParaRPr/>
          </a:p>
        </p:txBody>
      </p:sp>
      <p:sp>
        <p:nvSpPr>
          <p:cNvPr id="17" name="object 17"/>
          <p:cNvSpPr/>
          <p:nvPr/>
        </p:nvSpPr>
        <p:spPr>
          <a:xfrm>
            <a:off x="3886200" y="4450079"/>
            <a:ext cx="2057400" cy="457200"/>
          </a:xfrm>
          <a:custGeom>
            <a:avLst/>
            <a:gdLst/>
            <a:ahLst/>
            <a:cxnLst/>
            <a:rect l="l" t="t" r="r" b="b"/>
            <a:pathLst>
              <a:path w="2057400" h="457200">
                <a:moveTo>
                  <a:pt x="0" y="0"/>
                </a:moveTo>
                <a:lnTo>
                  <a:pt x="2057400" y="0"/>
                </a:lnTo>
                <a:lnTo>
                  <a:pt x="2057400" y="457200"/>
                </a:lnTo>
              </a:path>
            </a:pathLst>
          </a:custGeom>
          <a:ln w="9525">
            <a:solidFill>
              <a:srgbClr val="000000"/>
            </a:solidFill>
          </a:ln>
        </p:spPr>
        <p:txBody>
          <a:bodyPr wrap="square" lIns="0" tIns="0" rIns="0" bIns="0" rtlCol="0"/>
          <a:lstStyle/>
          <a:p>
            <a:endParaRPr/>
          </a:p>
        </p:txBody>
      </p:sp>
      <p:sp>
        <p:nvSpPr>
          <p:cNvPr id="18" name="object 18"/>
          <p:cNvSpPr/>
          <p:nvPr/>
        </p:nvSpPr>
        <p:spPr>
          <a:xfrm>
            <a:off x="3886200" y="4450079"/>
            <a:ext cx="0" cy="457200"/>
          </a:xfrm>
          <a:custGeom>
            <a:avLst/>
            <a:gdLst/>
            <a:ahLst/>
            <a:cxnLst/>
            <a:rect l="l" t="t" r="r" b="b"/>
            <a:pathLst>
              <a:path h="457200">
                <a:moveTo>
                  <a:pt x="0" y="0"/>
                </a:moveTo>
                <a:lnTo>
                  <a:pt x="0" y="457200"/>
                </a:lnTo>
              </a:path>
            </a:pathLst>
          </a:custGeom>
          <a:ln w="9525">
            <a:solidFill>
              <a:srgbClr val="000000"/>
            </a:solidFill>
          </a:ln>
        </p:spPr>
        <p:txBody>
          <a:bodyPr wrap="square" lIns="0" tIns="0" rIns="0" bIns="0" rtlCol="0"/>
          <a:lstStyle/>
          <a:p>
            <a:endParaRPr/>
          </a:p>
        </p:txBody>
      </p:sp>
      <p:sp>
        <p:nvSpPr>
          <p:cNvPr id="19" name="object 19"/>
          <p:cNvSpPr/>
          <p:nvPr/>
        </p:nvSpPr>
        <p:spPr>
          <a:xfrm>
            <a:off x="1943100" y="4450079"/>
            <a:ext cx="0" cy="457200"/>
          </a:xfrm>
          <a:custGeom>
            <a:avLst/>
            <a:gdLst/>
            <a:ahLst/>
            <a:cxnLst/>
            <a:rect l="l" t="t" r="r" b="b"/>
            <a:pathLst>
              <a:path h="457200">
                <a:moveTo>
                  <a:pt x="0" y="0"/>
                </a:moveTo>
                <a:lnTo>
                  <a:pt x="0" y="457200"/>
                </a:lnTo>
              </a:path>
            </a:pathLst>
          </a:custGeom>
          <a:ln w="9525">
            <a:solidFill>
              <a:srgbClr val="000000"/>
            </a:solidFill>
          </a:ln>
        </p:spPr>
        <p:txBody>
          <a:bodyPr wrap="square" lIns="0" tIns="0" rIns="0" bIns="0" rtlCol="0"/>
          <a:lstStyle/>
          <a:p>
            <a:endParaRPr/>
          </a:p>
        </p:txBody>
      </p:sp>
      <p:sp>
        <p:nvSpPr>
          <p:cNvPr id="20" name="object 20"/>
          <p:cNvSpPr txBox="1"/>
          <p:nvPr/>
        </p:nvSpPr>
        <p:spPr>
          <a:xfrm>
            <a:off x="1358900" y="5583173"/>
            <a:ext cx="5302250" cy="106997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10" dirty="0">
                <a:latin typeface="Times New Roman"/>
                <a:cs typeface="Times New Roman"/>
              </a:rPr>
              <a:t>UNIPOLAR</a:t>
            </a:r>
            <a:endParaRPr sz="1200">
              <a:latin typeface="Times New Roman"/>
              <a:cs typeface="Times New Roman"/>
            </a:endParaRPr>
          </a:p>
          <a:p>
            <a:pPr marL="698500" lvl="1" indent="-228600">
              <a:lnSpc>
                <a:spcPts val="1375"/>
              </a:lnSpc>
              <a:buFont typeface="Meiryo"/>
              <a:buChar char="➢"/>
              <a:tabLst>
                <a:tab pos="698500" algn="l"/>
              </a:tabLst>
            </a:pPr>
            <a:r>
              <a:rPr sz="1200" dirty="0">
                <a:latin typeface="Times New Roman"/>
                <a:cs typeface="Times New Roman"/>
              </a:rPr>
              <a:t>Encoding is </a:t>
            </a:r>
            <a:r>
              <a:rPr sz="1200" spc="-5" dirty="0">
                <a:latin typeface="Times New Roman"/>
                <a:cs typeface="Times New Roman"/>
              </a:rPr>
              <a:t>simple </a:t>
            </a:r>
            <a:r>
              <a:rPr sz="1200" dirty="0">
                <a:latin typeface="Times New Roman"/>
                <a:cs typeface="Times New Roman"/>
              </a:rPr>
              <a:t>, with </a:t>
            </a:r>
            <a:r>
              <a:rPr sz="1200" spc="-5" dirty="0">
                <a:latin typeface="Times New Roman"/>
                <a:cs typeface="Times New Roman"/>
              </a:rPr>
              <a:t>only one </a:t>
            </a:r>
            <a:r>
              <a:rPr sz="1200" dirty="0">
                <a:latin typeface="Times New Roman"/>
                <a:cs typeface="Times New Roman"/>
              </a:rPr>
              <a:t>technique in</a:t>
            </a:r>
            <a:r>
              <a:rPr sz="1200" spc="-105" dirty="0">
                <a:latin typeface="Times New Roman"/>
                <a:cs typeface="Times New Roman"/>
              </a:rPr>
              <a:t> </a:t>
            </a:r>
            <a:r>
              <a:rPr sz="1200" spc="-5" dirty="0">
                <a:latin typeface="Times New Roman"/>
                <a:cs typeface="Times New Roman"/>
              </a:rPr>
              <a:t>use</a:t>
            </a:r>
            <a:endParaRPr sz="120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Simple </a:t>
            </a:r>
            <a:r>
              <a:rPr sz="1200" dirty="0">
                <a:latin typeface="Times New Roman"/>
                <a:cs typeface="Times New Roman"/>
              </a:rPr>
              <a:t>and</a:t>
            </a:r>
            <a:r>
              <a:rPr sz="1200" spc="-45" dirty="0">
                <a:latin typeface="Times New Roman"/>
                <a:cs typeface="Times New Roman"/>
              </a:rPr>
              <a:t> </a:t>
            </a:r>
            <a:r>
              <a:rPr sz="1200" spc="-5" dirty="0">
                <a:latin typeface="Times New Roman"/>
                <a:cs typeface="Times New Roman"/>
              </a:rPr>
              <a:t>Primitive</a:t>
            </a:r>
            <a:endParaRPr sz="120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Almost Obsolete</a:t>
            </a:r>
            <a:r>
              <a:rPr sz="1200" spc="-85" dirty="0">
                <a:latin typeface="Times New Roman"/>
                <a:cs typeface="Times New Roman"/>
              </a:rPr>
              <a:t> </a:t>
            </a:r>
            <a:r>
              <a:rPr sz="1200" spc="-5" dirty="0">
                <a:latin typeface="Times New Roman"/>
                <a:cs typeface="Times New Roman"/>
              </a:rPr>
              <a:t>Today</a:t>
            </a:r>
            <a:endParaRPr sz="1200">
              <a:latin typeface="Times New Roman"/>
              <a:cs typeface="Times New Roman"/>
            </a:endParaRPr>
          </a:p>
          <a:p>
            <a:pPr marL="698500" marR="5080" lvl="1" indent="-228600">
              <a:lnSpc>
                <a:spcPts val="1380"/>
              </a:lnSpc>
              <a:spcBef>
                <a:spcPts val="65"/>
              </a:spcBef>
              <a:buFont typeface="Meiryo"/>
              <a:buChar char="➢"/>
              <a:tabLst>
                <a:tab pos="698500" algn="l"/>
              </a:tabLst>
            </a:pPr>
            <a:r>
              <a:rPr sz="1200" spc="-5" dirty="0">
                <a:latin typeface="Times New Roman"/>
                <a:cs typeface="Times New Roman"/>
              </a:rPr>
              <a:t>Study provides </a:t>
            </a:r>
            <a:r>
              <a:rPr sz="1200" dirty="0">
                <a:latin typeface="Times New Roman"/>
                <a:cs typeface="Times New Roman"/>
              </a:rPr>
              <a:t>introduction to concepts </a:t>
            </a:r>
            <a:r>
              <a:rPr sz="1200" spc="-5" dirty="0">
                <a:latin typeface="Times New Roman"/>
                <a:cs typeface="Times New Roman"/>
              </a:rPr>
              <a:t>and problems involved with more  complex </a:t>
            </a:r>
            <a:r>
              <a:rPr sz="1200" dirty="0">
                <a:latin typeface="Times New Roman"/>
                <a:cs typeface="Times New Roman"/>
              </a:rPr>
              <a:t>encoding</a:t>
            </a:r>
            <a:r>
              <a:rPr sz="1200" spc="-60" dirty="0">
                <a:latin typeface="Times New Roman"/>
                <a:cs typeface="Times New Roman"/>
              </a:rPr>
              <a:t> </a:t>
            </a:r>
            <a:r>
              <a:rPr sz="1200" spc="-5" dirty="0">
                <a:latin typeface="Times New Roman"/>
                <a:cs typeface="Times New Roman"/>
              </a:rPr>
              <a:t>systems</a:t>
            </a:r>
            <a:endParaRPr sz="1200">
              <a:latin typeface="Times New Roman"/>
              <a:cs typeface="Times New Roman"/>
            </a:endParaRPr>
          </a:p>
        </p:txBody>
      </p:sp>
      <p:sp>
        <p:nvSpPr>
          <p:cNvPr id="21" name="object 21"/>
          <p:cNvSpPr/>
          <p:nvPr/>
        </p:nvSpPr>
        <p:spPr>
          <a:xfrm>
            <a:off x="1779270" y="6820661"/>
            <a:ext cx="4235704" cy="1757171"/>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2273300" y="8577071"/>
            <a:ext cx="4387215" cy="89471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Digital </a:t>
            </a:r>
            <a:r>
              <a:rPr sz="1200" spc="-5" dirty="0">
                <a:latin typeface="Times New Roman"/>
                <a:cs typeface="Times New Roman"/>
              </a:rPr>
              <a:t>Transmission </a:t>
            </a:r>
            <a:r>
              <a:rPr sz="1200" dirty="0">
                <a:latin typeface="Times New Roman"/>
                <a:cs typeface="Times New Roman"/>
              </a:rPr>
              <a:t>system </a:t>
            </a:r>
            <a:r>
              <a:rPr sz="1200" spc="-5" dirty="0">
                <a:latin typeface="Times New Roman"/>
                <a:cs typeface="Times New Roman"/>
              </a:rPr>
              <a:t>works </a:t>
            </a:r>
            <a:r>
              <a:rPr sz="1200" dirty="0">
                <a:latin typeface="Times New Roman"/>
                <a:cs typeface="Times New Roman"/>
              </a:rPr>
              <a:t>by sending voltage pulses on  the Tx.</a:t>
            </a:r>
            <a:r>
              <a:rPr sz="1200" spc="-8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One voltage level stands for </a:t>
            </a:r>
            <a:r>
              <a:rPr sz="1200" spc="-5" dirty="0">
                <a:latin typeface="Times New Roman"/>
                <a:cs typeface="Times New Roman"/>
              </a:rPr>
              <a:t>binary </a:t>
            </a:r>
            <a:r>
              <a:rPr sz="1200" dirty="0">
                <a:latin typeface="Times New Roman"/>
                <a:cs typeface="Times New Roman"/>
              </a:rPr>
              <a:t>0 </a:t>
            </a:r>
            <a:r>
              <a:rPr sz="1200" spc="-5" dirty="0">
                <a:latin typeface="Times New Roman"/>
                <a:cs typeface="Times New Roman"/>
              </a:rPr>
              <a:t>while the other stands for  </a:t>
            </a:r>
            <a:r>
              <a:rPr sz="1200" dirty="0">
                <a:latin typeface="Times New Roman"/>
                <a:cs typeface="Times New Roman"/>
              </a:rPr>
              <a:t>binary</a:t>
            </a:r>
            <a:r>
              <a:rPr sz="1200" spc="-100"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It is called Unipolar because it </a:t>
            </a:r>
            <a:r>
              <a:rPr sz="1200" spc="-5" dirty="0">
                <a:latin typeface="Times New Roman"/>
                <a:cs typeface="Times New Roman"/>
              </a:rPr>
              <a:t>uses only one</a:t>
            </a:r>
            <a:r>
              <a:rPr sz="1200" spc="-110" dirty="0">
                <a:latin typeface="Times New Roman"/>
                <a:cs typeface="Times New Roman"/>
              </a:rPr>
              <a:t> </a:t>
            </a:r>
            <a:r>
              <a:rPr sz="1200" spc="-5" dirty="0">
                <a:latin typeface="Times New Roman"/>
                <a:cs typeface="Times New Roman"/>
              </a:rPr>
              <a:t>polarity</a:t>
            </a:r>
            <a:endParaRPr sz="1200">
              <a:latin typeface="Times New Roman"/>
              <a:cs typeface="Times New Roman"/>
            </a:endParaRPr>
          </a:p>
        </p:txBody>
      </p:sp>
      <p:sp>
        <p:nvSpPr>
          <p:cNvPr id="23" name="object 2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24" name="object 24"/>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71</a:t>
            </a:fld>
            <a:endParaRPr dirty="0"/>
          </a:p>
        </p:txBody>
      </p:sp>
    </p:spTree>
    <p:extLst>
      <p:ext uri="{BB962C8B-B14F-4D97-AF65-F5344CB8AC3E}">
        <p14:creationId xmlns:p14="http://schemas.microsoft.com/office/powerpoint/2010/main" val="9766539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294" y="914399"/>
            <a:ext cx="5531485" cy="8723630"/>
          </a:xfrm>
          <a:prstGeom prst="rect">
            <a:avLst/>
          </a:prstGeom>
        </p:spPr>
        <p:txBody>
          <a:bodyPr vert="horz" wrap="square" lIns="0" tIns="0" rIns="0" bIns="0" rtlCol="0">
            <a:spAutoFit/>
          </a:bodyPr>
          <a:lstStyle/>
          <a:p>
            <a:pPr marL="1384300" marR="6350" indent="-228600">
              <a:lnSpc>
                <a:spcPts val="1380"/>
              </a:lnSpc>
              <a:buFont typeface="Courier New"/>
              <a:buChar char="o"/>
              <a:tabLst>
                <a:tab pos="1384300" algn="l"/>
              </a:tabLst>
            </a:pPr>
            <a:r>
              <a:rPr sz="1200" dirty="0">
                <a:latin typeface="Times New Roman"/>
                <a:cs typeface="Times New Roman"/>
              </a:rPr>
              <a:t>This polarity is assigned to to one </a:t>
            </a:r>
            <a:r>
              <a:rPr sz="1200" spc="-5" dirty="0">
                <a:latin typeface="Times New Roman"/>
                <a:cs typeface="Times New Roman"/>
              </a:rPr>
              <a:t>of </a:t>
            </a:r>
            <a:r>
              <a:rPr sz="1200" dirty="0">
                <a:latin typeface="Times New Roman"/>
                <a:cs typeface="Times New Roman"/>
              </a:rPr>
              <a:t>the two </a:t>
            </a:r>
            <a:r>
              <a:rPr sz="1200" spc="-5" dirty="0">
                <a:latin typeface="Times New Roman"/>
                <a:cs typeface="Times New Roman"/>
              </a:rPr>
              <a:t>binary states usually </a:t>
            </a:r>
            <a:r>
              <a:rPr sz="1200" dirty="0">
                <a:latin typeface="Times New Roman"/>
                <a:cs typeface="Times New Roman"/>
              </a:rPr>
              <a:t>a  ‘1’</a:t>
            </a:r>
            <a:endParaRPr sz="1200">
              <a:latin typeface="Times New Roman"/>
              <a:cs typeface="Times New Roman"/>
            </a:endParaRPr>
          </a:p>
          <a:p>
            <a:pPr marL="1384300" indent="-228600">
              <a:lnSpc>
                <a:spcPts val="1240"/>
              </a:lnSpc>
              <a:buFont typeface="Courier New"/>
              <a:buChar char="o"/>
              <a:tabLst>
                <a:tab pos="1384300" algn="l"/>
              </a:tabLst>
            </a:pPr>
            <a:r>
              <a:rPr sz="1200" dirty="0">
                <a:latin typeface="Times New Roman"/>
                <a:cs typeface="Times New Roman"/>
              </a:rPr>
              <a:t>The </a:t>
            </a:r>
            <a:r>
              <a:rPr sz="1200" spc="-5" dirty="0">
                <a:latin typeface="Times New Roman"/>
                <a:cs typeface="Times New Roman"/>
              </a:rPr>
              <a:t>other state usually </a:t>
            </a:r>
            <a:r>
              <a:rPr sz="1200" dirty="0">
                <a:latin typeface="Times New Roman"/>
                <a:cs typeface="Times New Roman"/>
              </a:rPr>
              <a:t>a 0 is </a:t>
            </a:r>
            <a:r>
              <a:rPr sz="1200" spc="-5" dirty="0">
                <a:latin typeface="Times New Roman"/>
                <a:cs typeface="Times New Roman"/>
              </a:rPr>
              <a:t>represented by </a:t>
            </a:r>
            <a:r>
              <a:rPr sz="1200" dirty="0">
                <a:latin typeface="Times New Roman"/>
                <a:cs typeface="Times New Roman"/>
              </a:rPr>
              <a:t>zero</a:t>
            </a:r>
            <a:r>
              <a:rPr sz="1200" spc="-75" dirty="0">
                <a:latin typeface="Times New Roman"/>
                <a:cs typeface="Times New Roman"/>
              </a:rPr>
              <a:t> </a:t>
            </a:r>
            <a:r>
              <a:rPr sz="1200" spc="-5" dirty="0">
                <a:latin typeface="Times New Roman"/>
                <a:cs typeface="Times New Roman"/>
              </a:rPr>
              <a:t>voltage</a:t>
            </a:r>
            <a:endParaRPr sz="1200">
              <a:latin typeface="Times New Roman"/>
              <a:cs typeface="Times New Roman"/>
            </a:endParaRPr>
          </a:p>
          <a:p>
            <a:pPr marL="1384300" marR="5715" indent="-228600">
              <a:lnSpc>
                <a:spcPts val="1370"/>
              </a:lnSpc>
              <a:spcBef>
                <a:spcPts val="195"/>
              </a:spcBef>
              <a:buSzPct val="116666"/>
              <a:buFont typeface="Courier New"/>
              <a:buChar char="o"/>
              <a:tabLst>
                <a:tab pos="1384300" algn="l"/>
              </a:tabLst>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the idea: 1’s are </a:t>
            </a:r>
            <a:r>
              <a:rPr sz="1200" spc="-5" dirty="0">
                <a:latin typeface="Times New Roman"/>
                <a:cs typeface="Times New Roman"/>
              </a:rPr>
              <a:t>encoded </a:t>
            </a:r>
            <a:r>
              <a:rPr sz="1200" dirty="0">
                <a:latin typeface="Times New Roman"/>
                <a:cs typeface="Times New Roman"/>
              </a:rPr>
              <a:t>as +ve values, and </a:t>
            </a:r>
            <a:r>
              <a:rPr sz="1200" spc="-5" dirty="0">
                <a:latin typeface="Times New Roman"/>
                <a:cs typeface="Times New Roman"/>
              </a:rPr>
              <a:t>0’s </a:t>
            </a:r>
            <a:r>
              <a:rPr sz="1200" dirty="0">
                <a:latin typeface="Times New Roman"/>
                <a:cs typeface="Times New Roman"/>
              </a:rPr>
              <a:t>are  encoded as –ve</a:t>
            </a:r>
            <a:r>
              <a:rPr sz="1200" spc="-120" dirty="0">
                <a:latin typeface="Times New Roman"/>
                <a:cs typeface="Times New Roman"/>
              </a:rPr>
              <a:t> </a:t>
            </a:r>
            <a:r>
              <a:rPr sz="1200" dirty="0">
                <a:latin typeface="Times New Roman"/>
                <a:cs typeface="Times New Roman"/>
              </a:rPr>
              <a:t>values</a:t>
            </a:r>
            <a:endParaRPr sz="1200">
              <a:latin typeface="Times New Roman"/>
              <a:cs typeface="Times New Roman"/>
            </a:endParaRPr>
          </a:p>
          <a:p>
            <a:pPr>
              <a:lnSpc>
                <a:spcPct val="100000"/>
              </a:lnSpc>
              <a:spcBef>
                <a:spcPts val="25"/>
              </a:spcBef>
            </a:pPr>
            <a:endParaRPr sz="1300">
              <a:latin typeface="Times New Roman"/>
              <a:cs typeface="Times New Roman"/>
            </a:endParaRPr>
          </a:p>
          <a:p>
            <a:pPr marR="2708275" algn="ctr">
              <a:lnSpc>
                <a:spcPct val="100000"/>
              </a:lnSpc>
              <a:spcBef>
                <a:spcPts val="5"/>
              </a:spcBef>
            </a:pPr>
            <a:r>
              <a:rPr sz="1400" b="1" spc="-5" dirty="0">
                <a:latin typeface="Times New Roman"/>
                <a:cs typeface="Times New Roman"/>
              </a:rPr>
              <a:t>Pros and Cons of Unipolar</a:t>
            </a:r>
            <a:r>
              <a:rPr sz="1400" b="1" spc="5" dirty="0">
                <a:latin typeface="Times New Roman"/>
                <a:cs typeface="Times New Roman"/>
              </a:rPr>
              <a:t> </a:t>
            </a:r>
            <a:r>
              <a:rPr sz="1400" b="1" spc="-5" dirty="0">
                <a:latin typeface="Times New Roman"/>
                <a:cs typeface="Times New Roman"/>
              </a:rPr>
              <a:t>Encoding</a:t>
            </a:r>
            <a:endParaRPr sz="1400">
              <a:latin typeface="Times New Roman"/>
              <a:cs typeface="Times New Roman"/>
            </a:endParaRPr>
          </a:p>
          <a:p>
            <a:pPr marL="469900" indent="-228600">
              <a:lnSpc>
                <a:spcPts val="1400"/>
              </a:lnSpc>
              <a:spcBef>
                <a:spcPts val="25"/>
              </a:spcBef>
              <a:buFont typeface="Symbol"/>
              <a:buChar char=""/>
              <a:tabLst>
                <a:tab pos="469265" algn="l"/>
                <a:tab pos="469900" algn="l"/>
              </a:tabLst>
            </a:pPr>
            <a:r>
              <a:rPr sz="1200" b="1" spc="-10" dirty="0">
                <a:latin typeface="Times New Roman"/>
                <a:cs typeface="Times New Roman"/>
              </a:rPr>
              <a:t>PROS</a:t>
            </a:r>
            <a:endParaRPr sz="1200">
              <a:latin typeface="Times New Roman"/>
              <a:cs typeface="Times New Roman"/>
            </a:endParaRPr>
          </a:p>
          <a:p>
            <a:pPr marL="927100" lvl="1" indent="-228600">
              <a:lnSpc>
                <a:spcPts val="1370"/>
              </a:lnSpc>
              <a:buChar char="–"/>
              <a:tabLst>
                <a:tab pos="926465" algn="l"/>
                <a:tab pos="927100" algn="l"/>
              </a:tabLst>
            </a:pPr>
            <a:r>
              <a:rPr sz="1200" spc="-5" dirty="0">
                <a:latin typeface="Times New Roman"/>
                <a:cs typeface="Times New Roman"/>
              </a:rPr>
              <a:t>Straight Forward and</a:t>
            </a:r>
            <a:r>
              <a:rPr sz="1200" spc="-85" dirty="0">
                <a:latin typeface="Times New Roman"/>
                <a:cs typeface="Times New Roman"/>
              </a:rPr>
              <a:t> </a:t>
            </a:r>
            <a:r>
              <a:rPr sz="1200" spc="-5" dirty="0">
                <a:latin typeface="Times New Roman"/>
                <a:cs typeface="Times New Roman"/>
              </a:rPr>
              <a:t>Simple</a:t>
            </a:r>
            <a:endParaRPr sz="1200">
              <a:latin typeface="Times New Roman"/>
              <a:cs typeface="Times New Roman"/>
            </a:endParaRPr>
          </a:p>
          <a:p>
            <a:pPr marL="927100" lvl="1" indent="-228600">
              <a:lnSpc>
                <a:spcPts val="1410"/>
              </a:lnSpc>
              <a:buChar char="–"/>
              <a:tabLst>
                <a:tab pos="926465" algn="l"/>
                <a:tab pos="927100" algn="l"/>
              </a:tabLst>
            </a:pPr>
            <a:r>
              <a:rPr sz="1200" dirty="0">
                <a:latin typeface="Times New Roman"/>
                <a:cs typeface="Times New Roman"/>
              </a:rPr>
              <a:t>Inexpensive to</a:t>
            </a:r>
            <a:r>
              <a:rPr sz="1200" spc="-80" dirty="0">
                <a:latin typeface="Times New Roman"/>
                <a:cs typeface="Times New Roman"/>
              </a:rPr>
              <a:t> </a:t>
            </a:r>
            <a:r>
              <a:rPr sz="1200" spc="-5" dirty="0">
                <a:latin typeface="Times New Roman"/>
                <a:cs typeface="Times New Roman"/>
              </a:rPr>
              <a:t>Implement</a:t>
            </a:r>
            <a:endParaRPr sz="1200">
              <a:latin typeface="Times New Roman"/>
              <a:cs typeface="Times New Roman"/>
            </a:endParaRPr>
          </a:p>
          <a:p>
            <a:pPr marL="469900" indent="-228600">
              <a:lnSpc>
                <a:spcPts val="1405"/>
              </a:lnSpc>
              <a:spcBef>
                <a:spcPts val="40"/>
              </a:spcBef>
              <a:buFont typeface="Symbol"/>
              <a:buChar char=""/>
              <a:tabLst>
                <a:tab pos="469265" algn="l"/>
                <a:tab pos="469900" algn="l"/>
              </a:tabLst>
            </a:pPr>
            <a:r>
              <a:rPr sz="1200" b="1" spc="-10" dirty="0">
                <a:latin typeface="Times New Roman"/>
                <a:cs typeface="Times New Roman"/>
              </a:rPr>
              <a:t>CONS</a:t>
            </a:r>
            <a:endParaRPr sz="1200">
              <a:latin typeface="Times New Roman"/>
              <a:cs typeface="Times New Roman"/>
            </a:endParaRPr>
          </a:p>
          <a:p>
            <a:pPr marL="927100" lvl="1" indent="-228600">
              <a:lnSpc>
                <a:spcPts val="1375"/>
              </a:lnSpc>
              <a:buChar char="–"/>
              <a:tabLst>
                <a:tab pos="926465" algn="l"/>
                <a:tab pos="927100" algn="l"/>
              </a:tabLst>
            </a:pPr>
            <a:r>
              <a:rPr sz="1200" spc="-5" dirty="0">
                <a:latin typeface="Times New Roman"/>
                <a:cs typeface="Times New Roman"/>
              </a:rPr>
              <a:t>DC</a:t>
            </a:r>
            <a:r>
              <a:rPr sz="1200" spc="-95" dirty="0">
                <a:latin typeface="Times New Roman"/>
                <a:cs typeface="Times New Roman"/>
              </a:rPr>
              <a:t> </a:t>
            </a:r>
            <a:r>
              <a:rPr sz="1200" dirty="0">
                <a:latin typeface="Times New Roman"/>
                <a:cs typeface="Times New Roman"/>
              </a:rPr>
              <a:t>Component</a:t>
            </a:r>
            <a:endParaRPr sz="1200">
              <a:latin typeface="Times New Roman"/>
              <a:cs typeface="Times New Roman"/>
            </a:endParaRPr>
          </a:p>
          <a:p>
            <a:pPr marL="927100" lvl="1" indent="-228600">
              <a:lnSpc>
                <a:spcPts val="1410"/>
              </a:lnSpc>
              <a:buChar char="–"/>
              <a:tabLst>
                <a:tab pos="926465" algn="l"/>
                <a:tab pos="927100" algn="l"/>
              </a:tabLst>
            </a:pPr>
            <a:r>
              <a:rPr sz="1200" dirty="0">
                <a:latin typeface="Times New Roman"/>
                <a:cs typeface="Times New Roman"/>
              </a:rPr>
              <a:t>Synchronization</a:t>
            </a:r>
            <a:endParaRPr sz="1200">
              <a:latin typeface="Times New Roman"/>
              <a:cs typeface="Times New Roman"/>
            </a:endParaRPr>
          </a:p>
          <a:p>
            <a:pPr lvl="1">
              <a:lnSpc>
                <a:spcPct val="100000"/>
              </a:lnSpc>
              <a:spcBef>
                <a:spcPts val="5"/>
              </a:spcBef>
              <a:buFont typeface="Times New Roman"/>
              <a:buChar char="–"/>
            </a:pPr>
            <a:endParaRPr sz="1150">
              <a:latin typeface="Times New Roman"/>
              <a:cs typeface="Times New Roman"/>
            </a:endParaRPr>
          </a:p>
          <a:p>
            <a:pPr marL="1155700">
              <a:lnSpc>
                <a:spcPts val="1405"/>
              </a:lnSpc>
              <a:spcBef>
                <a:spcPts val="5"/>
              </a:spcBef>
            </a:pPr>
            <a:r>
              <a:rPr sz="1200" b="1" spc="-5" dirty="0">
                <a:latin typeface="Times New Roman"/>
                <a:cs typeface="Times New Roman"/>
              </a:rPr>
              <a:t>DC</a:t>
            </a:r>
            <a:r>
              <a:rPr sz="1200" b="1" spc="-95" dirty="0">
                <a:latin typeface="Times New Roman"/>
                <a:cs typeface="Times New Roman"/>
              </a:rPr>
              <a:t> </a:t>
            </a:r>
            <a:r>
              <a:rPr sz="1200" b="1" spc="-5" dirty="0">
                <a:latin typeface="Times New Roman"/>
                <a:cs typeface="Times New Roman"/>
              </a:rPr>
              <a:t>Component</a:t>
            </a:r>
            <a:endParaRPr sz="1200">
              <a:latin typeface="Times New Roman"/>
              <a:cs typeface="Times New Roman"/>
            </a:endParaRPr>
          </a:p>
          <a:p>
            <a:pPr marL="1612900" lvl="2" indent="-228600">
              <a:lnSpc>
                <a:spcPts val="1375"/>
              </a:lnSpc>
              <a:buFont typeface="Courier New"/>
              <a:buChar char="o"/>
              <a:tabLst>
                <a:tab pos="1612900" algn="l"/>
              </a:tabLst>
            </a:pPr>
            <a:r>
              <a:rPr sz="1200" spc="-5" dirty="0">
                <a:latin typeface="Times New Roman"/>
                <a:cs typeface="Times New Roman"/>
              </a:rPr>
              <a:t>Average Amplitude of </a:t>
            </a:r>
            <a:r>
              <a:rPr sz="1200" dirty="0">
                <a:latin typeface="Times New Roman"/>
                <a:cs typeface="Times New Roman"/>
              </a:rPr>
              <a:t>a </a:t>
            </a:r>
            <a:r>
              <a:rPr sz="1200" spc="-5" dirty="0">
                <a:latin typeface="Times New Roman"/>
                <a:cs typeface="Times New Roman"/>
              </a:rPr>
              <a:t>unipolar encoded signal is</a:t>
            </a:r>
            <a:r>
              <a:rPr sz="1200" spc="-55" dirty="0">
                <a:latin typeface="Times New Roman"/>
                <a:cs typeface="Times New Roman"/>
              </a:rPr>
              <a:t> </a:t>
            </a:r>
            <a:r>
              <a:rPr sz="1200" spc="-5" dirty="0">
                <a:latin typeface="Times New Roman"/>
                <a:cs typeface="Times New Roman"/>
              </a:rPr>
              <a:t>non-zero</a:t>
            </a:r>
            <a:endParaRPr sz="1200">
              <a:latin typeface="Times New Roman"/>
              <a:cs typeface="Times New Roman"/>
            </a:endParaRPr>
          </a:p>
          <a:p>
            <a:pPr marL="1612900" marR="5715" lvl="2" indent="-228600">
              <a:lnSpc>
                <a:spcPts val="1380"/>
              </a:lnSpc>
              <a:spcBef>
                <a:spcPts val="65"/>
              </a:spcBef>
              <a:buFont typeface="Courier New"/>
              <a:buChar char="o"/>
              <a:tabLst>
                <a:tab pos="1612900" algn="l"/>
              </a:tabLst>
            </a:pPr>
            <a:r>
              <a:rPr sz="1200" spc="-5" dirty="0">
                <a:latin typeface="Times New Roman"/>
                <a:cs typeface="Times New Roman"/>
              </a:rPr>
              <a:t>This is called DC Component I.e. </a:t>
            </a:r>
            <a:r>
              <a:rPr sz="1200" dirty="0">
                <a:latin typeface="Times New Roman"/>
                <a:cs typeface="Times New Roman"/>
              </a:rPr>
              <a:t>a </a:t>
            </a:r>
            <a:r>
              <a:rPr sz="1200" spc="-5" dirty="0">
                <a:latin typeface="Times New Roman"/>
                <a:cs typeface="Times New Roman"/>
              </a:rPr>
              <a:t>component with </a:t>
            </a:r>
            <a:r>
              <a:rPr sz="1200" dirty="0">
                <a:latin typeface="Times New Roman"/>
                <a:cs typeface="Times New Roman"/>
              </a:rPr>
              <a:t>zero  frequency</a:t>
            </a:r>
            <a:endParaRPr sz="1200">
              <a:latin typeface="Times New Roman"/>
              <a:cs typeface="Times New Roman"/>
            </a:endParaRPr>
          </a:p>
          <a:p>
            <a:pPr marL="1612900" marR="5715" lvl="2" indent="-228600">
              <a:lnSpc>
                <a:spcPts val="1380"/>
              </a:lnSpc>
              <a:buFont typeface="Courier New"/>
              <a:buChar char="o"/>
              <a:tabLst>
                <a:tab pos="1612900" algn="l"/>
              </a:tabLst>
            </a:pPr>
            <a:r>
              <a:rPr sz="1200" dirty="0">
                <a:latin typeface="Times New Roman"/>
                <a:cs typeface="Times New Roman"/>
              </a:rPr>
              <a:t>When a </a:t>
            </a:r>
            <a:r>
              <a:rPr sz="1200" spc="-5" dirty="0">
                <a:latin typeface="Times New Roman"/>
                <a:cs typeface="Times New Roman"/>
              </a:rPr>
              <a:t>signal </a:t>
            </a:r>
            <a:r>
              <a:rPr sz="1200" dirty="0">
                <a:latin typeface="Times New Roman"/>
                <a:cs typeface="Times New Roman"/>
              </a:rPr>
              <a:t>contains a </a:t>
            </a:r>
            <a:r>
              <a:rPr sz="1200" spc="-5" dirty="0">
                <a:latin typeface="Times New Roman"/>
                <a:cs typeface="Times New Roman"/>
              </a:rPr>
              <a:t>DC </a:t>
            </a:r>
            <a:r>
              <a:rPr sz="1200" dirty="0">
                <a:latin typeface="Times New Roman"/>
                <a:cs typeface="Times New Roman"/>
              </a:rPr>
              <a:t>Component, it cannot travel  through a </a:t>
            </a:r>
            <a:r>
              <a:rPr sz="1200" spc="-5" dirty="0">
                <a:latin typeface="Times New Roman"/>
                <a:cs typeface="Times New Roman"/>
              </a:rPr>
              <a:t>Tx. </a:t>
            </a:r>
            <a:r>
              <a:rPr sz="1200" dirty="0">
                <a:latin typeface="Times New Roman"/>
                <a:cs typeface="Times New Roman"/>
              </a:rPr>
              <a:t>Medium that cannot handle </a:t>
            </a:r>
            <a:r>
              <a:rPr sz="1200" spc="-5" dirty="0">
                <a:latin typeface="Times New Roman"/>
                <a:cs typeface="Times New Roman"/>
              </a:rPr>
              <a:t>DC</a:t>
            </a:r>
            <a:r>
              <a:rPr sz="1200" spc="-105" dirty="0">
                <a:latin typeface="Times New Roman"/>
                <a:cs typeface="Times New Roman"/>
              </a:rPr>
              <a:t> </a:t>
            </a:r>
            <a:r>
              <a:rPr sz="1200" dirty="0">
                <a:latin typeface="Times New Roman"/>
                <a:cs typeface="Times New Roman"/>
              </a:rPr>
              <a:t>components</a:t>
            </a:r>
            <a:endParaRPr sz="1200">
              <a:latin typeface="Times New Roman"/>
              <a:cs typeface="Times New Roman"/>
            </a:endParaRPr>
          </a:p>
          <a:p>
            <a:pPr>
              <a:lnSpc>
                <a:spcPct val="100000"/>
              </a:lnSpc>
              <a:spcBef>
                <a:spcPts val="25"/>
              </a:spcBef>
            </a:pPr>
            <a:endParaRPr sz="1100">
              <a:latin typeface="Times New Roman"/>
              <a:cs typeface="Times New Roman"/>
            </a:endParaRPr>
          </a:p>
          <a:p>
            <a:pPr marL="1155700">
              <a:lnSpc>
                <a:spcPts val="1405"/>
              </a:lnSpc>
            </a:pPr>
            <a:r>
              <a:rPr sz="1200" b="1" dirty="0">
                <a:latin typeface="Times New Roman"/>
                <a:cs typeface="Times New Roman"/>
              </a:rPr>
              <a:t>Synchronization</a:t>
            </a:r>
            <a:endParaRPr sz="1200">
              <a:latin typeface="Times New Roman"/>
              <a:cs typeface="Times New Roman"/>
            </a:endParaRPr>
          </a:p>
          <a:p>
            <a:pPr marL="1384300" marR="5080" indent="-228600">
              <a:lnSpc>
                <a:spcPts val="1380"/>
              </a:lnSpc>
              <a:spcBef>
                <a:spcPts val="60"/>
              </a:spcBef>
              <a:buFont typeface="Courier New"/>
              <a:buChar char="o"/>
              <a:tabLst>
                <a:tab pos="1384300" algn="l"/>
              </a:tabLst>
            </a:pPr>
            <a:r>
              <a:rPr sz="1200" dirty="0">
                <a:latin typeface="Times New Roman"/>
                <a:cs typeface="Times New Roman"/>
              </a:rPr>
              <a:t>When the signal is unvarying, Rx. Cannot </a:t>
            </a:r>
            <a:r>
              <a:rPr sz="1200" spc="-5" dirty="0">
                <a:latin typeface="Times New Roman"/>
                <a:cs typeface="Times New Roman"/>
              </a:rPr>
              <a:t>determine </a:t>
            </a:r>
            <a:r>
              <a:rPr sz="1200" dirty="0">
                <a:latin typeface="Times New Roman"/>
                <a:cs typeface="Times New Roman"/>
              </a:rPr>
              <a:t>the beginning  and ending of each</a:t>
            </a:r>
            <a:r>
              <a:rPr sz="1200" spc="-120" dirty="0">
                <a:latin typeface="Times New Roman"/>
                <a:cs typeface="Times New Roman"/>
              </a:rPr>
              <a:t> </a:t>
            </a:r>
            <a:r>
              <a:rPr sz="1200" dirty="0">
                <a:latin typeface="Times New Roman"/>
                <a:cs typeface="Times New Roman"/>
              </a:rPr>
              <a:t>bit</a:t>
            </a:r>
            <a:endParaRPr sz="1200">
              <a:latin typeface="Times New Roman"/>
              <a:cs typeface="Times New Roman"/>
            </a:endParaRPr>
          </a:p>
          <a:p>
            <a:pPr marL="1384300" marR="5080" indent="-228600">
              <a:lnSpc>
                <a:spcPts val="1380"/>
              </a:lnSpc>
              <a:buFont typeface="Courier New"/>
              <a:buChar char="o"/>
              <a:tabLst>
                <a:tab pos="1384300" algn="l"/>
              </a:tabLst>
            </a:pPr>
            <a:r>
              <a:rPr sz="1200" spc="-5" dirty="0">
                <a:latin typeface="Times New Roman"/>
                <a:cs typeface="Times New Roman"/>
              </a:rPr>
              <a:t>Synchronization Problem </a:t>
            </a:r>
            <a:r>
              <a:rPr sz="1200" dirty="0">
                <a:latin typeface="Times New Roman"/>
                <a:cs typeface="Times New Roman"/>
              </a:rPr>
              <a:t>can </a:t>
            </a:r>
            <a:r>
              <a:rPr sz="1200" spc="-5" dirty="0">
                <a:latin typeface="Times New Roman"/>
                <a:cs typeface="Times New Roman"/>
              </a:rPr>
              <a:t>occur when data </a:t>
            </a:r>
            <a:r>
              <a:rPr sz="1200" dirty="0">
                <a:latin typeface="Times New Roman"/>
                <a:cs typeface="Times New Roman"/>
              </a:rPr>
              <a:t>consists </a:t>
            </a:r>
            <a:r>
              <a:rPr sz="1200" spc="-5" dirty="0">
                <a:latin typeface="Times New Roman"/>
                <a:cs typeface="Times New Roman"/>
              </a:rPr>
              <a:t>of </a:t>
            </a:r>
            <a:r>
              <a:rPr sz="1200" dirty="0">
                <a:latin typeface="Times New Roman"/>
                <a:cs typeface="Times New Roman"/>
              </a:rPr>
              <a:t>long  </a:t>
            </a:r>
            <a:r>
              <a:rPr sz="1200" spc="-5" dirty="0">
                <a:latin typeface="Times New Roman"/>
                <a:cs typeface="Times New Roman"/>
              </a:rPr>
              <a:t>streams </a:t>
            </a:r>
            <a:r>
              <a:rPr sz="1200" dirty="0">
                <a:latin typeface="Times New Roman"/>
                <a:cs typeface="Times New Roman"/>
              </a:rPr>
              <a:t>of 1’s or</a:t>
            </a:r>
            <a:r>
              <a:rPr sz="1200" spc="-75" dirty="0">
                <a:latin typeface="Times New Roman"/>
                <a:cs typeface="Times New Roman"/>
              </a:rPr>
              <a:t> </a:t>
            </a:r>
            <a:r>
              <a:rPr sz="1200" dirty="0">
                <a:latin typeface="Times New Roman"/>
                <a:cs typeface="Times New Roman"/>
              </a:rPr>
              <a:t>0’s</a:t>
            </a:r>
            <a:endParaRPr sz="1200">
              <a:latin typeface="Times New Roman"/>
              <a:cs typeface="Times New Roman"/>
            </a:endParaRPr>
          </a:p>
          <a:p>
            <a:pPr marL="1384300" indent="-228600">
              <a:lnSpc>
                <a:spcPts val="1345"/>
              </a:lnSpc>
              <a:buFont typeface="Courier New"/>
              <a:buChar char="o"/>
              <a:tabLst>
                <a:tab pos="1384300" algn="l"/>
              </a:tabLst>
            </a:pPr>
            <a:r>
              <a:rPr sz="1200" dirty="0">
                <a:latin typeface="Times New Roman"/>
                <a:cs typeface="Times New Roman"/>
              </a:rPr>
              <a:t>Therefore, Rx has to rely on a</a:t>
            </a:r>
            <a:r>
              <a:rPr sz="1200" spc="-120" dirty="0">
                <a:latin typeface="Times New Roman"/>
                <a:cs typeface="Times New Roman"/>
              </a:rPr>
              <a:t> </a:t>
            </a:r>
            <a:r>
              <a:rPr sz="1200" dirty="0">
                <a:latin typeface="Times New Roman"/>
                <a:cs typeface="Times New Roman"/>
              </a:rPr>
              <a:t>TIMER</a:t>
            </a:r>
            <a:endParaRPr sz="1200">
              <a:latin typeface="Times New Roman"/>
              <a:cs typeface="Times New Roman"/>
            </a:endParaRPr>
          </a:p>
          <a:p>
            <a:pPr>
              <a:lnSpc>
                <a:spcPct val="100000"/>
              </a:lnSpc>
              <a:spcBef>
                <a:spcPts val="55"/>
              </a:spcBef>
              <a:buFont typeface="Courier New"/>
              <a:buChar char="o"/>
            </a:pPr>
            <a:endParaRPr sz="1100">
              <a:latin typeface="Times New Roman"/>
              <a:cs typeface="Times New Roman"/>
            </a:endParaRPr>
          </a:p>
          <a:p>
            <a:pPr marL="1384300" indent="-228600">
              <a:lnSpc>
                <a:spcPts val="1410"/>
              </a:lnSpc>
              <a:buFont typeface="Courier New"/>
              <a:buChar char="o"/>
              <a:tabLst>
                <a:tab pos="1384300" algn="l"/>
              </a:tabLst>
            </a:pPr>
            <a:r>
              <a:rPr sz="1200" dirty="0">
                <a:latin typeface="Times New Roman"/>
                <a:cs typeface="Times New Roman"/>
              </a:rPr>
              <a:t>Consider </a:t>
            </a:r>
            <a:r>
              <a:rPr sz="1200" spc="-5" dirty="0">
                <a:latin typeface="Times New Roman"/>
                <a:cs typeface="Times New Roman"/>
              </a:rPr>
              <a:t>we </a:t>
            </a:r>
            <a:r>
              <a:rPr sz="1200" dirty="0">
                <a:latin typeface="Times New Roman"/>
                <a:cs typeface="Times New Roman"/>
              </a:rPr>
              <a:t>have a bit rate </a:t>
            </a:r>
            <a:r>
              <a:rPr sz="1200" spc="-5" dirty="0">
                <a:latin typeface="Times New Roman"/>
                <a:cs typeface="Times New Roman"/>
              </a:rPr>
              <a:t>of the signal to be</a:t>
            </a:r>
            <a:r>
              <a:rPr sz="1200" spc="-70" dirty="0">
                <a:latin typeface="Times New Roman"/>
                <a:cs typeface="Times New Roman"/>
              </a:rPr>
              <a:t> </a:t>
            </a:r>
            <a:r>
              <a:rPr sz="1200" spc="-5" dirty="0">
                <a:latin typeface="Times New Roman"/>
                <a:cs typeface="Times New Roman"/>
              </a:rPr>
              <a:t>1000bps</a:t>
            </a:r>
            <a:endParaRPr sz="1200">
              <a:latin typeface="Times New Roman"/>
              <a:cs typeface="Times New Roman"/>
            </a:endParaRPr>
          </a:p>
          <a:p>
            <a:pPr marL="2298700" lvl="1" indent="-228600">
              <a:lnSpc>
                <a:spcPts val="1380"/>
              </a:lnSpc>
              <a:buFont typeface="Meiryo"/>
              <a:buChar char="*"/>
              <a:tabLst>
                <a:tab pos="2298065" algn="l"/>
                <a:tab pos="2298700" algn="l"/>
              </a:tabLst>
            </a:pPr>
            <a:r>
              <a:rPr sz="1200" spc="-5" dirty="0">
                <a:latin typeface="Times New Roman"/>
                <a:cs typeface="Times New Roman"/>
              </a:rPr>
              <a:t>1000 bits </a:t>
            </a:r>
            <a:r>
              <a:rPr sz="1200" dirty="0">
                <a:latin typeface="Times New Roman"/>
                <a:cs typeface="Times New Roman"/>
              </a:rPr>
              <a:t>in 1</a:t>
            </a:r>
            <a:r>
              <a:rPr sz="1200" spc="-100" dirty="0">
                <a:latin typeface="Times New Roman"/>
                <a:cs typeface="Times New Roman"/>
              </a:rPr>
              <a:t> </a:t>
            </a:r>
            <a:r>
              <a:rPr sz="1200" spc="-5" dirty="0">
                <a:latin typeface="Times New Roman"/>
                <a:cs typeface="Times New Roman"/>
              </a:rPr>
              <a:t>second</a:t>
            </a:r>
            <a:endParaRPr sz="1200">
              <a:latin typeface="Times New Roman"/>
              <a:cs typeface="Times New Roman"/>
            </a:endParaRPr>
          </a:p>
          <a:p>
            <a:pPr marL="2298700" lvl="1" indent="-228600">
              <a:lnSpc>
                <a:spcPts val="1380"/>
              </a:lnSpc>
              <a:buFont typeface="Meiryo"/>
              <a:buChar char="*"/>
              <a:tabLst>
                <a:tab pos="2298065" algn="l"/>
                <a:tab pos="2298700" algn="l"/>
              </a:tabLst>
            </a:pPr>
            <a:r>
              <a:rPr sz="1200" dirty="0">
                <a:latin typeface="Times New Roman"/>
                <a:cs typeface="Times New Roman"/>
              </a:rPr>
              <a:t>1 bit in 0.001</a:t>
            </a:r>
            <a:r>
              <a:rPr sz="1200" spc="-100" dirty="0">
                <a:latin typeface="Times New Roman"/>
                <a:cs typeface="Times New Roman"/>
              </a:rPr>
              <a:t> </a:t>
            </a:r>
            <a:r>
              <a:rPr sz="1200" dirty="0">
                <a:latin typeface="Times New Roman"/>
                <a:cs typeface="Times New Roman"/>
              </a:rPr>
              <a:t>second</a:t>
            </a:r>
            <a:endParaRPr sz="1200">
              <a:latin typeface="Times New Roman"/>
              <a:cs typeface="Times New Roman"/>
            </a:endParaRPr>
          </a:p>
          <a:p>
            <a:pPr marL="1384300" indent="-228600">
              <a:lnSpc>
                <a:spcPts val="1380"/>
              </a:lnSpc>
              <a:buFont typeface="Courier New"/>
              <a:buChar char="o"/>
              <a:tabLst>
                <a:tab pos="1384300" algn="l"/>
              </a:tabLst>
            </a:pPr>
            <a:r>
              <a:rPr sz="1200" spc="-5" dirty="0">
                <a:latin typeface="Times New Roman"/>
                <a:cs typeface="Times New Roman"/>
              </a:rPr>
              <a:t>So if </a:t>
            </a:r>
            <a:r>
              <a:rPr sz="1200" dirty="0">
                <a:latin typeface="Times New Roman"/>
                <a:cs typeface="Times New Roman"/>
              </a:rPr>
              <a:t>a </a:t>
            </a:r>
            <a:r>
              <a:rPr sz="1200" spc="-5" dirty="0">
                <a:latin typeface="Times New Roman"/>
                <a:cs typeface="Times New Roman"/>
              </a:rPr>
              <a:t>+ve voltage lasts 0.005 sec, it reads five</a:t>
            </a:r>
            <a:r>
              <a:rPr sz="1200" spc="-65" dirty="0">
                <a:latin typeface="Times New Roman"/>
                <a:cs typeface="Times New Roman"/>
              </a:rPr>
              <a:t> </a:t>
            </a:r>
            <a:r>
              <a:rPr sz="1200" spc="-5" dirty="0">
                <a:latin typeface="Times New Roman"/>
                <a:cs typeface="Times New Roman"/>
              </a:rPr>
              <a:t>1’s</a:t>
            </a:r>
            <a:endParaRPr sz="1200">
              <a:latin typeface="Times New Roman"/>
              <a:cs typeface="Times New Roman"/>
            </a:endParaRPr>
          </a:p>
          <a:p>
            <a:pPr marL="1384300" marR="5715" indent="-228600">
              <a:lnSpc>
                <a:spcPts val="1380"/>
              </a:lnSpc>
              <a:spcBef>
                <a:spcPts val="65"/>
              </a:spcBef>
              <a:buFont typeface="Courier New"/>
              <a:buChar char="o"/>
              <a:tabLst>
                <a:tab pos="1384300" algn="l"/>
              </a:tabLst>
            </a:pPr>
            <a:r>
              <a:rPr sz="1200" spc="-5" dirty="0">
                <a:latin typeface="Times New Roman"/>
                <a:cs typeface="Times New Roman"/>
              </a:rPr>
              <a:t>Sometimes it stretches to 0.006 seconds </a:t>
            </a:r>
            <a:r>
              <a:rPr sz="1200" dirty="0">
                <a:latin typeface="Times New Roman"/>
                <a:cs typeface="Times New Roman"/>
              </a:rPr>
              <a:t>and an extra </a:t>
            </a:r>
            <a:r>
              <a:rPr sz="1200" spc="-5" dirty="0">
                <a:latin typeface="Times New Roman"/>
                <a:cs typeface="Times New Roman"/>
              </a:rPr>
              <a:t>one bit </a:t>
            </a:r>
            <a:r>
              <a:rPr sz="1200" dirty="0">
                <a:latin typeface="Times New Roman"/>
                <a:cs typeface="Times New Roman"/>
              </a:rPr>
              <a:t>is </a:t>
            </a:r>
            <a:r>
              <a:rPr sz="1200" spc="-5" dirty="0">
                <a:latin typeface="Times New Roman"/>
                <a:cs typeface="Times New Roman"/>
              </a:rPr>
              <a:t>read  </a:t>
            </a:r>
            <a:r>
              <a:rPr sz="1200" dirty="0">
                <a:latin typeface="Times New Roman"/>
                <a:cs typeface="Times New Roman"/>
              </a:rPr>
              <a:t>by the</a:t>
            </a:r>
            <a:r>
              <a:rPr sz="1200" spc="-100" dirty="0">
                <a:latin typeface="Times New Roman"/>
                <a:cs typeface="Times New Roman"/>
              </a:rPr>
              <a:t> </a:t>
            </a:r>
            <a:r>
              <a:rPr sz="1200" dirty="0">
                <a:latin typeface="Times New Roman"/>
                <a:cs typeface="Times New Roman"/>
              </a:rPr>
              <a:t>Rx</a:t>
            </a:r>
            <a:endParaRPr sz="1200">
              <a:latin typeface="Times New Roman"/>
              <a:cs typeface="Times New Roman"/>
            </a:endParaRPr>
          </a:p>
          <a:p>
            <a:pPr marL="2070100" lvl="1" indent="-228600">
              <a:lnSpc>
                <a:spcPts val="1320"/>
              </a:lnSpc>
              <a:buFont typeface="Meiryo"/>
              <a:buChar char="*"/>
              <a:tabLst>
                <a:tab pos="2069464" algn="l"/>
                <a:tab pos="2070100" algn="l"/>
              </a:tabLst>
            </a:pPr>
            <a:r>
              <a:rPr sz="1200" spc="-5" dirty="0">
                <a:latin typeface="Times New Roman"/>
                <a:cs typeface="Times New Roman"/>
              </a:rPr>
              <a:t>Solution:</a:t>
            </a:r>
            <a:endParaRPr sz="1200">
              <a:latin typeface="Times New Roman"/>
              <a:cs typeface="Times New Roman"/>
            </a:endParaRPr>
          </a:p>
          <a:p>
            <a:pPr marL="2298065">
              <a:lnSpc>
                <a:spcPts val="1415"/>
              </a:lnSpc>
              <a:tabLst>
                <a:tab pos="2526665" algn="l"/>
              </a:tabLst>
            </a:pPr>
            <a:r>
              <a:rPr sz="1200" dirty="0">
                <a:latin typeface="Times New Roman"/>
                <a:cs typeface="Times New Roman"/>
              </a:rPr>
              <a:t>–	</a:t>
            </a:r>
            <a:r>
              <a:rPr sz="1200" b="1" i="1" u="heavy" dirty="0">
                <a:latin typeface="Times New Roman"/>
                <a:cs typeface="Times New Roman"/>
              </a:rPr>
              <a:t>Separate Parallel</a:t>
            </a:r>
            <a:r>
              <a:rPr sz="1200" b="1" i="1" u="heavy" spc="-105" dirty="0">
                <a:latin typeface="Times New Roman"/>
                <a:cs typeface="Times New Roman"/>
              </a:rPr>
              <a:t> </a:t>
            </a:r>
            <a:r>
              <a:rPr sz="1200" b="1" i="1" u="heavy" dirty="0">
                <a:latin typeface="Times New Roman"/>
                <a:cs typeface="Times New Roman"/>
              </a:rPr>
              <a:t>Line</a:t>
            </a:r>
            <a:endParaRPr sz="1200">
              <a:latin typeface="Times New Roman"/>
              <a:cs typeface="Times New Roman"/>
            </a:endParaRPr>
          </a:p>
          <a:p>
            <a:pPr>
              <a:lnSpc>
                <a:spcPct val="100000"/>
              </a:lnSpc>
              <a:spcBef>
                <a:spcPts val="20"/>
              </a:spcBef>
            </a:pPr>
            <a:endParaRPr sz="1200">
              <a:latin typeface="Times New Roman"/>
              <a:cs typeface="Times New Roman"/>
            </a:endParaRPr>
          </a:p>
          <a:p>
            <a:pPr marL="1384300" marR="5080" indent="-228600">
              <a:lnSpc>
                <a:spcPts val="1380"/>
              </a:lnSpc>
              <a:spcBef>
                <a:spcPts val="5"/>
              </a:spcBef>
              <a:buFont typeface="Courier New"/>
              <a:buChar char="o"/>
              <a:tabLst>
                <a:tab pos="1384300" algn="l"/>
              </a:tabLst>
            </a:pPr>
            <a:r>
              <a:rPr sz="1200" dirty="0">
                <a:latin typeface="Times New Roman"/>
                <a:cs typeface="Times New Roman"/>
              </a:rPr>
              <a:t>Carries a </a:t>
            </a:r>
            <a:r>
              <a:rPr sz="1200" spc="-5" dirty="0">
                <a:latin typeface="Times New Roman"/>
                <a:cs typeface="Times New Roman"/>
              </a:rPr>
              <a:t>clock </a:t>
            </a:r>
            <a:r>
              <a:rPr sz="1200" dirty="0">
                <a:latin typeface="Times New Roman"/>
                <a:cs typeface="Times New Roman"/>
              </a:rPr>
              <a:t>pulse and allows </a:t>
            </a:r>
            <a:r>
              <a:rPr sz="1200" spc="-5" dirty="0">
                <a:latin typeface="Times New Roman"/>
                <a:cs typeface="Times New Roman"/>
              </a:rPr>
              <a:t>receiver </a:t>
            </a:r>
            <a:r>
              <a:rPr sz="1200" dirty="0">
                <a:latin typeface="Times New Roman"/>
                <a:cs typeface="Times New Roman"/>
              </a:rPr>
              <a:t>to </a:t>
            </a:r>
            <a:r>
              <a:rPr sz="1200" spc="-5" dirty="0">
                <a:latin typeface="Times New Roman"/>
                <a:cs typeface="Times New Roman"/>
              </a:rPr>
              <a:t>resynchronize </a:t>
            </a:r>
            <a:r>
              <a:rPr sz="1200" dirty="0">
                <a:latin typeface="Times New Roman"/>
                <a:cs typeface="Times New Roman"/>
              </a:rPr>
              <a:t>its </a:t>
            </a:r>
            <a:r>
              <a:rPr sz="1200" spc="-5" dirty="0">
                <a:latin typeface="Times New Roman"/>
                <a:cs typeface="Times New Roman"/>
              </a:rPr>
              <a:t>timer  </a:t>
            </a:r>
            <a:r>
              <a:rPr sz="1200" dirty="0">
                <a:latin typeface="Times New Roman"/>
                <a:cs typeface="Times New Roman"/>
              </a:rPr>
              <a:t>to </a:t>
            </a:r>
            <a:r>
              <a:rPr sz="1200" spc="-5" dirty="0">
                <a:latin typeface="Times New Roman"/>
                <a:cs typeface="Times New Roman"/>
              </a:rPr>
              <a:t>that </a:t>
            </a:r>
            <a:r>
              <a:rPr sz="1200" dirty="0">
                <a:latin typeface="Times New Roman"/>
                <a:cs typeface="Times New Roman"/>
              </a:rPr>
              <a:t>of the</a:t>
            </a:r>
            <a:r>
              <a:rPr sz="1200" spc="-9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1384300" indent="-228600">
              <a:lnSpc>
                <a:spcPts val="1345"/>
              </a:lnSpc>
              <a:buFont typeface="Courier New"/>
              <a:buChar char="o"/>
              <a:tabLst>
                <a:tab pos="1384300" algn="l"/>
              </a:tabLst>
            </a:pPr>
            <a:r>
              <a:rPr sz="1200" spc="-5" dirty="0">
                <a:latin typeface="Times New Roman"/>
                <a:cs typeface="Times New Roman"/>
              </a:rPr>
              <a:t>Doubling no. of Tx lines increase Cost </a:t>
            </a:r>
            <a:r>
              <a:rPr sz="1200" dirty="0">
                <a:latin typeface="Times New Roman"/>
                <a:cs typeface="Times New Roman"/>
              </a:rPr>
              <a:t>and </a:t>
            </a:r>
            <a:r>
              <a:rPr sz="1200" spc="-5" dirty="0">
                <a:latin typeface="Times New Roman"/>
                <a:cs typeface="Times New Roman"/>
              </a:rPr>
              <a:t>proves</a:t>
            </a:r>
            <a:r>
              <a:rPr sz="1200" spc="-40" dirty="0">
                <a:latin typeface="Times New Roman"/>
                <a:cs typeface="Times New Roman"/>
              </a:rPr>
              <a:t> </a:t>
            </a:r>
            <a:r>
              <a:rPr sz="1200" spc="-5" dirty="0">
                <a:latin typeface="Times New Roman"/>
                <a:cs typeface="Times New Roman"/>
              </a:rPr>
              <a:t>uneconomical</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ts val="1405"/>
              </a:lnSpc>
              <a:spcBef>
                <a:spcPts val="5"/>
              </a:spcBef>
              <a:buFont typeface="Meiryo"/>
              <a:buChar char="❖"/>
              <a:tabLst>
                <a:tab pos="469900" algn="l"/>
              </a:tabLst>
            </a:pPr>
            <a:r>
              <a:rPr sz="1200" b="1" spc="-5" dirty="0">
                <a:latin typeface="Times New Roman"/>
                <a:cs typeface="Times New Roman"/>
              </a:rPr>
              <a:t>POLAR</a:t>
            </a:r>
            <a:endParaRPr sz="1200">
              <a:latin typeface="Times New Roman"/>
              <a:cs typeface="Times New Roman"/>
            </a:endParaRPr>
          </a:p>
          <a:p>
            <a:pPr marR="2733675" algn="ctr">
              <a:lnSpc>
                <a:spcPts val="1375"/>
              </a:lnSpc>
            </a:pPr>
            <a:r>
              <a:rPr sz="1200" dirty="0">
                <a:latin typeface="Times New Roman"/>
                <a:cs typeface="Times New Roman"/>
              </a:rPr>
              <a:t>Encoding </a:t>
            </a:r>
            <a:r>
              <a:rPr sz="1200" spc="-5" dirty="0">
                <a:latin typeface="Times New Roman"/>
                <a:cs typeface="Times New Roman"/>
              </a:rPr>
              <a:t>has </a:t>
            </a:r>
            <a:r>
              <a:rPr sz="1200" dirty="0">
                <a:latin typeface="Times New Roman"/>
                <a:cs typeface="Times New Roman"/>
              </a:rPr>
              <a:t>3</a:t>
            </a:r>
            <a:r>
              <a:rPr sz="1200" spc="-100" dirty="0">
                <a:latin typeface="Times New Roman"/>
                <a:cs typeface="Times New Roman"/>
              </a:rPr>
              <a:t> </a:t>
            </a:r>
            <a:r>
              <a:rPr sz="1200" spc="-5" dirty="0">
                <a:latin typeface="Times New Roman"/>
                <a:cs typeface="Times New Roman"/>
              </a:rPr>
              <a:t>subcategories:</a:t>
            </a:r>
            <a:endParaRPr sz="1200">
              <a:latin typeface="Times New Roman"/>
              <a:cs typeface="Times New Roman"/>
            </a:endParaRPr>
          </a:p>
          <a:p>
            <a:pPr marL="927100" lvl="1" indent="-228600">
              <a:lnSpc>
                <a:spcPts val="1380"/>
              </a:lnSpc>
              <a:buFont typeface="Meiryo"/>
              <a:buChar char="➢"/>
              <a:tabLst>
                <a:tab pos="927100" algn="l"/>
              </a:tabLst>
            </a:pPr>
            <a:r>
              <a:rPr sz="1200" dirty="0">
                <a:latin typeface="Times New Roman"/>
                <a:cs typeface="Times New Roman"/>
              </a:rPr>
              <a:t>Non Return to Zero (NRZ),-- </a:t>
            </a:r>
            <a:r>
              <a:rPr sz="1200" spc="-5" dirty="0">
                <a:latin typeface="Times New Roman"/>
                <a:cs typeface="Times New Roman"/>
              </a:rPr>
              <a:t>Return </a:t>
            </a:r>
            <a:r>
              <a:rPr sz="1200" dirty="0">
                <a:latin typeface="Times New Roman"/>
                <a:cs typeface="Times New Roman"/>
              </a:rPr>
              <a:t>to Zero</a:t>
            </a:r>
            <a:r>
              <a:rPr sz="1200" spc="-114" dirty="0">
                <a:latin typeface="Times New Roman"/>
                <a:cs typeface="Times New Roman"/>
              </a:rPr>
              <a:t> </a:t>
            </a:r>
            <a:r>
              <a:rPr sz="1200" dirty="0">
                <a:latin typeface="Times New Roman"/>
                <a:cs typeface="Times New Roman"/>
              </a:rPr>
              <a:t>(RZ)</a:t>
            </a:r>
            <a:endParaRPr sz="1200">
              <a:latin typeface="Times New Roman"/>
              <a:cs typeface="Times New Roman"/>
            </a:endParaRPr>
          </a:p>
          <a:p>
            <a:pPr marL="927100" lvl="1" indent="-228600">
              <a:lnSpc>
                <a:spcPts val="1380"/>
              </a:lnSpc>
              <a:buFont typeface="Meiryo"/>
              <a:buChar char="➢"/>
              <a:tabLst>
                <a:tab pos="927100" algn="l"/>
              </a:tabLst>
            </a:pPr>
            <a:r>
              <a:rPr sz="1200" dirty="0">
                <a:latin typeface="Times New Roman"/>
                <a:cs typeface="Times New Roman"/>
              </a:rPr>
              <a:t>Bi</a:t>
            </a:r>
            <a:r>
              <a:rPr sz="1200" spc="-100" dirty="0">
                <a:latin typeface="Times New Roman"/>
                <a:cs typeface="Times New Roman"/>
              </a:rPr>
              <a:t> </a:t>
            </a:r>
            <a:r>
              <a:rPr sz="1200" dirty="0">
                <a:latin typeface="Times New Roman"/>
                <a:cs typeface="Times New Roman"/>
              </a:rPr>
              <a:t>phase</a:t>
            </a:r>
            <a:endParaRPr sz="1200">
              <a:latin typeface="Times New Roman"/>
              <a:cs typeface="Times New Roman"/>
            </a:endParaRPr>
          </a:p>
          <a:p>
            <a:pPr marL="927100" lvl="1" indent="-228600">
              <a:lnSpc>
                <a:spcPts val="1410"/>
              </a:lnSpc>
              <a:buFont typeface="Meiryo"/>
              <a:buChar char="➢"/>
              <a:tabLst>
                <a:tab pos="927100" algn="l"/>
              </a:tabLst>
            </a:pPr>
            <a:r>
              <a:rPr sz="1200" dirty="0">
                <a:latin typeface="Times New Roman"/>
                <a:cs typeface="Times New Roman"/>
              </a:rPr>
              <a:t>Two of which have </a:t>
            </a:r>
            <a:r>
              <a:rPr sz="1200" spc="-5" dirty="0">
                <a:latin typeface="Times New Roman"/>
                <a:cs typeface="Times New Roman"/>
              </a:rPr>
              <a:t>multiple variations </a:t>
            </a:r>
            <a:r>
              <a:rPr sz="1200" dirty="0">
                <a:latin typeface="Times New Roman"/>
                <a:cs typeface="Times New Roman"/>
              </a:rPr>
              <a:t>of their</a:t>
            </a:r>
            <a:r>
              <a:rPr sz="1200" spc="-40" dirty="0">
                <a:latin typeface="Times New Roman"/>
                <a:cs typeface="Times New Roman"/>
              </a:rPr>
              <a:t> </a:t>
            </a:r>
            <a:r>
              <a:rPr sz="1200" spc="-5" dirty="0">
                <a:latin typeface="Times New Roman"/>
                <a:cs typeface="Times New Roman"/>
              </a:rPr>
              <a:t>own</a:t>
            </a:r>
            <a:endParaRPr sz="1200">
              <a:latin typeface="Times New Roman"/>
              <a:cs typeface="Times New Roman"/>
            </a:endParaRPr>
          </a:p>
          <a:p>
            <a:pPr lvl="1">
              <a:lnSpc>
                <a:spcPct val="100000"/>
              </a:lnSpc>
              <a:spcBef>
                <a:spcPts val="55"/>
              </a:spcBef>
              <a:buFont typeface="Meiryo"/>
              <a:buChar char="➢"/>
            </a:pPr>
            <a:endParaRPr sz="1100">
              <a:latin typeface="Times New Roman"/>
              <a:cs typeface="Times New Roman"/>
            </a:endParaRPr>
          </a:p>
          <a:p>
            <a:pPr marL="927100" lvl="1" indent="-228600">
              <a:lnSpc>
                <a:spcPts val="1405"/>
              </a:lnSpc>
              <a:buFont typeface="Meiryo"/>
              <a:buChar char="➢"/>
              <a:tabLst>
                <a:tab pos="927100" algn="l"/>
              </a:tabLst>
            </a:pPr>
            <a:r>
              <a:rPr sz="1200" spc="-5" dirty="0">
                <a:latin typeface="Times New Roman"/>
                <a:cs typeface="Times New Roman"/>
              </a:rPr>
              <a:t>Polar </a:t>
            </a:r>
            <a:r>
              <a:rPr sz="1200" dirty="0">
                <a:latin typeface="Times New Roman"/>
                <a:cs typeface="Times New Roman"/>
              </a:rPr>
              <a:t>encoding </a:t>
            </a:r>
            <a:r>
              <a:rPr sz="1200" spc="-5" dirty="0">
                <a:latin typeface="Times New Roman"/>
                <a:cs typeface="Times New Roman"/>
              </a:rPr>
              <a:t>uses </a:t>
            </a:r>
            <a:r>
              <a:rPr sz="1200" dirty="0">
                <a:latin typeface="Times New Roman"/>
                <a:cs typeface="Times New Roman"/>
              </a:rPr>
              <a:t>two </a:t>
            </a:r>
            <a:r>
              <a:rPr sz="1200" spc="-5" dirty="0">
                <a:latin typeface="Times New Roman"/>
                <a:cs typeface="Times New Roman"/>
              </a:rPr>
              <a:t>voltage</a:t>
            </a:r>
            <a:r>
              <a:rPr sz="1200" spc="-105" dirty="0">
                <a:latin typeface="Times New Roman"/>
                <a:cs typeface="Times New Roman"/>
              </a:rPr>
              <a:t> </a:t>
            </a:r>
            <a:r>
              <a:rPr sz="1200" dirty="0">
                <a:latin typeface="Times New Roman"/>
                <a:cs typeface="Times New Roman"/>
              </a:rPr>
              <a:t>levels</a:t>
            </a:r>
            <a:endParaRPr sz="1200">
              <a:latin typeface="Times New Roman"/>
              <a:cs typeface="Times New Roman"/>
            </a:endParaRPr>
          </a:p>
          <a:p>
            <a:pPr marL="1384300">
              <a:lnSpc>
                <a:spcPts val="1764"/>
              </a:lnSpc>
            </a:pPr>
            <a:r>
              <a:rPr sz="1500" spc="-5" dirty="0">
                <a:latin typeface="Arial"/>
                <a:cs typeface="Arial"/>
              </a:rPr>
              <a:t>–</a:t>
            </a:r>
            <a:r>
              <a:rPr sz="1200" spc="-5" dirty="0">
                <a:latin typeface="Times New Roman"/>
                <a:cs typeface="Times New Roman"/>
              </a:rPr>
              <a:t>One positive </a:t>
            </a:r>
            <a:r>
              <a:rPr sz="1200" dirty="0">
                <a:latin typeface="Times New Roman"/>
                <a:cs typeface="Times New Roman"/>
              </a:rPr>
              <a:t>and one</a:t>
            </a:r>
            <a:r>
              <a:rPr sz="1200" spc="-20" dirty="0">
                <a:latin typeface="Times New Roman"/>
                <a:cs typeface="Times New Roman"/>
              </a:rPr>
              <a:t> </a:t>
            </a:r>
            <a:r>
              <a:rPr sz="1200" spc="-5" dirty="0">
                <a:latin typeface="Times New Roman"/>
                <a:cs typeface="Times New Roman"/>
              </a:rPr>
              <a:t>negative</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72</a:t>
            </a:fld>
            <a:endParaRPr dirty="0"/>
          </a:p>
        </p:txBody>
      </p:sp>
    </p:spTree>
    <p:extLst>
      <p:ext uri="{BB962C8B-B14F-4D97-AF65-F5344CB8AC3E}">
        <p14:creationId xmlns:p14="http://schemas.microsoft.com/office/powerpoint/2010/main" val="4184487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816100" y="1089660"/>
            <a:ext cx="4661535" cy="358140"/>
          </a:xfrm>
          <a:prstGeom prst="rect">
            <a:avLst/>
          </a:prstGeom>
        </p:spPr>
        <p:txBody>
          <a:bodyPr vert="horz" wrap="square" lIns="0" tIns="0" rIns="0" bIns="0" rtlCol="0">
            <a:spAutoFit/>
          </a:bodyPr>
          <a:lstStyle/>
          <a:p>
            <a:pPr marL="241300" marR="5080" indent="-228600">
              <a:lnSpc>
                <a:spcPts val="1380"/>
              </a:lnSpc>
              <a:buFont typeface="Meiryo"/>
              <a:buChar char="➢"/>
              <a:tabLst>
                <a:tab pos="241300" algn="l"/>
              </a:tabLst>
            </a:pPr>
            <a:r>
              <a:rPr sz="1200" dirty="0">
                <a:latin typeface="Times New Roman"/>
                <a:cs typeface="Times New Roman"/>
              </a:rPr>
              <a:t>By using two voltage </a:t>
            </a:r>
            <a:r>
              <a:rPr sz="1200" spc="-5" dirty="0">
                <a:latin typeface="Times New Roman"/>
                <a:cs typeface="Times New Roman"/>
              </a:rPr>
              <a:t>levels, average voltage level </a:t>
            </a:r>
            <a:r>
              <a:rPr sz="1200" dirty="0">
                <a:latin typeface="Times New Roman"/>
                <a:cs typeface="Times New Roman"/>
              </a:rPr>
              <a:t>on the </a:t>
            </a:r>
            <a:r>
              <a:rPr sz="1200" spc="-5" dirty="0">
                <a:latin typeface="Times New Roman"/>
                <a:cs typeface="Times New Roman"/>
              </a:rPr>
              <a:t>line </a:t>
            </a:r>
            <a:r>
              <a:rPr sz="1200" dirty="0">
                <a:latin typeface="Times New Roman"/>
                <a:cs typeface="Times New Roman"/>
              </a:rPr>
              <a:t>is </a:t>
            </a:r>
            <a:r>
              <a:rPr sz="1200" spc="-5" dirty="0">
                <a:latin typeface="Times New Roman"/>
                <a:cs typeface="Times New Roman"/>
              </a:rPr>
              <a:t>reduced  and DC Component problem of unipolar </a:t>
            </a:r>
            <a:r>
              <a:rPr sz="1200" dirty="0">
                <a:latin typeface="Times New Roman"/>
                <a:cs typeface="Times New Roman"/>
              </a:rPr>
              <a:t>encoding is</a:t>
            </a:r>
            <a:r>
              <a:rPr sz="1200" spc="-45" dirty="0">
                <a:latin typeface="Times New Roman"/>
                <a:cs typeface="Times New Roman"/>
              </a:rPr>
              <a:t> </a:t>
            </a:r>
            <a:r>
              <a:rPr sz="1200" dirty="0">
                <a:latin typeface="Times New Roman"/>
                <a:cs typeface="Times New Roman"/>
              </a:rPr>
              <a:t>alleviated</a:t>
            </a:r>
            <a:endParaRPr sz="1200">
              <a:latin typeface="Times New Roman"/>
              <a:cs typeface="Times New Roman"/>
            </a:endParaRPr>
          </a:p>
        </p:txBody>
      </p:sp>
      <p:sp>
        <p:nvSpPr>
          <p:cNvPr id="7" name="object 7"/>
          <p:cNvSpPr/>
          <p:nvPr/>
        </p:nvSpPr>
        <p:spPr>
          <a:xfrm>
            <a:off x="1574291" y="1615439"/>
            <a:ext cx="4651070" cy="200405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3960114"/>
            <a:ext cx="4276090" cy="730250"/>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Types of Polar</a:t>
            </a:r>
            <a:r>
              <a:rPr sz="1200" b="1" spc="-105" dirty="0">
                <a:latin typeface="Times New Roman"/>
                <a:cs typeface="Times New Roman"/>
              </a:rPr>
              <a:t> </a:t>
            </a:r>
            <a:r>
              <a:rPr sz="1200" b="1" dirty="0">
                <a:latin typeface="Times New Roman"/>
                <a:cs typeface="Times New Roman"/>
              </a:rPr>
              <a:t>Encoding</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2700">
              <a:lnSpc>
                <a:spcPts val="1405"/>
              </a:lnSpc>
            </a:pPr>
            <a:r>
              <a:rPr sz="1200" b="1" spc="-5" dirty="0">
                <a:latin typeface="Times New Roman"/>
                <a:cs typeface="Times New Roman"/>
              </a:rPr>
              <a:t>Non Return </a:t>
            </a:r>
            <a:r>
              <a:rPr sz="1200" b="1" dirty="0">
                <a:latin typeface="Times New Roman"/>
                <a:cs typeface="Times New Roman"/>
              </a:rPr>
              <a:t>to </a:t>
            </a:r>
            <a:r>
              <a:rPr sz="1200" b="1" spc="-5" dirty="0">
                <a:latin typeface="Times New Roman"/>
                <a:cs typeface="Times New Roman"/>
              </a:rPr>
              <a:t>Zero</a:t>
            </a:r>
            <a:r>
              <a:rPr sz="1200" b="1" spc="-35" dirty="0">
                <a:latin typeface="Times New Roman"/>
                <a:cs typeface="Times New Roman"/>
              </a:rPr>
              <a:t> </a:t>
            </a:r>
            <a:r>
              <a:rPr sz="1200" b="1" spc="-5" dirty="0">
                <a:latin typeface="Times New Roman"/>
                <a:cs typeface="Times New Roman"/>
              </a:rPr>
              <a:t>(NRZ)</a:t>
            </a:r>
            <a:endParaRPr sz="1200">
              <a:latin typeface="Times New Roman"/>
              <a:cs typeface="Times New Roman"/>
            </a:endParaRPr>
          </a:p>
          <a:p>
            <a:pPr marL="12700">
              <a:lnSpc>
                <a:spcPts val="1405"/>
              </a:lnSpc>
            </a:pPr>
            <a:r>
              <a:rPr sz="1200" spc="-5" dirty="0">
                <a:latin typeface="Courier New"/>
                <a:cs typeface="Courier New"/>
              </a:rPr>
              <a:t>o </a:t>
            </a:r>
            <a:r>
              <a:rPr sz="1200" dirty="0">
                <a:latin typeface="Times New Roman"/>
                <a:cs typeface="Times New Roman"/>
              </a:rPr>
              <a:t>In NRZ Encoding, the </a:t>
            </a:r>
            <a:r>
              <a:rPr sz="1200" spc="-5" dirty="0">
                <a:latin typeface="Times New Roman"/>
                <a:cs typeface="Times New Roman"/>
              </a:rPr>
              <a:t>level </a:t>
            </a:r>
            <a:r>
              <a:rPr sz="1200" dirty="0">
                <a:latin typeface="Times New Roman"/>
                <a:cs typeface="Times New Roman"/>
              </a:rPr>
              <a:t>of signal is either </a:t>
            </a:r>
            <a:r>
              <a:rPr sz="1200" spc="-5" dirty="0">
                <a:latin typeface="Times New Roman"/>
                <a:cs typeface="Times New Roman"/>
              </a:rPr>
              <a:t>positive </a:t>
            </a:r>
            <a:r>
              <a:rPr sz="1200" dirty="0">
                <a:latin typeface="Times New Roman"/>
                <a:cs typeface="Times New Roman"/>
              </a:rPr>
              <a:t>or </a:t>
            </a:r>
            <a:r>
              <a:rPr sz="1200" spc="20" dirty="0">
                <a:latin typeface="Times New Roman"/>
                <a:cs typeface="Times New Roman"/>
              </a:rPr>
              <a:t> </a:t>
            </a:r>
            <a:r>
              <a:rPr sz="1200" spc="-5" dirty="0">
                <a:latin typeface="Times New Roman"/>
                <a:cs typeface="Times New Roman"/>
              </a:rPr>
              <a:t>negative</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73</a:t>
            </a:fld>
            <a:endParaRPr dirty="0"/>
          </a:p>
        </p:txBody>
      </p:sp>
      <p:graphicFrame>
        <p:nvGraphicFramePr>
          <p:cNvPr id="9" name="object 9"/>
          <p:cNvGraphicFramePr>
            <a:graphicFrameLocks noGrp="1"/>
          </p:cNvGraphicFramePr>
          <p:nvPr/>
        </p:nvGraphicFramePr>
        <p:xfrm>
          <a:off x="2006092" y="5131053"/>
          <a:ext cx="3448050" cy="176403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533399">
                  <a:extLst>
                    <a:ext uri="{9D8B030D-6E8A-4147-A177-3AD203B41FA5}">
                      <a16:colId xmlns:a16="http://schemas.microsoft.com/office/drawing/2014/main" val="20001"/>
                    </a:ext>
                  </a:extLst>
                </a:gridCol>
                <a:gridCol w="1524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1524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609600">
                  <a:extLst>
                    <a:ext uri="{9D8B030D-6E8A-4147-A177-3AD203B41FA5}">
                      <a16:colId xmlns:a16="http://schemas.microsoft.com/office/drawing/2014/main" val="20007"/>
                    </a:ext>
                  </a:extLst>
                </a:gridCol>
              </a:tblGrid>
              <a:tr h="531113">
                <a:tc gridSpan="2">
                  <a:txBody>
                    <a:bodyPr/>
                    <a:lstStyle/>
                    <a:p>
                      <a:endParaRPr sz="12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gridSpan="4">
                  <a:txBody>
                    <a:bodyPr/>
                    <a:lstStyle/>
                    <a:p>
                      <a:pPr marL="170815">
                        <a:lnSpc>
                          <a:spcPct val="100000"/>
                        </a:lnSpc>
                        <a:spcBef>
                          <a:spcPts val="165"/>
                        </a:spcBef>
                      </a:pPr>
                      <a:r>
                        <a:rPr sz="2800" spc="-5" dirty="0">
                          <a:latin typeface="Times New Roman"/>
                          <a:cs typeface="Times New Roman"/>
                        </a:rPr>
                        <a:t>NRZ</a:t>
                      </a: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2">
                  <a:txBody>
                    <a:bodyPr/>
                    <a:lstStyle/>
                    <a:p>
                      <a:endParaRPr sz="2800">
                        <a:latin typeface="Times New Roman"/>
                        <a:cs typeface="Times New Roman"/>
                      </a:endParaRPr>
                    </a:p>
                  </a:txBody>
                  <a:tcPr marL="0" marR="0" marT="0" marB="0">
                    <a:lnL w="1270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0"/>
                  </a:ext>
                </a:extLst>
              </a:tr>
              <a:tr h="306324">
                <a:tc gridSpan="4">
                  <a:txBody>
                    <a:bodyPr/>
                    <a:lstStyle/>
                    <a:p>
                      <a:endParaRPr sz="28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4">
                  <a:txBody>
                    <a:bodyPr/>
                    <a:lstStyle/>
                    <a:p>
                      <a:endParaRPr sz="2800">
                        <a:latin typeface="Times New Roman"/>
                        <a:cs typeface="Times New Roman"/>
                      </a:endParaRPr>
                    </a:p>
                  </a:txBody>
                  <a:tcPr marL="0" marR="0" marT="0" marB="0">
                    <a:lnL w="12700">
                      <a:solidFill>
                        <a:srgbClr val="000000"/>
                      </a:solidFill>
                      <a:prstDash val="solid"/>
                    </a:ln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81762">
                <a:tc>
                  <a:txBody>
                    <a:bodyPr/>
                    <a:lstStyle/>
                    <a:p>
                      <a:endParaRPr sz="2800">
                        <a:latin typeface="Times New Roman"/>
                        <a:cs typeface="Times New Roman"/>
                      </a:endParaRPr>
                    </a:p>
                  </a:txBody>
                  <a:tcPr marL="0" marR="0" marT="0" marB="0">
                    <a:lnR w="12700">
                      <a:solidFill>
                        <a:srgbClr val="000000"/>
                      </a:solidFill>
                      <a:prstDash val="solid"/>
                    </a:lnR>
                    <a:lnB w="12699">
                      <a:solidFill>
                        <a:srgbClr val="000000"/>
                      </a:solidFill>
                      <a:prstDash val="solid"/>
                    </a:lnB>
                  </a:tcPr>
                </a:tc>
                <a:tc gridSpan="6">
                  <a:txBody>
                    <a:bodyPr/>
                    <a:lstStyle/>
                    <a:p>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endParaRPr sz="2800">
                        <a:latin typeface="Times New Roman"/>
                        <a:cs typeface="Times New Roman"/>
                      </a:endParaRPr>
                    </a:p>
                  </a:txBody>
                  <a:tcPr marL="0" marR="0" marT="0" marB="0">
                    <a:lnL w="12700">
                      <a:solidFill>
                        <a:srgbClr val="000000"/>
                      </a:solidFill>
                      <a:prstDash val="solid"/>
                    </a:lnL>
                    <a:lnB w="12700">
                      <a:solidFill>
                        <a:srgbClr val="000000"/>
                      </a:solidFill>
                      <a:prstDash val="solid"/>
                    </a:lnB>
                  </a:tcPr>
                </a:tc>
                <a:extLst>
                  <a:ext uri="{0D108BD9-81ED-4DB2-BD59-A6C34878D82A}">
                    <a16:rowId xmlns:a16="http://schemas.microsoft.com/office/drawing/2014/main" val="10002"/>
                  </a:ext>
                </a:extLst>
              </a:tr>
              <a:tr h="531876">
                <a:tc gridSpan="3">
                  <a:txBody>
                    <a:bodyPr/>
                    <a:lstStyle/>
                    <a:p>
                      <a:pPr marL="154940">
                        <a:lnSpc>
                          <a:spcPct val="100000"/>
                        </a:lnSpc>
                        <a:spcBef>
                          <a:spcPts val="165"/>
                        </a:spcBef>
                      </a:pPr>
                      <a:r>
                        <a:rPr sz="2800" spc="-5" dirty="0">
                          <a:latin typeface="Times New Roman"/>
                          <a:cs typeface="Times New Roman"/>
                        </a:rPr>
                        <a:t>NRZ-L</a:t>
                      </a:r>
                      <a:endParaRPr sz="2800">
                        <a:latin typeface="Times New Roman"/>
                        <a:cs typeface="Times New Roman"/>
                      </a:endParaRPr>
                    </a:p>
                  </a:txBody>
                  <a:tcPr marL="0" marR="0" marT="0" marB="0">
                    <a:lnL w="12699">
                      <a:solidFill>
                        <a:srgbClr val="000000"/>
                      </a:solidFill>
                      <a:prstDash val="solid"/>
                    </a:lnL>
                    <a:lnR w="12699">
                      <a:solidFill>
                        <a:srgbClr val="000000"/>
                      </a:solidFill>
                      <a:prstDash val="solid"/>
                    </a:lnR>
                    <a:lnT w="12699">
                      <a:solidFill>
                        <a:srgbClr val="000000"/>
                      </a:solidFill>
                      <a:prstDash val="solid"/>
                    </a:lnT>
                    <a:lnB w="12699">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2">
                  <a:txBody>
                    <a:bodyPr/>
                    <a:lstStyle/>
                    <a:p>
                      <a:endParaRPr sz="2800">
                        <a:latin typeface="Times New Roman"/>
                        <a:cs typeface="Times New Roman"/>
                      </a:endParaRPr>
                    </a:p>
                  </a:txBody>
                  <a:tcPr marL="0" marR="0" marT="0" marB="0">
                    <a:lnL w="12699">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166370">
                        <a:lnSpc>
                          <a:spcPct val="100000"/>
                        </a:lnSpc>
                        <a:spcBef>
                          <a:spcPts val="165"/>
                        </a:spcBef>
                      </a:pPr>
                      <a:r>
                        <a:rPr sz="2800" dirty="0">
                          <a:latin typeface="Times New Roman"/>
                          <a:cs typeface="Times New Roman"/>
                        </a:rPr>
                        <a:t>NRZ-I</a:t>
                      </a: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10" name="object 10"/>
          <p:cNvSpPr txBox="1"/>
          <p:nvPr/>
        </p:nvSpPr>
        <p:spPr>
          <a:xfrm>
            <a:off x="1587500" y="7304532"/>
            <a:ext cx="5073650" cy="2314575"/>
          </a:xfrm>
          <a:prstGeom prst="rect">
            <a:avLst/>
          </a:prstGeom>
        </p:spPr>
        <p:txBody>
          <a:bodyPr vert="horz" wrap="square" lIns="0" tIns="0" rIns="0" bIns="0" rtlCol="0">
            <a:spAutoFit/>
          </a:bodyPr>
          <a:lstStyle/>
          <a:p>
            <a:pPr marL="241300" indent="-228600">
              <a:lnSpc>
                <a:spcPts val="1405"/>
              </a:lnSpc>
              <a:buFont typeface="Courier New"/>
              <a:buChar char="o"/>
              <a:tabLst>
                <a:tab pos="241300" algn="l"/>
              </a:tabLst>
            </a:pPr>
            <a:r>
              <a:rPr sz="1200" b="1" spc="-5" dirty="0">
                <a:latin typeface="Times New Roman"/>
                <a:cs typeface="Times New Roman"/>
              </a:rPr>
              <a:t>NRZ-L</a:t>
            </a:r>
            <a:endParaRPr sz="1200">
              <a:latin typeface="Times New Roman"/>
              <a:cs typeface="Times New Roman"/>
            </a:endParaRPr>
          </a:p>
          <a:p>
            <a:pPr marL="698500" lvl="1" indent="-228600" algn="just">
              <a:lnSpc>
                <a:spcPts val="1375"/>
              </a:lnSpc>
              <a:buFont typeface="Meiryo"/>
              <a:buChar char="▪"/>
              <a:tabLst>
                <a:tab pos="698500" algn="l"/>
              </a:tabLst>
            </a:pPr>
            <a:r>
              <a:rPr sz="1200" dirty="0">
                <a:latin typeface="Times New Roman"/>
                <a:cs typeface="Times New Roman"/>
              </a:rPr>
              <a:t>Level of the signal depends on </a:t>
            </a:r>
            <a:r>
              <a:rPr sz="1200" spc="-5" dirty="0">
                <a:latin typeface="Times New Roman"/>
                <a:cs typeface="Times New Roman"/>
              </a:rPr>
              <a:t>the type </a:t>
            </a:r>
            <a:r>
              <a:rPr sz="1200" dirty="0">
                <a:latin typeface="Times New Roman"/>
                <a:cs typeface="Times New Roman"/>
              </a:rPr>
              <a:t>of bit it</a:t>
            </a:r>
            <a:r>
              <a:rPr sz="1200" spc="-85" dirty="0">
                <a:latin typeface="Times New Roman"/>
                <a:cs typeface="Times New Roman"/>
              </a:rPr>
              <a:t> </a:t>
            </a:r>
            <a:r>
              <a:rPr sz="1200" spc="-5" dirty="0">
                <a:latin typeface="Times New Roman"/>
                <a:cs typeface="Times New Roman"/>
              </a:rPr>
              <a:t>represents</a:t>
            </a:r>
            <a:endParaRPr sz="1200">
              <a:latin typeface="Times New Roman"/>
              <a:cs typeface="Times New Roman"/>
            </a:endParaRPr>
          </a:p>
          <a:p>
            <a:pPr marL="698500" marR="5080" lvl="1" indent="-228600">
              <a:lnSpc>
                <a:spcPts val="1380"/>
              </a:lnSpc>
              <a:spcBef>
                <a:spcPts val="65"/>
              </a:spcBef>
              <a:buFont typeface="Meiryo"/>
              <a:buChar char="▪"/>
              <a:tabLst>
                <a:tab pos="697865" algn="l"/>
                <a:tab pos="698500" algn="l"/>
              </a:tabLst>
            </a:pPr>
            <a:r>
              <a:rPr sz="1200" spc="-5" dirty="0">
                <a:latin typeface="Times New Roman"/>
                <a:cs typeface="Times New Roman"/>
              </a:rPr>
              <a:t>A </a:t>
            </a:r>
            <a:r>
              <a:rPr sz="1200" dirty="0">
                <a:latin typeface="Times New Roman"/>
                <a:cs typeface="Times New Roman"/>
              </a:rPr>
              <a:t>+ve voltage usually </a:t>
            </a:r>
            <a:r>
              <a:rPr sz="1200" spc="-5" dirty="0">
                <a:latin typeface="Times New Roman"/>
                <a:cs typeface="Times New Roman"/>
              </a:rPr>
              <a:t>means </a:t>
            </a:r>
            <a:r>
              <a:rPr sz="1200" dirty="0">
                <a:latin typeface="Times New Roman"/>
                <a:cs typeface="Times New Roman"/>
              </a:rPr>
              <a:t>the bit is a 1 and a –ve voltage </a:t>
            </a:r>
            <a:r>
              <a:rPr sz="1200" spc="-5" dirty="0">
                <a:latin typeface="Times New Roman"/>
                <a:cs typeface="Times New Roman"/>
              </a:rPr>
              <a:t>means </a:t>
            </a:r>
            <a:r>
              <a:rPr sz="1200" dirty="0">
                <a:latin typeface="Times New Roman"/>
                <a:cs typeface="Times New Roman"/>
              </a:rPr>
              <a:t>the  bit is a 0 </a:t>
            </a:r>
            <a:r>
              <a:rPr sz="1200" spc="-5" dirty="0">
                <a:latin typeface="Times New Roman"/>
                <a:cs typeface="Times New Roman"/>
              </a:rPr>
              <a:t>(vice</a:t>
            </a:r>
            <a:r>
              <a:rPr sz="1200" spc="-80" dirty="0">
                <a:latin typeface="Times New Roman"/>
                <a:cs typeface="Times New Roman"/>
              </a:rPr>
              <a:t> </a:t>
            </a:r>
            <a:r>
              <a:rPr sz="1200" spc="-5" dirty="0">
                <a:latin typeface="Times New Roman"/>
                <a:cs typeface="Times New Roman"/>
              </a:rPr>
              <a:t>versa)</a:t>
            </a:r>
            <a:endParaRPr sz="1200">
              <a:latin typeface="Times New Roman"/>
              <a:cs typeface="Times New Roman"/>
            </a:endParaRPr>
          </a:p>
          <a:p>
            <a:pPr lvl="1">
              <a:lnSpc>
                <a:spcPct val="100000"/>
              </a:lnSpc>
              <a:spcBef>
                <a:spcPts val="45"/>
              </a:spcBef>
              <a:buFont typeface="Meiryo"/>
              <a:buChar char="▪"/>
            </a:pPr>
            <a:endParaRPr sz="1100">
              <a:latin typeface="Times New Roman"/>
              <a:cs typeface="Times New Roman"/>
            </a:endParaRPr>
          </a:p>
          <a:p>
            <a:pPr marL="469900" marR="5080" indent="-635" algn="just">
              <a:lnSpc>
                <a:spcPct val="95000"/>
              </a:lnSpc>
            </a:pPr>
            <a:r>
              <a:rPr sz="1400" spc="-10" dirty="0">
                <a:latin typeface="Meiryo"/>
                <a:cs typeface="Meiryo"/>
              </a:rPr>
              <a:t>*</a:t>
            </a:r>
            <a:r>
              <a:rPr sz="1200" b="1" u="heavy" spc="-10" dirty="0">
                <a:latin typeface="Times New Roman"/>
                <a:cs typeface="Times New Roman"/>
              </a:rPr>
              <a:t>Problem </a:t>
            </a:r>
            <a:r>
              <a:rPr sz="1200" b="1" u="heavy" spc="-5" dirty="0">
                <a:latin typeface="Times New Roman"/>
                <a:cs typeface="Times New Roman"/>
              </a:rPr>
              <a:t>with NRZ-L: </a:t>
            </a:r>
            <a:r>
              <a:rPr sz="1200" spc="-5" dirty="0">
                <a:latin typeface="Times New Roman"/>
                <a:cs typeface="Times New Roman"/>
              </a:rPr>
              <a:t>When </a:t>
            </a:r>
            <a:r>
              <a:rPr sz="1200" dirty="0">
                <a:latin typeface="Times New Roman"/>
                <a:cs typeface="Times New Roman"/>
              </a:rPr>
              <a:t>long </a:t>
            </a:r>
            <a:r>
              <a:rPr sz="1200" spc="-5" dirty="0">
                <a:latin typeface="Times New Roman"/>
                <a:cs typeface="Times New Roman"/>
              </a:rPr>
              <a:t>streams </a:t>
            </a:r>
            <a:r>
              <a:rPr sz="1200" dirty="0">
                <a:latin typeface="Times New Roman"/>
                <a:cs typeface="Times New Roman"/>
              </a:rPr>
              <a:t>of 0’s or 1’s are there in  data, Rx receives a continuous </a:t>
            </a:r>
            <a:r>
              <a:rPr sz="1200" spc="-5" dirty="0">
                <a:latin typeface="Times New Roman"/>
                <a:cs typeface="Times New Roman"/>
              </a:rPr>
              <a:t>voltage </a:t>
            </a:r>
            <a:r>
              <a:rPr sz="1200" dirty="0">
                <a:latin typeface="Times New Roman"/>
                <a:cs typeface="Times New Roman"/>
              </a:rPr>
              <a:t>and should </a:t>
            </a:r>
            <a:r>
              <a:rPr sz="1200" spc="-5" dirty="0">
                <a:latin typeface="Times New Roman"/>
                <a:cs typeface="Times New Roman"/>
              </a:rPr>
              <a:t>determine </a:t>
            </a:r>
            <a:r>
              <a:rPr sz="1200" dirty="0">
                <a:latin typeface="Times New Roman"/>
                <a:cs typeface="Times New Roman"/>
              </a:rPr>
              <a:t>how </a:t>
            </a:r>
            <a:r>
              <a:rPr sz="1200" spc="-5" dirty="0">
                <a:latin typeface="Times New Roman"/>
                <a:cs typeface="Times New Roman"/>
              </a:rPr>
              <a:t>many  </a:t>
            </a:r>
            <a:r>
              <a:rPr sz="1200" dirty="0">
                <a:latin typeface="Times New Roman"/>
                <a:cs typeface="Times New Roman"/>
              </a:rPr>
              <a:t>bits are sent by relying on its clock , which </a:t>
            </a:r>
            <a:r>
              <a:rPr sz="1200" spc="-5" dirty="0">
                <a:latin typeface="Times New Roman"/>
                <a:cs typeface="Times New Roman"/>
              </a:rPr>
              <a:t>may </a:t>
            </a:r>
            <a:r>
              <a:rPr sz="1200" dirty="0">
                <a:latin typeface="Times New Roman"/>
                <a:cs typeface="Times New Roman"/>
              </a:rPr>
              <a:t>or </a:t>
            </a:r>
            <a:r>
              <a:rPr sz="1200" spc="-5" dirty="0">
                <a:latin typeface="Times New Roman"/>
                <a:cs typeface="Times New Roman"/>
              </a:rPr>
              <a:t>may </a:t>
            </a:r>
            <a:r>
              <a:rPr sz="1200" dirty="0">
                <a:latin typeface="Times New Roman"/>
                <a:cs typeface="Times New Roman"/>
              </a:rPr>
              <a:t>not be  </a:t>
            </a:r>
            <a:r>
              <a:rPr sz="1200" spc="-5" dirty="0">
                <a:latin typeface="Times New Roman"/>
                <a:cs typeface="Times New Roman"/>
              </a:rPr>
              <a:t>synchronized with </a:t>
            </a:r>
            <a:r>
              <a:rPr sz="1200" dirty="0">
                <a:latin typeface="Times New Roman"/>
                <a:cs typeface="Times New Roman"/>
              </a:rPr>
              <a:t>the </a:t>
            </a:r>
            <a:r>
              <a:rPr sz="1200" spc="-5" dirty="0">
                <a:latin typeface="Times New Roman"/>
                <a:cs typeface="Times New Roman"/>
              </a:rPr>
              <a:t>sender</a:t>
            </a:r>
            <a:r>
              <a:rPr sz="1200" spc="-80" dirty="0">
                <a:latin typeface="Times New Roman"/>
                <a:cs typeface="Times New Roman"/>
              </a:rPr>
              <a:t> </a:t>
            </a:r>
            <a:r>
              <a:rPr sz="1200" spc="-5" dirty="0">
                <a:latin typeface="Times New Roman"/>
                <a:cs typeface="Times New Roman"/>
              </a:rPr>
              <a:t>clock</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ct val="100000"/>
              </a:lnSpc>
              <a:spcBef>
                <a:spcPts val="5"/>
              </a:spcBef>
              <a:buFont typeface="Courier New"/>
              <a:buChar char="o"/>
              <a:tabLst>
                <a:tab pos="241300" algn="l"/>
              </a:tabLst>
            </a:pPr>
            <a:r>
              <a:rPr sz="1200" b="1" spc="-10" dirty="0">
                <a:latin typeface="Times New Roman"/>
                <a:cs typeface="Times New Roman"/>
              </a:rPr>
              <a:t>NRZ-I</a:t>
            </a:r>
            <a:endParaRPr sz="1200">
              <a:latin typeface="Times New Roman"/>
              <a:cs typeface="Times New Roman"/>
            </a:endParaRPr>
          </a:p>
          <a:p>
            <a:pPr>
              <a:lnSpc>
                <a:spcPct val="100000"/>
              </a:lnSpc>
              <a:spcBef>
                <a:spcPts val="40"/>
              </a:spcBef>
              <a:buFont typeface="Courier New"/>
              <a:buChar char="o"/>
            </a:pPr>
            <a:endParaRPr sz="1100">
              <a:latin typeface="Times New Roman"/>
              <a:cs typeface="Times New Roman"/>
            </a:endParaRPr>
          </a:p>
          <a:p>
            <a:pPr marL="698500" lvl="1" indent="-228600" algn="just">
              <a:lnSpc>
                <a:spcPct val="100000"/>
              </a:lnSpc>
              <a:buFont typeface="Meiryo"/>
              <a:buChar char="▪"/>
              <a:tabLst>
                <a:tab pos="698500" algn="l"/>
              </a:tabLst>
            </a:pPr>
            <a:r>
              <a:rPr sz="1200" dirty="0">
                <a:latin typeface="Times New Roman"/>
                <a:cs typeface="Times New Roman"/>
              </a:rPr>
              <a:t>The inversion of the </a:t>
            </a:r>
            <a:r>
              <a:rPr sz="1200" spc="-5" dirty="0">
                <a:latin typeface="Times New Roman"/>
                <a:cs typeface="Times New Roman"/>
              </a:rPr>
              <a:t>level </a:t>
            </a:r>
            <a:r>
              <a:rPr sz="1200" dirty="0">
                <a:latin typeface="Times New Roman"/>
                <a:cs typeface="Times New Roman"/>
              </a:rPr>
              <a:t>represents a 1</a:t>
            </a:r>
            <a:r>
              <a:rPr sz="1200" spc="-100" dirty="0">
                <a:latin typeface="Times New Roman"/>
                <a:cs typeface="Times New Roman"/>
              </a:rPr>
              <a:t> </a:t>
            </a:r>
            <a:r>
              <a:rPr sz="1200" dirty="0">
                <a:latin typeface="Times New Roman"/>
                <a:cs typeface="Times New Roman"/>
              </a:rPr>
              <a:t>bit</a:t>
            </a:r>
            <a:endParaRPr sz="1200">
              <a:latin typeface="Times New Roman"/>
              <a:cs typeface="Times New Roman"/>
            </a:endParaRPr>
          </a:p>
        </p:txBody>
      </p:sp>
    </p:spTree>
    <p:extLst>
      <p:ext uri="{BB962C8B-B14F-4D97-AF65-F5344CB8AC3E}">
        <p14:creationId xmlns:p14="http://schemas.microsoft.com/office/powerpoint/2010/main" val="954268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044700" y="902207"/>
            <a:ext cx="4616450" cy="895985"/>
          </a:xfrm>
          <a:prstGeom prst="rect">
            <a:avLst/>
          </a:prstGeom>
        </p:spPr>
        <p:txBody>
          <a:bodyPr vert="horz" wrap="square" lIns="0" tIns="0" rIns="0" bIns="0" rtlCol="0">
            <a:spAutoFit/>
          </a:bodyPr>
          <a:lstStyle/>
          <a:p>
            <a:pPr marL="241300" indent="-228600">
              <a:lnSpc>
                <a:spcPts val="1410"/>
              </a:lnSpc>
              <a:buFont typeface="Meiryo"/>
              <a:buChar char="▪"/>
              <a:tabLst>
                <a:tab pos="240665" algn="l"/>
                <a:tab pos="241300" algn="l"/>
              </a:tabLst>
            </a:pPr>
            <a:r>
              <a:rPr sz="1200" spc="-5" dirty="0">
                <a:latin typeface="Times New Roman"/>
                <a:cs typeface="Times New Roman"/>
              </a:rPr>
              <a:t>A bit </a:t>
            </a:r>
            <a:r>
              <a:rPr sz="1200" dirty="0">
                <a:latin typeface="Times New Roman"/>
                <a:cs typeface="Times New Roman"/>
              </a:rPr>
              <a:t>0 </a:t>
            </a:r>
            <a:r>
              <a:rPr sz="1200" spc="-5" dirty="0">
                <a:latin typeface="Times New Roman"/>
                <a:cs typeface="Times New Roman"/>
              </a:rPr>
              <a:t>is represented by no</a:t>
            </a:r>
            <a:r>
              <a:rPr sz="1200" spc="-70" dirty="0">
                <a:latin typeface="Times New Roman"/>
                <a:cs typeface="Times New Roman"/>
              </a:rPr>
              <a:t> </a:t>
            </a:r>
            <a:r>
              <a:rPr sz="1200" spc="-5" dirty="0">
                <a:latin typeface="Times New Roman"/>
                <a:cs typeface="Times New Roman"/>
              </a:rPr>
              <a:t>change</a:t>
            </a:r>
            <a:endParaRPr sz="1200">
              <a:latin typeface="Times New Roman"/>
              <a:cs typeface="Times New Roman"/>
            </a:endParaRPr>
          </a:p>
          <a:p>
            <a:pPr marL="241300" marR="5080" indent="-228600">
              <a:lnSpc>
                <a:spcPts val="1380"/>
              </a:lnSpc>
              <a:spcBef>
                <a:spcPts val="65"/>
              </a:spcBef>
              <a:buFont typeface="Meiryo"/>
              <a:buChar char="▪"/>
              <a:tabLst>
                <a:tab pos="240665" algn="l"/>
                <a:tab pos="241300" algn="l"/>
              </a:tabLst>
            </a:pPr>
            <a:r>
              <a:rPr sz="1200" spc="-5" dirty="0">
                <a:latin typeface="Times New Roman"/>
                <a:cs typeface="Times New Roman"/>
              </a:rPr>
              <a:t>NRZ-I is superior to NRZ-L due to synchronization provided by signal  </a:t>
            </a:r>
            <a:r>
              <a:rPr sz="1200" dirty="0">
                <a:latin typeface="Times New Roman"/>
                <a:cs typeface="Times New Roman"/>
              </a:rPr>
              <a:t>change each </a:t>
            </a:r>
            <a:r>
              <a:rPr sz="1200" spc="-5" dirty="0">
                <a:latin typeface="Times New Roman"/>
                <a:cs typeface="Times New Roman"/>
              </a:rPr>
              <a:t>time </a:t>
            </a:r>
            <a:r>
              <a:rPr sz="1200" dirty="0">
                <a:latin typeface="Times New Roman"/>
                <a:cs typeface="Times New Roman"/>
              </a:rPr>
              <a:t>a 1 bit is</a:t>
            </a:r>
            <a:r>
              <a:rPr sz="1200" spc="-70" dirty="0">
                <a:latin typeface="Times New Roman"/>
                <a:cs typeface="Times New Roman"/>
              </a:rPr>
              <a:t> </a:t>
            </a:r>
            <a:r>
              <a:rPr sz="1200" spc="-5" dirty="0">
                <a:latin typeface="Times New Roman"/>
                <a:cs typeface="Times New Roman"/>
              </a:rPr>
              <a:t>encountered</a:t>
            </a:r>
            <a:endParaRPr sz="1200">
              <a:latin typeface="Times New Roman"/>
              <a:cs typeface="Times New Roman"/>
            </a:endParaRPr>
          </a:p>
          <a:p>
            <a:pPr marL="241300" marR="5080" indent="-228600">
              <a:lnSpc>
                <a:spcPts val="1380"/>
              </a:lnSpc>
              <a:buFont typeface="Meiryo"/>
              <a:buChar char="▪"/>
              <a:tabLst>
                <a:tab pos="240665" algn="l"/>
                <a:tab pos="241300" algn="l"/>
              </a:tabLst>
            </a:pPr>
            <a:r>
              <a:rPr sz="1200" dirty="0">
                <a:latin typeface="Times New Roman"/>
                <a:cs typeface="Times New Roman"/>
              </a:rPr>
              <a:t>The string of 0’s can still cause </a:t>
            </a:r>
            <a:r>
              <a:rPr sz="1200" spc="-5" dirty="0">
                <a:latin typeface="Times New Roman"/>
                <a:cs typeface="Times New Roman"/>
              </a:rPr>
              <a:t>problem </a:t>
            </a:r>
            <a:r>
              <a:rPr sz="1200" dirty="0">
                <a:latin typeface="Times New Roman"/>
                <a:cs typeface="Times New Roman"/>
              </a:rPr>
              <a:t>but since 0’s are not as likely,  they are </a:t>
            </a:r>
            <a:r>
              <a:rPr sz="1200" spc="-5" dirty="0">
                <a:latin typeface="Times New Roman"/>
                <a:cs typeface="Times New Roman"/>
              </a:rPr>
              <a:t>less of </a:t>
            </a:r>
            <a:r>
              <a:rPr sz="1200" dirty="0">
                <a:latin typeface="Times New Roman"/>
                <a:cs typeface="Times New Roman"/>
              </a:rPr>
              <a:t>a</a:t>
            </a:r>
            <a:r>
              <a:rPr sz="1200" spc="-100" dirty="0">
                <a:latin typeface="Times New Roman"/>
                <a:cs typeface="Times New Roman"/>
              </a:rPr>
              <a:t> </a:t>
            </a:r>
            <a:r>
              <a:rPr sz="1200" spc="-5" dirty="0">
                <a:latin typeface="Times New Roman"/>
                <a:cs typeface="Times New Roman"/>
              </a:rPr>
              <a:t>problem</a:t>
            </a:r>
            <a:endParaRPr sz="1200">
              <a:latin typeface="Times New Roman"/>
              <a:cs typeface="Times New Roman"/>
            </a:endParaRPr>
          </a:p>
        </p:txBody>
      </p:sp>
      <p:sp>
        <p:nvSpPr>
          <p:cNvPr id="7" name="object 7"/>
          <p:cNvSpPr/>
          <p:nvPr/>
        </p:nvSpPr>
        <p:spPr>
          <a:xfrm>
            <a:off x="1894332" y="2141220"/>
            <a:ext cx="4008754" cy="217779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4656328"/>
            <a:ext cx="5530850" cy="2355850"/>
          </a:xfrm>
          <a:prstGeom prst="rect">
            <a:avLst/>
          </a:prstGeom>
        </p:spPr>
        <p:txBody>
          <a:bodyPr vert="horz" wrap="square" lIns="0" tIns="0" rIns="0" bIns="0" rtlCol="0">
            <a:spAutoFit/>
          </a:bodyPr>
          <a:lstStyle/>
          <a:p>
            <a:pPr marL="12700">
              <a:lnSpc>
                <a:spcPct val="100000"/>
              </a:lnSpc>
            </a:pPr>
            <a:r>
              <a:rPr sz="1400" b="1" spc="-5" dirty="0">
                <a:latin typeface="Times New Roman"/>
                <a:cs typeface="Times New Roman"/>
              </a:rPr>
              <a:t>Summary</a:t>
            </a:r>
            <a:endParaRPr sz="1400">
              <a:latin typeface="Times New Roman"/>
              <a:cs typeface="Times New Roman"/>
            </a:endParaRPr>
          </a:p>
          <a:p>
            <a:pPr>
              <a:lnSpc>
                <a:spcPct val="100000"/>
              </a:lnSpc>
              <a:spcBef>
                <a:spcPts val="35"/>
              </a:spcBef>
            </a:pPr>
            <a:endParaRPr sz="1100">
              <a:latin typeface="Times New Roman"/>
              <a:cs typeface="Times New Roman"/>
            </a:endParaRPr>
          </a:p>
          <a:p>
            <a:pPr marL="469900" indent="-228600">
              <a:lnSpc>
                <a:spcPts val="1410"/>
              </a:lnSpc>
              <a:spcBef>
                <a:spcPts val="5"/>
              </a:spcBef>
              <a:buFont typeface="Meiryo"/>
              <a:buChar char="*"/>
              <a:tabLst>
                <a:tab pos="469265" algn="l"/>
                <a:tab pos="469900" algn="l"/>
              </a:tabLst>
            </a:pPr>
            <a:r>
              <a:rPr sz="1200" spc="-5" dirty="0">
                <a:latin typeface="Times New Roman"/>
                <a:cs typeface="Times New Roman"/>
              </a:rPr>
              <a:t>Introduction </a:t>
            </a:r>
            <a:r>
              <a:rPr sz="1200" dirty="0">
                <a:latin typeface="Times New Roman"/>
                <a:cs typeface="Times New Roman"/>
              </a:rPr>
              <a:t>to the Encoding</a:t>
            </a:r>
            <a:r>
              <a:rPr sz="1200" spc="-105" dirty="0">
                <a:latin typeface="Times New Roman"/>
                <a:cs typeface="Times New Roman"/>
              </a:rPr>
              <a:t> </a:t>
            </a:r>
            <a:r>
              <a:rPr sz="1200" dirty="0">
                <a:latin typeface="Times New Roman"/>
                <a:cs typeface="Times New Roman"/>
              </a:rPr>
              <a:t>Techniques</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Digital-To-Digital</a:t>
            </a:r>
            <a:r>
              <a:rPr sz="1200" dirty="0">
                <a:latin typeface="Times New Roman"/>
                <a:cs typeface="Times New Roman"/>
              </a:rPr>
              <a:t> </a:t>
            </a:r>
            <a:r>
              <a:rPr sz="1200" spc="-5" dirty="0">
                <a:latin typeface="Times New Roman"/>
                <a:cs typeface="Times New Roman"/>
              </a:rPr>
              <a:t>Encoding</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Types of </a:t>
            </a:r>
            <a:r>
              <a:rPr sz="1200" spc="-5" dirty="0">
                <a:latin typeface="Times New Roman"/>
                <a:cs typeface="Times New Roman"/>
              </a:rPr>
              <a:t>Digital-To-Digital Encoding</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UniPolar</a:t>
            </a:r>
            <a:r>
              <a:rPr sz="1200" spc="-95" dirty="0">
                <a:latin typeface="Times New Roman"/>
                <a:cs typeface="Times New Roman"/>
              </a:rPr>
              <a:t> </a:t>
            </a:r>
            <a:r>
              <a:rPr sz="1200" dirty="0">
                <a:latin typeface="Times New Roman"/>
                <a:cs typeface="Times New Roman"/>
              </a:rPr>
              <a:t>Encoding</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Polar</a:t>
            </a:r>
            <a:r>
              <a:rPr sz="1200" spc="-100" dirty="0">
                <a:latin typeface="Times New Roman"/>
                <a:cs typeface="Times New Roman"/>
              </a:rPr>
              <a:t> </a:t>
            </a:r>
            <a:r>
              <a:rPr sz="1200" dirty="0">
                <a:latin typeface="Times New Roman"/>
                <a:cs typeface="Times New Roman"/>
              </a:rPr>
              <a:t>Encoding</a:t>
            </a:r>
            <a:endParaRPr sz="1200">
              <a:latin typeface="Times New Roman"/>
              <a:cs typeface="Times New Roman"/>
            </a:endParaRPr>
          </a:p>
          <a:p>
            <a:pPr marL="697865">
              <a:lnSpc>
                <a:spcPts val="1410"/>
              </a:lnSpc>
              <a:tabLst>
                <a:tab pos="926465" algn="l"/>
              </a:tabLst>
            </a:pPr>
            <a:r>
              <a:rPr sz="1200" dirty="0">
                <a:latin typeface="Times New Roman"/>
                <a:cs typeface="Times New Roman"/>
              </a:rPr>
              <a:t>–	</a:t>
            </a:r>
            <a:r>
              <a:rPr sz="1200" spc="-5" dirty="0">
                <a:latin typeface="Times New Roman"/>
                <a:cs typeface="Times New Roman"/>
              </a:rPr>
              <a:t>NRZ</a:t>
            </a:r>
            <a:endParaRPr sz="1200">
              <a:latin typeface="Times New Roman"/>
              <a:cs typeface="Times New Roman"/>
            </a:endParaRPr>
          </a:p>
          <a:p>
            <a:pPr>
              <a:lnSpc>
                <a:spcPct val="100000"/>
              </a:lnSpc>
            </a:pPr>
            <a:endParaRPr sz="1150">
              <a:latin typeface="Times New Roman"/>
              <a:cs typeface="Times New Roman"/>
            </a:endParaRPr>
          </a:p>
          <a:p>
            <a:pPr marL="12700">
              <a:lnSpc>
                <a:spcPct val="100000"/>
              </a:lnSpc>
            </a:pPr>
            <a:r>
              <a:rPr sz="1400" b="1" spc="-5" dirty="0">
                <a:latin typeface="Times New Roman"/>
                <a:cs typeface="Times New Roman"/>
              </a:rPr>
              <a:t>Reading</a:t>
            </a:r>
            <a:r>
              <a:rPr sz="1400" b="1" spc="-50" dirty="0">
                <a:latin typeface="Times New Roman"/>
                <a:cs typeface="Times New Roman"/>
              </a:rPr>
              <a:t> </a:t>
            </a:r>
            <a:r>
              <a:rPr sz="1400" b="1" spc="-5" dirty="0">
                <a:latin typeface="Times New Roman"/>
                <a:cs typeface="Times New Roman"/>
              </a:rPr>
              <a:t>Sections</a:t>
            </a:r>
            <a:endParaRPr sz="1400">
              <a:latin typeface="Times New Roman"/>
              <a:cs typeface="Times New Roman"/>
            </a:endParaRPr>
          </a:p>
          <a:p>
            <a:pPr>
              <a:lnSpc>
                <a:spcPct val="100000"/>
              </a:lnSpc>
              <a:spcBef>
                <a:spcPts val="20"/>
              </a:spcBef>
            </a:pPr>
            <a:endParaRPr sz="1200">
              <a:latin typeface="Times New Roman"/>
              <a:cs typeface="Times New Roman"/>
            </a:endParaRPr>
          </a:p>
          <a:p>
            <a:pPr marL="469900" marR="5080" indent="-228600">
              <a:lnSpc>
                <a:spcPts val="1380"/>
              </a:lnSpc>
              <a:buFont typeface="Meiryo"/>
              <a:buChar char="*"/>
              <a:tabLst>
                <a:tab pos="469265" algn="l"/>
                <a:tab pos="469900" algn="l"/>
              </a:tabLst>
            </a:pPr>
            <a:r>
              <a:rPr sz="1200" dirty="0">
                <a:latin typeface="Times New Roman"/>
                <a:cs typeface="Times New Roman"/>
              </a:rPr>
              <a:t>Section 5.1, “Data Communications and Networking” 4th </a:t>
            </a:r>
            <a:r>
              <a:rPr sz="1200" spc="-5" dirty="0">
                <a:latin typeface="Times New Roman"/>
                <a:cs typeface="Times New Roman"/>
              </a:rPr>
              <a:t>Edition </a:t>
            </a:r>
            <a:r>
              <a:rPr sz="1200" dirty="0">
                <a:latin typeface="Times New Roman"/>
                <a:cs typeface="Times New Roman"/>
              </a:rPr>
              <a:t>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74</a:t>
            </a:fld>
            <a:endParaRPr dirty="0"/>
          </a:p>
        </p:txBody>
      </p:sp>
    </p:spTree>
    <p:extLst>
      <p:ext uri="{BB962C8B-B14F-4D97-AF65-F5344CB8AC3E}">
        <p14:creationId xmlns:p14="http://schemas.microsoft.com/office/powerpoint/2010/main" val="824692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3736340" cy="80835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#15</a:t>
            </a:r>
            <a:endParaRPr sz="2000">
              <a:latin typeface="Arial Black"/>
              <a:cs typeface="Arial Black"/>
            </a:endParaRPr>
          </a:p>
          <a:p>
            <a:pPr>
              <a:lnSpc>
                <a:spcPct val="100000"/>
              </a:lnSpc>
              <a:spcBef>
                <a:spcPts val="50"/>
              </a:spcBef>
            </a:pPr>
            <a:endParaRPr sz="1650">
              <a:latin typeface="Times New Roman"/>
              <a:cs typeface="Times New Roman"/>
            </a:endParaRPr>
          </a:p>
          <a:p>
            <a:pPr marL="12700">
              <a:lnSpc>
                <a:spcPct val="100000"/>
              </a:lnSpc>
            </a:pPr>
            <a:r>
              <a:rPr sz="1600" b="1" u="heavy" spc="-5" dirty="0">
                <a:latin typeface="Times New Roman"/>
                <a:cs typeface="Times New Roman"/>
              </a:rPr>
              <a:t>Conversions</a:t>
            </a:r>
            <a:endParaRPr sz="1600">
              <a:latin typeface="Times New Roman"/>
              <a:cs typeface="Times New Roman"/>
            </a:endParaRPr>
          </a:p>
        </p:txBody>
      </p:sp>
      <p:sp>
        <p:nvSpPr>
          <p:cNvPr id="7" name="object 7"/>
          <p:cNvSpPr txBox="1"/>
          <p:nvPr/>
        </p:nvSpPr>
        <p:spPr>
          <a:xfrm>
            <a:off x="1358900" y="1904238"/>
            <a:ext cx="5304155" cy="300863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spc="-5" dirty="0">
                <a:latin typeface="Times New Roman"/>
                <a:cs typeface="Times New Roman"/>
              </a:rPr>
              <a:t>Return </a:t>
            </a:r>
            <a:r>
              <a:rPr sz="1200" b="1" dirty="0">
                <a:latin typeface="Times New Roman"/>
                <a:cs typeface="Times New Roman"/>
              </a:rPr>
              <a:t>to </a:t>
            </a:r>
            <a:r>
              <a:rPr sz="1200" b="1" spc="-5" dirty="0">
                <a:latin typeface="Times New Roman"/>
                <a:cs typeface="Times New Roman"/>
              </a:rPr>
              <a:t>Zero</a:t>
            </a:r>
            <a:r>
              <a:rPr sz="1200" b="1" spc="-55" dirty="0">
                <a:latin typeface="Times New Roman"/>
                <a:cs typeface="Times New Roman"/>
              </a:rPr>
              <a:t> </a:t>
            </a:r>
            <a:r>
              <a:rPr sz="1200" b="1" spc="-5" dirty="0">
                <a:latin typeface="Times New Roman"/>
                <a:cs typeface="Times New Roman"/>
              </a:rPr>
              <a:t>(RZ)</a:t>
            </a:r>
            <a:endParaRPr sz="1200">
              <a:latin typeface="Times New Roman"/>
              <a:cs typeface="Times New Roman"/>
            </a:endParaRPr>
          </a:p>
          <a:p>
            <a:pPr marL="698500" lvl="1" indent="-228600">
              <a:lnSpc>
                <a:spcPts val="1375"/>
              </a:lnSpc>
              <a:buFont typeface="Courier New"/>
              <a:buChar char="o"/>
              <a:tabLst>
                <a:tab pos="698500" algn="l"/>
              </a:tabLst>
            </a:pPr>
            <a:r>
              <a:rPr sz="1200" dirty="0">
                <a:latin typeface="Times New Roman"/>
                <a:cs typeface="Times New Roman"/>
              </a:rPr>
              <a:t>Any </a:t>
            </a:r>
            <a:r>
              <a:rPr sz="1200" spc="-5" dirty="0">
                <a:latin typeface="Times New Roman"/>
                <a:cs typeface="Times New Roman"/>
              </a:rPr>
              <a:t>time, </a:t>
            </a:r>
            <a:r>
              <a:rPr sz="1200" dirty="0">
                <a:latin typeface="Times New Roman"/>
                <a:cs typeface="Times New Roman"/>
              </a:rPr>
              <a:t>data contains long strings of 1’s or 0’s, Rx can loose its</a:t>
            </a:r>
            <a:r>
              <a:rPr sz="1200" spc="-130" dirty="0">
                <a:latin typeface="Times New Roman"/>
                <a:cs typeface="Times New Roman"/>
              </a:rPr>
              <a:t> </a:t>
            </a:r>
            <a:r>
              <a:rPr sz="1200" spc="-5" dirty="0">
                <a:latin typeface="Times New Roman"/>
                <a:cs typeface="Times New Roman"/>
              </a:rPr>
              <a:t>timing</a:t>
            </a:r>
            <a:endParaRPr sz="1200">
              <a:latin typeface="Times New Roman"/>
              <a:cs typeface="Times New Roman"/>
            </a:endParaRPr>
          </a:p>
          <a:p>
            <a:pPr marL="698500" marR="6985" lvl="1" indent="-228600">
              <a:lnSpc>
                <a:spcPts val="1380"/>
              </a:lnSpc>
              <a:spcBef>
                <a:spcPts val="65"/>
              </a:spcBef>
              <a:buFont typeface="Courier New"/>
              <a:buChar char="o"/>
              <a:tabLst>
                <a:tab pos="698500" algn="l"/>
              </a:tabLst>
            </a:pPr>
            <a:r>
              <a:rPr sz="1200" spc="-5" dirty="0">
                <a:latin typeface="Times New Roman"/>
                <a:cs typeface="Times New Roman"/>
              </a:rPr>
              <a:t>In unipolar, we have seen </a:t>
            </a:r>
            <a:r>
              <a:rPr sz="1200" dirty="0">
                <a:latin typeface="Times New Roman"/>
                <a:cs typeface="Times New Roman"/>
              </a:rPr>
              <a:t>a </a:t>
            </a:r>
            <a:r>
              <a:rPr sz="1200" spc="-5" dirty="0">
                <a:latin typeface="Times New Roman"/>
                <a:cs typeface="Times New Roman"/>
              </a:rPr>
              <a:t>good solution </a:t>
            </a:r>
            <a:r>
              <a:rPr sz="1200" dirty="0">
                <a:latin typeface="Times New Roman"/>
                <a:cs typeface="Times New Roman"/>
              </a:rPr>
              <a:t>is to send a separate timing  signal </a:t>
            </a:r>
            <a:r>
              <a:rPr sz="1200" spc="-5" dirty="0">
                <a:latin typeface="Times New Roman"/>
                <a:cs typeface="Times New Roman"/>
              </a:rPr>
              <a:t>but this solution </a:t>
            </a:r>
            <a:r>
              <a:rPr sz="1200" dirty="0">
                <a:latin typeface="Times New Roman"/>
                <a:cs typeface="Times New Roman"/>
              </a:rPr>
              <a:t>is both expensive and full of</a:t>
            </a:r>
            <a:r>
              <a:rPr sz="1200" spc="-85" dirty="0">
                <a:latin typeface="Times New Roman"/>
                <a:cs typeface="Times New Roman"/>
              </a:rPr>
              <a:t> </a:t>
            </a:r>
            <a:r>
              <a:rPr sz="1200" dirty="0">
                <a:latin typeface="Times New Roman"/>
                <a:cs typeface="Times New Roman"/>
              </a:rPr>
              <a:t>error</a:t>
            </a:r>
            <a:endParaRPr sz="1200">
              <a:latin typeface="Times New Roman"/>
              <a:cs typeface="Times New Roman"/>
            </a:endParaRPr>
          </a:p>
          <a:p>
            <a:pPr marL="698500" marR="6985" lvl="1" indent="-228600" algn="just">
              <a:lnSpc>
                <a:spcPts val="1380"/>
              </a:lnSpc>
              <a:buFont typeface="Courier New"/>
              <a:buChar char="o"/>
              <a:tabLst>
                <a:tab pos="698500" algn="l"/>
              </a:tabLst>
            </a:pPr>
            <a:r>
              <a:rPr sz="1200" spc="-5" dirty="0">
                <a:latin typeface="Times New Roman"/>
                <a:cs typeface="Times New Roman"/>
              </a:rPr>
              <a:t>A better </a:t>
            </a:r>
            <a:r>
              <a:rPr sz="1200" dirty="0">
                <a:latin typeface="Times New Roman"/>
                <a:cs typeface="Times New Roman"/>
              </a:rPr>
              <a:t>solution is to </a:t>
            </a:r>
            <a:r>
              <a:rPr sz="1200" spc="-5" dirty="0">
                <a:latin typeface="Times New Roman"/>
                <a:cs typeface="Times New Roman"/>
              </a:rPr>
              <a:t>somehow </a:t>
            </a:r>
            <a:r>
              <a:rPr sz="1200" dirty="0">
                <a:latin typeface="Times New Roman"/>
                <a:cs typeface="Times New Roman"/>
              </a:rPr>
              <a:t>include </a:t>
            </a:r>
            <a:r>
              <a:rPr sz="1200" spc="-5" dirty="0">
                <a:latin typeface="Times New Roman"/>
                <a:cs typeface="Times New Roman"/>
              </a:rPr>
              <a:t>synch in encoded signal somewhat  similar </a:t>
            </a:r>
            <a:r>
              <a:rPr sz="1200" dirty="0">
                <a:latin typeface="Times New Roman"/>
                <a:cs typeface="Times New Roman"/>
              </a:rPr>
              <a:t>to </a:t>
            </a:r>
            <a:r>
              <a:rPr sz="1200" spc="-5" dirty="0">
                <a:latin typeface="Times New Roman"/>
                <a:cs typeface="Times New Roman"/>
              </a:rPr>
              <a:t>what we did </a:t>
            </a:r>
            <a:r>
              <a:rPr sz="1200" dirty="0">
                <a:latin typeface="Times New Roman"/>
                <a:cs typeface="Times New Roman"/>
              </a:rPr>
              <a:t>in </a:t>
            </a:r>
            <a:r>
              <a:rPr sz="1200" spc="-5" dirty="0">
                <a:latin typeface="Times New Roman"/>
                <a:cs typeface="Times New Roman"/>
              </a:rPr>
              <a:t>NRZ-I but </a:t>
            </a:r>
            <a:r>
              <a:rPr sz="1200" dirty="0">
                <a:latin typeface="Times New Roman"/>
                <a:cs typeface="Times New Roman"/>
              </a:rPr>
              <a:t>it should </a:t>
            </a:r>
            <a:r>
              <a:rPr sz="1200" spc="-5" dirty="0">
                <a:latin typeface="Times New Roman"/>
                <a:cs typeface="Times New Roman"/>
              </a:rPr>
              <a:t>work </a:t>
            </a:r>
            <a:r>
              <a:rPr sz="1200" dirty="0">
                <a:latin typeface="Times New Roman"/>
                <a:cs typeface="Times New Roman"/>
              </a:rPr>
              <a:t>for both strings of 0 &amp;  1</a:t>
            </a:r>
            <a:endParaRPr sz="1200">
              <a:latin typeface="Times New Roman"/>
              <a:cs typeface="Times New Roman"/>
            </a:endParaRPr>
          </a:p>
          <a:p>
            <a:pPr marL="698500" marR="5080" lvl="1" indent="-228600">
              <a:lnSpc>
                <a:spcPts val="1380"/>
              </a:lnSpc>
              <a:buFont typeface="Courier New"/>
              <a:buChar char="o"/>
              <a:tabLst>
                <a:tab pos="698500" algn="l"/>
              </a:tabLst>
            </a:pPr>
            <a:r>
              <a:rPr sz="1200" dirty="0">
                <a:latin typeface="Times New Roman"/>
                <a:cs typeface="Times New Roman"/>
              </a:rPr>
              <a:t>One </a:t>
            </a:r>
            <a:r>
              <a:rPr sz="1200" spc="-5" dirty="0">
                <a:latin typeface="Times New Roman"/>
                <a:cs typeface="Times New Roman"/>
              </a:rPr>
              <a:t>solution </a:t>
            </a:r>
            <a:r>
              <a:rPr sz="1200" dirty="0">
                <a:latin typeface="Times New Roman"/>
                <a:cs typeface="Times New Roman"/>
              </a:rPr>
              <a:t>is RZ </a:t>
            </a:r>
            <a:r>
              <a:rPr sz="1200" spc="-5" dirty="0">
                <a:latin typeface="Times New Roman"/>
                <a:cs typeface="Times New Roman"/>
              </a:rPr>
              <a:t>encoding </a:t>
            </a:r>
            <a:r>
              <a:rPr sz="1200" dirty="0">
                <a:latin typeface="Times New Roman"/>
                <a:cs typeface="Times New Roman"/>
              </a:rPr>
              <a:t>which </a:t>
            </a:r>
            <a:r>
              <a:rPr sz="1200" spc="-5" dirty="0">
                <a:latin typeface="Times New Roman"/>
                <a:cs typeface="Times New Roman"/>
              </a:rPr>
              <a:t>uses </a:t>
            </a:r>
            <a:r>
              <a:rPr sz="1200" dirty="0">
                <a:latin typeface="Times New Roman"/>
                <a:cs typeface="Times New Roman"/>
              </a:rPr>
              <a:t>3 </a:t>
            </a:r>
            <a:r>
              <a:rPr sz="1200" spc="-5" dirty="0">
                <a:latin typeface="Times New Roman"/>
                <a:cs typeface="Times New Roman"/>
              </a:rPr>
              <a:t>values </a:t>
            </a:r>
            <a:r>
              <a:rPr sz="1200" dirty="0">
                <a:latin typeface="Times New Roman"/>
                <a:cs typeface="Times New Roman"/>
              </a:rPr>
              <a:t>: </a:t>
            </a:r>
            <a:r>
              <a:rPr sz="1200" spc="-5" dirty="0">
                <a:latin typeface="Times New Roman"/>
                <a:cs typeface="Times New Roman"/>
              </a:rPr>
              <a:t>Positive, </a:t>
            </a:r>
            <a:r>
              <a:rPr sz="1200" dirty="0">
                <a:latin typeface="Times New Roman"/>
                <a:cs typeface="Times New Roman"/>
              </a:rPr>
              <a:t>Negative </a:t>
            </a:r>
            <a:r>
              <a:rPr sz="1200" spc="-5" dirty="0">
                <a:latin typeface="Times New Roman"/>
                <a:cs typeface="Times New Roman"/>
              </a:rPr>
              <a:t>and  </a:t>
            </a:r>
            <a:r>
              <a:rPr sz="1200" dirty="0">
                <a:latin typeface="Times New Roman"/>
                <a:cs typeface="Times New Roman"/>
              </a:rPr>
              <a:t>Zero</a:t>
            </a:r>
            <a:endParaRPr sz="1200">
              <a:latin typeface="Times New Roman"/>
              <a:cs typeface="Times New Roman"/>
            </a:endParaRPr>
          </a:p>
          <a:p>
            <a:pPr marL="698500" lvl="1" indent="-228600">
              <a:lnSpc>
                <a:spcPts val="1315"/>
              </a:lnSpc>
              <a:buFont typeface="Courier New"/>
              <a:buChar char="o"/>
              <a:tabLst>
                <a:tab pos="698500" algn="l"/>
              </a:tabLst>
            </a:pPr>
            <a:r>
              <a:rPr sz="1200" dirty="0">
                <a:latin typeface="Times New Roman"/>
                <a:cs typeface="Times New Roman"/>
              </a:rPr>
              <a:t>Signal </a:t>
            </a:r>
            <a:r>
              <a:rPr sz="1200" spc="-5" dirty="0">
                <a:latin typeface="Times New Roman"/>
                <a:cs typeface="Times New Roman"/>
              </a:rPr>
              <a:t>changes </a:t>
            </a:r>
            <a:r>
              <a:rPr sz="1200" dirty="0">
                <a:latin typeface="Times New Roman"/>
                <a:cs typeface="Times New Roman"/>
              </a:rPr>
              <a:t>not b/w bits but </a:t>
            </a:r>
            <a:r>
              <a:rPr sz="1200" spc="-5" dirty="0">
                <a:latin typeface="Times New Roman"/>
                <a:cs typeface="Times New Roman"/>
              </a:rPr>
              <a:t>during </a:t>
            </a:r>
            <a:r>
              <a:rPr sz="1200" dirty="0">
                <a:latin typeface="Times New Roman"/>
                <a:cs typeface="Times New Roman"/>
              </a:rPr>
              <a:t>each</a:t>
            </a:r>
            <a:r>
              <a:rPr sz="1200" spc="-85" dirty="0">
                <a:latin typeface="Times New Roman"/>
                <a:cs typeface="Times New Roman"/>
              </a:rPr>
              <a:t> </a:t>
            </a:r>
            <a:r>
              <a:rPr sz="1200" dirty="0">
                <a:latin typeface="Times New Roman"/>
                <a:cs typeface="Times New Roman"/>
              </a:rPr>
              <a:t>bit</a:t>
            </a:r>
            <a:endParaRPr sz="1200">
              <a:latin typeface="Times New Roman"/>
              <a:cs typeface="Times New Roman"/>
            </a:endParaRPr>
          </a:p>
          <a:p>
            <a:pPr marL="698500" marR="6350" lvl="1" indent="-228600">
              <a:lnSpc>
                <a:spcPts val="1380"/>
              </a:lnSpc>
              <a:spcBef>
                <a:spcPts val="65"/>
              </a:spcBef>
              <a:buFont typeface="Courier New"/>
              <a:buChar char="o"/>
              <a:tabLst>
                <a:tab pos="698500" algn="l"/>
              </a:tabLst>
            </a:pPr>
            <a:r>
              <a:rPr sz="1200" dirty="0">
                <a:latin typeface="Times New Roman"/>
                <a:cs typeface="Times New Roman"/>
              </a:rPr>
              <a:t>Like NRZ-L , +ve voltage </a:t>
            </a:r>
            <a:r>
              <a:rPr sz="1200" spc="-5" dirty="0">
                <a:latin typeface="Times New Roman"/>
                <a:cs typeface="Times New Roman"/>
              </a:rPr>
              <a:t>means </a:t>
            </a:r>
            <a:r>
              <a:rPr sz="1200" dirty="0">
                <a:latin typeface="Times New Roman"/>
                <a:cs typeface="Times New Roman"/>
              </a:rPr>
              <a:t>1 and a –ve voltage </a:t>
            </a:r>
            <a:r>
              <a:rPr sz="1200" spc="-5" dirty="0">
                <a:latin typeface="Times New Roman"/>
                <a:cs typeface="Times New Roman"/>
              </a:rPr>
              <a:t>means </a:t>
            </a:r>
            <a:r>
              <a:rPr sz="1200" dirty="0">
                <a:latin typeface="Times New Roman"/>
                <a:cs typeface="Times New Roman"/>
              </a:rPr>
              <a:t>0, but unlike  NRZ-   L, half way through each bit </a:t>
            </a:r>
            <a:r>
              <a:rPr sz="1200" spc="-5" dirty="0">
                <a:latin typeface="Times New Roman"/>
                <a:cs typeface="Times New Roman"/>
              </a:rPr>
              <a:t>interval, </a:t>
            </a:r>
            <a:r>
              <a:rPr sz="1200" dirty="0">
                <a:latin typeface="Times New Roman"/>
                <a:cs typeface="Times New Roman"/>
              </a:rPr>
              <a:t>the </a:t>
            </a:r>
            <a:r>
              <a:rPr sz="1200" spc="-5" dirty="0">
                <a:latin typeface="Times New Roman"/>
                <a:cs typeface="Times New Roman"/>
              </a:rPr>
              <a:t>signal </a:t>
            </a:r>
            <a:r>
              <a:rPr sz="1200" dirty="0">
                <a:latin typeface="Times New Roman"/>
                <a:cs typeface="Times New Roman"/>
              </a:rPr>
              <a:t>returns to</a:t>
            </a:r>
            <a:r>
              <a:rPr sz="1200" spc="-185" dirty="0">
                <a:latin typeface="Times New Roman"/>
                <a:cs typeface="Times New Roman"/>
              </a:rPr>
              <a:t> </a:t>
            </a:r>
            <a:r>
              <a:rPr sz="1200" dirty="0">
                <a:latin typeface="Times New Roman"/>
                <a:cs typeface="Times New Roman"/>
              </a:rPr>
              <a:t>zero</a:t>
            </a:r>
            <a:endParaRPr sz="1200">
              <a:latin typeface="Times New Roman"/>
              <a:cs typeface="Times New Roman"/>
            </a:endParaRPr>
          </a:p>
          <a:p>
            <a:pPr marL="698500" marR="5715" lvl="1" indent="-228600">
              <a:lnSpc>
                <a:spcPts val="1380"/>
              </a:lnSpc>
              <a:buFont typeface="Courier New"/>
              <a:buChar char="o"/>
              <a:tabLst>
                <a:tab pos="698500" algn="l"/>
              </a:tabLst>
            </a:pPr>
            <a:r>
              <a:rPr sz="1200" spc="-5" dirty="0">
                <a:latin typeface="Times New Roman"/>
                <a:cs typeface="Times New Roman"/>
              </a:rPr>
              <a:t>A </a:t>
            </a:r>
            <a:r>
              <a:rPr sz="1200" dirty="0">
                <a:latin typeface="Times New Roman"/>
                <a:cs typeface="Times New Roman"/>
              </a:rPr>
              <a:t>1 bit is represented by positive to zero and a 0 is </a:t>
            </a:r>
            <a:r>
              <a:rPr sz="1200" spc="-5" dirty="0">
                <a:latin typeface="Times New Roman"/>
                <a:cs typeface="Times New Roman"/>
              </a:rPr>
              <a:t>represented </a:t>
            </a:r>
            <a:r>
              <a:rPr sz="1200" dirty="0">
                <a:latin typeface="Times New Roman"/>
                <a:cs typeface="Times New Roman"/>
              </a:rPr>
              <a:t>by negative  to zero</a:t>
            </a:r>
            <a:r>
              <a:rPr sz="1200" spc="-80" dirty="0">
                <a:latin typeface="Times New Roman"/>
                <a:cs typeface="Times New Roman"/>
              </a:rPr>
              <a:t> </a:t>
            </a:r>
            <a:r>
              <a:rPr sz="1200" spc="-5" dirty="0">
                <a:latin typeface="Times New Roman"/>
                <a:cs typeface="Times New Roman"/>
              </a:rPr>
              <a:t>transition</a:t>
            </a:r>
            <a:endParaRPr sz="1200">
              <a:latin typeface="Times New Roman"/>
              <a:cs typeface="Times New Roman"/>
            </a:endParaRPr>
          </a:p>
          <a:p>
            <a:pPr marL="698500" marR="6350" lvl="1" indent="-228600">
              <a:lnSpc>
                <a:spcPts val="1380"/>
              </a:lnSpc>
              <a:buFont typeface="Courier New"/>
              <a:buChar char="o"/>
              <a:tabLst>
                <a:tab pos="698500" algn="l"/>
              </a:tabLst>
            </a:pPr>
            <a:r>
              <a:rPr sz="1200" dirty="0">
                <a:latin typeface="Times New Roman"/>
                <a:cs typeface="Times New Roman"/>
              </a:rPr>
              <a:t>The only problem with RZ encoding is that it </a:t>
            </a:r>
            <a:r>
              <a:rPr sz="1200" spc="-5" dirty="0">
                <a:latin typeface="Times New Roman"/>
                <a:cs typeface="Times New Roman"/>
              </a:rPr>
              <a:t>requires </a:t>
            </a:r>
            <a:r>
              <a:rPr sz="1200" dirty="0">
                <a:latin typeface="Times New Roman"/>
                <a:cs typeface="Times New Roman"/>
              </a:rPr>
              <a:t>two signal </a:t>
            </a:r>
            <a:r>
              <a:rPr sz="1200" spc="-5" dirty="0">
                <a:latin typeface="Times New Roman"/>
                <a:cs typeface="Times New Roman"/>
              </a:rPr>
              <a:t>changes  </a:t>
            </a:r>
            <a:r>
              <a:rPr sz="1200" dirty="0">
                <a:latin typeface="Times New Roman"/>
                <a:cs typeface="Times New Roman"/>
              </a:rPr>
              <a:t>to encode </a:t>
            </a:r>
            <a:r>
              <a:rPr sz="1200" spc="-5" dirty="0">
                <a:latin typeface="Times New Roman"/>
                <a:cs typeface="Times New Roman"/>
              </a:rPr>
              <a:t>one </a:t>
            </a:r>
            <a:r>
              <a:rPr sz="1200" dirty="0">
                <a:latin typeface="Times New Roman"/>
                <a:cs typeface="Times New Roman"/>
              </a:rPr>
              <a:t>bit and therefore </a:t>
            </a:r>
            <a:r>
              <a:rPr sz="1200" spc="-5" dirty="0">
                <a:latin typeface="Times New Roman"/>
                <a:cs typeface="Times New Roman"/>
              </a:rPr>
              <a:t>occupies more</a:t>
            </a:r>
            <a:r>
              <a:rPr sz="1200" spc="-55" dirty="0">
                <a:latin typeface="Times New Roman"/>
                <a:cs typeface="Times New Roman"/>
              </a:rPr>
              <a:t> </a:t>
            </a:r>
            <a:r>
              <a:rPr sz="1200" spc="-5" dirty="0">
                <a:latin typeface="Times New Roman"/>
                <a:cs typeface="Times New Roman"/>
              </a:rPr>
              <a:t>BANDWIDTH</a:t>
            </a:r>
            <a:endParaRPr sz="1200">
              <a:latin typeface="Times New Roman"/>
              <a:cs typeface="Times New Roman"/>
            </a:endParaRPr>
          </a:p>
          <a:p>
            <a:pPr marL="698500" lvl="1" indent="-228600">
              <a:lnSpc>
                <a:spcPts val="1345"/>
              </a:lnSpc>
              <a:buFont typeface="Courier New"/>
              <a:buChar char="o"/>
              <a:tabLst>
                <a:tab pos="698500" algn="l"/>
              </a:tabLst>
            </a:pPr>
            <a:r>
              <a:rPr sz="1200" dirty="0">
                <a:latin typeface="Times New Roman"/>
                <a:cs typeface="Times New Roman"/>
              </a:rPr>
              <a:t>But of the 3 </a:t>
            </a:r>
            <a:r>
              <a:rPr sz="1200" spc="-5" dirty="0">
                <a:latin typeface="Times New Roman"/>
                <a:cs typeface="Times New Roman"/>
              </a:rPr>
              <a:t>alternatives we </a:t>
            </a:r>
            <a:r>
              <a:rPr sz="1200" dirty="0">
                <a:latin typeface="Times New Roman"/>
                <a:cs typeface="Times New Roman"/>
              </a:rPr>
              <a:t>have </a:t>
            </a:r>
            <a:r>
              <a:rPr sz="1200" spc="-5" dirty="0">
                <a:latin typeface="Times New Roman"/>
                <a:cs typeface="Times New Roman"/>
              </a:rPr>
              <a:t>discussed, </a:t>
            </a:r>
            <a:r>
              <a:rPr sz="1200" dirty="0">
                <a:latin typeface="Times New Roman"/>
                <a:cs typeface="Times New Roman"/>
              </a:rPr>
              <a:t>it is </a:t>
            </a:r>
            <a:r>
              <a:rPr sz="1200" spc="-5" dirty="0">
                <a:latin typeface="Times New Roman"/>
                <a:cs typeface="Times New Roman"/>
              </a:rPr>
              <a:t>most</a:t>
            </a:r>
            <a:r>
              <a:rPr sz="1200" spc="10" dirty="0">
                <a:latin typeface="Times New Roman"/>
                <a:cs typeface="Times New Roman"/>
              </a:rPr>
              <a:t> </a:t>
            </a:r>
            <a:r>
              <a:rPr sz="1200" spc="-5" dirty="0">
                <a:latin typeface="Times New Roman"/>
                <a:cs typeface="Times New Roman"/>
              </a:rPr>
              <a:t>effective</a:t>
            </a:r>
            <a:endParaRPr sz="1200">
              <a:latin typeface="Times New Roman"/>
              <a:cs typeface="Times New Roman"/>
            </a:endParaRPr>
          </a:p>
        </p:txBody>
      </p:sp>
      <p:sp>
        <p:nvSpPr>
          <p:cNvPr id="8" name="object 8"/>
          <p:cNvSpPr/>
          <p:nvPr/>
        </p:nvSpPr>
        <p:spPr>
          <a:xfrm>
            <a:off x="2056638" y="4894326"/>
            <a:ext cx="3679952" cy="2161032"/>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358900" y="7232904"/>
            <a:ext cx="4627880" cy="729615"/>
          </a:xfrm>
          <a:prstGeom prst="rect">
            <a:avLst/>
          </a:prstGeom>
        </p:spPr>
        <p:txBody>
          <a:bodyPr vert="horz" wrap="square" lIns="0" tIns="0" rIns="0" bIns="0" rtlCol="0">
            <a:spAutoFit/>
          </a:bodyPr>
          <a:lstStyle/>
          <a:p>
            <a:pPr marL="241300" indent="-228600">
              <a:lnSpc>
                <a:spcPts val="1400"/>
              </a:lnSpc>
              <a:buFont typeface="Symbol"/>
              <a:buChar char=""/>
              <a:tabLst>
                <a:tab pos="240665" algn="l"/>
                <a:tab pos="241300" algn="l"/>
              </a:tabLst>
            </a:pPr>
            <a:r>
              <a:rPr sz="1200" b="1" dirty="0">
                <a:latin typeface="Times New Roman"/>
                <a:cs typeface="Times New Roman"/>
              </a:rPr>
              <a:t>Biphase</a:t>
            </a:r>
            <a:r>
              <a:rPr sz="1200" b="1" spc="-105" dirty="0">
                <a:latin typeface="Times New Roman"/>
                <a:cs typeface="Times New Roman"/>
              </a:rPr>
              <a:t> </a:t>
            </a:r>
            <a:r>
              <a:rPr sz="1200" b="1" dirty="0">
                <a:latin typeface="Times New Roman"/>
                <a:cs typeface="Times New Roman"/>
              </a:rPr>
              <a:t>Encoding</a:t>
            </a:r>
            <a:endParaRPr sz="1200">
              <a:latin typeface="Times New Roman"/>
              <a:cs typeface="Times New Roman"/>
            </a:endParaRPr>
          </a:p>
          <a:p>
            <a:pPr marL="469900" lvl="1" indent="-228600">
              <a:lnSpc>
                <a:spcPts val="1370"/>
              </a:lnSpc>
              <a:buFont typeface="Courier New"/>
              <a:buChar char="o"/>
              <a:tabLst>
                <a:tab pos="469900" algn="l"/>
              </a:tabLst>
            </a:pPr>
            <a:r>
              <a:rPr sz="1200" dirty="0">
                <a:latin typeface="Times New Roman"/>
                <a:cs typeface="Times New Roman"/>
              </a:rPr>
              <a:t>Best </a:t>
            </a:r>
            <a:r>
              <a:rPr sz="1200" spc="-5" dirty="0">
                <a:latin typeface="Times New Roman"/>
                <a:cs typeface="Times New Roman"/>
              </a:rPr>
              <a:t>existing </a:t>
            </a:r>
            <a:r>
              <a:rPr sz="1200" dirty="0">
                <a:latin typeface="Times New Roman"/>
                <a:cs typeface="Times New Roman"/>
              </a:rPr>
              <a:t>solution to </a:t>
            </a:r>
            <a:r>
              <a:rPr sz="1200" spc="-5" dirty="0">
                <a:latin typeface="Times New Roman"/>
                <a:cs typeface="Times New Roman"/>
              </a:rPr>
              <a:t>the problem of</a:t>
            </a:r>
            <a:r>
              <a:rPr sz="1200" spc="-75" dirty="0">
                <a:latin typeface="Times New Roman"/>
                <a:cs typeface="Times New Roman"/>
              </a:rPr>
              <a:t> </a:t>
            </a:r>
            <a:r>
              <a:rPr sz="1200" spc="-5" dirty="0">
                <a:latin typeface="Times New Roman"/>
                <a:cs typeface="Times New Roman"/>
              </a:rPr>
              <a:t>Synchronization</a:t>
            </a:r>
            <a:endParaRPr sz="1200">
              <a:latin typeface="Times New Roman"/>
              <a:cs typeface="Times New Roman"/>
            </a:endParaRPr>
          </a:p>
          <a:p>
            <a:pPr marL="469900" lvl="1" indent="-228600">
              <a:lnSpc>
                <a:spcPts val="1380"/>
              </a:lnSpc>
              <a:buFont typeface="Courier New"/>
              <a:buChar char="o"/>
              <a:tabLst>
                <a:tab pos="469900" algn="l"/>
              </a:tabLst>
            </a:pPr>
            <a:r>
              <a:rPr sz="1200" dirty="0">
                <a:latin typeface="Times New Roman"/>
                <a:cs typeface="Times New Roman"/>
              </a:rPr>
              <a:t>Signal changes at the </a:t>
            </a:r>
            <a:r>
              <a:rPr sz="1200" spc="-5" dirty="0">
                <a:latin typeface="Times New Roman"/>
                <a:cs typeface="Times New Roman"/>
              </a:rPr>
              <a:t>middle </a:t>
            </a:r>
            <a:r>
              <a:rPr sz="1200" dirty="0">
                <a:latin typeface="Times New Roman"/>
                <a:cs typeface="Times New Roman"/>
              </a:rPr>
              <a:t>of bit </a:t>
            </a:r>
            <a:r>
              <a:rPr sz="1200" spc="-5" dirty="0">
                <a:latin typeface="Times New Roman"/>
                <a:cs typeface="Times New Roman"/>
              </a:rPr>
              <a:t>interval </a:t>
            </a:r>
            <a:r>
              <a:rPr sz="1200" dirty="0">
                <a:latin typeface="Times New Roman"/>
                <a:cs typeface="Times New Roman"/>
              </a:rPr>
              <a:t>but does not stop at</a:t>
            </a:r>
            <a:r>
              <a:rPr sz="1200" spc="-100" dirty="0">
                <a:latin typeface="Times New Roman"/>
                <a:cs typeface="Times New Roman"/>
              </a:rPr>
              <a:t> </a:t>
            </a:r>
            <a:r>
              <a:rPr sz="1200" dirty="0">
                <a:latin typeface="Times New Roman"/>
                <a:cs typeface="Times New Roman"/>
              </a:rPr>
              <a:t>zero</a:t>
            </a:r>
            <a:endParaRPr sz="1200">
              <a:latin typeface="Times New Roman"/>
              <a:cs typeface="Times New Roman"/>
            </a:endParaRPr>
          </a:p>
          <a:p>
            <a:pPr marL="469900" lvl="1" indent="-228600">
              <a:lnSpc>
                <a:spcPts val="1410"/>
              </a:lnSpc>
              <a:buFont typeface="Courier New"/>
              <a:buChar char="o"/>
              <a:tabLst>
                <a:tab pos="469900" algn="l"/>
              </a:tabLst>
            </a:pPr>
            <a:r>
              <a:rPr sz="1200" dirty="0">
                <a:latin typeface="Times New Roman"/>
                <a:cs typeface="Times New Roman"/>
              </a:rPr>
              <a:t>Instead it continues to the </a:t>
            </a:r>
            <a:r>
              <a:rPr sz="1200" spc="-5" dirty="0">
                <a:latin typeface="Times New Roman"/>
                <a:cs typeface="Times New Roman"/>
              </a:rPr>
              <a:t>opposite</a:t>
            </a:r>
            <a:r>
              <a:rPr sz="1200" spc="-125" dirty="0">
                <a:latin typeface="Times New Roman"/>
                <a:cs typeface="Times New Roman"/>
              </a:rPr>
              <a:t> </a:t>
            </a:r>
            <a:r>
              <a:rPr sz="1200" spc="-5" dirty="0">
                <a:latin typeface="Times New Roman"/>
                <a:cs typeface="Times New Roman"/>
              </a:rPr>
              <a:t>pole</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75</a:t>
            </a:fld>
            <a:endParaRPr dirty="0"/>
          </a:p>
        </p:txBody>
      </p:sp>
      <p:graphicFrame>
        <p:nvGraphicFramePr>
          <p:cNvPr id="10" name="object 10"/>
          <p:cNvGraphicFramePr>
            <a:graphicFrameLocks noGrp="1"/>
          </p:cNvGraphicFramePr>
          <p:nvPr/>
        </p:nvGraphicFramePr>
        <p:xfrm>
          <a:off x="1938337" y="8053387"/>
          <a:ext cx="4343400" cy="12573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1143000">
                  <a:extLst>
                    <a:ext uri="{9D8B030D-6E8A-4147-A177-3AD203B41FA5}">
                      <a16:colId xmlns:a16="http://schemas.microsoft.com/office/drawing/2014/main" val="20007"/>
                    </a:ext>
                  </a:extLst>
                </a:gridCol>
              </a:tblGrid>
              <a:tr h="457200">
                <a:tc gridSpan="3">
                  <a:txBody>
                    <a:bodyPr/>
                    <a:lstStyle/>
                    <a:p>
                      <a:endParaRPr sz="1200">
                        <a:latin typeface="Times New Roman"/>
                        <a:cs typeface="Times New Roman"/>
                      </a:endParaRPr>
                    </a:p>
                  </a:txBody>
                  <a:tcPr marL="0" marR="0" marT="0" marB="0">
                    <a:lnR w="9525">
                      <a:solidFill>
                        <a:srgbClr val="000000"/>
                      </a:solidFill>
                      <a:prstDash val="solid"/>
                    </a:lnR>
                  </a:tcPr>
                </a:tc>
                <a:tc hMerge="1">
                  <a:txBody>
                    <a:bodyPr/>
                    <a:lstStyle/>
                    <a:p>
                      <a:endParaRPr/>
                    </a:p>
                  </a:txBody>
                  <a:tcPr marL="0" marR="0" marT="0" marB="0"/>
                </a:tc>
                <a:tc hMerge="1">
                  <a:txBody>
                    <a:bodyPr/>
                    <a:lstStyle/>
                    <a:p>
                      <a:endParaRPr/>
                    </a:p>
                  </a:txBody>
                  <a:tcPr marL="0" marR="0" marT="0" marB="0"/>
                </a:tc>
                <a:tc gridSpan="3">
                  <a:txBody>
                    <a:bodyPr/>
                    <a:lstStyle/>
                    <a:p>
                      <a:pPr marL="181610">
                        <a:lnSpc>
                          <a:spcPct val="100000"/>
                        </a:lnSpc>
                        <a:spcBef>
                          <a:spcPts val="265"/>
                        </a:spcBef>
                      </a:pPr>
                      <a:r>
                        <a:rPr sz="1200" spc="-5" dirty="0">
                          <a:latin typeface="Times New Roman"/>
                          <a:cs typeface="Times New Roman"/>
                        </a:rPr>
                        <a:t>Biphase</a:t>
                      </a:r>
                      <a:r>
                        <a:rPr sz="1200" spc="-100" dirty="0">
                          <a:latin typeface="Times New Roman"/>
                          <a:cs typeface="Times New Roman"/>
                        </a:rPr>
                        <a:t> </a:t>
                      </a:r>
                      <a:r>
                        <a:rPr sz="1200" dirty="0">
                          <a:latin typeface="Times New Roman"/>
                          <a:cs typeface="Times New Roman"/>
                        </a:rPr>
                        <a:t>Encoding</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2">
                  <a:txBody>
                    <a:bodyPr/>
                    <a:lstStyle/>
                    <a:p>
                      <a:endParaRPr sz="1200">
                        <a:latin typeface="Times New Roman"/>
                        <a:cs typeface="Times New Roman"/>
                      </a:endParaRPr>
                    </a:p>
                  </a:txBody>
                  <a:tcPr marL="0" marR="0" marT="0" marB="0">
                    <a:lnL w="9525">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0"/>
                  </a:ext>
                </a:extLst>
              </a:tr>
              <a:tr h="228600">
                <a:tc gridSpan="4">
                  <a:txBody>
                    <a:bodyPr/>
                    <a:lstStyle/>
                    <a:p>
                      <a:endParaRPr sz="1200">
                        <a:latin typeface="Times New Roman"/>
                        <a:cs typeface="Times New Roman"/>
                      </a:endParaRPr>
                    </a:p>
                  </a:txBody>
                  <a:tcPr marL="0" marR="0" marT="0" marB="0">
                    <a:lnR w="9525">
                      <a:solidFill>
                        <a:srgbClr val="000000"/>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4">
                  <a:txBody>
                    <a:bodyPr/>
                    <a:lstStyle/>
                    <a:p>
                      <a:endParaRPr sz="1200">
                        <a:latin typeface="Times New Roman"/>
                        <a:cs typeface="Times New Roman"/>
                      </a:endParaRPr>
                    </a:p>
                  </a:txBody>
                  <a:tcPr marL="0" marR="0" marT="0" marB="0">
                    <a:lnL w="9525">
                      <a:solidFill>
                        <a:srgbClr val="000000"/>
                      </a:solidFill>
                      <a:prstDash val="solid"/>
                    </a:ln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28600">
                <a:tc>
                  <a:txBody>
                    <a:bodyPr/>
                    <a:lstStyle/>
                    <a:p>
                      <a:endParaRPr sz="12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gridSpan="6">
                  <a:txBody>
                    <a:bodyPr/>
                    <a:lstStyle/>
                    <a:p>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endParaRPr sz="1200">
                        <a:latin typeface="Times New Roman"/>
                        <a:cs typeface="Times New Roman"/>
                      </a:endParaRPr>
                    </a:p>
                  </a:txBody>
                  <a:tcPr marL="0" marR="0" marT="0" marB="0">
                    <a:lnL w="9525">
                      <a:solidFill>
                        <a:srgbClr val="000000"/>
                      </a:solidFill>
                      <a:prstDash val="solid"/>
                    </a:lnL>
                    <a:lnB w="9525">
                      <a:solidFill>
                        <a:srgbClr val="000000"/>
                      </a:solidFill>
                      <a:prstDash val="solid"/>
                    </a:lnB>
                  </a:tcPr>
                </a:tc>
                <a:extLst>
                  <a:ext uri="{0D108BD9-81ED-4DB2-BD59-A6C34878D82A}">
                    <a16:rowId xmlns:a16="http://schemas.microsoft.com/office/drawing/2014/main" val="10002"/>
                  </a:ext>
                </a:extLst>
              </a:tr>
              <a:tr h="342900">
                <a:tc gridSpan="2">
                  <a:txBody>
                    <a:bodyPr/>
                    <a:lstStyle/>
                    <a:p>
                      <a:pPr marL="91440">
                        <a:lnSpc>
                          <a:spcPct val="100000"/>
                        </a:lnSpc>
                        <a:spcBef>
                          <a:spcPts val="265"/>
                        </a:spcBef>
                      </a:pPr>
                      <a:r>
                        <a:rPr sz="1200" spc="-5" dirty="0">
                          <a:latin typeface="Times New Roman"/>
                          <a:cs typeface="Times New Roman"/>
                        </a:rPr>
                        <a:t>Manchester</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gridSpan="3">
                  <a:txBody>
                    <a:bodyPr/>
                    <a:lstStyle/>
                    <a:p>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hMerge="1">
                  <a:txBody>
                    <a:bodyPr/>
                    <a:lstStyle/>
                    <a:p>
                      <a:endParaRPr/>
                    </a:p>
                  </a:txBody>
                  <a:tcPr marL="0" marR="0" marT="0" marB="0"/>
                </a:tc>
                <a:tc hMerge="1">
                  <a:txBody>
                    <a:bodyPr/>
                    <a:lstStyle/>
                    <a:p>
                      <a:endParaRPr/>
                    </a:p>
                  </a:txBody>
                  <a:tcPr marL="0" marR="0" marT="0" marB="0"/>
                </a:tc>
                <a:tc gridSpan="3">
                  <a:txBody>
                    <a:bodyPr/>
                    <a:lstStyle/>
                    <a:p>
                      <a:pPr marL="91440">
                        <a:lnSpc>
                          <a:spcPct val="100000"/>
                        </a:lnSpc>
                        <a:spcBef>
                          <a:spcPts val="265"/>
                        </a:spcBef>
                      </a:pPr>
                      <a:r>
                        <a:rPr sz="1200" spc="-5" dirty="0">
                          <a:latin typeface="Times New Roman"/>
                          <a:cs typeface="Times New Roman"/>
                        </a:rPr>
                        <a:t>Differential</a:t>
                      </a:r>
                      <a:r>
                        <a:rPr sz="1200" spc="-60" dirty="0">
                          <a:latin typeface="Times New Roman"/>
                          <a:cs typeface="Times New Roman"/>
                        </a:rPr>
                        <a:t> </a:t>
                      </a:r>
                      <a:r>
                        <a:rPr sz="1200" dirty="0">
                          <a:latin typeface="Times New Roman"/>
                          <a:cs typeface="Times New Roman"/>
                        </a:rPr>
                        <a:t>Manchester</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19402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03731"/>
            <a:ext cx="5302250" cy="1892300"/>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Manchester</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marR="5715" indent="-229235">
              <a:lnSpc>
                <a:spcPts val="1380"/>
              </a:lnSpc>
              <a:spcBef>
                <a:spcPts val="5"/>
              </a:spcBef>
            </a:pPr>
            <a:r>
              <a:rPr sz="1200" spc="-5" dirty="0">
                <a:latin typeface="Courier New"/>
                <a:cs typeface="Courier New"/>
              </a:rPr>
              <a:t>o </a:t>
            </a:r>
            <a:r>
              <a:rPr sz="1200" spc="-5" dirty="0">
                <a:latin typeface="Times New Roman"/>
                <a:cs typeface="Times New Roman"/>
              </a:rPr>
              <a:t>Uses inversion at the middle of each bit </a:t>
            </a:r>
            <a:r>
              <a:rPr sz="1200" dirty="0">
                <a:latin typeface="Times New Roman"/>
                <a:cs typeface="Times New Roman"/>
              </a:rPr>
              <a:t>interval </a:t>
            </a:r>
            <a:r>
              <a:rPr sz="1200" spc="-5" dirty="0">
                <a:latin typeface="Times New Roman"/>
                <a:cs typeface="Times New Roman"/>
              </a:rPr>
              <a:t>for both synchronization and bit  representation</a:t>
            </a:r>
            <a:endParaRPr sz="1200">
              <a:latin typeface="Times New Roman"/>
              <a:cs typeface="Times New Roman"/>
            </a:endParaRPr>
          </a:p>
          <a:p>
            <a:pPr>
              <a:lnSpc>
                <a:spcPct val="100000"/>
              </a:lnSpc>
              <a:spcBef>
                <a:spcPts val="50"/>
              </a:spcBef>
            </a:pPr>
            <a:endParaRPr sz="1000">
              <a:latin typeface="Times New Roman"/>
              <a:cs typeface="Times New Roman"/>
            </a:endParaRPr>
          </a:p>
          <a:p>
            <a:pPr marL="1155700" algn="just">
              <a:lnSpc>
                <a:spcPts val="1810"/>
              </a:lnSpc>
            </a:pPr>
            <a:r>
              <a:rPr sz="1600" spc="-5" dirty="0">
                <a:latin typeface="Meiryo"/>
                <a:cs typeface="Meiryo"/>
              </a:rPr>
              <a:t>*</a:t>
            </a:r>
            <a:r>
              <a:rPr sz="1200" spc="-5" dirty="0">
                <a:latin typeface="Times New Roman"/>
                <a:cs typeface="Times New Roman"/>
              </a:rPr>
              <a:t>Negative-to-Positive Transition=</a:t>
            </a:r>
            <a:r>
              <a:rPr sz="1200" spc="-60"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1155700" algn="just">
              <a:lnSpc>
                <a:spcPts val="1700"/>
              </a:lnSpc>
            </a:pPr>
            <a:r>
              <a:rPr sz="1600" spc="-5" dirty="0">
                <a:latin typeface="Meiryo"/>
                <a:cs typeface="Meiryo"/>
              </a:rPr>
              <a:t>*</a:t>
            </a:r>
            <a:r>
              <a:rPr sz="1200" spc="-5" dirty="0">
                <a:latin typeface="Times New Roman"/>
                <a:cs typeface="Times New Roman"/>
              </a:rPr>
              <a:t>Positive-to-Negative Transition </a:t>
            </a:r>
            <a:r>
              <a:rPr sz="1200" dirty="0">
                <a:latin typeface="Times New Roman"/>
                <a:cs typeface="Times New Roman"/>
              </a:rPr>
              <a:t>=</a:t>
            </a:r>
            <a:r>
              <a:rPr sz="1200" spc="-40"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1155700" marR="5080" algn="just">
              <a:lnSpc>
                <a:spcPct val="94100"/>
              </a:lnSpc>
            </a:pPr>
            <a:r>
              <a:rPr sz="1600" spc="-25" dirty="0">
                <a:latin typeface="Meiryo"/>
                <a:cs typeface="Meiryo"/>
              </a:rPr>
              <a:t>*</a:t>
            </a:r>
            <a:r>
              <a:rPr sz="1200" spc="-25" dirty="0">
                <a:latin typeface="Times New Roman"/>
                <a:cs typeface="Times New Roman"/>
              </a:rPr>
              <a:t>By </a:t>
            </a:r>
            <a:r>
              <a:rPr sz="1200" dirty="0">
                <a:latin typeface="Times New Roman"/>
                <a:cs typeface="Times New Roman"/>
              </a:rPr>
              <a:t>using a single transition for a </a:t>
            </a:r>
            <a:r>
              <a:rPr sz="1200" spc="-5" dirty="0">
                <a:latin typeface="Times New Roman"/>
                <a:cs typeface="Times New Roman"/>
              </a:rPr>
              <a:t>dual purpose, Manchester  acheives the same level of synchronization as RZ but with only two  </a:t>
            </a:r>
            <a:r>
              <a:rPr sz="1200" dirty="0">
                <a:latin typeface="Times New Roman"/>
                <a:cs typeface="Times New Roman"/>
              </a:rPr>
              <a:t>levels of</a:t>
            </a:r>
            <a:r>
              <a:rPr sz="1200" spc="-80" dirty="0">
                <a:latin typeface="Times New Roman"/>
                <a:cs typeface="Times New Roman"/>
              </a:rPr>
              <a:t> </a:t>
            </a:r>
            <a:r>
              <a:rPr sz="1200" spc="-5" dirty="0">
                <a:latin typeface="Times New Roman"/>
                <a:cs typeface="Times New Roman"/>
              </a:rPr>
              <a:t>amplitude</a:t>
            </a:r>
            <a:endParaRPr sz="1200">
              <a:latin typeface="Times New Roman"/>
              <a:cs typeface="Times New Roman"/>
            </a:endParaRPr>
          </a:p>
        </p:txBody>
      </p:sp>
      <p:sp>
        <p:nvSpPr>
          <p:cNvPr id="7" name="object 7"/>
          <p:cNvSpPr/>
          <p:nvPr/>
        </p:nvSpPr>
        <p:spPr>
          <a:xfrm>
            <a:off x="1872233" y="2788157"/>
            <a:ext cx="4049318" cy="2590800"/>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5541264"/>
            <a:ext cx="5303520" cy="251396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spc="-5" dirty="0">
                <a:latin typeface="Times New Roman"/>
                <a:cs typeface="Times New Roman"/>
              </a:rPr>
              <a:t>Differential</a:t>
            </a:r>
            <a:r>
              <a:rPr sz="1200" b="1" spc="-95" dirty="0">
                <a:latin typeface="Times New Roman"/>
                <a:cs typeface="Times New Roman"/>
              </a:rPr>
              <a:t> </a:t>
            </a:r>
            <a:r>
              <a:rPr sz="1200" b="1" spc="-5" dirty="0">
                <a:latin typeface="Times New Roman"/>
                <a:cs typeface="Times New Roman"/>
              </a:rPr>
              <a:t>Manchester</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5080" lvl="1" indent="-228600" algn="just">
              <a:lnSpc>
                <a:spcPts val="1380"/>
              </a:lnSpc>
              <a:spcBef>
                <a:spcPts val="5"/>
              </a:spcBef>
              <a:buFont typeface="Courier New"/>
              <a:buChar char="o"/>
              <a:tabLst>
                <a:tab pos="469900" algn="l"/>
              </a:tabLst>
            </a:pPr>
            <a:r>
              <a:rPr sz="1200" dirty="0">
                <a:latin typeface="Times New Roman"/>
                <a:cs typeface="Times New Roman"/>
              </a:rPr>
              <a:t>Inversion at the </a:t>
            </a:r>
            <a:r>
              <a:rPr sz="1200" spc="-5" dirty="0">
                <a:latin typeface="Times New Roman"/>
                <a:cs typeface="Times New Roman"/>
              </a:rPr>
              <a:t>middle </a:t>
            </a:r>
            <a:r>
              <a:rPr sz="1200" dirty="0">
                <a:latin typeface="Times New Roman"/>
                <a:cs typeface="Times New Roman"/>
              </a:rPr>
              <a:t>of the bit </a:t>
            </a:r>
            <a:r>
              <a:rPr sz="1200" spc="-5" dirty="0">
                <a:latin typeface="Times New Roman"/>
                <a:cs typeface="Times New Roman"/>
              </a:rPr>
              <a:t>interval </a:t>
            </a:r>
            <a:r>
              <a:rPr sz="1200" dirty="0">
                <a:latin typeface="Times New Roman"/>
                <a:cs typeface="Times New Roman"/>
              </a:rPr>
              <a:t>is used for Synchronization but  presence or absence of an additional transition at the beginning of bit interval  is used to </a:t>
            </a:r>
            <a:r>
              <a:rPr sz="1200" spc="-5" dirty="0">
                <a:latin typeface="Times New Roman"/>
                <a:cs typeface="Times New Roman"/>
              </a:rPr>
              <a:t>identify </a:t>
            </a:r>
            <a:r>
              <a:rPr sz="1200" dirty="0">
                <a:latin typeface="Times New Roman"/>
                <a:cs typeface="Times New Roman"/>
              </a:rPr>
              <a:t>a</a:t>
            </a:r>
            <a:r>
              <a:rPr sz="1200" spc="-95" dirty="0">
                <a:latin typeface="Times New Roman"/>
                <a:cs typeface="Times New Roman"/>
              </a:rPr>
              <a:t> </a:t>
            </a:r>
            <a:r>
              <a:rPr sz="1200" dirty="0">
                <a:latin typeface="Times New Roman"/>
                <a:cs typeface="Times New Roman"/>
              </a:rPr>
              <a:t>bit</a:t>
            </a:r>
            <a:endParaRPr sz="1200">
              <a:latin typeface="Times New Roman"/>
              <a:cs typeface="Times New Roman"/>
            </a:endParaRPr>
          </a:p>
          <a:p>
            <a:pPr marL="469900" lvl="1" indent="-228600">
              <a:lnSpc>
                <a:spcPts val="1315"/>
              </a:lnSpc>
              <a:buFont typeface="Courier New"/>
              <a:buChar char="o"/>
              <a:tabLst>
                <a:tab pos="469900" algn="l"/>
              </a:tabLst>
            </a:pPr>
            <a:r>
              <a:rPr sz="1200" spc="-5" dirty="0">
                <a:latin typeface="Times New Roman"/>
                <a:cs typeface="Times New Roman"/>
              </a:rPr>
              <a:t>A </a:t>
            </a:r>
            <a:r>
              <a:rPr sz="1200" dirty="0">
                <a:latin typeface="Times New Roman"/>
                <a:cs typeface="Times New Roman"/>
              </a:rPr>
              <a:t>transition </a:t>
            </a:r>
            <a:r>
              <a:rPr sz="1200" spc="-5" dirty="0">
                <a:latin typeface="Times New Roman"/>
                <a:cs typeface="Times New Roman"/>
              </a:rPr>
              <a:t>means </a:t>
            </a:r>
            <a:r>
              <a:rPr sz="1200" dirty="0">
                <a:latin typeface="Times New Roman"/>
                <a:cs typeface="Times New Roman"/>
              </a:rPr>
              <a:t>binary 0 &amp; no transition </a:t>
            </a:r>
            <a:r>
              <a:rPr sz="1200" spc="-5" dirty="0">
                <a:latin typeface="Times New Roman"/>
                <a:cs typeface="Times New Roman"/>
              </a:rPr>
              <a:t>means </a:t>
            </a:r>
            <a:r>
              <a:rPr sz="1200" dirty="0">
                <a:latin typeface="Times New Roman"/>
                <a:cs typeface="Times New Roman"/>
              </a:rPr>
              <a:t>binary</a:t>
            </a:r>
            <a:r>
              <a:rPr sz="1200" spc="-90"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469900" marR="6350" lvl="1" indent="-228600">
              <a:lnSpc>
                <a:spcPts val="1380"/>
              </a:lnSpc>
              <a:spcBef>
                <a:spcPts val="65"/>
              </a:spcBef>
              <a:buFont typeface="Courier New"/>
              <a:buChar char="o"/>
              <a:tabLst>
                <a:tab pos="469900" algn="l"/>
              </a:tabLst>
            </a:pPr>
            <a:r>
              <a:rPr sz="1200" dirty="0">
                <a:latin typeface="Times New Roman"/>
                <a:cs typeface="Times New Roman"/>
              </a:rPr>
              <a:t>Requires 2 signal changes to represent </a:t>
            </a:r>
            <a:r>
              <a:rPr sz="1200" spc="-5" dirty="0">
                <a:latin typeface="Times New Roman"/>
                <a:cs typeface="Times New Roman"/>
              </a:rPr>
              <a:t>binary </a:t>
            </a:r>
            <a:r>
              <a:rPr sz="1200" dirty="0">
                <a:latin typeface="Times New Roman"/>
                <a:cs typeface="Times New Roman"/>
              </a:rPr>
              <a:t>0 </a:t>
            </a:r>
            <a:r>
              <a:rPr sz="1200" spc="-5" dirty="0">
                <a:latin typeface="Times New Roman"/>
                <a:cs typeface="Times New Roman"/>
              </a:rPr>
              <a:t>but only one </a:t>
            </a:r>
            <a:r>
              <a:rPr sz="1200" dirty="0">
                <a:latin typeface="Times New Roman"/>
                <a:cs typeface="Times New Roman"/>
              </a:rPr>
              <a:t>to </a:t>
            </a:r>
            <a:r>
              <a:rPr sz="1200" spc="-5" dirty="0">
                <a:latin typeface="Times New Roman"/>
                <a:cs typeface="Times New Roman"/>
              </a:rPr>
              <a:t>represent  </a:t>
            </a:r>
            <a:r>
              <a:rPr sz="1200" dirty="0">
                <a:latin typeface="Times New Roman"/>
                <a:cs typeface="Times New Roman"/>
              </a:rPr>
              <a:t>binary</a:t>
            </a:r>
            <a:r>
              <a:rPr sz="1200" spc="-100" dirty="0">
                <a:latin typeface="Times New Roman"/>
                <a:cs typeface="Times New Roman"/>
              </a:rPr>
              <a:t> </a:t>
            </a:r>
            <a:r>
              <a:rPr sz="1200" dirty="0">
                <a:latin typeface="Times New Roman"/>
                <a:cs typeface="Times New Roman"/>
              </a:rPr>
              <a:t>1</a:t>
            </a:r>
            <a:endParaRPr sz="1200">
              <a:latin typeface="Times New Roman"/>
              <a:cs typeface="Times New Roman"/>
            </a:endParaRPr>
          </a:p>
          <a:p>
            <a:pPr>
              <a:lnSpc>
                <a:spcPct val="100000"/>
              </a:lnSpc>
              <a:spcBef>
                <a:spcPts val="5"/>
              </a:spcBef>
            </a:pPr>
            <a:endParaRPr sz="1200">
              <a:latin typeface="Times New Roman"/>
              <a:cs typeface="Times New Roman"/>
            </a:endParaRPr>
          </a:p>
          <a:p>
            <a:pPr marL="241300" indent="-228600">
              <a:lnSpc>
                <a:spcPts val="1405"/>
              </a:lnSpc>
              <a:buFont typeface="Symbol"/>
              <a:buChar char=""/>
              <a:tabLst>
                <a:tab pos="240665" algn="l"/>
                <a:tab pos="241300" algn="l"/>
              </a:tabLst>
            </a:pPr>
            <a:r>
              <a:rPr sz="1200" b="1" dirty="0">
                <a:latin typeface="Times New Roman"/>
                <a:cs typeface="Times New Roman"/>
              </a:rPr>
              <a:t>Bipolar</a:t>
            </a:r>
            <a:r>
              <a:rPr sz="1200" b="1" spc="-105" dirty="0">
                <a:latin typeface="Times New Roman"/>
                <a:cs typeface="Times New Roman"/>
              </a:rPr>
              <a:t> </a:t>
            </a:r>
            <a:r>
              <a:rPr sz="1200" b="1" dirty="0">
                <a:latin typeface="Times New Roman"/>
                <a:cs typeface="Times New Roman"/>
              </a:rPr>
              <a:t>Encoding</a:t>
            </a:r>
            <a:endParaRPr sz="1200">
              <a:latin typeface="Times New Roman"/>
              <a:cs typeface="Times New Roman"/>
            </a:endParaRPr>
          </a:p>
          <a:p>
            <a:pPr marL="469900" lvl="1" indent="-228600">
              <a:lnSpc>
                <a:spcPts val="1375"/>
              </a:lnSpc>
              <a:buFont typeface="Courier New"/>
              <a:buChar char="o"/>
              <a:tabLst>
                <a:tab pos="469900" algn="l"/>
              </a:tabLst>
            </a:pPr>
            <a:r>
              <a:rPr sz="1200" dirty="0">
                <a:latin typeface="Times New Roman"/>
                <a:cs typeface="Times New Roman"/>
              </a:rPr>
              <a:t>Like RZ, it </a:t>
            </a:r>
            <a:r>
              <a:rPr sz="1200" spc="-5" dirty="0">
                <a:latin typeface="Times New Roman"/>
                <a:cs typeface="Times New Roman"/>
              </a:rPr>
              <a:t>uses three voltage</a:t>
            </a:r>
            <a:r>
              <a:rPr sz="1200" spc="-45" dirty="0">
                <a:latin typeface="Times New Roman"/>
                <a:cs typeface="Times New Roman"/>
              </a:rPr>
              <a:t> </a:t>
            </a:r>
            <a:r>
              <a:rPr sz="1200" spc="-5" dirty="0">
                <a:latin typeface="Times New Roman"/>
                <a:cs typeface="Times New Roman"/>
              </a:rPr>
              <a:t>levels:</a:t>
            </a:r>
            <a:endParaRPr sz="1200">
              <a:latin typeface="Times New Roman"/>
              <a:cs typeface="Times New Roman"/>
            </a:endParaRPr>
          </a:p>
          <a:p>
            <a:pPr marL="469900" lvl="1" indent="-228600">
              <a:lnSpc>
                <a:spcPts val="1380"/>
              </a:lnSpc>
              <a:buFont typeface="Courier New"/>
              <a:buChar char="o"/>
              <a:tabLst>
                <a:tab pos="469900" algn="l"/>
              </a:tabLst>
            </a:pPr>
            <a:r>
              <a:rPr sz="1200" dirty="0">
                <a:latin typeface="Times New Roman"/>
                <a:cs typeface="Times New Roman"/>
              </a:rPr>
              <a:t>Unlike RZ, zero level is used to </a:t>
            </a:r>
            <a:r>
              <a:rPr sz="1200" spc="-5" dirty="0">
                <a:latin typeface="Times New Roman"/>
                <a:cs typeface="Times New Roman"/>
              </a:rPr>
              <a:t>represent binary</a:t>
            </a:r>
            <a:r>
              <a:rPr sz="1200" spc="-90"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469900" lvl="1" indent="-228600">
              <a:lnSpc>
                <a:spcPts val="1380"/>
              </a:lnSpc>
              <a:buFont typeface="Courier New"/>
              <a:buChar char="o"/>
              <a:tabLst>
                <a:tab pos="469900" algn="l"/>
              </a:tabLst>
            </a:pPr>
            <a:r>
              <a:rPr sz="1200" dirty="0">
                <a:latin typeface="Times New Roman"/>
                <a:cs typeface="Times New Roman"/>
              </a:rPr>
              <a:t>Binary 1’s </a:t>
            </a:r>
            <a:r>
              <a:rPr sz="1200" spc="-5" dirty="0">
                <a:latin typeface="Times New Roman"/>
                <a:cs typeface="Times New Roman"/>
              </a:rPr>
              <a:t>are represented </a:t>
            </a:r>
            <a:r>
              <a:rPr sz="1200" dirty="0">
                <a:latin typeface="Times New Roman"/>
                <a:cs typeface="Times New Roman"/>
              </a:rPr>
              <a:t>by </a:t>
            </a:r>
            <a:r>
              <a:rPr sz="1200" spc="-5" dirty="0">
                <a:latin typeface="Times New Roman"/>
                <a:cs typeface="Times New Roman"/>
              </a:rPr>
              <a:t>alternate positive </a:t>
            </a:r>
            <a:r>
              <a:rPr sz="1200" dirty="0">
                <a:latin typeface="Times New Roman"/>
                <a:cs typeface="Times New Roman"/>
              </a:rPr>
              <a:t>and negative</a:t>
            </a:r>
            <a:r>
              <a:rPr sz="1200" spc="40" dirty="0">
                <a:latin typeface="Times New Roman"/>
                <a:cs typeface="Times New Roman"/>
              </a:rPr>
              <a:t> </a:t>
            </a:r>
            <a:r>
              <a:rPr sz="1200" spc="-5" dirty="0">
                <a:latin typeface="Times New Roman"/>
                <a:cs typeface="Times New Roman"/>
              </a:rPr>
              <a:t>voltages</a:t>
            </a:r>
            <a:endParaRPr sz="1200">
              <a:latin typeface="Times New Roman"/>
              <a:cs typeface="Times New Roman"/>
            </a:endParaRPr>
          </a:p>
          <a:p>
            <a:pPr marL="1863089">
              <a:lnSpc>
                <a:spcPts val="1650"/>
              </a:lnSpc>
            </a:pPr>
            <a:r>
              <a:rPr sz="1400" b="1" spc="-5" dirty="0">
                <a:latin typeface="Times New Roman"/>
                <a:cs typeface="Times New Roman"/>
              </a:rPr>
              <a:t>Types of Bipolar</a:t>
            </a:r>
            <a:r>
              <a:rPr sz="1400" b="1" spc="-20" dirty="0">
                <a:latin typeface="Times New Roman"/>
                <a:cs typeface="Times New Roman"/>
              </a:rPr>
              <a:t> </a:t>
            </a:r>
            <a:r>
              <a:rPr sz="1400" b="1" spc="-5" dirty="0">
                <a:latin typeface="Times New Roman"/>
                <a:cs typeface="Times New Roman"/>
              </a:rPr>
              <a:t>Encoding</a:t>
            </a:r>
            <a:endParaRPr sz="1400">
              <a:latin typeface="Times New Roman"/>
              <a:cs typeface="Times New Roman"/>
            </a:endParaRPr>
          </a:p>
        </p:txBody>
      </p:sp>
      <p:sp>
        <p:nvSpPr>
          <p:cNvPr id="9" name="object 9"/>
          <p:cNvSpPr/>
          <p:nvPr/>
        </p:nvSpPr>
        <p:spPr>
          <a:xfrm>
            <a:off x="1204341" y="8221214"/>
            <a:ext cx="5384037" cy="1491999"/>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76</a:t>
            </a:fld>
            <a:endParaRPr dirty="0"/>
          </a:p>
        </p:txBody>
      </p:sp>
    </p:spTree>
    <p:extLst>
      <p:ext uri="{BB962C8B-B14F-4D97-AF65-F5344CB8AC3E}">
        <p14:creationId xmlns:p14="http://schemas.microsoft.com/office/powerpoint/2010/main" val="18562946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03731"/>
            <a:ext cx="4123690" cy="89471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Alternate Mark Inversion</a:t>
            </a:r>
            <a:r>
              <a:rPr sz="1200" b="1" spc="-120" dirty="0">
                <a:latin typeface="Times New Roman"/>
                <a:cs typeface="Times New Roman"/>
              </a:rPr>
              <a:t> </a:t>
            </a:r>
            <a:r>
              <a:rPr sz="1200" b="1" dirty="0">
                <a:latin typeface="Times New Roman"/>
                <a:cs typeface="Times New Roman"/>
              </a:rPr>
              <a:t>(AMI)</a:t>
            </a:r>
            <a:endParaRPr sz="1200">
              <a:latin typeface="Times New Roman"/>
              <a:cs typeface="Times New Roman"/>
            </a:endParaRPr>
          </a:p>
          <a:p>
            <a:pPr marL="698500" lvl="1" indent="-228600">
              <a:lnSpc>
                <a:spcPts val="1375"/>
              </a:lnSpc>
              <a:buFont typeface="Meiryo"/>
              <a:buChar char="✓"/>
              <a:tabLst>
                <a:tab pos="698500" algn="l"/>
              </a:tabLst>
            </a:pPr>
            <a:r>
              <a:rPr sz="1200" spc="-5" dirty="0">
                <a:latin typeface="Times New Roman"/>
                <a:cs typeface="Times New Roman"/>
              </a:rPr>
              <a:t>Simplest </a:t>
            </a:r>
            <a:r>
              <a:rPr sz="1200" dirty="0">
                <a:latin typeface="Times New Roman"/>
                <a:cs typeface="Times New Roman"/>
              </a:rPr>
              <a:t>type of Bipolar</a:t>
            </a:r>
            <a:r>
              <a:rPr sz="1200" spc="-90" dirty="0">
                <a:latin typeface="Times New Roman"/>
                <a:cs typeface="Times New Roman"/>
              </a:rPr>
              <a:t> </a:t>
            </a:r>
            <a:r>
              <a:rPr sz="1200" dirty="0">
                <a:latin typeface="Times New Roman"/>
                <a:cs typeface="Times New Roman"/>
              </a:rPr>
              <a:t>Encoding</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Mark </a:t>
            </a:r>
            <a:r>
              <a:rPr sz="1200" spc="425" dirty="0">
                <a:latin typeface="Meiryo"/>
                <a:cs typeface="Meiryo"/>
              </a:rPr>
              <a:t>€</a:t>
            </a:r>
            <a:r>
              <a:rPr sz="1200" spc="-204" dirty="0">
                <a:latin typeface="Meiryo"/>
                <a:cs typeface="Meiryo"/>
              </a:rPr>
              <a:t> </a:t>
            </a:r>
            <a:r>
              <a:rPr sz="1200" spc="-5" dirty="0">
                <a:latin typeface="Times New Roman"/>
                <a:cs typeface="Times New Roman"/>
              </a:rPr>
              <a:t>Comes from </a:t>
            </a:r>
            <a:r>
              <a:rPr sz="1200" dirty="0">
                <a:latin typeface="Times New Roman"/>
                <a:cs typeface="Times New Roman"/>
              </a:rPr>
              <a:t>Telegraphy </a:t>
            </a:r>
            <a:r>
              <a:rPr sz="1200" spc="-5" dirty="0">
                <a:latin typeface="Times New Roman"/>
                <a:cs typeface="Times New Roman"/>
              </a:rPr>
              <a:t>(1)</a:t>
            </a:r>
            <a:endParaRPr sz="1200">
              <a:latin typeface="Times New Roman"/>
              <a:cs typeface="Times New Roman"/>
            </a:endParaRPr>
          </a:p>
          <a:p>
            <a:pPr marL="698500" lvl="1" indent="-228600">
              <a:lnSpc>
                <a:spcPts val="1380"/>
              </a:lnSpc>
              <a:buFont typeface="Meiryo"/>
              <a:buChar char="✓"/>
              <a:tabLst>
                <a:tab pos="698500" algn="l"/>
              </a:tabLst>
            </a:pPr>
            <a:r>
              <a:rPr sz="1200" spc="-5" dirty="0">
                <a:latin typeface="Times New Roman"/>
                <a:cs typeface="Times New Roman"/>
              </a:rPr>
              <a:t>Alternate Mark Inversion means </a:t>
            </a:r>
            <a:r>
              <a:rPr sz="1200" dirty="0">
                <a:latin typeface="Times New Roman"/>
                <a:cs typeface="Times New Roman"/>
              </a:rPr>
              <a:t>Alternate ‘1’</a:t>
            </a:r>
            <a:r>
              <a:rPr sz="1200" spc="45" dirty="0">
                <a:latin typeface="Times New Roman"/>
                <a:cs typeface="Times New Roman"/>
              </a:rPr>
              <a:t> </a:t>
            </a:r>
            <a:r>
              <a:rPr sz="1200" spc="-5" dirty="0">
                <a:latin typeface="Times New Roman"/>
                <a:cs typeface="Times New Roman"/>
              </a:rPr>
              <a:t>Inversion</a:t>
            </a:r>
            <a:endParaRPr sz="12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Pseudoternary</a:t>
            </a:r>
            <a:endParaRPr sz="1200">
              <a:latin typeface="Times New Roman"/>
              <a:cs typeface="Times New Roman"/>
            </a:endParaRPr>
          </a:p>
        </p:txBody>
      </p:sp>
      <p:sp>
        <p:nvSpPr>
          <p:cNvPr id="7" name="object 7"/>
          <p:cNvSpPr/>
          <p:nvPr/>
        </p:nvSpPr>
        <p:spPr>
          <a:xfrm>
            <a:off x="2057400" y="1965960"/>
            <a:ext cx="4180027" cy="1517142"/>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3819906"/>
            <a:ext cx="5531485" cy="3319145"/>
          </a:xfrm>
          <a:prstGeom prst="rect">
            <a:avLst/>
          </a:prstGeom>
        </p:spPr>
        <p:txBody>
          <a:bodyPr vert="horz" wrap="square" lIns="0" tIns="0" rIns="0" bIns="0" rtlCol="0">
            <a:spAutoFit/>
          </a:bodyPr>
          <a:lstStyle/>
          <a:p>
            <a:pPr marL="1155700" indent="-228600">
              <a:lnSpc>
                <a:spcPts val="1405"/>
              </a:lnSpc>
              <a:buFont typeface="Meiryo"/>
              <a:buChar char="✓"/>
              <a:tabLst>
                <a:tab pos="1155700" algn="l"/>
              </a:tabLst>
            </a:pPr>
            <a:r>
              <a:rPr sz="1200" dirty="0">
                <a:latin typeface="Times New Roman"/>
                <a:cs typeface="Times New Roman"/>
              </a:rPr>
              <a:t>By inverting on each occurrence of 1, </a:t>
            </a:r>
            <a:r>
              <a:rPr sz="1200" spc="-5" dirty="0">
                <a:latin typeface="Times New Roman"/>
                <a:cs typeface="Times New Roman"/>
              </a:rPr>
              <a:t>AMI </a:t>
            </a:r>
            <a:r>
              <a:rPr sz="1200" dirty="0">
                <a:latin typeface="Times New Roman"/>
                <a:cs typeface="Times New Roman"/>
              </a:rPr>
              <a:t>accomplishes 2</a:t>
            </a:r>
            <a:r>
              <a:rPr sz="1200" spc="-125" dirty="0">
                <a:latin typeface="Times New Roman"/>
                <a:cs typeface="Times New Roman"/>
              </a:rPr>
              <a:t> </a:t>
            </a:r>
            <a:r>
              <a:rPr sz="1200" dirty="0">
                <a:latin typeface="Times New Roman"/>
                <a:cs typeface="Times New Roman"/>
              </a:rPr>
              <a:t>things:</a:t>
            </a:r>
            <a:endParaRPr sz="1200">
              <a:latin typeface="Times New Roman"/>
              <a:cs typeface="Times New Roman"/>
            </a:endParaRPr>
          </a:p>
          <a:p>
            <a:pPr marL="1841500">
              <a:lnSpc>
                <a:spcPts val="1695"/>
              </a:lnSpc>
            </a:pPr>
            <a:r>
              <a:rPr sz="1500" dirty="0">
                <a:latin typeface="Arial"/>
                <a:cs typeface="Arial"/>
              </a:rPr>
              <a:t>–</a:t>
            </a:r>
            <a:r>
              <a:rPr sz="1200" dirty="0">
                <a:latin typeface="Times New Roman"/>
                <a:cs typeface="Times New Roman"/>
              </a:rPr>
              <a:t>The </a:t>
            </a:r>
            <a:r>
              <a:rPr sz="1200" spc="-5" dirty="0">
                <a:latin typeface="Times New Roman"/>
                <a:cs typeface="Times New Roman"/>
              </a:rPr>
              <a:t>DC </a:t>
            </a:r>
            <a:r>
              <a:rPr sz="1200" dirty="0">
                <a:latin typeface="Times New Roman"/>
                <a:cs typeface="Times New Roman"/>
              </a:rPr>
              <a:t>component is</a:t>
            </a:r>
            <a:r>
              <a:rPr sz="1200" spc="-95" dirty="0">
                <a:latin typeface="Times New Roman"/>
                <a:cs typeface="Times New Roman"/>
              </a:rPr>
              <a:t> </a:t>
            </a:r>
            <a:r>
              <a:rPr sz="1200" dirty="0">
                <a:latin typeface="Times New Roman"/>
                <a:cs typeface="Times New Roman"/>
              </a:rPr>
              <a:t>zero</a:t>
            </a:r>
            <a:endParaRPr sz="1200">
              <a:latin typeface="Times New Roman"/>
              <a:cs typeface="Times New Roman"/>
            </a:endParaRPr>
          </a:p>
          <a:p>
            <a:pPr marL="1841500">
              <a:lnSpc>
                <a:spcPts val="1670"/>
              </a:lnSpc>
            </a:pPr>
            <a:r>
              <a:rPr sz="1500" dirty="0">
                <a:latin typeface="Arial"/>
                <a:cs typeface="Arial"/>
              </a:rPr>
              <a:t>–</a:t>
            </a:r>
            <a:r>
              <a:rPr sz="1200" dirty="0">
                <a:latin typeface="Times New Roman"/>
                <a:cs typeface="Times New Roman"/>
              </a:rPr>
              <a:t>Long sequence of 1’s stay</a:t>
            </a:r>
            <a:r>
              <a:rPr sz="1200" spc="-110" dirty="0">
                <a:latin typeface="Times New Roman"/>
                <a:cs typeface="Times New Roman"/>
              </a:rPr>
              <a:t> </a:t>
            </a:r>
            <a:r>
              <a:rPr sz="1200" dirty="0">
                <a:latin typeface="Times New Roman"/>
                <a:cs typeface="Times New Roman"/>
              </a:rPr>
              <a:t>synchronized</a:t>
            </a:r>
            <a:endParaRPr sz="1200">
              <a:latin typeface="Times New Roman"/>
              <a:cs typeface="Times New Roman"/>
            </a:endParaRPr>
          </a:p>
          <a:p>
            <a:pPr marL="1155700" indent="-228600">
              <a:lnSpc>
                <a:spcPts val="1350"/>
              </a:lnSpc>
              <a:buFont typeface="Meiryo"/>
              <a:buChar char="✓"/>
              <a:tabLst>
                <a:tab pos="1155700" algn="l"/>
              </a:tabLst>
            </a:pPr>
            <a:r>
              <a:rPr sz="1200" spc="-5" dirty="0">
                <a:latin typeface="Times New Roman"/>
                <a:cs typeface="Times New Roman"/>
              </a:rPr>
              <a:t>No mechanism </a:t>
            </a:r>
            <a:r>
              <a:rPr sz="1200" dirty="0">
                <a:latin typeface="Times New Roman"/>
                <a:cs typeface="Times New Roman"/>
              </a:rPr>
              <a:t>of ensuring synch is there for </a:t>
            </a:r>
            <a:r>
              <a:rPr sz="1200" spc="-5" dirty="0">
                <a:latin typeface="Times New Roman"/>
                <a:cs typeface="Times New Roman"/>
              </a:rPr>
              <a:t>long </a:t>
            </a:r>
            <a:r>
              <a:rPr sz="1200" dirty="0">
                <a:latin typeface="Times New Roman"/>
                <a:cs typeface="Times New Roman"/>
              </a:rPr>
              <a:t>stream of</a:t>
            </a:r>
            <a:r>
              <a:rPr sz="1200" spc="-55" dirty="0">
                <a:latin typeface="Times New Roman"/>
                <a:cs typeface="Times New Roman"/>
              </a:rPr>
              <a:t> </a:t>
            </a:r>
            <a:r>
              <a:rPr sz="1200" dirty="0">
                <a:latin typeface="Times New Roman"/>
                <a:cs typeface="Times New Roman"/>
              </a:rPr>
              <a:t>0’s</a:t>
            </a:r>
            <a:endParaRPr sz="1200">
              <a:latin typeface="Times New Roman"/>
              <a:cs typeface="Times New Roman"/>
            </a:endParaRPr>
          </a:p>
          <a:p>
            <a:pPr marL="241300" marR="6350" indent="-228600">
              <a:lnSpc>
                <a:spcPts val="1380"/>
              </a:lnSpc>
              <a:spcBef>
                <a:spcPts val="65"/>
              </a:spcBef>
              <a:buFont typeface="Courier New"/>
              <a:buChar char="o"/>
              <a:tabLst>
                <a:tab pos="241300" algn="l"/>
              </a:tabLst>
            </a:pPr>
            <a:r>
              <a:rPr sz="1200" dirty="0">
                <a:latin typeface="Times New Roman"/>
                <a:cs typeface="Times New Roman"/>
              </a:rPr>
              <a:t>Two variations are developed to solve </a:t>
            </a:r>
            <a:r>
              <a:rPr sz="1200" spc="-5" dirty="0">
                <a:latin typeface="Times New Roman"/>
                <a:cs typeface="Times New Roman"/>
              </a:rPr>
              <a:t>the problem of synchronization </a:t>
            </a:r>
            <a:r>
              <a:rPr sz="1200" dirty="0">
                <a:latin typeface="Times New Roman"/>
                <a:cs typeface="Times New Roman"/>
              </a:rPr>
              <a:t>of sequential  0’s</a:t>
            </a:r>
            <a:endParaRPr sz="1200">
              <a:latin typeface="Times New Roman"/>
              <a:cs typeface="Times New Roman"/>
            </a:endParaRPr>
          </a:p>
          <a:p>
            <a:pPr marL="927100">
              <a:lnSpc>
                <a:spcPts val="1625"/>
              </a:lnSpc>
            </a:pPr>
            <a:r>
              <a:rPr sz="1500" spc="-5" dirty="0">
                <a:latin typeface="Arial"/>
                <a:cs typeface="Arial"/>
              </a:rPr>
              <a:t>–</a:t>
            </a:r>
            <a:r>
              <a:rPr sz="1200" spc="-5" dirty="0">
                <a:latin typeface="Times New Roman"/>
                <a:cs typeface="Times New Roman"/>
              </a:rPr>
              <a:t>B8ZS </a:t>
            </a:r>
            <a:r>
              <a:rPr sz="1200" spc="425" dirty="0">
                <a:latin typeface="Meiryo"/>
                <a:cs typeface="Meiryo"/>
              </a:rPr>
              <a:t>€</a:t>
            </a:r>
            <a:r>
              <a:rPr sz="1200" spc="-190" dirty="0">
                <a:latin typeface="Meiryo"/>
                <a:cs typeface="Meiryo"/>
              </a:rPr>
              <a:t> </a:t>
            </a:r>
            <a:r>
              <a:rPr sz="1200" dirty="0">
                <a:latin typeface="Times New Roman"/>
                <a:cs typeface="Times New Roman"/>
              </a:rPr>
              <a:t>used in North </a:t>
            </a:r>
            <a:r>
              <a:rPr sz="1200" spc="-5" dirty="0">
                <a:latin typeface="Times New Roman"/>
                <a:cs typeface="Times New Roman"/>
              </a:rPr>
              <a:t>America</a:t>
            </a:r>
            <a:endParaRPr sz="1200">
              <a:latin typeface="Times New Roman"/>
              <a:cs typeface="Times New Roman"/>
            </a:endParaRPr>
          </a:p>
          <a:p>
            <a:pPr marL="927100">
              <a:lnSpc>
                <a:spcPts val="1675"/>
              </a:lnSpc>
            </a:pPr>
            <a:r>
              <a:rPr sz="1500" spc="-5" dirty="0">
                <a:latin typeface="Arial"/>
                <a:cs typeface="Arial"/>
              </a:rPr>
              <a:t>–</a:t>
            </a:r>
            <a:r>
              <a:rPr sz="1200" spc="-5" dirty="0">
                <a:latin typeface="Times New Roman"/>
                <a:cs typeface="Times New Roman"/>
              </a:rPr>
              <a:t>HDB3 </a:t>
            </a:r>
            <a:r>
              <a:rPr sz="1200" spc="425" dirty="0">
                <a:latin typeface="Meiryo"/>
                <a:cs typeface="Meiryo"/>
              </a:rPr>
              <a:t>€</a:t>
            </a:r>
            <a:r>
              <a:rPr sz="1200" spc="-200" dirty="0">
                <a:latin typeface="Meiryo"/>
                <a:cs typeface="Meiryo"/>
              </a:rPr>
              <a:t> </a:t>
            </a:r>
            <a:r>
              <a:rPr sz="1200" dirty="0">
                <a:latin typeface="Times New Roman"/>
                <a:cs typeface="Times New Roman"/>
              </a:rPr>
              <a:t>used in Europe &amp; Japan</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Both </a:t>
            </a:r>
            <a:r>
              <a:rPr sz="1200" spc="-5" dirty="0">
                <a:latin typeface="Times New Roman"/>
                <a:cs typeface="Times New Roman"/>
              </a:rPr>
              <a:t>modify </a:t>
            </a:r>
            <a:r>
              <a:rPr sz="1200" dirty="0">
                <a:latin typeface="Times New Roman"/>
                <a:cs typeface="Times New Roman"/>
              </a:rPr>
              <a:t>original </a:t>
            </a:r>
            <a:r>
              <a:rPr sz="1200" spc="-5" dirty="0">
                <a:latin typeface="Times New Roman"/>
                <a:cs typeface="Times New Roman"/>
              </a:rPr>
              <a:t>pattern </a:t>
            </a:r>
            <a:r>
              <a:rPr sz="1200" dirty="0">
                <a:latin typeface="Times New Roman"/>
                <a:cs typeface="Times New Roman"/>
              </a:rPr>
              <a:t>of </a:t>
            </a:r>
            <a:r>
              <a:rPr sz="1200" spc="-5" dirty="0">
                <a:latin typeface="Times New Roman"/>
                <a:cs typeface="Times New Roman"/>
              </a:rPr>
              <a:t>AMI </a:t>
            </a:r>
            <a:r>
              <a:rPr sz="1200" dirty="0">
                <a:latin typeface="Times New Roman"/>
                <a:cs typeface="Times New Roman"/>
              </a:rPr>
              <a:t>only on case of long stream of</a:t>
            </a:r>
            <a:r>
              <a:rPr sz="1200" spc="-50" dirty="0">
                <a:latin typeface="Times New Roman"/>
                <a:cs typeface="Times New Roman"/>
              </a:rPr>
              <a:t> </a:t>
            </a:r>
            <a:r>
              <a:rPr sz="1200" dirty="0">
                <a:latin typeface="Times New Roman"/>
                <a:cs typeface="Times New Roman"/>
              </a:rPr>
              <a:t>zeroes</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698500" lvl="1" indent="-228600">
              <a:lnSpc>
                <a:spcPts val="1405"/>
              </a:lnSpc>
              <a:spcBef>
                <a:spcPts val="5"/>
              </a:spcBef>
              <a:buFont typeface="Meiryo"/>
              <a:buChar char="▪"/>
              <a:tabLst>
                <a:tab pos="697865" algn="l"/>
                <a:tab pos="698500" algn="l"/>
              </a:tabLst>
            </a:pPr>
            <a:r>
              <a:rPr sz="1200" b="1" spc="-5" dirty="0">
                <a:latin typeface="Times New Roman"/>
                <a:cs typeface="Times New Roman"/>
              </a:rPr>
              <a:t>B8ZS</a:t>
            </a:r>
            <a:endParaRPr sz="1200">
              <a:latin typeface="Times New Roman"/>
              <a:cs typeface="Times New Roman"/>
            </a:endParaRPr>
          </a:p>
          <a:p>
            <a:pPr marL="927100" marR="6350">
              <a:lnSpc>
                <a:spcPts val="1380"/>
              </a:lnSpc>
              <a:spcBef>
                <a:spcPts val="60"/>
              </a:spcBef>
            </a:pPr>
            <a:r>
              <a:rPr sz="1200" dirty="0">
                <a:latin typeface="Times New Roman"/>
                <a:cs typeface="Times New Roman"/>
              </a:rPr>
              <a:t>Convention adopted in North </a:t>
            </a:r>
            <a:r>
              <a:rPr sz="1200" spc="-5" dirty="0">
                <a:latin typeface="Times New Roman"/>
                <a:cs typeface="Times New Roman"/>
              </a:rPr>
              <a:t>America to provide synch for long string of  </a:t>
            </a:r>
            <a:r>
              <a:rPr sz="1200" dirty="0">
                <a:latin typeface="Times New Roman"/>
                <a:cs typeface="Times New Roman"/>
              </a:rPr>
              <a:t>zeros</a:t>
            </a:r>
            <a:endParaRPr sz="1200">
              <a:latin typeface="Times New Roman"/>
              <a:cs typeface="Times New Roman"/>
            </a:endParaRPr>
          </a:p>
          <a:p>
            <a:pPr marL="927100" marR="5080">
              <a:lnSpc>
                <a:spcPts val="1380"/>
              </a:lnSpc>
            </a:pPr>
            <a:r>
              <a:rPr sz="1200" spc="-5" dirty="0">
                <a:latin typeface="Times New Roman"/>
                <a:cs typeface="Times New Roman"/>
              </a:rPr>
              <a:t>Difference b/w AMI </a:t>
            </a:r>
            <a:r>
              <a:rPr sz="1200" dirty="0">
                <a:latin typeface="Times New Roman"/>
                <a:cs typeface="Times New Roman"/>
              </a:rPr>
              <a:t>and </a:t>
            </a:r>
            <a:r>
              <a:rPr sz="1200" spc="-5" dirty="0">
                <a:latin typeface="Times New Roman"/>
                <a:cs typeface="Times New Roman"/>
              </a:rPr>
              <a:t>B8ZS occurs only when </a:t>
            </a:r>
            <a:r>
              <a:rPr sz="1200" dirty="0">
                <a:latin typeface="Times New Roman"/>
                <a:cs typeface="Times New Roman"/>
              </a:rPr>
              <a:t>8 </a:t>
            </a:r>
            <a:r>
              <a:rPr sz="1200" spc="-5" dirty="0">
                <a:latin typeface="Times New Roman"/>
                <a:cs typeface="Times New Roman"/>
              </a:rPr>
              <a:t>or more </a:t>
            </a:r>
            <a:r>
              <a:rPr sz="1200" dirty="0">
                <a:latin typeface="Times New Roman"/>
                <a:cs typeface="Times New Roman"/>
              </a:rPr>
              <a:t>consecutive  zeros are</a:t>
            </a:r>
            <a:r>
              <a:rPr sz="1200" spc="-105" dirty="0">
                <a:latin typeface="Times New Roman"/>
                <a:cs typeface="Times New Roman"/>
              </a:rPr>
              <a:t> </a:t>
            </a:r>
            <a:r>
              <a:rPr sz="1200" dirty="0">
                <a:latin typeface="Times New Roman"/>
                <a:cs typeface="Times New Roman"/>
              </a:rPr>
              <a:t>encountered</a:t>
            </a:r>
            <a:endParaRPr sz="1200">
              <a:latin typeface="Times New Roman"/>
              <a:cs typeface="Times New Roman"/>
            </a:endParaRPr>
          </a:p>
          <a:p>
            <a:pPr marL="927100">
              <a:lnSpc>
                <a:spcPts val="1315"/>
              </a:lnSpc>
            </a:pPr>
            <a:r>
              <a:rPr sz="1200" dirty="0">
                <a:latin typeface="Times New Roman"/>
                <a:cs typeface="Times New Roman"/>
              </a:rPr>
              <a:t>Forces </a:t>
            </a:r>
            <a:r>
              <a:rPr sz="1200" spc="-5" dirty="0">
                <a:latin typeface="Times New Roman"/>
                <a:cs typeface="Times New Roman"/>
              </a:rPr>
              <a:t>artificial signal changes called</a:t>
            </a:r>
            <a:r>
              <a:rPr sz="1200" spc="45" dirty="0">
                <a:latin typeface="Times New Roman"/>
                <a:cs typeface="Times New Roman"/>
              </a:rPr>
              <a:t> </a:t>
            </a:r>
            <a:r>
              <a:rPr sz="1200" spc="-5" dirty="0">
                <a:latin typeface="Times New Roman"/>
                <a:cs typeface="Times New Roman"/>
              </a:rPr>
              <a:t>VIOLATIONS</a:t>
            </a:r>
            <a:endParaRPr sz="1200">
              <a:latin typeface="Times New Roman"/>
              <a:cs typeface="Times New Roman"/>
            </a:endParaRPr>
          </a:p>
          <a:p>
            <a:pPr marL="927100" marR="5080">
              <a:lnSpc>
                <a:spcPts val="1370"/>
              </a:lnSpc>
              <a:spcBef>
                <a:spcPts val="70"/>
              </a:spcBef>
            </a:pPr>
            <a:r>
              <a:rPr sz="1200" dirty="0">
                <a:latin typeface="Times New Roman"/>
                <a:cs typeface="Times New Roman"/>
              </a:rPr>
              <a:t>Each </a:t>
            </a:r>
            <a:r>
              <a:rPr sz="1200" spc="-5" dirty="0">
                <a:latin typeface="Times New Roman"/>
                <a:cs typeface="Times New Roman"/>
              </a:rPr>
              <a:t>time </a:t>
            </a:r>
            <a:r>
              <a:rPr sz="1200" dirty="0">
                <a:latin typeface="Times New Roman"/>
                <a:cs typeface="Times New Roman"/>
              </a:rPr>
              <a:t>eight 0’s occur , B8ZS introduces changes in pattern based on  polarity of previous 1 (the </a:t>
            </a:r>
            <a:r>
              <a:rPr sz="1200" spc="-5" dirty="0">
                <a:latin typeface="Times New Roman"/>
                <a:cs typeface="Times New Roman"/>
              </a:rPr>
              <a:t>‘1’ occurring </a:t>
            </a:r>
            <a:r>
              <a:rPr sz="1200" dirty="0">
                <a:latin typeface="Times New Roman"/>
                <a:cs typeface="Times New Roman"/>
              </a:rPr>
              <a:t>just </a:t>
            </a:r>
            <a:r>
              <a:rPr sz="1200" spc="-5" dirty="0">
                <a:latin typeface="Times New Roman"/>
                <a:cs typeface="Times New Roman"/>
              </a:rPr>
              <a:t>before</a:t>
            </a:r>
            <a:r>
              <a:rPr sz="1200" spc="-105" dirty="0">
                <a:latin typeface="Times New Roman"/>
                <a:cs typeface="Times New Roman"/>
              </a:rPr>
              <a:t> </a:t>
            </a:r>
            <a:r>
              <a:rPr sz="1200" dirty="0">
                <a:latin typeface="Times New Roman"/>
                <a:cs typeface="Times New Roman"/>
              </a:rPr>
              <a:t>zeros)</a:t>
            </a:r>
            <a:endParaRPr sz="1200">
              <a:latin typeface="Times New Roman"/>
              <a:cs typeface="Times New Roman"/>
            </a:endParaRPr>
          </a:p>
        </p:txBody>
      </p:sp>
      <p:sp>
        <p:nvSpPr>
          <p:cNvPr id="9" name="object 9"/>
          <p:cNvSpPr/>
          <p:nvPr/>
        </p:nvSpPr>
        <p:spPr>
          <a:xfrm>
            <a:off x="2089404" y="7482078"/>
            <a:ext cx="3608260" cy="2163312"/>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77</a:t>
            </a:fld>
            <a:endParaRPr dirty="0"/>
          </a:p>
        </p:txBody>
      </p:sp>
    </p:spTree>
    <p:extLst>
      <p:ext uri="{BB962C8B-B14F-4D97-AF65-F5344CB8AC3E}">
        <p14:creationId xmlns:p14="http://schemas.microsoft.com/office/powerpoint/2010/main" val="70705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03731"/>
            <a:ext cx="5302250" cy="719455"/>
          </a:xfrm>
          <a:prstGeom prst="rect">
            <a:avLst/>
          </a:prstGeom>
        </p:spPr>
        <p:txBody>
          <a:bodyPr vert="horz" wrap="square" lIns="0" tIns="0" rIns="0" bIns="0" rtlCol="0">
            <a:spAutoFit/>
          </a:bodyPr>
          <a:lstStyle/>
          <a:p>
            <a:pPr marL="241300" indent="-228600">
              <a:lnSpc>
                <a:spcPts val="1405"/>
              </a:lnSpc>
              <a:buFont typeface="Meiryo"/>
              <a:buChar char="▪"/>
              <a:tabLst>
                <a:tab pos="240665" algn="l"/>
                <a:tab pos="241300" algn="l"/>
              </a:tabLst>
            </a:pPr>
            <a:r>
              <a:rPr sz="1200" b="1" spc="-5" dirty="0">
                <a:latin typeface="Times New Roman"/>
                <a:cs typeface="Times New Roman"/>
              </a:rPr>
              <a:t>HDB3</a:t>
            </a:r>
            <a:endParaRPr sz="1200">
              <a:latin typeface="Times New Roman"/>
              <a:cs typeface="Times New Roman"/>
            </a:endParaRPr>
          </a:p>
          <a:p>
            <a:pPr marL="241300">
              <a:lnSpc>
                <a:spcPts val="1375"/>
              </a:lnSpc>
            </a:pPr>
            <a:r>
              <a:rPr sz="1200" spc="-5" dirty="0">
                <a:latin typeface="Times New Roman"/>
                <a:cs typeface="Times New Roman"/>
              </a:rPr>
              <a:t>Alteration of AMI </a:t>
            </a:r>
            <a:r>
              <a:rPr sz="1200" dirty="0">
                <a:latin typeface="Times New Roman"/>
                <a:cs typeface="Times New Roman"/>
              </a:rPr>
              <a:t>adopted in Europe and</a:t>
            </a:r>
            <a:r>
              <a:rPr sz="1200" spc="-105" dirty="0">
                <a:latin typeface="Times New Roman"/>
                <a:cs typeface="Times New Roman"/>
              </a:rPr>
              <a:t> </a:t>
            </a:r>
            <a:r>
              <a:rPr sz="1200" spc="-5" dirty="0">
                <a:latin typeface="Times New Roman"/>
                <a:cs typeface="Times New Roman"/>
              </a:rPr>
              <a:t>Japan</a:t>
            </a:r>
            <a:endParaRPr sz="1200">
              <a:latin typeface="Times New Roman"/>
              <a:cs typeface="Times New Roman"/>
            </a:endParaRPr>
          </a:p>
          <a:p>
            <a:pPr marL="241300" marR="5080">
              <a:lnSpc>
                <a:spcPts val="1380"/>
              </a:lnSpc>
              <a:spcBef>
                <a:spcPts val="65"/>
              </a:spcBef>
            </a:pPr>
            <a:r>
              <a:rPr sz="1200" dirty="0">
                <a:latin typeface="Times New Roman"/>
                <a:cs typeface="Times New Roman"/>
              </a:rPr>
              <a:t>Introduces changes into </a:t>
            </a:r>
            <a:r>
              <a:rPr sz="1200" spc="-5" dirty="0">
                <a:latin typeface="Times New Roman"/>
                <a:cs typeface="Times New Roman"/>
              </a:rPr>
              <a:t>AMI, </a:t>
            </a:r>
            <a:r>
              <a:rPr sz="1200" dirty="0">
                <a:latin typeface="Times New Roman"/>
                <a:cs typeface="Times New Roman"/>
              </a:rPr>
              <a:t>every </a:t>
            </a:r>
            <a:r>
              <a:rPr sz="1200" spc="-5" dirty="0">
                <a:latin typeface="Times New Roman"/>
                <a:cs typeface="Times New Roman"/>
              </a:rPr>
              <a:t>time four consecutive zeros are encountered  </a:t>
            </a:r>
            <a:r>
              <a:rPr sz="1200" dirty="0">
                <a:latin typeface="Times New Roman"/>
                <a:cs typeface="Times New Roman"/>
              </a:rPr>
              <a:t>instead of waiting for eight </a:t>
            </a:r>
            <a:r>
              <a:rPr sz="1200" spc="-5" dirty="0">
                <a:latin typeface="Times New Roman"/>
                <a:cs typeface="Times New Roman"/>
              </a:rPr>
              <a:t>zeros </a:t>
            </a:r>
            <a:r>
              <a:rPr sz="1200" dirty="0">
                <a:latin typeface="Times New Roman"/>
                <a:cs typeface="Times New Roman"/>
              </a:rPr>
              <a:t>as in the </a:t>
            </a:r>
            <a:r>
              <a:rPr sz="1200" spc="-5" dirty="0">
                <a:latin typeface="Times New Roman"/>
                <a:cs typeface="Times New Roman"/>
              </a:rPr>
              <a:t>case of</a:t>
            </a:r>
            <a:r>
              <a:rPr sz="1200" spc="-100" dirty="0">
                <a:latin typeface="Times New Roman"/>
                <a:cs typeface="Times New Roman"/>
              </a:rPr>
              <a:t> </a:t>
            </a:r>
            <a:r>
              <a:rPr sz="1200" dirty="0">
                <a:latin typeface="Times New Roman"/>
                <a:cs typeface="Times New Roman"/>
              </a:rPr>
              <a:t>B8ZS</a:t>
            </a:r>
            <a:endParaRPr sz="1200">
              <a:latin typeface="Times New Roman"/>
              <a:cs typeface="Times New Roman"/>
            </a:endParaRPr>
          </a:p>
        </p:txBody>
      </p:sp>
      <p:sp>
        <p:nvSpPr>
          <p:cNvPr id="7" name="object 7"/>
          <p:cNvSpPr/>
          <p:nvPr/>
        </p:nvSpPr>
        <p:spPr>
          <a:xfrm>
            <a:off x="1780794" y="1965960"/>
            <a:ext cx="4230141" cy="2035301"/>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300" y="4001261"/>
            <a:ext cx="5530215" cy="2461260"/>
          </a:xfrm>
          <a:prstGeom prst="rect">
            <a:avLst/>
          </a:prstGeom>
        </p:spPr>
        <p:txBody>
          <a:bodyPr vert="horz" wrap="square" lIns="0" tIns="0" rIns="0" bIns="0" rtlCol="0">
            <a:spAutoFit/>
          </a:bodyPr>
          <a:lstStyle/>
          <a:p>
            <a:pPr marL="469900" marR="5080">
              <a:lnSpc>
                <a:spcPts val="1380"/>
              </a:lnSpc>
            </a:pPr>
            <a:r>
              <a:rPr sz="1200" spc="-5" dirty="0">
                <a:latin typeface="Times New Roman"/>
                <a:cs typeface="Times New Roman"/>
              </a:rPr>
              <a:t>As </a:t>
            </a:r>
            <a:r>
              <a:rPr sz="1200" dirty="0">
                <a:latin typeface="Times New Roman"/>
                <a:cs typeface="Times New Roman"/>
              </a:rPr>
              <a:t>in </a:t>
            </a:r>
            <a:r>
              <a:rPr sz="1200" spc="-5" dirty="0">
                <a:latin typeface="Times New Roman"/>
                <a:cs typeface="Times New Roman"/>
              </a:rPr>
              <a:t>B8ZS, </a:t>
            </a:r>
            <a:r>
              <a:rPr sz="1200" dirty="0">
                <a:latin typeface="Times New Roman"/>
                <a:cs typeface="Times New Roman"/>
              </a:rPr>
              <a:t>the </a:t>
            </a:r>
            <a:r>
              <a:rPr sz="1200" spc="-5" dirty="0">
                <a:latin typeface="Times New Roman"/>
                <a:cs typeface="Times New Roman"/>
              </a:rPr>
              <a:t>pattern of violations </a:t>
            </a:r>
            <a:r>
              <a:rPr sz="1200" dirty="0">
                <a:latin typeface="Times New Roman"/>
                <a:cs typeface="Times New Roman"/>
              </a:rPr>
              <a:t>is based on the polarity of the previous 1 bit  </a:t>
            </a:r>
            <a:r>
              <a:rPr sz="1200" spc="-5" dirty="0">
                <a:latin typeface="Times New Roman"/>
                <a:cs typeface="Times New Roman"/>
              </a:rPr>
              <a:t>Unlike B8ZS, HDB3 </a:t>
            </a:r>
            <a:r>
              <a:rPr sz="1200" dirty="0">
                <a:latin typeface="Times New Roman"/>
                <a:cs typeface="Times New Roman"/>
              </a:rPr>
              <a:t>also looks at the </a:t>
            </a:r>
            <a:r>
              <a:rPr sz="1200" spc="-5" dirty="0">
                <a:latin typeface="Times New Roman"/>
                <a:cs typeface="Times New Roman"/>
              </a:rPr>
              <a:t>no. of 1’s </a:t>
            </a:r>
            <a:r>
              <a:rPr sz="1200" dirty="0">
                <a:latin typeface="Times New Roman"/>
                <a:cs typeface="Times New Roman"/>
              </a:rPr>
              <a:t>that </a:t>
            </a:r>
            <a:r>
              <a:rPr sz="1200" spc="-5" dirty="0">
                <a:latin typeface="Times New Roman"/>
                <a:cs typeface="Times New Roman"/>
              </a:rPr>
              <a:t>have occurred since the last  substitution</a:t>
            </a:r>
            <a:endParaRPr sz="1200">
              <a:latin typeface="Times New Roman"/>
              <a:cs typeface="Times New Roman"/>
            </a:endParaRPr>
          </a:p>
          <a:p>
            <a:pPr marL="12700">
              <a:lnSpc>
                <a:spcPts val="1355"/>
              </a:lnSpc>
            </a:pPr>
            <a:r>
              <a:rPr sz="1200" b="1" dirty="0">
                <a:latin typeface="Times New Roman"/>
                <a:cs typeface="Times New Roman"/>
              </a:rPr>
              <a:t>Summary</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Types of </a:t>
            </a:r>
            <a:r>
              <a:rPr sz="1200" spc="-5" dirty="0">
                <a:latin typeface="Times New Roman"/>
                <a:cs typeface="Times New Roman"/>
              </a:rPr>
              <a:t>Digital-To-Digital Encoding</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Polar</a:t>
            </a:r>
            <a:r>
              <a:rPr sz="1200" spc="-100" dirty="0">
                <a:latin typeface="Times New Roman"/>
                <a:cs typeface="Times New Roman"/>
              </a:rPr>
              <a:t> </a:t>
            </a:r>
            <a:r>
              <a:rPr sz="1200" dirty="0">
                <a:latin typeface="Times New Roman"/>
                <a:cs typeface="Times New Roman"/>
              </a:rPr>
              <a:t>Encoding</a:t>
            </a:r>
            <a:endParaRPr sz="1200">
              <a:latin typeface="Times New Roman"/>
              <a:cs typeface="Times New Roman"/>
            </a:endParaRPr>
          </a:p>
          <a:p>
            <a:pPr marL="927100" lvl="1" indent="-229235">
              <a:lnSpc>
                <a:spcPts val="1380"/>
              </a:lnSpc>
              <a:buChar char="–"/>
              <a:tabLst>
                <a:tab pos="926465" algn="l"/>
                <a:tab pos="927100" algn="l"/>
              </a:tabLst>
            </a:pPr>
            <a:r>
              <a:rPr sz="1200" dirty="0">
                <a:latin typeface="Times New Roman"/>
                <a:cs typeface="Times New Roman"/>
              </a:rPr>
              <a:t>Return to </a:t>
            </a:r>
            <a:r>
              <a:rPr sz="1200" spc="-5" dirty="0">
                <a:latin typeface="Times New Roman"/>
                <a:cs typeface="Times New Roman"/>
              </a:rPr>
              <a:t>Zero </a:t>
            </a:r>
            <a:r>
              <a:rPr sz="1200" dirty="0">
                <a:latin typeface="Times New Roman"/>
                <a:cs typeface="Times New Roman"/>
              </a:rPr>
              <a:t>(RZ)</a:t>
            </a:r>
            <a:r>
              <a:rPr sz="1200" spc="-45" dirty="0">
                <a:latin typeface="Times New Roman"/>
                <a:cs typeface="Times New Roman"/>
              </a:rPr>
              <a:t> </a:t>
            </a:r>
            <a:r>
              <a:rPr sz="1200" spc="-5" dirty="0">
                <a:latin typeface="Times New Roman"/>
                <a:cs typeface="Times New Roman"/>
              </a:rPr>
              <a:t>Encoding</a:t>
            </a:r>
            <a:endParaRPr sz="1200">
              <a:latin typeface="Times New Roman"/>
              <a:cs typeface="Times New Roman"/>
            </a:endParaRPr>
          </a:p>
          <a:p>
            <a:pPr marL="927100" lvl="1" indent="-228600">
              <a:lnSpc>
                <a:spcPts val="1380"/>
              </a:lnSpc>
              <a:buChar char="–"/>
              <a:tabLst>
                <a:tab pos="926465" algn="l"/>
                <a:tab pos="927100" algn="l"/>
              </a:tabLst>
            </a:pPr>
            <a:r>
              <a:rPr sz="1200" spc="-5" dirty="0">
                <a:latin typeface="Times New Roman"/>
                <a:cs typeface="Times New Roman"/>
              </a:rPr>
              <a:t>Biphase</a:t>
            </a:r>
            <a:r>
              <a:rPr sz="1200" spc="-95" dirty="0">
                <a:latin typeface="Times New Roman"/>
                <a:cs typeface="Times New Roman"/>
              </a:rPr>
              <a:t> </a:t>
            </a:r>
            <a:r>
              <a:rPr sz="1200" dirty="0">
                <a:latin typeface="Times New Roman"/>
                <a:cs typeface="Times New Roman"/>
              </a:rPr>
              <a:t>Encoding</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Bipolar</a:t>
            </a:r>
            <a:r>
              <a:rPr sz="1200" spc="-95" dirty="0">
                <a:latin typeface="Times New Roman"/>
                <a:cs typeface="Times New Roman"/>
              </a:rPr>
              <a:t> </a:t>
            </a:r>
            <a:r>
              <a:rPr sz="1200" dirty="0">
                <a:latin typeface="Times New Roman"/>
                <a:cs typeface="Times New Roman"/>
              </a:rPr>
              <a:t>Encoding</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ts val="140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marR="5080" indent="-228600">
              <a:lnSpc>
                <a:spcPts val="1380"/>
              </a:lnSpc>
              <a:spcBef>
                <a:spcPts val="60"/>
              </a:spcBef>
              <a:buFont typeface="Meiryo"/>
              <a:buChar char="*"/>
              <a:tabLst>
                <a:tab pos="469265" algn="l"/>
                <a:tab pos="469900" algn="l"/>
              </a:tabLst>
            </a:pPr>
            <a:r>
              <a:rPr sz="1200" dirty="0">
                <a:latin typeface="Times New Roman"/>
                <a:cs typeface="Times New Roman"/>
              </a:rPr>
              <a:t>Section 5.1, “Data Communications </a:t>
            </a:r>
            <a:r>
              <a:rPr sz="1200" spc="-5" dirty="0">
                <a:latin typeface="Times New Roman"/>
                <a:cs typeface="Times New Roman"/>
              </a:rPr>
              <a:t>and Networking” 4th </a:t>
            </a:r>
            <a:r>
              <a:rPr sz="1200" dirty="0">
                <a:latin typeface="Times New Roman"/>
                <a:cs typeface="Times New Roman"/>
              </a:rPr>
              <a:t>Edition </a:t>
            </a:r>
            <a:r>
              <a:rPr sz="1200" spc="-5" dirty="0">
                <a:latin typeface="Times New Roman"/>
                <a:cs typeface="Times New Roman"/>
              </a:rPr>
              <a:t>by Behrouz </a:t>
            </a:r>
            <a:r>
              <a:rPr sz="1200" spc="-10"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78</a:t>
            </a:fld>
            <a:endParaRPr dirty="0"/>
          </a:p>
        </p:txBody>
      </p:sp>
    </p:spTree>
    <p:extLst>
      <p:ext uri="{BB962C8B-B14F-4D97-AF65-F5344CB8AC3E}">
        <p14:creationId xmlns:p14="http://schemas.microsoft.com/office/powerpoint/2010/main" val="42856008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3736340" cy="101346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#16</a:t>
            </a:r>
            <a:endParaRPr sz="2000">
              <a:latin typeface="Arial Black"/>
              <a:cs typeface="Arial Black"/>
            </a:endParaRPr>
          </a:p>
          <a:p>
            <a:pPr marL="12700">
              <a:lnSpc>
                <a:spcPct val="100000"/>
              </a:lnSpc>
              <a:spcBef>
                <a:spcPts val="105"/>
              </a:spcBef>
            </a:pPr>
            <a:r>
              <a:rPr sz="1600" b="1" u="heavy" spc="-5" dirty="0">
                <a:latin typeface="Times New Roman"/>
                <a:cs typeface="Times New Roman"/>
              </a:rPr>
              <a:t>Conversions</a:t>
            </a:r>
            <a:endParaRPr sz="1600">
              <a:latin typeface="Times New Roman"/>
              <a:cs typeface="Times New Roman"/>
            </a:endParaRPr>
          </a:p>
          <a:p>
            <a:pPr>
              <a:lnSpc>
                <a:spcPct val="100000"/>
              </a:lnSpc>
              <a:spcBef>
                <a:spcPts val="50"/>
              </a:spcBef>
            </a:pPr>
            <a:endParaRPr sz="1500">
              <a:latin typeface="Times New Roman"/>
              <a:cs typeface="Times New Roman"/>
            </a:endParaRPr>
          </a:p>
          <a:p>
            <a:pPr marL="12700">
              <a:lnSpc>
                <a:spcPct val="100000"/>
              </a:lnSpc>
            </a:pPr>
            <a:r>
              <a:rPr sz="1400" b="1" spc="-5" dirty="0">
                <a:latin typeface="Times New Roman"/>
                <a:cs typeface="Times New Roman"/>
              </a:rPr>
              <a:t>Types of Digital-to-Digital</a:t>
            </a:r>
            <a:r>
              <a:rPr sz="1400" b="1" spc="30" dirty="0">
                <a:latin typeface="Times New Roman"/>
                <a:cs typeface="Times New Roman"/>
              </a:rPr>
              <a:t> </a:t>
            </a:r>
            <a:r>
              <a:rPr sz="1400" b="1" spc="-5" dirty="0">
                <a:latin typeface="Times New Roman"/>
                <a:cs typeface="Times New Roman"/>
              </a:rPr>
              <a:t>Encoding</a:t>
            </a:r>
            <a:endParaRPr sz="1400">
              <a:latin typeface="Times New Roman"/>
              <a:cs typeface="Times New Roman"/>
            </a:endParaRPr>
          </a:p>
        </p:txBody>
      </p:sp>
      <p:graphicFrame>
        <p:nvGraphicFramePr>
          <p:cNvPr id="7" name="object 7"/>
          <p:cNvGraphicFramePr>
            <a:graphicFrameLocks noGrp="1"/>
          </p:cNvGraphicFramePr>
          <p:nvPr/>
        </p:nvGraphicFramePr>
        <p:xfrm>
          <a:off x="1252537" y="2168461"/>
          <a:ext cx="5029200" cy="1485900"/>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5715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228600">
                  <a:extLst>
                    <a:ext uri="{9D8B030D-6E8A-4147-A177-3AD203B41FA5}">
                      <a16:colId xmlns:a16="http://schemas.microsoft.com/office/drawing/2014/main" val="20007"/>
                    </a:ext>
                  </a:extLst>
                </a:gridCol>
                <a:gridCol w="5715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tblGrid>
              <a:tr h="571500">
                <a:tc gridSpan="3">
                  <a:txBody>
                    <a:bodyPr/>
                    <a:lstStyle/>
                    <a:p>
                      <a:endParaRPr sz="1400">
                        <a:latin typeface="Times New Roman"/>
                        <a:cs typeface="Times New Roman"/>
                      </a:endParaRPr>
                    </a:p>
                  </a:txBody>
                  <a:tcPr marL="0" marR="0" marT="0" marB="0">
                    <a:lnR w="9525">
                      <a:solidFill>
                        <a:srgbClr val="000000"/>
                      </a:solidFill>
                      <a:prstDash val="solid"/>
                    </a:lnR>
                  </a:tcPr>
                </a:tc>
                <a:tc hMerge="1">
                  <a:txBody>
                    <a:bodyPr/>
                    <a:lstStyle/>
                    <a:p>
                      <a:endParaRPr/>
                    </a:p>
                  </a:txBody>
                  <a:tcPr marL="0" marR="0" marT="0" marB="0"/>
                </a:tc>
                <a:tc hMerge="1">
                  <a:txBody>
                    <a:bodyPr/>
                    <a:lstStyle/>
                    <a:p>
                      <a:endParaRPr/>
                    </a:p>
                  </a:txBody>
                  <a:tcPr marL="0" marR="0" marT="0" marB="0"/>
                </a:tc>
                <a:tc gridSpan="4">
                  <a:txBody>
                    <a:bodyPr/>
                    <a:lstStyle/>
                    <a:p>
                      <a:pPr marL="268605">
                        <a:lnSpc>
                          <a:spcPct val="100000"/>
                        </a:lnSpc>
                        <a:spcBef>
                          <a:spcPts val="265"/>
                        </a:spcBef>
                      </a:pPr>
                      <a:r>
                        <a:rPr sz="1200" spc="-5" dirty="0">
                          <a:latin typeface="Times New Roman"/>
                          <a:cs typeface="Times New Roman"/>
                        </a:rPr>
                        <a:t>Digital/Digital</a:t>
                      </a:r>
                      <a:r>
                        <a:rPr sz="1200" spc="-35" dirty="0">
                          <a:latin typeface="Times New Roman"/>
                          <a:cs typeface="Times New Roman"/>
                        </a:rPr>
                        <a:t> </a:t>
                      </a:r>
                      <a:r>
                        <a:rPr sz="1200" dirty="0">
                          <a:latin typeface="Times New Roman"/>
                          <a:cs typeface="Times New Roman"/>
                        </a:rPr>
                        <a:t>Encoding</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3">
                  <a:txBody>
                    <a:bodyPr/>
                    <a:lstStyle/>
                    <a:p>
                      <a:endParaRPr sz="1200">
                        <a:latin typeface="Times New Roman"/>
                        <a:cs typeface="Times New Roman"/>
                      </a:endParaRPr>
                    </a:p>
                  </a:txBody>
                  <a:tcPr marL="0" marR="0" marT="0" marB="0">
                    <a:lnL w="9525">
                      <a:solidFill>
                        <a:srgbClr val="000000"/>
                      </a:solidFill>
                      <a:prstDash val="solid"/>
                    </a:ln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42900">
                <a:tc gridSpan="5">
                  <a:txBody>
                    <a:bodyPr/>
                    <a:lstStyle/>
                    <a:p>
                      <a:endParaRPr sz="1200">
                        <a:latin typeface="Times New Roman"/>
                        <a:cs typeface="Times New Roman"/>
                      </a:endParaRPr>
                    </a:p>
                  </a:txBody>
                  <a:tcPr marL="0" marR="0" marT="0" marB="0">
                    <a:lnR w="9525">
                      <a:solidFill>
                        <a:srgbClr val="000000"/>
                      </a:solidFill>
                      <a:prstDash val="solid"/>
                    </a:lnR>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5">
                  <a:txBody>
                    <a:bodyPr/>
                    <a:lstStyle/>
                    <a:p>
                      <a:endParaRPr sz="1200">
                        <a:latin typeface="Times New Roman"/>
                        <a:cs typeface="Times New Roman"/>
                      </a:endParaRPr>
                    </a:p>
                  </a:txBody>
                  <a:tcPr marL="0" marR="0" marT="0" marB="0">
                    <a:lnL w="9525">
                      <a:solidFill>
                        <a:srgbClr val="000000"/>
                      </a:solidFill>
                      <a:prstDash val="solid"/>
                    </a:ln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28600">
                <a:tc>
                  <a:txBody>
                    <a:bodyPr/>
                    <a:lstStyle/>
                    <a:p>
                      <a:endParaRPr sz="1200">
                        <a:latin typeface="Times New Roman"/>
                        <a:cs typeface="Times New Roman"/>
                      </a:endParaRPr>
                    </a:p>
                  </a:txBody>
                  <a:tcPr marL="0" marR="0" marT="0" marB="0">
                    <a:lnR w="9525">
                      <a:solidFill>
                        <a:srgbClr val="000000"/>
                      </a:solidFill>
                      <a:prstDash val="solid"/>
                    </a:lnR>
                    <a:lnB w="9525">
                      <a:solidFill>
                        <a:srgbClr val="000000"/>
                      </a:solidFill>
                      <a:prstDash val="solid"/>
                    </a:lnB>
                  </a:tcPr>
                </a:tc>
                <a:tc gridSpan="4">
                  <a:txBody>
                    <a:bodyPr/>
                    <a:lstStyle/>
                    <a:p>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gridSpan="4">
                  <a:txBody>
                    <a:bodyPr/>
                    <a:lstStyle/>
                    <a:p>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endParaRPr sz="1200">
                        <a:latin typeface="Times New Roman"/>
                        <a:cs typeface="Times New Roman"/>
                      </a:endParaRPr>
                    </a:p>
                  </a:txBody>
                  <a:tcPr marL="0" marR="0" marT="0" marB="0">
                    <a:lnL w="9525">
                      <a:solidFill>
                        <a:srgbClr val="000000"/>
                      </a:solidFill>
                      <a:prstDash val="solid"/>
                    </a:lnL>
                    <a:lnB w="9525">
                      <a:solidFill>
                        <a:srgbClr val="000000"/>
                      </a:solidFill>
                      <a:prstDash val="solid"/>
                    </a:lnB>
                  </a:tcPr>
                </a:tc>
                <a:extLst>
                  <a:ext uri="{0D108BD9-81ED-4DB2-BD59-A6C34878D82A}">
                    <a16:rowId xmlns:a16="http://schemas.microsoft.com/office/drawing/2014/main" val="10002"/>
                  </a:ext>
                </a:extLst>
              </a:tr>
              <a:tr h="342900">
                <a:tc gridSpan="2">
                  <a:txBody>
                    <a:bodyPr/>
                    <a:lstStyle/>
                    <a:p>
                      <a:pPr marL="353060">
                        <a:lnSpc>
                          <a:spcPct val="100000"/>
                        </a:lnSpc>
                        <a:spcBef>
                          <a:spcPts val="260"/>
                        </a:spcBef>
                      </a:pPr>
                      <a:r>
                        <a:rPr sz="1200" dirty="0">
                          <a:latin typeface="Times New Roman"/>
                          <a:cs typeface="Times New Roman"/>
                        </a:rPr>
                        <a:t>Unipolar</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gridSpan="2">
                  <a:txBody>
                    <a:bodyPr/>
                    <a:lstStyle/>
                    <a:p>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hMerge="1">
                  <a:txBody>
                    <a:bodyPr/>
                    <a:lstStyle/>
                    <a:p>
                      <a:endParaRPr/>
                    </a:p>
                  </a:txBody>
                  <a:tcPr marL="0" marR="0" marT="0" marB="0"/>
                </a:tc>
                <a:tc gridSpan="2">
                  <a:txBody>
                    <a:bodyPr/>
                    <a:lstStyle/>
                    <a:p>
                      <a:pPr marL="635" algn="ctr">
                        <a:lnSpc>
                          <a:spcPct val="100000"/>
                        </a:lnSpc>
                        <a:spcBef>
                          <a:spcPts val="260"/>
                        </a:spcBef>
                      </a:pPr>
                      <a:r>
                        <a:rPr sz="1200" dirty="0">
                          <a:latin typeface="Times New Roman"/>
                          <a:cs typeface="Times New Roman"/>
                        </a:rPr>
                        <a:t>Polar</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tc gridSpan="2">
                  <a:txBody>
                    <a:bodyPr/>
                    <a:lstStyle/>
                    <a:p>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tcPr>
                </a:tc>
                <a:tc hMerge="1">
                  <a:txBody>
                    <a:bodyPr/>
                    <a:lstStyle/>
                    <a:p>
                      <a:endParaRPr/>
                    </a:p>
                  </a:txBody>
                  <a:tcPr marL="0" marR="0" marT="0" marB="0"/>
                </a:tc>
                <a:tc gridSpan="2">
                  <a:txBody>
                    <a:bodyPr/>
                    <a:lstStyle/>
                    <a:p>
                      <a:pPr marL="394970">
                        <a:lnSpc>
                          <a:spcPct val="100000"/>
                        </a:lnSpc>
                        <a:spcBef>
                          <a:spcPts val="260"/>
                        </a:spcBef>
                      </a:pPr>
                      <a:r>
                        <a:rPr sz="1200" dirty="0">
                          <a:latin typeface="Times New Roman"/>
                          <a:cs typeface="Times New Roman"/>
                        </a:rPr>
                        <a:t>Bipolar</a:t>
                      </a:r>
                      <a:endParaRPr sz="12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8" name="object 8"/>
          <p:cNvSpPr txBox="1"/>
          <p:nvPr/>
        </p:nvSpPr>
        <p:spPr>
          <a:xfrm>
            <a:off x="1130298" y="4050791"/>
            <a:ext cx="5530850" cy="54419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5.1</a:t>
            </a:r>
            <a:endParaRPr sz="1200">
              <a:latin typeface="Times New Roman"/>
              <a:cs typeface="Times New Roman"/>
            </a:endParaRPr>
          </a:p>
          <a:p>
            <a:pPr marL="469900" marR="5080" indent="-228600">
              <a:lnSpc>
                <a:spcPts val="1380"/>
              </a:lnSpc>
              <a:spcBef>
                <a:spcPts val="60"/>
              </a:spcBef>
              <a:tabLst>
                <a:tab pos="469265" algn="l"/>
              </a:tabLst>
            </a:pPr>
            <a:r>
              <a:rPr sz="1200" spc="-55" dirty="0">
                <a:latin typeface="Meiryo"/>
                <a:cs typeface="Meiryo"/>
              </a:rPr>
              <a:t>*	</a:t>
            </a:r>
            <a:r>
              <a:rPr sz="1200" spc="-5" dirty="0">
                <a:latin typeface="Times New Roman"/>
                <a:cs typeface="Times New Roman"/>
              </a:rPr>
              <a:t>Using B8ZS, encode the bit stream 10000000000100. Assume that the </a:t>
            </a:r>
            <a:r>
              <a:rPr sz="1200" spc="200" dirty="0">
                <a:latin typeface="Times New Roman"/>
                <a:cs typeface="Times New Roman"/>
              </a:rPr>
              <a:t> </a:t>
            </a:r>
            <a:r>
              <a:rPr sz="1200" spc="-5" dirty="0">
                <a:latin typeface="Times New Roman"/>
                <a:cs typeface="Times New Roman"/>
              </a:rPr>
              <a:t>polarity</a:t>
            </a:r>
            <a:r>
              <a:rPr sz="1200" spc="45" dirty="0">
                <a:latin typeface="Times New Roman"/>
                <a:cs typeface="Times New Roman"/>
              </a:rPr>
              <a:t>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first </a:t>
            </a:r>
            <a:r>
              <a:rPr sz="1200" dirty="0">
                <a:latin typeface="Times New Roman"/>
                <a:cs typeface="Times New Roman"/>
              </a:rPr>
              <a:t>1 is</a:t>
            </a:r>
            <a:r>
              <a:rPr sz="1200" spc="-75" dirty="0">
                <a:latin typeface="Times New Roman"/>
                <a:cs typeface="Times New Roman"/>
              </a:rPr>
              <a:t> </a:t>
            </a:r>
            <a:r>
              <a:rPr sz="1200" spc="-5" dirty="0">
                <a:latin typeface="Times New Roman"/>
                <a:cs typeface="Times New Roman"/>
              </a:rPr>
              <a:t>positive</a:t>
            </a:r>
            <a:r>
              <a:rPr sz="1200" b="1" spc="-5" dirty="0">
                <a:latin typeface="Times New Roman"/>
                <a:cs typeface="Times New Roman"/>
              </a:rPr>
              <a:t>.</a:t>
            </a:r>
            <a:endParaRPr sz="1200">
              <a:latin typeface="Times New Roman"/>
              <a:cs typeface="Times New Roman"/>
            </a:endParaRPr>
          </a:p>
        </p:txBody>
      </p:sp>
      <p:sp>
        <p:nvSpPr>
          <p:cNvPr id="9" name="object 9"/>
          <p:cNvSpPr/>
          <p:nvPr/>
        </p:nvSpPr>
        <p:spPr>
          <a:xfrm>
            <a:off x="1837182" y="4762500"/>
            <a:ext cx="4118127" cy="1804415"/>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1358900" y="6730745"/>
            <a:ext cx="5302250" cy="159575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Analog-to-Digital</a:t>
            </a:r>
            <a:r>
              <a:rPr sz="1200" b="1" spc="-65" dirty="0">
                <a:latin typeface="Times New Roman"/>
                <a:cs typeface="Times New Roman"/>
              </a:rPr>
              <a:t> </a:t>
            </a:r>
            <a:r>
              <a:rPr sz="1200" b="1" spc="-5" dirty="0">
                <a:latin typeface="Times New Roman"/>
                <a:cs typeface="Times New Roman"/>
              </a:rPr>
              <a:t>Conversion</a:t>
            </a:r>
            <a:endParaRPr sz="1200">
              <a:latin typeface="Times New Roman"/>
              <a:cs typeface="Times New Roman"/>
            </a:endParaRPr>
          </a:p>
          <a:p>
            <a:pPr marL="698500" lvl="1" indent="-228600">
              <a:lnSpc>
                <a:spcPts val="1375"/>
              </a:lnSpc>
              <a:buFont typeface="Courier New"/>
              <a:buChar char="o"/>
              <a:tabLst>
                <a:tab pos="698500" algn="l"/>
              </a:tabLst>
            </a:pPr>
            <a:r>
              <a:rPr sz="1200" spc="-5" dirty="0">
                <a:latin typeface="Times New Roman"/>
                <a:cs typeface="Times New Roman"/>
              </a:rPr>
              <a:t>We sometimes </a:t>
            </a:r>
            <a:r>
              <a:rPr sz="1200" dirty="0">
                <a:latin typeface="Times New Roman"/>
                <a:cs typeface="Times New Roman"/>
              </a:rPr>
              <a:t>need to </a:t>
            </a:r>
            <a:r>
              <a:rPr sz="1200" spc="-5" dirty="0">
                <a:latin typeface="Times New Roman"/>
                <a:cs typeface="Times New Roman"/>
              </a:rPr>
              <a:t>digitize </a:t>
            </a:r>
            <a:r>
              <a:rPr sz="1200" dirty="0">
                <a:latin typeface="Times New Roman"/>
                <a:cs typeface="Times New Roman"/>
              </a:rPr>
              <a:t>an analog</a:t>
            </a:r>
            <a:r>
              <a:rPr sz="1200" spc="-25"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698500" marR="5080" lvl="1" indent="-228600" algn="just">
              <a:lnSpc>
                <a:spcPts val="1380"/>
              </a:lnSpc>
              <a:spcBef>
                <a:spcPts val="65"/>
              </a:spcBef>
              <a:buFont typeface="Courier New"/>
              <a:buChar char="o"/>
              <a:tabLst>
                <a:tab pos="698500" algn="l"/>
              </a:tabLst>
            </a:pPr>
            <a:r>
              <a:rPr sz="1200" dirty="0">
                <a:latin typeface="Times New Roman"/>
                <a:cs typeface="Times New Roman"/>
              </a:rPr>
              <a:t>To send </a:t>
            </a:r>
            <a:r>
              <a:rPr sz="1200" spc="-5" dirty="0">
                <a:latin typeface="Times New Roman"/>
                <a:cs typeface="Times New Roman"/>
              </a:rPr>
              <a:t>human </a:t>
            </a:r>
            <a:r>
              <a:rPr sz="1200" dirty="0">
                <a:latin typeface="Times New Roman"/>
                <a:cs typeface="Times New Roman"/>
              </a:rPr>
              <a:t>voice over a long </a:t>
            </a:r>
            <a:r>
              <a:rPr sz="1200" spc="-5" dirty="0">
                <a:latin typeface="Times New Roman"/>
                <a:cs typeface="Times New Roman"/>
              </a:rPr>
              <a:t>distance, we need to digitize it, </a:t>
            </a:r>
            <a:r>
              <a:rPr sz="1200" spc="-10" dirty="0">
                <a:latin typeface="Times New Roman"/>
                <a:cs typeface="Times New Roman"/>
              </a:rPr>
              <a:t>since  </a:t>
            </a:r>
            <a:r>
              <a:rPr sz="1200" spc="-5" dirty="0">
                <a:latin typeface="Times New Roman"/>
                <a:cs typeface="Times New Roman"/>
              </a:rPr>
              <a:t>digital signals </a:t>
            </a:r>
            <a:r>
              <a:rPr sz="1200" dirty="0">
                <a:latin typeface="Times New Roman"/>
                <a:cs typeface="Times New Roman"/>
              </a:rPr>
              <a:t>are less </a:t>
            </a:r>
            <a:r>
              <a:rPr sz="1200" spc="-5" dirty="0">
                <a:latin typeface="Times New Roman"/>
                <a:cs typeface="Times New Roman"/>
              </a:rPr>
              <a:t>prone </a:t>
            </a:r>
            <a:r>
              <a:rPr sz="1200" dirty="0">
                <a:latin typeface="Times New Roman"/>
                <a:cs typeface="Times New Roman"/>
              </a:rPr>
              <a:t>to</a:t>
            </a:r>
            <a:r>
              <a:rPr sz="1200" spc="-105" dirty="0">
                <a:latin typeface="Times New Roman"/>
                <a:cs typeface="Times New Roman"/>
              </a:rPr>
              <a:t> </a:t>
            </a:r>
            <a:r>
              <a:rPr sz="1200" spc="-5" dirty="0">
                <a:latin typeface="Times New Roman"/>
                <a:cs typeface="Times New Roman"/>
              </a:rPr>
              <a:t>Noise</a:t>
            </a:r>
            <a:endParaRPr sz="1200">
              <a:latin typeface="Times New Roman"/>
              <a:cs typeface="Times New Roman"/>
            </a:endParaRPr>
          </a:p>
          <a:p>
            <a:pPr marL="698500" lvl="1" indent="-228600">
              <a:lnSpc>
                <a:spcPts val="1320"/>
              </a:lnSpc>
              <a:buFont typeface="Courier New"/>
              <a:buChar char="o"/>
              <a:tabLst>
                <a:tab pos="698500" algn="l"/>
              </a:tabLst>
            </a:pPr>
            <a:r>
              <a:rPr sz="1200" dirty="0">
                <a:latin typeface="Times New Roman"/>
                <a:cs typeface="Times New Roman"/>
              </a:rPr>
              <a:t>This  is  </a:t>
            </a:r>
            <a:r>
              <a:rPr sz="1200" spc="-5" dirty="0">
                <a:latin typeface="Times New Roman"/>
                <a:cs typeface="Times New Roman"/>
              </a:rPr>
              <a:t>called  </a:t>
            </a:r>
            <a:r>
              <a:rPr sz="1200" b="1" i="1" u="heavy" spc="-5" dirty="0">
                <a:latin typeface="Times New Roman"/>
                <a:cs typeface="Times New Roman"/>
              </a:rPr>
              <a:t>Analog-to-Digital  Conversion  </a:t>
            </a:r>
            <a:r>
              <a:rPr sz="1200" spc="-5" dirty="0">
                <a:latin typeface="Times New Roman"/>
                <a:cs typeface="Times New Roman"/>
              </a:rPr>
              <a:t>or  </a:t>
            </a:r>
            <a:r>
              <a:rPr sz="1200" b="1" i="1" spc="-5" dirty="0">
                <a:latin typeface="Times New Roman"/>
                <a:cs typeface="Times New Roman"/>
              </a:rPr>
              <a:t>Digitizing  an  </a:t>
            </a:r>
            <a:r>
              <a:rPr sz="1200" b="1" i="1" spc="210" dirty="0">
                <a:latin typeface="Times New Roman"/>
                <a:cs typeface="Times New Roman"/>
              </a:rPr>
              <a:t> </a:t>
            </a:r>
            <a:r>
              <a:rPr sz="1200" b="1" i="1" spc="-5" dirty="0">
                <a:latin typeface="Times New Roman"/>
                <a:cs typeface="Times New Roman"/>
              </a:rPr>
              <a:t>Analog</a:t>
            </a:r>
            <a:endParaRPr sz="1200">
              <a:latin typeface="Times New Roman"/>
              <a:cs typeface="Times New Roman"/>
            </a:endParaRPr>
          </a:p>
          <a:p>
            <a:pPr marL="698500">
              <a:lnSpc>
                <a:spcPts val="1380"/>
              </a:lnSpc>
            </a:pPr>
            <a:r>
              <a:rPr sz="1200" b="1" i="1" dirty="0">
                <a:latin typeface="Times New Roman"/>
                <a:cs typeface="Times New Roman"/>
              </a:rPr>
              <a:t>Signal</a:t>
            </a:r>
            <a:endParaRPr sz="1200">
              <a:latin typeface="Times New Roman"/>
              <a:cs typeface="Times New Roman"/>
            </a:endParaRPr>
          </a:p>
          <a:p>
            <a:pPr marL="698500" marR="5080" lvl="1" indent="-228600" algn="just">
              <a:lnSpc>
                <a:spcPts val="1380"/>
              </a:lnSpc>
              <a:spcBef>
                <a:spcPts val="60"/>
              </a:spcBef>
              <a:buFont typeface="Courier New"/>
              <a:buChar char="o"/>
              <a:tabLst>
                <a:tab pos="698500" algn="l"/>
              </a:tabLst>
            </a:pPr>
            <a:r>
              <a:rPr sz="1200" dirty="0">
                <a:latin typeface="Times New Roman"/>
                <a:cs typeface="Times New Roman"/>
              </a:rPr>
              <a:t>This type of conversion requires a </a:t>
            </a:r>
            <a:r>
              <a:rPr sz="1200" spc="-5" dirty="0">
                <a:latin typeface="Times New Roman"/>
                <a:cs typeface="Times New Roman"/>
              </a:rPr>
              <a:t>reduction </a:t>
            </a:r>
            <a:r>
              <a:rPr sz="1200" dirty="0">
                <a:latin typeface="Times New Roman"/>
                <a:cs typeface="Times New Roman"/>
              </a:rPr>
              <a:t>of potentially infinite </a:t>
            </a:r>
            <a:r>
              <a:rPr sz="1200" spc="-5" dirty="0">
                <a:latin typeface="Times New Roman"/>
                <a:cs typeface="Times New Roman"/>
              </a:rPr>
              <a:t>number  of values in the analog signal so that it can be converted to digital bit  </a:t>
            </a:r>
            <a:r>
              <a:rPr sz="1200" dirty="0">
                <a:latin typeface="Times New Roman"/>
                <a:cs typeface="Times New Roman"/>
              </a:rPr>
              <a:t>stream with </a:t>
            </a:r>
            <a:r>
              <a:rPr sz="1200" spc="-5" dirty="0">
                <a:latin typeface="Times New Roman"/>
                <a:cs typeface="Times New Roman"/>
              </a:rPr>
              <a:t>minimum loss </a:t>
            </a:r>
            <a:r>
              <a:rPr sz="1200" dirty="0">
                <a:latin typeface="Times New Roman"/>
                <a:cs typeface="Times New Roman"/>
              </a:rPr>
              <a:t>of</a:t>
            </a:r>
            <a:r>
              <a:rPr sz="1200" spc="-30"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79</a:t>
            </a:fld>
            <a:endParaRPr dirty="0"/>
          </a:p>
        </p:txBody>
      </p:sp>
    </p:spTree>
    <p:extLst>
      <p:ext uri="{BB962C8B-B14F-4D97-AF65-F5344CB8AC3E}">
        <p14:creationId xmlns:p14="http://schemas.microsoft.com/office/powerpoint/2010/main" val="3470737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816100" y="1078992"/>
            <a:ext cx="4846955" cy="218122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spc="-5" dirty="0">
                <a:latin typeface="Times New Roman"/>
                <a:cs typeface="Times New Roman"/>
              </a:rPr>
              <a:t>MEDIUM</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698500" marR="5715" lvl="1" indent="-228600" algn="just">
              <a:lnSpc>
                <a:spcPts val="1380"/>
              </a:lnSpc>
              <a:spcBef>
                <a:spcPts val="5"/>
              </a:spcBef>
              <a:buFont typeface="Meiryo"/>
              <a:buChar char="➢"/>
              <a:tabLst>
                <a:tab pos="698500" algn="l"/>
              </a:tabLst>
            </a:pPr>
            <a:r>
              <a:rPr sz="1200" dirty="0">
                <a:latin typeface="Times New Roman"/>
                <a:cs typeface="Times New Roman"/>
              </a:rPr>
              <a:t>Physical </a:t>
            </a:r>
            <a:r>
              <a:rPr sz="1200" spc="-5" dirty="0">
                <a:latin typeface="Times New Roman"/>
                <a:cs typeface="Times New Roman"/>
              </a:rPr>
              <a:t>path </a:t>
            </a:r>
            <a:r>
              <a:rPr sz="1200" dirty="0">
                <a:latin typeface="Times New Roman"/>
                <a:cs typeface="Times New Roman"/>
              </a:rPr>
              <a:t>that a </a:t>
            </a:r>
            <a:r>
              <a:rPr sz="1200" spc="-5" dirty="0">
                <a:latin typeface="Times New Roman"/>
                <a:cs typeface="Times New Roman"/>
              </a:rPr>
              <a:t>message uses </a:t>
            </a:r>
            <a:r>
              <a:rPr sz="1200" dirty="0">
                <a:latin typeface="Times New Roman"/>
                <a:cs typeface="Times New Roman"/>
              </a:rPr>
              <a:t>to </a:t>
            </a:r>
            <a:r>
              <a:rPr sz="1200" spc="-5" dirty="0">
                <a:latin typeface="Times New Roman"/>
                <a:cs typeface="Times New Roman"/>
              </a:rPr>
              <a:t>travel from </a:t>
            </a:r>
            <a:r>
              <a:rPr sz="1200" dirty="0">
                <a:latin typeface="Times New Roman"/>
                <a:cs typeface="Times New Roman"/>
              </a:rPr>
              <a:t>the Sender to the  Receiver</a:t>
            </a:r>
            <a:endParaRPr sz="1200">
              <a:latin typeface="Times New Roman"/>
              <a:cs typeface="Times New Roman"/>
            </a:endParaRPr>
          </a:p>
          <a:p>
            <a:pPr marL="698500" marR="6350" lvl="1" indent="-228600" algn="just">
              <a:lnSpc>
                <a:spcPts val="1380"/>
              </a:lnSpc>
              <a:buFont typeface="Meiryo"/>
              <a:buChar char="➢"/>
              <a:tabLst>
                <a:tab pos="698500" algn="l"/>
              </a:tabLst>
            </a:pPr>
            <a:r>
              <a:rPr sz="1200" dirty="0">
                <a:latin typeface="Times New Roman"/>
                <a:cs typeface="Times New Roman"/>
              </a:rPr>
              <a:t>Can be a Copper Cable (Telephone), </a:t>
            </a:r>
            <a:r>
              <a:rPr sz="1200" spc="-5" dirty="0">
                <a:latin typeface="Times New Roman"/>
                <a:cs typeface="Times New Roman"/>
              </a:rPr>
              <a:t>Coaxial Cable (Cable </a:t>
            </a:r>
            <a:r>
              <a:rPr sz="1200" dirty="0">
                <a:latin typeface="Times New Roman"/>
                <a:cs typeface="Times New Roman"/>
              </a:rPr>
              <a:t>TV),  Fiber Optic Cable, LASERS or Radio </a:t>
            </a:r>
            <a:r>
              <a:rPr sz="1200" spc="-5" dirty="0">
                <a:latin typeface="Times New Roman"/>
                <a:cs typeface="Times New Roman"/>
              </a:rPr>
              <a:t>Waves </a:t>
            </a:r>
            <a:r>
              <a:rPr sz="1200" dirty="0">
                <a:latin typeface="Times New Roman"/>
                <a:cs typeface="Times New Roman"/>
              </a:rPr>
              <a:t>(Wireless</a:t>
            </a:r>
            <a:r>
              <a:rPr sz="1200" spc="-11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698500" marR="5080" lvl="1" indent="-228600" algn="just">
              <a:lnSpc>
                <a:spcPts val="1380"/>
              </a:lnSpc>
              <a:buFont typeface="Meiryo"/>
              <a:buChar char="➢"/>
              <a:tabLst>
                <a:tab pos="698500" algn="l"/>
              </a:tabLst>
            </a:pPr>
            <a:r>
              <a:rPr sz="1200" spc="-5" dirty="0">
                <a:latin typeface="Times New Roman"/>
                <a:cs typeface="Times New Roman"/>
              </a:rPr>
              <a:t>We </a:t>
            </a:r>
            <a:r>
              <a:rPr sz="1200" dirty="0">
                <a:latin typeface="Times New Roman"/>
                <a:cs typeface="Times New Roman"/>
              </a:rPr>
              <a:t>will </a:t>
            </a:r>
            <a:r>
              <a:rPr sz="1200" spc="-5" dirty="0">
                <a:latin typeface="Times New Roman"/>
                <a:cs typeface="Times New Roman"/>
              </a:rPr>
              <a:t>see that </a:t>
            </a:r>
            <a:r>
              <a:rPr sz="1200" dirty="0">
                <a:latin typeface="Times New Roman"/>
                <a:cs typeface="Times New Roman"/>
              </a:rPr>
              <a:t>Data needs to be </a:t>
            </a:r>
            <a:r>
              <a:rPr sz="1200" spc="-5" dirty="0">
                <a:latin typeface="Times New Roman"/>
                <a:cs typeface="Times New Roman"/>
              </a:rPr>
              <a:t>transferred </a:t>
            </a:r>
            <a:r>
              <a:rPr sz="1200" dirty="0">
                <a:latin typeface="Times New Roman"/>
                <a:cs typeface="Times New Roman"/>
              </a:rPr>
              <a:t>in the </a:t>
            </a:r>
            <a:r>
              <a:rPr sz="1200" spc="-5" dirty="0">
                <a:latin typeface="Times New Roman"/>
                <a:cs typeface="Times New Roman"/>
              </a:rPr>
              <a:t>form </a:t>
            </a:r>
            <a:r>
              <a:rPr sz="1200" dirty="0">
                <a:latin typeface="Times New Roman"/>
                <a:cs typeface="Times New Roman"/>
              </a:rPr>
              <a:t>of  ELECTROMAGNETIC signals and The </a:t>
            </a:r>
            <a:r>
              <a:rPr sz="1200" spc="-5" dirty="0">
                <a:latin typeface="Times New Roman"/>
                <a:cs typeface="Times New Roman"/>
              </a:rPr>
              <a:t>Transmission </a:t>
            </a:r>
            <a:r>
              <a:rPr sz="1200" dirty="0">
                <a:latin typeface="Times New Roman"/>
                <a:cs typeface="Times New Roman"/>
              </a:rPr>
              <a:t>Medium  should be capable of carrying these EM</a:t>
            </a:r>
            <a:r>
              <a:rPr sz="1200" spc="-110"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marL="698500" lvl="1" indent="-228600">
              <a:lnSpc>
                <a:spcPts val="1345"/>
              </a:lnSpc>
              <a:buFont typeface="Meiryo"/>
              <a:buChar char="➢"/>
              <a:tabLst>
                <a:tab pos="698500" algn="l"/>
              </a:tabLst>
            </a:pPr>
            <a:r>
              <a:rPr sz="1200" spc="-5" dirty="0">
                <a:latin typeface="Times New Roman"/>
                <a:cs typeface="Times New Roman"/>
              </a:rPr>
              <a:t>Transmission</a:t>
            </a:r>
            <a:r>
              <a:rPr sz="1200" spc="-55" dirty="0">
                <a:latin typeface="Times New Roman"/>
                <a:cs typeface="Times New Roman"/>
              </a:rPr>
              <a:t> </a:t>
            </a:r>
            <a:r>
              <a:rPr sz="1200" dirty="0">
                <a:latin typeface="Times New Roman"/>
                <a:cs typeface="Times New Roman"/>
              </a:rPr>
              <a:t>Media</a:t>
            </a:r>
            <a:endParaRPr sz="1200">
              <a:latin typeface="Times New Roman"/>
              <a:cs typeface="Times New Roman"/>
            </a:endParaRPr>
          </a:p>
          <a:p>
            <a:pPr>
              <a:lnSpc>
                <a:spcPct val="100000"/>
              </a:lnSpc>
              <a:spcBef>
                <a:spcPts val="55"/>
              </a:spcBef>
            </a:pPr>
            <a:endParaRPr sz="1300">
              <a:latin typeface="Times New Roman"/>
              <a:cs typeface="Times New Roman"/>
            </a:endParaRPr>
          </a:p>
          <a:p>
            <a:pPr marL="1301115">
              <a:lnSpc>
                <a:spcPct val="100000"/>
              </a:lnSpc>
            </a:pPr>
            <a:r>
              <a:rPr sz="1400" b="1" spc="-5" dirty="0">
                <a:latin typeface="Times New Roman"/>
                <a:cs typeface="Times New Roman"/>
              </a:rPr>
              <a:t>Transmission</a:t>
            </a:r>
            <a:r>
              <a:rPr sz="1400" b="1" spc="-40" dirty="0">
                <a:latin typeface="Times New Roman"/>
                <a:cs typeface="Times New Roman"/>
              </a:rPr>
              <a:t> </a:t>
            </a:r>
            <a:r>
              <a:rPr sz="1400" b="1" spc="-5" dirty="0">
                <a:latin typeface="Times New Roman"/>
                <a:cs typeface="Times New Roman"/>
              </a:rPr>
              <a:t>Media</a:t>
            </a:r>
            <a:endParaRPr sz="14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a:t>
            </a:fld>
            <a:endParaRPr dirty="0"/>
          </a:p>
        </p:txBody>
      </p:sp>
      <p:graphicFrame>
        <p:nvGraphicFramePr>
          <p:cNvPr id="7" name="object 7"/>
          <p:cNvGraphicFramePr>
            <a:graphicFrameLocks noGrp="1"/>
          </p:cNvGraphicFramePr>
          <p:nvPr/>
        </p:nvGraphicFramePr>
        <p:xfrm>
          <a:off x="1537716" y="3241166"/>
          <a:ext cx="4696205" cy="3134104"/>
        </p:xfrm>
        <a:graphic>
          <a:graphicData uri="http://schemas.openxmlformats.org/drawingml/2006/table">
            <a:tbl>
              <a:tblPr firstRow="1" bandRow="1">
                <a:tableStyleId>{2D5ABB26-0587-4C30-8999-92F81FD0307C}</a:tableStyleId>
              </a:tblPr>
              <a:tblGrid>
                <a:gridCol w="1566672">
                  <a:extLst>
                    <a:ext uri="{9D8B030D-6E8A-4147-A177-3AD203B41FA5}">
                      <a16:colId xmlns:a16="http://schemas.microsoft.com/office/drawing/2014/main" val="20000"/>
                    </a:ext>
                  </a:extLst>
                </a:gridCol>
                <a:gridCol w="2256282">
                  <a:extLst>
                    <a:ext uri="{9D8B030D-6E8A-4147-A177-3AD203B41FA5}">
                      <a16:colId xmlns:a16="http://schemas.microsoft.com/office/drawing/2014/main" val="20001"/>
                    </a:ext>
                  </a:extLst>
                </a:gridCol>
                <a:gridCol w="873251">
                  <a:extLst>
                    <a:ext uri="{9D8B030D-6E8A-4147-A177-3AD203B41FA5}">
                      <a16:colId xmlns:a16="http://schemas.microsoft.com/office/drawing/2014/main" val="20002"/>
                    </a:ext>
                  </a:extLst>
                </a:gridCol>
              </a:tblGrid>
              <a:tr h="495680">
                <a:tc>
                  <a:txBody>
                    <a:bodyPr/>
                    <a:lstStyle/>
                    <a:p>
                      <a:pPr algn="ctr">
                        <a:lnSpc>
                          <a:spcPts val="1590"/>
                        </a:lnSpc>
                      </a:pPr>
                      <a:r>
                        <a:rPr sz="1400" b="1" u="heavy" spc="-5" dirty="0">
                          <a:latin typeface="Times New Roman"/>
                          <a:cs typeface="Times New Roman"/>
                        </a:rPr>
                        <a:t>Medium</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812">
                      <a:solidFill>
                        <a:srgbClr val="000000"/>
                      </a:solidFill>
                      <a:prstDash val="solid"/>
                    </a:lnB>
                  </a:tcPr>
                </a:tc>
                <a:tc>
                  <a:txBody>
                    <a:bodyPr/>
                    <a:lstStyle/>
                    <a:p>
                      <a:pPr algn="ctr">
                        <a:lnSpc>
                          <a:spcPts val="1515"/>
                        </a:lnSpc>
                      </a:pPr>
                      <a:r>
                        <a:rPr sz="1400" b="1" u="heavy" spc="-10" dirty="0">
                          <a:latin typeface="Times New Roman"/>
                          <a:cs typeface="Times New Roman"/>
                        </a:rPr>
                        <a:t>Speed</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812">
                      <a:solidFill>
                        <a:srgbClr val="000000"/>
                      </a:solidFill>
                      <a:prstDash val="solid"/>
                    </a:lnB>
                  </a:tcPr>
                </a:tc>
                <a:tc>
                  <a:txBody>
                    <a:bodyPr/>
                    <a:lstStyle/>
                    <a:p>
                      <a:pPr algn="ctr">
                        <a:lnSpc>
                          <a:spcPts val="1590"/>
                        </a:lnSpc>
                      </a:pPr>
                      <a:r>
                        <a:rPr sz="1400" b="1" u="heavy" spc="-5" dirty="0">
                          <a:latin typeface="Times New Roman"/>
                          <a:cs typeface="Times New Roman"/>
                        </a:rPr>
                        <a:t>Cost</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812">
                      <a:solidFill>
                        <a:srgbClr val="000000"/>
                      </a:solidFill>
                      <a:prstDash val="solid"/>
                    </a:lnB>
                  </a:tcPr>
                </a:tc>
                <a:extLst>
                  <a:ext uri="{0D108BD9-81ED-4DB2-BD59-A6C34878D82A}">
                    <a16:rowId xmlns:a16="http://schemas.microsoft.com/office/drawing/2014/main" val="10000"/>
                  </a:ext>
                </a:extLst>
              </a:tr>
              <a:tr h="713994">
                <a:tc>
                  <a:txBody>
                    <a:bodyPr/>
                    <a:lstStyle/>
                    <a:p>
                      <a:pPr algn="ctr">
                        <a:lnSpc>
                          <a:spcPts val="1590"/>
                        </a:lnSpc>
                      </a:pPr>
                      <a:r>
                        <a:rPr sz="1400" b="1" u="heavy" spc="-5" dirty="0">
                          <a:latin typeface="Times New Roman"/>
                          <a:cs typeface="Times New Roman"/>
                        </a:rPr>
                        <a:t>Twisted</a:t>
                      </a:r>
                      <a:r>
                        <a:rPr sz="1400" b="1" u="heavy" spc="-65" dirty="0">
                          <a:latin typeface="Times New Roman"/>
                          <a:cs typeface="Times New Roman"/>
                        </a:rPr>
                        <a:t> </a:t>
                      </a:r>
                      <a:r>
                        <a:rPr sz="1400" b="1" u="heavy" spc="-5" dirty="0">
                          <a:latin typeface="Times New Roman"/>
                          <a:cs typeface="Times New Roman"/>
                        </a:rPr>
                        <a:t>Wire</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1">
                      <a:solidFill>
                        <a:srgbClr val="000000"/>
                      </a:solidFill>
                      <a:prstDash val="solid"/>
                    </a:lnB>
                  </a:tcPr>
                </a:tc>
                <a:tc>
                  <a:txBody>
                    <a:bodyPr/>
                    <a:lstStyle/>
                    <a:p>
                      <a:pPr algn="ctr">
                        <a:lnSpc>
                          <a:spcPts val="1590"/>
                        </a:lnSpc>
                      </a:pPr>
                      <a:r>
                        <a:rPr sz="1400" b="1" u="heavy" spc="-5" dirty="0">
                          <a:latin typeface="Times New Roman"/>
                          <a:cs typeface="Times New Roman"/>
                        </a:rPr>
                        <a:t>300bps-10Mbps</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1">
                      <a:solidFill>
                        <a:srgbClr val="000000"/>
                      </a:solidFill>
                      <a:prstDash val="solid"/>
                    </a:lnB>
                  </a:tcPr>
                </a:tc>
                <a:tc>
                  <a:txBody>
                    <a:bodyPr/>
                    <a:lstStyle/>
                    <a:p>
                      <a:pPr algn="ctr">
                        <a:lnSpc>
                          <a:spcPts val="1590"/>
                        </a:lnSpc>
                      </a:pPr>
                      <a:r>
                        <a:rPr sz="1400" b="1" u="heavy" spc="-5" dirty="0">
                          <a:latin typeface="Times New Roman"/>
                          <a:cs typeface="Times New Roman"/>
                        </a:rPr>
                        <a:t>Low</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1">
                      <a:solidFill>
                        <a:srgbClr val="000000"/>
                      </a:solidFill>
                      <a:prstDash val="solid"/>
                    </a:lnB>
                  </a:tcPr>
                </a:tc>
                <a:extLst>
                  <a:ext uri="{0D108BD9-81ED-4DB2-BD59-A6C34878D82A}">
                    <a16:rowId xmlns:a16="http://schemas.microsoft.com/office/drawing/2014/main" val="10001"/>
                  </a:ext>
                </a:extLst>
              </a:tr>
              <a:tr h="495299">
                <a:tc>
                  <a:txBody>
                    <a:bodyPr/>
                    <a:lstStyle/>
                    <a:p>
                      <a:pPr algn="ctr">
                        <a:lnSpc>
                          <a:spcPts val="1590"/>
                        </a:lnSpc>
                      </a:pPr>
                      <a:r>
                        <a:rPr sz="1400" b="1" u="heavy" spc="-5" dirty="0">
                          <a:latin typeface="Times New Roman"/>
                          <a:cs typeface="Times New Roman"/>
                        </a:rPr>
                        <a:t>Microwave</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1">
                      <a:solidFill>
                        <a:srgbClr val="000000"/>
                      </a:solidFill>
                      <a:prstDash val="solid"/>
                    </a:lnT>
                    <a:lnB w="19812">
                      <a:solidFill>
                        <a:srgbClr val="000000"/>
                      </a:solidFill>
                      <a:prstDash val="solid"/>
                    </a:lnB>
                  </a:tcPr>
                </a:tc>
                <a:tc>
                  <a:txBody>
                    <a:bodyPr/>
                    <a:lstStyle/>
                    <a:p>
                      <a:pPr algn="ctr">
                        <a:lnSpc>
                          <a:spcPts val="1590"/>
                        </a:lnSpc>
                      </a:pPr>
                      <a:r>
                        <a:rPr sz="1400" b="1" u="heavy" spc="-5" dirty="0">
                          <a:latin typeface="Times New Roman"/>
                          <a:cs typeface="Times New Roman"/>
                        </a:rPr>
                        <a:t>256Kbps-100Mbps</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1">
                      <a:solidFill>
                        <a:srgbClr val="000000"/>
                      </a:solidFill>
                      <a:prstDash val="solid"/>
                    </a:lnT>
                    <a:lnB w="19812">
                      <a:solidFill>
                        <a:srgbClr val="000000"/>
                      </a:solidFill>
                      <a:prstDash val="solid"/>
                    </a:lnB>
                  </a:tcPr>
                </a:tc>
                <a:tc>
                  <a:txBody>
                    <a:bodyPr/>
                    <a:lstStyle/>
                    <a:p>
                      <a:pPr algn="ctr">
                        <a:lnSpc>
                          <a:spcPts val="1590"/>
                        </a:lnSpc>
                      </a:pPr>
                      <a:r>
                        <a:rPr sz="1400" b="1" u="heavy" spc="-5" dirty="0">
                          <a:latin typeface="Times New Roman"/>
                          <a:cs typeface="Times New Roman"/>
                        </a:rPr>
                        <a:t>Low</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1">
                      <a:solidFill>
                        <a:srgbClr val="000000"/>
                      </a:solidFill>
                      <a:prstDash val="solid"/>
                    </a:lnT>
                    <a:lnB w="19812">
                      <a:solidFill>
                        <a:srgbClr val="000000"/>
                      </a:solidFill>
                      <a:prstDash val="solid"/>
                    </a:lnB>
                  </a:tcPr>
                </a:tc>
                <a:extLst>
                  <a:ext uri="{0D108BD9-81ED-4DB2-BD59-A6C34878D82A}">
                    <a16:rowId xmlns:a16="http://schemas.microsoft.com/office/drawing/2014/main" val="10002"/>
                  </a:ext>
                </a:extLst>
              </a:tr>
              <a:tr h="714756">
                <a:tc>
                  <a:txBody>
                    <a:bodyPr/>
                    <a:lstStyle/>
                    <a:p>
                      <a:pPr algn="ctr">
                        <a:lnSpc>
                          <a:spcPts val="1590"/>
                        </a:lnSpc>
                      </a:pPr>
                      <a:r>
                        <a:rPr sz="1400" b="1" u="heavy" spc="-5" dirty="0">
                          <a:latin typeface="Times New Roman"/>
                          <a:cs typeface="Times New Roman"/>
                        </a:rPr>
                        <a:t>Coaxial</a:t>
                      </a:r>
                      <a:r>
                        <a:rPr sz="1400" b="1" u="heavy" spc="-60" dirty="0">
                          <a:latin typeface="Times New Roman"/>
                          <a:cs typeface="Times New Roman"/>
                        </a:rPr>
                        <a:t> </a:t>
                      </a:r>
                      <a:r>
                        <a:rPr sz="1400" b="1" u="heavy" spc="-5" dirty="0">
                          <a:latin typeface="Times New Roman"/>
                          <a:cs typeface="Times New Roman"/>
                        </a:rPr>
                        <a:t>Cable</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2">
                      <a:solidFill>
                        <a:srgbClr val="000000"/>
                      </a:solidFill>
                      <a:prstDash val="solid"/>
                    </a:lnB>
                  </a:tcPr>
                </a:tc>
                <a:tc>
                  <a:txBody>
                    <a:bodyPr/>
                    <a:lstStyle/>
                    <a:p>
                      <a:pPr marL="635" algn="ctr">
                        <a:lnSpc>
                          <a:spcPts val="1590"/>
                        </a:lnSpc>
                      </a:pPr>
                      <a:r>
                        <a:rPr sz="1400" b="1" u="heavy" spc="-5" dirty="0">
                          <a:latin typeface="Times New Roman"/>
                          <a:cs typeface="Times New Roman"/>
                        </a:rPr>
                        <a:t>56Kbps-200Mbps</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2">
                      <a:solidFill>
                        <a:srgbClr val="000000"/>
                      </a:solidFill>
                      <a:prstDash val="solid"/>
                    </a:lnB>
                  </a:tcPr>
                </a:tc>
                <a:tc>
                  <a:txBody>
                    <a:bodyPr/>
                    <a:lstStyle/>
                    <a:p>
                      <a:pPr algn="ctr">
                        <a:lnSpc>
                          <a:spcPts val="1590"/>
                        </a:lnSpc>
                      </a:pPr>
                      <a:r>
                        <a:rPr sz="1400" b="1" u="heavy" spc="-5" dirty="0">
                          <a:latin typeface="Times New Roman"/>
                          <a:cs typeface="Times New Roman"/>
                        </a:rPr>
                        <a:t>Low</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812">
                      <a:solidFill>
                        <a:srgbClr val="000000"/>
                      </a:solidFill>
                      <a:prstDash val="solid"/>
                    </a:lnB>
                  </a:tcPr>
                </a:tc>
                <a:extLst>
                  <a:ext uri="{0D108BD9-81ED-4DB2-BD59-A6C34878D82A}">
                    <a16:rowId xmlns:a16="http://schemas.microsoft.com/office/drawing/2014/main" val="10003"/>
                  </a:ext>
                </a:extLst>
              </a:tr>
              <a:tr h="714375">
                <a:tc>
                  <a:txBody>
                    <a:bodyPr/>
                    <a:lstStyle/>
                    <a:p>
                      <a:pPr algn="ctr">
                        <a:lnSpc>
                          <a:spcPts val="1590"/>
                        </a:lnSpc>
                      </a:pPr>
                      <a:r>
                        <a:rPr sz="1400" b="1" u="heavy" spc="-5" dirty="0">
                          <a:latin typeface="Times New Roman"/>
                          <a:cs typeface="Times New Roman"/>
                        </a:rPr>
                        <a:t>Fiber Optic</a:t>
                      </a:r>
                      <a:r>
                        <a:rPr sz="1400" b="1" u="heavy" spc="-50" dirty="0">
                          <a:latin typeface="Times New Roman"/>
                          <a:cs typeface="Times New Roman"/>
                        </a:rPr>
                        <a:t> </a:t>
                      </a:r>
                      <a:r>
                        <a:rPr sz="1400" b="1" u="heavy" spc="-5" dirty="0">
                          <a:latin typeface="Times New Roman"/>
                          <a:cs typeface="Times New Roman"/>
                        </a:rPr>
                        <a:t>Cable</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050">
                      <a:solidFill>
                        <a:srgbClr val="000000"/>
                      </a:solidFill>
                      <a:prstDash val="solid"/>
                    </a:lnB>
                  </a:tcPr>
                </a:tc>
                <a:tc>
                  <a:txBody>
                    <a:bodyPr/>
                    <a:lstStyle/>
                    <a:p>
                      <a:pPr algn="ctr">
                        <a:lnSpc>
                          <a:spcPts val="1590"/>
                        </a:lnSpc>
                      </a:pPr>
                      <a:r>
                        <a:rPr sz="1400" b="1" u="heavy" spc="-5" dirty="0">
                          <a:latin typeface="Times New Roman"/>
                          <a:cs typeface="Times New Roman"/>
                        </a:rPr>
                        <a:t>500Kbps-10Gbps</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050">
                      <a:solidFill>
                        <a:srgbClr val="000000"/>
                      </a:solidFill>
                      <a:prstDash val="solid"/>
                    </a:lnB>
                  </a:tcPr>
                </a:tc>
                <a:tc>
                  <a:txBody>
                    <a:bodyPr/>
                    <a:lstStyle/>
                    <a:p>
                      <a:pPr algn="ctr">
                        <a:lnSpc>
                          <a:spcPts val="1590"/>
                        </a:lnSpc>
                      </a:pPr>
                      <a:r>
                        <a:rPr sz="1400" b="1" u="heavy" spc="-5" dirty="0">
                          <a:latin typeface="Times New Roman"/>
                          <a:cs typeface="Times New Roman"/>
                        </a:rPr>
                        <a:t>High</a:t>
                      </a:r>
                      <a:endParaRPr sz="1400">
                        <a:latin typeface="Times New Roman"/>
                        <a:cs typeface="Times New Roman"/>
                      </a:endParaRPr>
                    </a:p>
                  </a:txBody>
                  <a:tcPr marL="0" marR="0" marT="0" marB="0">
                    <a:lnL w="19050">
                      <a:solidFill>
                        <a:srgbClr val="000000"/>
                      </a:solidFill>
                      <a:prstDash val="solid"/>
                    </a:lnL>
                    <a:lnR w="19050">
                      <a:solidFill>
                        <a:srgbClr val="000000"/>
                      </a:solidFill>
                      <a:prstDash val="solid"/>
                    </a:lnR>
                    <a:lnT w="19812">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8" name="object 8"/>
          <p:cNvSpPr txBox="1"/>
          <p:nvPr/>
        </p:nvSpPr>
        <p:spPr>
          <a:xfrm>
            <a:off x="1816100" y="6568440"/>
            <a:ext cx="4845685" cy="215201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spc="-5" dirty="0">
                <a:latin typeface="Times New Roman"/>
                <a:cs typeface="Times New Roman"/>
              </a:rPr>
              <a:t>PROTOCOL</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Meiryo"/>
              <a:buChar char="➢"/>
              <a:tabLst>
                <a:tab pos="698500" algn="l"/>
              </a:tabLst>
            </a:pPr>
            <a:r>
              <a:rPr sz="1200" dirty="0">
                <a:latin typeface="Times New Roman"/>
                <a:cs typeface="Times New Roman"/>
              </a:rPr>
              <a:t>Set of Rules Governing</a:t>
            </a:r>
            <a:r>
              <a:rPr sz="1200" spc="-12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a:p>
            <a:pPr marL="698500" lvl="1" indent="-228600">
              <a:lnSpc>
                <a:spcPts val="1380"/>
              </a:lnSpc>
              <a:buFont typeface="Meiryo"/>
              <a:buChar char="➢"/>
              <a:tabLst>
                <a:tab pos="698500" algn="l"/>
              </a:tabLst>
            </a:pPr>
            <a:r>
              <a:rPr sz="1200" dirty="0">
                <a:latin typeface="Times New Roman"/>
                <a:cs typeface="Times New Roman"/>
              </a:rPr>
              <a:t>Represents an </a:t>
            </a:r>
            <a:r>
              <a:rPr sz="1200" spc="-5" dirty="0">
                <a:latin typeface="Times New Roman"/>
                <a:cs typeface="Times New Roman"/>
              </a:rPr>
              <a:t>Agreement </a:t>
            </a:r>
            <a:r>
              <a:rPr sz="1200" dirty="0">
                <a:latin typeface="Times New Roman"/>
                <a:cs typeface="Times New Roman"/>
              </a:rPr>
              <a:t>between </a:t>
            </a:r>
            <a:r>
              <a:rPr sz="1200" spc="-5" dirty="0">
                <a:latin typeface="Times New Roman"/>
                <a:cs typeface="Times New Roman"/>
              </a:rPr>
              <a:t>communication</a:t>
            </a:r>
            <a:r>
              <a:rPr sz="1200" spc="-40"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698500" marR="5080" lvl="1" indent="-228600">
              <a:lnSpc>
                <a:spcPts val="1380"/>
              </a:lnSpc>
              <a:spcBef>
                <a:spcPts val="65"/>
              </a:spcBef>
              <a:buFont typeface="Meiryo"/>
              <a:buChar char="➢"/>
              <a:tabLst>
                <a:tab pos="698500" algn="l"/>
              </a:tabLst>
            </a:pPr>
            <a:r>
              <a:rPr sz="1200" spc="-5" dirty="0">
                <a:latin typeface="Times New Roman"/>
                <a:cs typeface="Times New Roman"/>
              </a:rPr>
              <a:t>Without </a:t>
            </a:r>
            <a:r>
              <a:rPr sz="1200" dirty="0">
                <a:latin typeface="Times New Roman"/>
                <a:cs typeface="Times New Roman"/>
              </a:rPr>
              <a:t>Protocol, two </a:t>
            </a:r>
            <a:r>
              <a:rPr sz="1200" spc="-5" dirty="0">
                <a:latin typeface="Times New Roman"/>
                <a:cs typeface="Times New Roman"/>
              </a:rPr>
              <a:t>devices may </a:t>
            </a:r>
            <a:r>
              <a:rPr sz="1200" dirty="0">
                <a:latin typeface="Times New Roman"/>
                <a:cs typeface="Times New Roman"/>
              </a:rPr>
              <a:t>be connected but they will not  be able to</a:t>
            </a:r>
            <a:r>
              <a:rPr sz="1200" spc="-70" dirty="0">
                <a:latin typeface="Times New Roman"/>
                <a:cs typeface="Times New Roman"/>
              </a:rPr>
              <a:t> </a:t>
            </a:r>
            <a:r>
              <a:rPr sz="1200" spc="-5" dirty="0">
                <a:latin typeface="Times New Roman"/>
                <a:cs typeface="Times New Roman"/>
              </a:rPr>
              <a:t>communicate</a:t>
            </a:r>
            <a:endParaRPr sz="1200">
              <a:latin typeface="Times New Roman"/>
              <a:cs typeface="Times New Roman"/>
            </a:endParaRPr>
          </a:p>
          <a:p>
            <a:pPr lvl="1">
              <a:lnSpc>
                <a:spcPct val="100000"/>
              </a:lnSpc>
              <a:buFont typeface="Meiryo"/>
              <a:buChar char="➢"/>
            </a:pPr>
            <a:endParaRPr sz="1200">
              <a:latin typeface="Times New Roman"/>
              <a:cs typeface="Times New Roman"/>
            </a:endParaRPr>
          </a:p>
          <a:p>
            <a:pPr marL="1155700" marR="5080" lvl="2" indent="-228600" algn="just">
              <a:lnSpc>
                <a:spcPts val="1380"/>
              </a:lnSpc>
              <a:buFont typeface="Meiryo"/>
              <a:buChar char="✓"/>
              <a:tabLst>
                <a:tab pos="1155700" algn="l"/>
              </a:tabLst>
            </a:pPr>
            <a:r>
              <a:rPr sz="1200" b="1" spc="-5" dirty="0">
                <a:latin typeface="Times New Roman"/>
                <a:cs typeface="Times New Roman"/>
              </a:rPr>
              <a:t>EXAMPLE</a:t>
            </a:r>
            <a:r>
              <a:rPr sz="1200" spc="-5" dirty="0">
                <a:latin typeface="Times New Roman"/>
                <a:cs typeface="Times New Roman"/>
              </a:rPr>
              <a:t>: </a:t>
            </a:r>
            <a:r>
              <a:rPr sz="1200" dirty="0">
                <a:latin typeface="Times New Roman"/>
                <a:cs typeface="Times New Roman"/>
              </a:rPr>
              <a:t>Consider the communication between two  individuals. They can only </a:t>
            </a:r>
            <a:r>
              <a:rPr sz="1200" spc="-5" dirty="0">
                <a:latin typeface="Times New Roman"/>
                <a:cs typeface="Times New Roman"/>
              </a:rPr>
              <a:t>communicate </a:t>
            </a:r>
            <a:r>
              <a:rPr sz="1200" dirty="0">
                <a:latin typeface="Times New Roman"/>
                <a:cs typeface="Times New Roman"/>
              </a:rPr>
              <a:t>provided they</a:t>
            </a:r>
            <a:r>
              <a:rPr sz="1200" spc="-65" dirty="0">
                <a:latin typeface="Times New Roman"/>
                <a:cs typeface="Times New Roman"/>
              </a:rPr>
              <a:t> </a:t>
            </a:r>
            <a:r>
              <a:rPr sz="1200" dirty="0">
                <a:latin typeface="Times New Roman"/>
                <a:cs typeface="Times New Roman"/>
              </a:rPr>
              <a:t>both  speak the </a:t>
            </a:r>
            <a:r>
              <a:rPr sz="1200" spc="-5" dirty="0">
                <a:latin typeface="Times New Roman"/>
                <a:cs typeface="Times New Roman"/>
              </a:rPr>
              <a:t>same</a:t>
            </a:r>
            <a:r>
              <a:rPr sz="1200" spc="-90" dirty="0">
                <a:latin typeface="Times New Roman"/>
                <a:cs typeface="Times New Roman"/>
              </a:rPr>
              <a:t> </a:t>
            </a:r>
            <a:r>
              <a:rPr sz="1200" dirty="0">
                <a:latin typeface="Times New Roman"/>
                <a:cs typeface="Times New Roman"/>
              </a:rPr>
              <a:t>language.</a:t>
            </a:r>
            <a:endParaRPr sz="1200">
              <a:latin typeface="Times New Roman"/>
              <a:cs typeface="Times New Roman"/>
            </a:endParaRPr>
          </a:p>
          <a:p>
            <a:pPr>
              <a:lnSpc>
                <a:spcPct val="100000"/>
              </a:lnSpc>
              <a:spcBef>
                <a:spcPts val="20"/>
              </a:spcBef>
            </a:pPr>
            <a:endParaRPr sz="1100">
              <a:latin typeface="Times New Roman"/>
              <a:cs typeface="Times New Roman"/>
            </a:endParaRPr>
          </a:p>
          <a:p>
            <a:pPr marL="666750">
              <a:lnSpc>
                <a:spcPct val="100000"/>
              </a:lnSpc>
            </a:pPr>
            <a:r>
              <a:rPr sz="1400" b="1" u="heavy" spc="-5" dirty="0">
                <a:latin typeface="Times New Roman"/>
                <a:cs typeface="Times New Roman"/>
              </a:rPr>
              <a:t>A little </a:t>
            </a:r>
            <a:r>
              <a:rPr sz="1400" b="1" u="heavy" dirty="0">
                <a:latin typeface="Times New Roman"/>
                <a:cs typeface="Times New Roman"/>
              </a:rPr>
              <a:t>more </a:t>
            </a:r>
            <a:r>
              <a:rPr sz="1400" b="1" u="heavy" spc="-5" dirty="0">
                <a:latin typeface="Times New Roman"/>
                <a:cs typeface="Times New Roman"/>
              </a:rPr>
              <a:t>complex Comm. System</a:t>
            </a:r>
            <a:endParaRPr sz="1400">
              <a:latin typeface="Times New Roman"/>
              <a:cs typeface="Times New Roman"/>
            </a:endParaRPr>
          </a:p>
        </p:txBody>
      </p:sp>
    </p:spTree>
    <p:extLst>
      <p:ext uri="{BB962C8B-B14F-4D97-AF65-F5344CB8AC3E}">
        <p14:creationId xmlns:p14="http://schemas.microsoft.com/office/powerpoint/2010/main" val="3354848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143000" y="914400"/>
            <a:ext cx="5552084" cy="113385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587500" y="2386583"/>
            <a:ext cx="5073650" cy="1957705"/>
          </a:xfrm>
          <a:prstGeom prst="rect">
            <a:avLst/>
          </a:prstGeom>
        </p:spPr>
        <p:txBody>
          <a:bodyPr vert="horz" wrap="square" lIns="0" tIns="0" rIns="0" bIns="0" rtlCol="0">
            <a:spAutoFit/>
          </a:bodyPr>
          <a:lstStyle/>
          <a:p>
            <a:pPr marL="469900" indent="-228600">
              <a:lnSpc>
                <a:spcPts val="1410"/>
              </a:lnSpc>
              <a:buFont typeface="Courier New"/>
              <a:buChar char="o"/>
              <a:tabLst>
                <a:tab pos="469900" algn="l"/>
              </a:tabLst>
            </a:pPr>
            <a:r>
              <a:rPr sz="1200" spc="-5" dirty="0">
                <a:latin typeface="Times New Roman"/>
                <a:cs typeface="Times New Roman"/>
              </a:rPr>
              <a:t>CODEC </a:t>
            </a:r>
            <a:r>
              <a:rPr sz="1200" spc="425" dirty="0">
                <a:latin typeface="Meiryo"/>
                <a:cs typeface="Meiryo"/>
              </a:rPr>
              <a:t>€</a:t>
            </a:r>
            <a:r>
              <a:rPr sz="1200" spc="-195" dirty="0">
                <a:latin typeface="Meiryo"/>
                <a:cs typeface="Meiryo"/>
              </a:rPr>
              <a:t> </a:t>
            </a:r>
            <a:r>
              <a:rPr sz="1200" dirty="0">
                <a:latin typeface="Times New Roman"/>
                <a:cs typeface="Times New Roman"/>
              </a:rPr>
              <a:t>Coder Decoder</a:t>
            </a:r>
            <a:endParaRPr sz="1200">
              <a:latin typeface="Times New Roman"/>
              <a:cs typeface="Times New Roman"/>
            </a:endParaRPr>
          </a:p>
          <a:p>
            <a:pPr marL="469900" indent="-228600">
              <a:lnSpc>
                <a:spcPts val="1380"/>
              </a:lnSpc>
              <a:buFont typeface="Courier New"/>
              <a:buChar char="o"/>
              <a:tabLst>
                <a:tab pos="469900" algn="l"/>
              </a:tabLst>
            </a:pPr>
            <a:r>
              <a:rPr sz="1200" dirty="0">
                <a:latin typeface="Times New Roman"/>
                <a:cs typeface="Times New Roman"/>
              </a:rPr>
              <a:t>Digital signal signals can take any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forms discussed</a:t>
            </a:r>
            <a:r>
              <a:rPr sz="1200" spc="-85" dirty="0">
                <a:latin typeface="Times New Roman"/>
                <a:cs typeface="Times New Roman"/>
              </a:rPr>
              <a:t> </a:t>
            </a:r>
            <a:r>
              <a:rPr sz="1200" spc="-5" dirty="0">
                <a:latin typeface="Times New Roman"/>
                <a:cs typeface="Times New Roman"/>
              </a:rPr>
              <a:t>previously</a:t>
            </a:r>
            <a:endParaRPr sz="1200">
              <a:latin typeface="Times New Roman"/>
              <a:cs typeface="Times New Roman"/>
            </a:endParaRPr>
          </a:p>
          <a:p>
            <a:pPr marL="469900" marR="5080" indent="-228600">
              <a:lnSpc>
                <a:spcPts val="1380"/>
              </a:lnSpc>
              <a:spcBef>
                <a:spcPts val="65"/>
              </a:spcBef>
              <a:buFont typeface="Courier New"/>
              <a:buChar char="o"/>
              <a:tabLst>
                <a:tab pos="469900" algn="l"/>
              </a:tabLst>
            </a:pPr>
            <a:r>
              <a:rPr sz="1200" dirty="0">
                <a:latin typeface="Times New Roman"/>
                <a:cs typeface="Times New Roman"/>
              </a:rPr>
              <a:t>Problem is how to convert analog </a:t>
            </a:r>
            <a:r>
              <a:rPr sz="1200" spc="-5" dirty="0">
                <a:latin typeface="Times New Roman"/>
                <a:cs typeface="Times New Roman"/>
              </a:rPr>
              <a:t>signal from infinite number </a:t>
            </a:r>
            <a:r>
              <a:rPr sz="1200" dirty="0">
                <a:latin typeface="Times New Roman"/>
                <a:cs typeface="Times New Roman"/>
              </a:rPr>
              <a:t>of values to  </a:t>
            </a:r>
            <a:r>
              <a:rPr sz="1200" spc="-5" dirty="0">
                <a:latin typeface="Times New Roman"/>
                <a:cs typeface="Times New Roman"/>
              </a:rPr>
              <a:t>discrete no. of values without scarifying</a:t>
            </a:r>
            <a:r>
              <a:rPr sz="1200" spc="-55" dirty="0">
                <a:latin typeface="Times New Roman"/>
                <a:cs typeface="Times New Roman"/>
              </a:rPr>
              <a:t> </a:t>
            </a:r>
            <a:r>
              <a:rPr sz="1200" spc="-5" dirty="0">
                <a:latin typeface="Times New Roman"/>
                <a:cs typeface="Times New Roman"/>
              </a:rPr>
              <a:t>quality</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ct val="100000"/>
              </a:lnSpc>
              <a:buFont typeface="Meiryo"/>
              <a:buChar char="➢"/>
              <a:tabLst>
                <a:tab pos="241300" algn="l"/>
              </a:tabLst>
            </a:pPr>
            <a:r>
              <a:rPr sz="1200" b="1" dirty="0">
                <a:latin typeface="Times New Roman"/>
                <a:cs typeface="Times New Roman"/>
              </a:rPr>
              <a:t>Pulse Amplitude</a:t>
            </a:r>
            <a:r>
              <a:rPr sz="1200" b="1" spc="-105" dirty="0">
                <a:latin typeface="Times New Roman"/>
                <a:cs typeface="Times New Roman"/>
              </a:rPr>
              <a:t> </a:t>
            </a:r>
            <a:r>
              <a:rPr sz="1200" b="1" dirty="0">
                <a:latin typeface="Times New Roman"/>
                <a:cs typeface="Times New Roman"/>
              </a:rPr>
              <a:t>Modulation</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469900" lvl="1" indent="-228600">
              <a:lnSpc>
                <a:spcPts val="1410"/>
              </a:lnSpc>
              <a:buFont typeface="Courier New"/>
              <a:buChar char="o"/>
              <a:tabLst>
                <a:tab pos="469900" algn="l"/>
              </a:tabLst>
            </a:pPr>
            <a:r>
              <a:rPr sz="1200" dirty="0">
                <a:latin typeface="Times New Roman"/>
                <a:cs typeface="Times New Roman"/>
              </a:rPr>
              <a:t>First step in </a:t>
            </a:r>
            <a:r>
              <a:rPr sz="1200" spc="-5" dirty="0">
                <a:latin typeface="Times New Roman"/>
                <a:cs typeface="Times New Roman"/>
              </a:rPr>
              <a:t>Analog-to-Digital</a:t>
            </a:r>
            <a:r>
              <a:rPr sz="1200" spc="-50" dirty="0">
                <a:latin typeface="Times New Roman"/>
                <a:cs typeface="Times New Roman"/>
              </a:rPr>
              <a:t> </a:t>
            </a:r>
            <a:r>
              <a:rPr sz="1200" dirty="0">
                <a:latin typeface="Times New Roman"/>
                <a:cs typeface="Times New Roman"/>
              </a:rPr>
              <a:t>Conversion</a:t>
            </a:r>
            <a:endParaRPr sz="1200">
              <a:latin typeface="Times New Roman"/>
              <a:cs typeface="Times New Roman"/>
            </a:endParaRPr>
          </a:p>
          <a:p>
            <a:pPr marL="469900" marR="5080" lvl="1" indent="-228600">
              <a:lnSpc>
                <a:spcPts val="1370"/>
              </a:lnSpc>
              <a:spcBef>
                <a:spcPts val="70"/>
              </a:spcBef>
              <a:buFont typeface="Courier New"/>
              <a:buChar char="o"/>
              <a:tabLst>
                <a:tab pos="469900" algn="l"/>
              </a:tabLst>
            </a:pPr>
            <a:r>
              <a:rPr sz="1200" dirty="0">
                <a:latin typeface="Times New Roman"/>
                <a:cs typeface="Times New Roman"/>
              </a:rPr>
              <a:t>This </a:t>
            </a:r>
            <a:r>
              <a:rPr sz="1200" spc="-5" dirty="0">
                <a:latin typeface="Times New Roman"/>
                <a:cs typeface="Times New Roman"/>
              </a:rPr>
              <a:t>technique </a:t>
            </a:r>
            <a:r>
              <a:rPr sz="1200" dirty="0">
                <a:latin typeface="Times New Roman"/>
                <a:cs typeface="Times New Roman"/>
              </a:rPr>
              <a:t>takes an Analog </a:t>
            </a:r>
            <a:r>
              <a:rPr sz="1200" spc="-5" dirty="0">
                <a:latin typeface="Times New Roman"/>
                <a:cs typeface="Times New Roman"/>
              </a:rPr>
              <a:t>signal, Samples </a:t>
            </a:r>
            <a:r>
              <a:rPr sz="1200" dirty="0">
                <a:latin typeface="Times New Roman"/>
                <a:cs typeface="Times New Roman"/>
              </a:rPr>
              <a:t>it, and </a:t>
            </a:r>
            <a:r>
              <a:rPr sz="1200" spc="-5" dirty="0">
                <a:latin typeface="Times New Roman"/>
                <a:cs typeface="Times New Roman"/>
              </a:rPr>
              <a:t>Generates </a:t>
            </a:r>
            <a:r>
              <a:rPr sz="1200" dirty="0">
                <a:latin typeface="Times New Roman"/>
                <a:cs typeface="Times New Roman"/>
              </a:rPr>
              <a:t>a </a:t>
            </a:r>
            <a:r>
              <a:rPr sz="1200" spc="-5" dirty="0">
                <a:latin typeface="Times New Roman"/>
                <a:cs typeface="Times New Roman"/>
              </a:rPr>
              <a:t>series  series of Pulses based on </a:t>
            </a:r>
            <a:r>
              <a:rPr sz="1200" dirty="0">
                <a:latin typeface="Times New Roman"/>
                <a:cs typeface="Times New Roman"/>
              </a:rPr>
              <a:t>the </a:t>
            </a:r>
            <a:r>
              <a:rPr sz="1200" spc="-5" dirty="0">
                <a:latin typeface="Times New Roman"/>
                <a:cs typeface="Times New Roman"/>
              </a:rPr>
              <a:t>results of</a:t>
            </a:r>
            <a:r>
              <a:rPr sz="1200" spc="-35" dirty="0">
                <a:latin typeface="Times New Roman"/>
                <a:cs typeface="Times New Roman"/>
              </a:rPr>
              <a:t> </a:t>
            </a:r>
            <a:r>
              <a:rPr sz="1200" spc="-5" dirty="0">
                <a:latin typeface="Times New Roman"/>
                <a:cs typeface="Times New Roman"/>
              </a:rPr>
              <a:t>Sampling</a:t>
            </a:r>
            <a:endParaRPr sz="1200">
              <a:latin typeface="Times New Roman"/>
              <a:cs typeface="Times New Roman"/>
            </a:endParaRPr>
          </a:p>
          <a:p>
            <a:pPr marL="469900" lvl="1" indent="-228600">
              <a:lnSpc>
                <a:spcPts val="1345"/>
              </a:lnSpc>
              <a:buFont typeface="Courier New"/>
              <a:buChar char="o"/>
              <a:tabLst>
                <a:tab pos="469900" algn="l"/>
              </a:tabLst>
            </a:pPr>
            <a:r>
              <a:rPr sz="1200" spc="-5" dirty="0">
                <a:latin typeface="Times New Roman"/>
                <a:cs typeface="Times New Roman"/>
              </a:rPr>
              <a:t>Sampling </a:t>
            </a:r>
            <a:r>
              <a:rPr sz="1200" dirty="0">
                <a:latin typeface="Times New Roman"/>
                <a:cs typeface="Times New Roman"/>
              </a:rPr>
              <a:t>means </a:t>
            </a:r>
            <a:r>
              <a:rPr sz="1200" spc="-5" dirty="0">
                <a:latin typeface="Times New Roman"/>
                <a:cs typeface="Times New Roman"/>
              </a:rPr>
              <a:t>measuring amplitudes </a:t>
            </a:r>
            <a:r>
              <a:rPr sz="1200" dirty="0">
                <a:latin typeface="Times New Roman"/>
                <a:cs typeface="Times New Roman"/>
              </a:rPr>
              <a:t>of signal at equal</a:t>
            </a:r>
            <a:r>
              <a:rPr sz="1200" spc="-15" dirty="0">
                <a:latin typeface="Times New Roman"/>
                <a:cs typeface="Times New Roman"/>
              </a:rPr>
              <a:t> </a:t>
            </a:r>
            <a:r>
              <a:rPr sz="1200" dirty="0">
                <a:latin typeface="Times New Roman"/>
                <a:cs typeface="Times New Roman"/>
              </a:rPr>
              <a:t>intervals</a:t>
            </a:r>
            <a:endParaRPr sz="1200">
              <a:latin typeface="Times New Roman"/>
              <a:cs typeface="Times New Roman"/>
            </a:endParaRPr>
          </a:p>
        </p:txBody>
      </p:sp>
      <p:sp>
        <p:nvSpPr>
          <p:cNvPr id="8" name="object 8"/>
          <p:cNvSpPr/>
          <p:nvPr/>
        </p:nvSpPr>
        <p:spPr>
          <a:xfrm>
            <a:off x="1723644" y="4326635"/>
            <a:ext cx="4344428" cy="138836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587500" y="5705094"/>
            <a:ext cx="5074285" cy="3526154"/>
          </a:xfrm>
          <a:prstGeom prst="rect">
            <a:avLst/>
          </a:prstGeom>
        </p:spPr>
        <p:txBody>
          <a:bodyPr vert="horz" wrap="square" lIns="0" tIns="0" rIns="0" bIns="0" rtlCol="0">
            <a:spAutoFit/>
          </a:bodyPr>
          <a:lstStyle/>
          <a:p>
            <a:pPr marL="469900" indent="-228600">
              <a:lnSpc>
                <a:spcPts val="1410"/>
              </a:lnSpc>
              <a:buFont typeface="Courier New"/>
              <a:buChar char="o"/>
              <a:tabLst>
                <a:tab pos="469900" algn="l"/>
              </a:tabLst>
            </a:pPr>
            <a:r>
              <a:rPr sz="1200" dirty="0">
                <a:latin typeface="Times New Roman"/>
                <a:cs typeface="Times New Roman"/>
              </a:rPr>
              <a:t>The </a:t>
            </a:r>
            <a:r>
              <a:rPr sz="1200" spc="-5" dirty="0">
                <a:latin typeface="Times New Roman"/>
                <a:cs typeface="Times New Roman"/>
              </a:rPr>
              <a:t>original </a:t>
            </a:r>
            <a:r>
              <a:rPr sz="1200" dirty="0">
                <a:latin typeface="Times New Roman"/>
                <a:cs typeface="Times New Roman"/>
              </a:rPr>
              <a:t>signal is </a:t>
            </a:r>
            <a:r>
              <a:rPr sz="1200" spc="-5" dirty="0">
                <a:latin typeface="Times New Roman"/>
                <a:cs typeface="Times New Roman"/>
              </a:rPr>
              <a:t>sampled </a:t>
            </a:r>
            <a:r>
              <a:rPr sz="1200" dirty="0">
                <a:latin typeface="Times New Roman"/>
                <a:cs typeface="Times New Roman"/>
              </a:rPr>
              <a:t>at </a:t>
            </a:r>
            <a:r>
              <a:rPr sz="1200" spc="-5" dirty="0">
                <a:latin typeface="Times New Roman"/>
                <a:cs typeface="Times New Roman"/>
              </a:rPr>
              <a:t>equal</a:t>
            </a:r>
            <a:r>
              <a:rPr sz="1200" dirty="0">
                <a:latin typeface="Times New Roman"/>
                <a:cs typeface="Times New Roman"/>
              </a:rPr>
              <a:t> </a:t>
            </a:r>
            <a:r>
              <a:rPr sz="1200" spc="-5" dirty="0">
                <a:latin typeface="Times New Roman"/>
                <a:cs typeface="Times New Roman"/>
              </a:rPr>
              <a:t>intervals</a:t>
            </a:r>
            <a:endParaRPr sz="1200">
              <a:latin typeface="Times New Roman"/>
              <a:cs typeface="Times New Roman"/>
            </a:endParaRPr>
          </a:p>
          <a:p>
            <a:pPr marL="469900" marR="5715" indent="-228600">
              <a:lnSpc>
                <a:spcPts val="1380"/>
              </a:lnSpc>
              <a:spcBef>
                <a:spcPts val="65"/>
              </a:spcBef>
              <a:buFont typeface="Courier New"/>
              <a:buChar char="o"/>
              <a:tabLst>
                <a:tab pos="469900" algn="l"/>
              </a:tabLst>
            </a:pPr>
            <a:r>
              <a:rPr sz="1200" spc="-5" dirty="0">
                <a:latin typeface="Times New Roman"/>
                <a:cs typeface="Times New Roman"/>
              </a:rPr>
              <a:t>PAM uses </a:t>
            </a:r>
            <a:r>
              <a:rPr sz="1200" dirty="0">
                <a:latin typeface="Times New Roman"/>
                <a:cs typeface="Times New Roman"/>
              </a:rPr>
              <a:t>a technique called </a:t>
            </a:r>
            <a:r>
              <a:rPr sz="1200" spc="-5" dirty="0">
                <a:latin typeface="Times New Roman"/>
                <a:cs typeface="Times New Roman"/>
              </a:rPr>
              <a:t>Sample </a:t>
            </a:r>
            <a:r>
              <a:rPr sz="1200" dirty="0">
                <a:latin typeface="Times New Roman"/>
                <a:cs typeface="Times New Roman"/>
              </a:rPr>
              <a:t>&amp; Hold means </a:t>
            </a:r>
            <a:r>
              <a:rPr sz="1200" spc="-5" dirty="0">
                <a:latin typeface="Times New Roman"/>
                <a:cs typeface="Times New Roman"/>
              </a:rPr>
              <a:t>At </a:t>
            </a:r>
            <a:r>
              <a:rPr sz="1200" dirty="0">
                <a:latin typeface="Times New Roman"/>
                <a:cs typeface="Times New Roman"/>
              </a:rPr>
              <a:t>a given </a:t>
            </a:r>
            <a:r>
              <a:rPr sz="1200" spc="-5" dirty="0">
                <a:latin typeface="Times New Roman"/>
                <a:cs typeface="Times New Roman"/>
              </a:rPr>
              <a:t>moment </a:t>
            </a:r>
            <a:r>
              <a:rPr sz="1200" dirty="0">
                <a:latin typeface="Times New Roman"/>
                <a:cs typeface="Times New Roman"/>
              </a:rPr>
              <a:t>,  signal </a:t>
            </a:r>
            <a:r>
              <a:rPr sz="1200" spc="-5" dirty="0">
                <a:latin typeface="Times New Roman"/>
                <a:cs typeface="Times New Roman"/>
              </a:rPr>
              <a:t>level </a:t>
            </a:r>
            <a:r>
              <a:rPr sz="1200" dirty="0">
                <a:latin typeface="Times New Roman"/>
                <a:cs typeface="Times New Roman"/>
              </a:rPr>
              <a:t>is read, </a:t>
            </a:r>
            <a:r>
              <a:rPr sz="1200" spc="-5" dirty="0">
                <a:latin typeface="Times New Roman"/>
                <a:cs typeface="Times New Roman"/>
              </a:rPr>
              <a:t>then </a:t>
            </a:r>
            <a:r>
              <a:rPr sz="1200" dirty="0">
                <a:latin typeface="Times New Roman"/>
                <a:cs typeface="Times New Roman"/>
              </a:rPr>
              <a:t>held</a:t>
            </a:r>
            <a:r>
              <a:rPr sz="1200" spc="-65" dirty="0">
                <a:latin typeface="Times New Roman"/>
                <a:cs typeface="Times New Roman"/>
              </a:rPr>
              <a:t> </a:t>
            </a:r>
            <a:r>
              <a:rPr sz="1200" spc="-5" dirty="0">
                <a:latin typeface="Times New Roman"/>
                <a:cs typeface="Times New Roman"/>
              </a:rPr>
              <a:t>briefly</a:t>
            </a:r>
            <a:endParaRPr sz="1200">
              <a:latin typeface="Times New Roman"/>
              <a:cs typeface="Times New Roman"/>
            </a:endParaRPr>
          </a:p>
          <a:p>
            <a:pPr marL="469900" marR="5080" indent="-228600">
              <a:lnSpc>
                <a:spcPts val="1380"/>
              </a:lnSpc>
              <a:buFont typeface="Courier New"/>
              <a:buChar char="o"/>
              <a:tabLst>
                <a:tab pos="469900" algn="l"/>
              </a:tabLst>
            </a:pPr>
            <a:r>
              <a:rPr sz="1200" dirty="0">
                <a:latin typeface="Times New Roman"/>
                <a:cs typeface="Times New Roman"/>
              </a:rPr>
              <a:t>The pulses are of any </a:t>
            </a:r>
            <a:r>
              <a:rPr sz="1200" spc="-5" dirty="0">
                <a:latin typeface="Times New Roman"/>
                <a:cs typeface="Times New Roman"/>
              </a:rPr>
              <a:t>amplitude (still </a:t>
            </a:r>
            <a:r>
              <a:rPr sz="1200" dirty="0">
                <a:latin typeface="Times New Roman"/>
                <a:cs typeface="Times New Roman"/>
              </a:rPr>
              <a:t>analog </a:t>
            </a:r>
            <a:r>
              <a:rPr sz="1200" spc="-5" dirty="0">
                <a:latin typeface="Times New Roman"/>
                <a:cs typeface="Times New Roman"/>
              </a:rPr>
              <a:t>not </a:t>
            </a:r>
            <a:r>
              <a:rPr sz="1200" dirty="0">
                <a:latin typeface="Times New Roman"/>
                <a:cs typeface="Times New Roman"/>
              </a:rPr>
              <a:t>digital). To </a:t>
            </a:r>
            <a:r>
              <a:rPr sz="1200" spc="-5" dirty="0">
                <a:latin typeface="Times New Roman"/>
                <a:cs typeface="Times New Roman"/>
              </a:rPr>
              <a:t>make </a:t>
            </a:r>
            <a:r>
              <a:rPr sz="1200" dirty="0">
                <a:latin typeface="Times New Roman"/>
                <a:cs typeface="Times New Roman"/>
              </a:rPr>
              <a:t>them  </a:t>
            </a:r>
            <a:r>
              <a:rPr sz="1200" spc="-5" dirty="0">
                <a:latin typeface="Times New Roman"/>
                <a:cs typeface="Times New Roman"/>
              </a:rPr>
              <a:t>digital, we need</a:t>
            </a:r>
            <a:r>
              <a:rPr sz="1200" spc="-75" dirty="0">
                <a:latin typeface="Times New Roman"/>
                <a:cs typeface="Times New Roman"/>
              </a:rPr>
              <a:t> </a:t>
            </a:r>
            <a:r>
              <a:rPr sz="1200" spc="-10" dirty="0">
                <a:latin typeface="Times New Roman"/>
                <a:cs typeface="Times New Roman"/>
              </a:rPr>
              <a:t>PCM</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ct val="100000"/>
              </a:lnSpc>
              <a:buFont typeface="Meiryo"/>
              <a:buChar char="➢"/>
              <a:tabLst>
                <a:tab pos="241300" algn="l"/>
              </a:tabLst>
            </a:pPr>
            <a:r>
              <a:rPr sz="1200" b="1" spc="-5" dirty="0">
                <a:latin typeface="Times New Roman"/>
                <a:cs typeface="Times New Roman"/>
              </a:rPr>
              <a:t>Pulse Code</a:t>
            </a:r>
            <a:r>
              <a:rPr sz="1200" b="1" spc="-100" dirty="0">
                <a:latin typeface="Times New Roman"/>
                <a:cs typeface="Times New Roman"/>
              </a:rPr>
              <a:t> </a:t>
            </a:r>
            <a:r>
              <a:rPr sz="1200" b="1" spc="-5" dirty="0">
                <a:latin typeface="Times New Roman"/>
                <a:cs typeface="Times New Roman"/>
              </a:rPr>
              <a:t>Modulation</a:t>
            </a:r>
            <a:endParaRPr sz="1200">
              <a:latin typeface="Times New Roman"/>
              <a:cs typeface="Times New Roman"/>
            </a:endParaRPr>
          </a:p>
          <a:p>
            <a:pPr>
              <a:lnSpc>
                <a:spcPct val="100000"/>
              </a:lnSpc>
              <a:spcBef>
                <a:spcPts val="35"/>
              </a:spcBef>
              <a:buFont typeface="Meiryo"/>
              <a:buChar char="➢"/>
            </a:pPr>
            <a:endParaRPr sz="1100">
              <a:latin typeface="Times New Roman"/>
              <a:cs typeface="Times New Roman"/>
            </a:endParaRPr>
          </a:p>
          <a:p>
            <a:pPr marL="469900" lvl="1" indent="-228600">
              <a:lnSpc>
                <a:spcPts val="1410"/>
              </a:lnSpc>
              <a:buFont typeface="Courier New"/>
              <a:buChar char="o"/>
              <a:tabLst>
                <a:tab pos="469900" algn="l"/>
              </a:tabLst>
            </a:pPr>
            <a:r>
              <a:rPr sz="1200" spc="-5" dirty="0">
                <a:latin typeface="Times New Roman"/>
                <a:cs typeface="Times New Roman"/>
              </a:rPr>
              <a:t>Modifies pulses </a:t>
            </a:r>
            <a:r>
              <a:rPr sz="1200" dirty="0">
                <a:latin typeface="Times New Roman"/>
                <a:cs typeface="Times New Roman"/>
              </a:rPr>
              <a:t>created </a:t>
            </a:r>
            <a:r>
              <a:rPr sz="1200" spc="-5" dirty="0">
                <a:latin typeface="Times New Roman"/>
                <a:cs typeface="Times New Roman"/>
              </a:rPr>
              <a:t>by PAM </a:t>
            </a:r>
            <a:r>
              <a:rPr sz="1200" dirty="0">
                <a:latin typeface="Times New Roman"/>
                <a:cs typeface="Times New Roman"/>
              </a:rPr>
              <a:t>to a </a:t>
            </a:r>
            <a:r>
              <a:rPr sz="1200" spc="-5" dirty="0">
                <a:latin typeface="Times New Roman"/>
                <a:cs typeface="Times New Roman"/>
              </a:rPr>
              <a:t>complete </a:t>
            </a:r>
            <a:r>
              <a:rPr sz="1200" dirty="0">
                <a:latin typeface="Times New Roman"/>
                <a:cs typeface="Times New Roman"/>
              </a:rPr>
              <a:t>digital</a:t>
            </a:r>
            <a:r>
              <a:rPr sz="1200" spc="-4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469900" lvl="1" indent="-228600">
              <a:lnSpc>
                <a:spcPts val="1380"/>
              </a:lnSpc>
              <a:buFont typeface="Courier New"/>
              <a:buChar char="o"/>
              <a:tabLst>
                <a:tab pos="469900" algn="l"/>
              </a:tabLst>
            </a:pPr>
            <a:r>
              <a:rPr sz="1200" spc="-5" dirty="0">
                <a:latin typeface="Times New Roman"/>
                <a:cs typeface="Times New Roman"/>
              </a:rPr>
              <a:t>Four Separate</a:t>
            </a:r>
            <a:r>
              <a:rPr sz="1200" spc="-95" dirty="0">
                <a:latin typeface="Times New Roman"/>
                <a:cs typeface="Times New Roman"/>
              </a:rPr>
              <a:t> </a:t>
            </a:r>
            <a:r>
              <a:rPr sz="1200" spc="-5" dirty="0">
                <a:latin typeface="Times New Roman"/>
                <a:cs typeface="Times New Roman"/>
              </a:rPr>
              <a:t>Processes:</a:t>
            </a:r>
            <a:endParaRPr sz="1200">
              <a:latin typeface="Times New Roman"/>
              <a:cs typeface="Times New Roman"/>
            </a:endParaRPr>
          </a:p>
          <a:p>
            <a:pPr marL="1384300" lvl="2" indent="-228600">
              <a:lnSpc>
                <a:spcPts val="1380"/>
              </a:lnSpc>
              <a:buFont typeface="Meiryo"/>
              <a:buChar char="✓"/>
              <a:tabLst>
                <a:tab pos="1384300" algn="l"/>
              </a:tabLst>
            </a:pPr>
            <a:r>
              <a:rPr sz="1200" spc="-10" dirty="0">
                <a:latin typeface="Times New Roman"/>
                <a:cs typeface="Times New Roman"/>
              </a:rPr>
              <a:t>PAM</a:t>
            </a:r>
            <a:endParaRPr sz="1200">
              <a:latin typeface="Times New Roman"/>
              <a:cs typeface="Times New Roman"/>
            </a:endParaRPr>
          </a:p>
          <a:p>
            <a:pPr marL="1384300" lvl="2" indent="-228600">
              <a:lnSpc>
                <a:spcPts val="1380"/>
              </a:lnSpc>
              <a:buFont typeface="Meiryo"/>
              <a:buChar char="✓"/>
              <a:tabLst>
                <a:tab pos="1384300" algn="l"/>
              </a:tabLst>
            </a:pPr>
            <a:r>
              <a:rPr sz="1200" spc="-5" dirty="0">
                <a:latin typeface="Times New Roman"/>
                <a:cs typeface="Times New Roman"/>
              </a:rPr>
              <a:t>Quantization</a:t>
            </a:r>
            <a:endParaRPr sz="1200">
              <a:latin typeface="Times New Roman"/>
              <a:cs typeface="Times New Roman"/>
            </a:endParaRPr>
          </a:p>
          <a:p>
            <a:pPr marL="1384300" lvl="2" indent="-228600">
              <a:lnSpc>
                <a:spcPts val="1380"/>
              </a:lnSpc>
              <a:buFont typeface="Meiryo"/>
              <a:buChar char="✓"/>
              <a:tabLst>
                <a:tab pos="1384300" algn="l"/>
              </a:tabLst>
            </a:pPr>
            <a:r>
              <a:rPr sz="1200" spc="-5" dirty="0">
                <a:latin typeface="Times New Roman"/>
                <a:cs typeface="Times New Roman"/>
              </a:rPr>
              <a:t>Binary</a:t>
            </a:r>
            <a:r>
              <a:rPr sz="1200" spc="-95" dirty="0">
                <a:latin typeface="Times New Roman"/>
                <a:cs typeface="Times New Roman"/>
              </a:rPr>
              <a:t> </a:t>
            </a:r>
            <a:r>
              <a:rPr sz="1200" dirty="0">
                <a:latin typeface="Times New Roman"/>
                <a:cs typeface="Times New Roman"/>
              </a:rPr>
              <a:t>Encoding</a:t>
            </a:r>
            <a:endParaRPr sz="1200">
              <a:latin typeface="Times New Roman"/>
              <a:cs typeface="Times New Roman"/>
            </a:endParaRPr>
          </a:p>
          <a:p>
            <a:pPr marL="1384300" lvl="2" indent="-228600">
              <a:lnSpc>
                <a:spcPts val="1410"/>
              </a:lnSpc>
              <a:buFont typeface="Meiryo"/>
              <a:buChar char="✓"/>
              <a:tabLst>
                <a:tab pos="1384300" algn="l"/>
              </a:tabLst>
            </a:pPr>
            <a:r>
              <a:rPr sz="1200" spc="-5" dirty="0">
                <a:latin typeface="Times New Roman"/>
                <a:cs typeface="Times New Roman"/>
              </a:rPr>
              <a:t>Digital/Digital</a:t>
            </a:r>
            <a:r>
              <a:rPr sz="1200" spc="-30" dirty="0">
                <a:latin typeface="Times New Roman"/>
                <a:cs typeface="Times New Roman"/>
              </a:rPr>
              <a:t> </a:t>
            </a:r>
            <a:r>
              <a:rPr sz="1200" dirty="0">
                <a:latin typeface="Times New Roman"/>
                <a:cs typeface="Times New Roman"/>
              </a:rPr>
              <a:t>Encoding</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1384300" lvl="2" indent="-228600">
              <a:lnSpc>
                <a:spcPts val="1405"/>
              </a:lnSpc>
              <a:spcBef>
                <a:spcPts val="5"/>
              </a:spcBef>
              <a:buFont typeface="Meiryo"/>
              <a:buChar char="✓"/>
              <a:tabLst>
                <a:tab pos="1384300" algn="l"/>
              </a:tabLst>
            </a:pPr>
            <a:r>
              <a:rPr sz="1200" b="1" spc="-5" dirty="0">
                <a:latin typeface="Times New Roman"/>
                <a:cs typeface="Times New Roman"/>
              </a:rPr>
              <a:t>Quantization</a:t>
            </a:r>
            <a:endParaRPr sz="1200">
              <a:latin typeface="Times New Roman"/>
              <a:cs typeface="Times New Roman"/>
            </a:endParaRPr>
          </a:p>
          <a:p>
            <a:pPr marL="1155700">
              <a:lnSpc>
                <a:spcPts val="1405"/>
              </a:lnSpc>
            </a:pPr>
            <a:r>
              <a:rPr sz="1200" spc="-5" dirty="0">
                <a:latin typeface="Times New Roman"/>
                <a:cs typeface="Times New Roman"/>
              </a:rPr>
              <a:t>PCM’s first </a:t>
            </a:r>
            <a:r>
              <a:rPr sz="1200" dirty="0">
                <a:latin typeface="Times New Roman"/>
                <a:cs typeface="Times New Roman"/>
              </a:rPr>
              <a:t>step is</a:t>
            </a:r>
            <a:r>
              <a:rPr sz="1200" spc="-25" dirty="0">
                <a:latin typeface="Times New Roman"/>
                <a:cs typeface="Times New Roman"/>
              </a:rPr>
              <a:t> </a:t>
            </a:r>
            <a:r>
              <a:rPr sz="1200" spc="-5" dirty="0">
                <a:latin typeface="Times New Roman"/>
                <a:cs typeface="Times New Roman"/>
              </a:rPr>
              <a:t>Quantization</a:t>
            </a:r>
            <a:endParaRPr sz="1200">
              <a:latin typeface="Times New Roman"/>
              <a:cs typeface="Times New Roman"/>
            </a:endParaRPr>
          </a:p>
          <a:p>
            <a:pPr>
              <a:lnSpc>
                <a:spcPct val="100000"/>
              </a:lnSpc>
              <a:spcBef>
                <a:spcPts val="45"/>
              </a:spcBef>
            </a:pPr>
            <a:endParaRPr sz="1200">
              <a:latin typeface="Times New Roman"/>
              <a:cs typeface="Times New Roman"/>
            </a:endParaRPr>
          </a:p>
          <a:p>
            <a:pPr marL="1155700" marR="120650">
              <a:lnSpc>
                <a:spcPts val="1380"/>
              </a:lnSpc>
            </a:pPr>
            <a:r>
              <a:rPr sz="1200" b="1" spc="-5" dirty="0">
                <a:latin typeface="Times New Roman"/>
                <a:cs typeface="Times New Roman"/>
              </a:rPr>
              <a:t>“Quantization </a:t>
            </a:r>
            <a:r>
              <a:rPr sz="1200" b="1" dirty="0">
                <a:latin typeface="Times New Roman"/>
                <a:cs typeface="Times New Roman"/>
              </a:rPr>
              <a:t>is a method of assigning integral values in</a:t>
            </a:r>
            <a:r>
              <a:rPr sz="1200" b="1" spc="-70" dirty="0">
                <a:latin typeface="Times New Roman"/>
                <a:cs typeface="Times New Roman"/>
              </a:rPr>
              <a:t> </a:t>
            </a:r>
            <a:r>
              <a:rPr sz="1200" b="1" dirty="0">
                <a:latin typeface="Times New Roman"/>
                <a:cs typeface="Times New Roman"/>
              </a:rPr>
              <a:t>a  specific </a:t>
            </a:r>
            <a:r>
              <a:rPr sz="1200" b="1" spc="-5" dirty="0">
                <a:latin typeface="Times New Roman"/>
                <a:cs typeface="Times New Roman"/>
              </a:rPr>
              <a:t>range </a:t>
            </a:r>
            <a:r>
              <a:rPr sz="1200" b="1" dirty="0">
                <a:latin typeface="Times New Roman"/>
                <a:cs typeface="Times New Roman"/>
              </a:rPr>
              <a:t>to sampled</a:t>
            </a:r>
            <a:r>
              <a:rPr sz="1200" b="1" spc="-85" dirty="0">
                <a:latin typeface="Times New Roman"/>
                <a:cs typeface="Times New Roman"/>
              </a:rPr>
              <a:t> </a:t>
            </a:r>
            <a:r>
              <a:rPr sz="1200" b="1" dirty="0">
                <a:latin typeface="Times New Roman"/>
                <a:cs typeface="Times New Roman"/>
              </a:rPr>
              <a:t>instances”</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80</a:t>
            </a:r>
            <a:endParaRPr sz="1200">
              <a:latin typeface="Times New Roman"/>
              <a:cs typeface="Times New Roman"/>
            </a:endParaRPr>
          </a:p>
        </p:txBody>
      </p:sp>
    </p:spTree>
    <p:extLst>
      <p:ext uri="{BB962C8B-B14F-4D97-AF65-F5344CB8AC3E}">
        <p14:creationId xmlns:p14="http://schemas.microsoft.com/office/powerpoint/2010/main" val="1938187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529333" y="914400"/>
            <a:ext cx="4739195" cy="1792985"/>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2501900" y="2881884"/>
            <a:ext cx="4159250" cy="710565"/>
          </a:xfrm>
          <a:prstGeom prst="rect">
            <a:avLst/>
          </a:prstGeom>
        </p:spPr>
        <p:txBody>
          <a:bodyPr vert="horz" wrap="square" lIns="0" tIns="0" rIns="0" bIns="0" rtlCol="0">
            <a:spAutoFit/>
          </a:bodyPr>
          <a:lstStyle/>
          <a:p>
            <a:pPr marL="12700" marR="5080">
              <a:lnSpc>
                <a:spcPts val="1380"/>
              </a:lnSpc>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a </a:t>
            </a:r>
            <a:r>
              <a:rPr sz="1200" spc="-5" dirty="0">
                <a:latin typeface="Times New Roman"/>
                <a:cs typeface="Times New Roman"/>
              </a:rPr>
              <a:t>simple method </a:t>
            </a:r>
            <a:r>
              <a:rPr sz="1200" dirty="0">
                <a:latin typeface="Times New Roman"/>
                <a:cs typeface="Times New Roman"/>
              </a:rPr>
              <a:t>of assigning sign and </a:t>
            </a:r>
            <a:r>
              <a:rPr sz="1200" spc="-5" dirty="0">
                <a:latin typeface="Times New Roman"/>
                <a:cs typeface="Times New Roman"/>
              </a:rPr>
              <a:t>magnitude  </a:t>
            </a:r>
            <a:r>
              <a:rPr sz="1200" dirty="0">
                <a:latin typeface="Times New Roman"/>
                <a:cs typeface="Times New Roman"/>
              </a:rPr>
              <a:t>values to </a:t>
            </a:r>
            <a:r>
              <a:rPr sz="1200" spc="-5" dirty="0">
                <a:latin typeface="Times New Roman"/>
                <a:cs typeface="Times New Roman"/>
              </a:rPr>
              <a:t>quantized</a:t>
            </a:r>
            <a:r>
              <a:rPr sz="1200" spc="-60" dirty="0">
                <a:latin typeface="Times New Roman"/>
                <a:cs typeface="Times New Roman"/>
              </a:rPr>
              <a:t> </a:t>
            </a:r>
            <a:r>
              <a:rPr sz="1200" spc="-5" dirty="0">
                <a:latin typeface="Times New Roman"/>
                <a:cs typeface="Times New Roman"/>
              </a:rPr>
              <a:t>samples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241300" indent="-228600">
              <a:lnSpc>
                <a:spcPct val="100000"/>
              </a:lnSpc>
              <a:buFont typeface="Meiryo"/>
              <a:buChar char="✓"/>
              <a:tabLst>
                <a:tab pos="241300" algn="l"/>
              </a:tabLst>
            </a:pPr>
            <a:r>
              <a:rPr sz="1200" b="1" spc="-5" dirty="0">
                <a:latin typeface="Times New Roman"/>
                <a:cs typeface="Times New Roman"/>
              </a:rPr>
              <a:t>Results </a:t>
            </a:r>
            <a:r>
              <a:rPr sz="1200" b="1" dirty="0">
                <a:latin typeface="Times New Roman"/>
                <a:cs typeface="Times New Roman"/>
              </a:rPr>
              <a:t>of </a:t>
            </a:r>
            <a:r>
              <a:rPr sz="1200" b="1" spc="-5" dirty="0">
                <a:latin typeface="Times New Roman"/>
                <a:cs typeface="Times New Roman"/>
              </a:rPr>
              <a:t>Binary</a:t>
            </a:r>
            <a:r>
              <a:rPr sz="1200" b="1" spc="-45" dirty="0">
                <a:latin typeface="Times New Roman"/>
                <a:cs typeface="Times New Roman"/>
              </a:rPr>
              <a:t> </a:t>
            </a:r>
            <a:r>
              <a:rPr sz="1200" b="1" dirty="0">
                <a:latin typeface="Times New Roman"/>
                <a:cs typeface="Times New Roman"/>
              </a:rPr>
              <a:t>Encoding</a:t>
            </a:r>
            <a:endParaRPr sz="1200">
              <a:latin typeface="Times New Roman"/>
              <a:cs typeface="Times New Roman"/>
            </a:endParaRPr>
          </a:p>
        </p:txBody>
      </p:sp>
      <p:sp>
        <p:nvSpPr>
          <p:cNvPr id="8" name="object 8"/>
          <p:cNvSpPr/>
          <p:nvPr/>
        </p:nvSpPr>
        <p:spPr>
          <a:xfrm>
            <a:off x="1438655" y="3933444"/>
            <a:ext cx="4918506" cy="1813559"/>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587500" y="6097523"/>
            <a:ext cx="5073650" cy="709295"/>
          </a:xfrm>
          <a:prstGeom prst="rect">
            <a:avLst/>
          </a:prstGeom>
        </p:spPr>
        <p:txBody>
          <a:bodyPr vert="horz" wrap="square" lIns="0" tIns="0" rIns="0" bIns="0" rtlCol="0">
            <a:spAutoFit/>
          </a:bodyPr>
          <a:lstStyle/>
          <a:p>
            <a:pPr marL="927100" marR="5080">
              <a:lnSpc>
                <a:spcPts val="1380"/>
              </a:lnSpc>
            </a:pPr>
            <a:r>
              <a:rPr sz="1200" dirty="0">
                <a:latin typeface="Times New Roman"/>
                <a:cs typeface="Times New Roman"/>
              </a:rPr>
              <a:t>Each value is translated into its </a:t>
            </a:r>
            <a:r>
              <a:rPr sz="1200" spc="-5" dirty="0">
                <a:latin typeface="Times New Roman"/>
                <a:cs typeface="Times New Roman"/>
              </a:rPr>
              <a:t>seven bit binary equivalent. The  </a:t>
            </a:r>
            <a:r>
              <a:rPr sz="1200" dirty="0">
                <a:latin typeface="Times New Roman"/>
                <a:cs typeface="Times New Roman"/>
              </a:rPr>
              <a:t>eight </a:t>
            </a:r>
            <a:r>
              <a:rPr sz="1200" spc="-5" dirty="0">
                <a:latin typeface="Times New Roman"/>
                <a:cs typeface="Times New Roman"/>
              </a:rPr>
              <a:t>bit indicates </a:t>
            </a:r>
            <a:r>
              <a:rPr sz="1200" dirty="0">
                <a:latin typeface="Times New Roman"/>
                <a:cs typeface="Times New Roman"/>
              </a:rPr>
              <a:t>the</a:t>
            </a:r>
            <a:r>
              <a:rPr sz="1200" spc="-70" dirty="0">
                <a:latin typeface="Times New Roman"/>
                <a:cs typeface="Times New Roman"/>
              </a:rPr>
              <a:t> </a:t>
            </a:r>
            <a:r>
              <a:rPr sz="1200" spc="-5" dirty="0">
                <a:latin typeface="Times New Roman"/>
                <a:cs typeface="Times New Roman"/>
              </a:rPr>
              <a:t>sign</a:t>
            </a:r>
            <a:endParaRPr sz="1200">
              <a:latin typeface="Times New Roman"/>
              <a:cs typeface="Times New Roman"/>
            </a:endParaRPr>
          </a:p>
          <a:p>
            <a:pPr>
              <a:lnSpc>
                <a:spcPct val="100000"/>
              </a:lnSpc>
              <a:spcBef>
                <a:spcPts val="25"/>
              </a:spcBef>
            </a:pPr>
            <a:endParaRPr sz="1100">
              <a:latin typeface="Times New Roman"/>
              <a:cs typeface="Times New Roman"/>
            </a:endParaRPr>
          </a:p>
          <a:p>
            <a:pPr marL="241300" indent="-228600">
              <a:lnSpc>
                <a:spcPct val="100000"/>
              </a:lnSpc>
              <a:buFont typeface="Meiryo"/>
              <a:buChar char="➢"/>
              <a:tabLst>
                <a:tab pos="241300" algn="l"/>
              </a:tabLst>
            </a:pPr>
            <a:r>
              <a:rPr sz="1200" b="1" spc="-5" dirty="0">
                <a:latin typeface="Times New Roman"/>
                <a:cs typeface="Times New Roman"/>
              </a:rPr>
              <a:t>Result </a:t>
            </a:r>
            <a:r>
              <a:rPr sz="1200" b="1" dirty="0">
                <a:latin typeface="Times New Roman"/>
                <a:cs typeface="Times New Roman"/>
              </a:rPr>
              <a:t>of</a:t>
            </a:r>
            <a:r>
              <a:rPr sz="1200" b="1" spc="-70" dirty="0">
                <a:latin typeface="Times New Roman"/>
                <a:cs typeface="Times New Roman"/>
              </a:rPr>
              <a:t> </a:t>
            </a:r>
            <a:r>
              <a:rPr sz="1200" b="1" spc="-5" dirty="0">
                <a:latin typeface="Times New Roman"/>
                <a:cs typeface="Times New Roman"/>
              </a:rPr>
              <a:t>PCM</a:t>
            </a:r>
            <a:endParaRPr sz="1200">
              <a:latin typeface="Times New Roman"/>
              <a:cs typeface="Times New Roman"/>
            </a:endParaRPr>
          </a:p>
        </p:txBody>
      </p:sp>
      <p:sp>
        <p:nvSpPr>
          <p:cNvPr id="10" name="object 10"/>
          <p:cNvSpPr/>
          <p:nvPr/>
        </p:nvSpPr>
        <p:spPr>
          <a:xfrm>
            <a:off x="1381505" y="6798564"/>
            <a:ext cx="5029200" cy="1478280"/>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1587500" y="8276081"/>
            <a:ext cx="5073650" cy="885825"/>
          </a:xfrm>
          <a:prstGeom prst="rect">
            <a:avLst/>
          </a:prstGeom>
        </p:spPr>
        <p:txBody>
          <a:bodyPr vert="horz" wrap="square" lIns="0" tIns="0" rIns="0" bIns="0" rtlCol="0">
            <a:spAutoFit/>
          </a:bodyPr>
          <a:lstStyle/>
          <a:p>
            <a:pPr marL="698500" marR="5080">
              <a:lnSpc>
                <a:spcPts val="1380"/>
              </a:lnSpc>
            </a:pPr>
            <a:r>
              <a:rPr sz="1200"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the result of </a:t>
            </a:r>
            <a:r>
              <a:rPr sz="1200" spc="-5" dirty="0">
                <a:latin typeface="Times New Roman"/>
                <a:cs typeface="Times New Roman"/>
              </a:rPr>
              <a:t>PCM </a:t>
            </a:r>
            <a:r>
              <a:rPr sz="1200" dirty="0">
                <a:latin typeface="Times New Roman"/>
                <a:cs typeface="Times New Roman"/>
              </a:rPr>
              <a:t>of </a:t>
            </a:r>
            <a:r>
              <a:rPr sz="1200" spc="-5" dirty="0">
                <a:latin typeface="Times New Roman"/>
                <a:cs typeface="Times New Roman"/>
              </a:rPr>
              <a:t>original signal encoded </a:t>
            </a:r>
            <a:r>
              <a:rPr sz="1200" dirty="0">
                <a:latin typeface="Times New Roman"/>
                <a:cs typeface="Times New Roman"/>
              </a:rPr>
              <a:t>finally </a:t>
            </a:r>
            <a:r>
              <a:rPr sz="1200" spc="-5" dirty="0">
                <a:latin typeface="Times New Roman"/>
                <a:cs typeface="Times New Roman"/>
              </a:rPr>
              <a:t>into  </a:t>
            </a:r>
            <a:r>
              <a:rPr sz="1200" dirty="0">
                <a:latin typeface="Times New Roman"/>
                <a:cs typeface="Times New Roman"/>
              </a:rPr>
              <a:t>a unipolar</a:t>
            </a:r>
            <a:r>
              <a:rPr sz="1200" spc="-10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698500">
              <a:lnSpc>
                <a:spcPts val="1345"/>
              </a:lnSpc>
            </a:pPr>
            <a:r>
              <a:rPr sz="1200" spc="-5" dirty="0">
                <a:latin typeface="Times New Roman"/>
                <a:cs typeface="Times New Roman"/>
              </a:rPr>
              <a:t>Only first </a:t>
            </a:r>
            <a:r>
              <a:rPr sz="1200" dirty="0">
                <a:latin typeface="Times New Roman"/>
                <a:cs typeface="Times New Roman"/>
              </a:rPr>
              <a:t>3 </a:t>
            </a:r>
            <a:r>
              <a:rPr sz="1200" spc="-5" dirty="0">
                <a:latin typeface="Times New Roman"/>
                <a:cs typeface="Times New Roman"/>
              </a:rPr>
              <a:t>values </a:t>
            </a:r>
            <a:r>
              <a:rPr sz="1200" dirty="0">
                <a:latin typeface="Times New Roman"/>
                <a:cs typeface="Times New Roman"/>
              </a:rPr>
              <a:t>are</a:t>
            </a:r>
            <a:r>
              <a:rPr sz="1200" spc="-100" dirty="0">
                <a:latin typeface="Times New Roman"/>
                <a:cs typeface="Times New Roman"/>
              </a:rPr>
              <a:t> </a:t>
            </a:r>
            <a:r>
              <a:rPr sz="1200" spc="-5" dirty="0">
                <a:latin typeface="Times New Roman"/>
                <a:cs typeface="Times New Roman"/>
              </a:rPr>
              <a:t>shown</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ct val="100000"/>
              </a:lnSpc>
              <a:spcBef>
                <a:spcPts val="5"/>
              </a:spcBef>
              <a:buFont typeface="Meiryo"/>
              <a:buChar char="➢"/>
              <a:tabLst>
                <a:tab pos="241300" algn="l"/>
              </a:tabLst>
            </a:pPr>
            <a:r>
              <a:rPr sz="1200" b="1" dirty="0">
                <a:latin typeface="Times New Roman"/>
                <a:cs typeface="Times New Roman"/>
              </a:rPr>
              <a:t>Full PCM</a:t>
            </a:r>
            <a:r>
              <a:rPr sz="1200" b="1" spc="-100" dirty="0">
                <a:latin typeface="Times New Roman"/>
                <a:cs typeface="Times New Roman"/>
              </a:rPr>
              <a:t> </a:t>
            </a:r>
            <a:r>
              <a:rPr sz="1200" b="1" dirty="0">
                <a:latin typeface="Times New Roman"/>
                <a:cs typeface="Times New Roman"/>
              </a:rPr>
              <a:t>Process</a:t>
            </a:r>
            <a:endParaRPr sz="1200">
              <a:latin typeface="Times New Roman"/>
              <a:cs typeface="Times New Roman"/>
            </a:endParaRPr>
          </a:p>
        </p:txBody>
      </p:sp>
      <p:sp>
        <p:nvSpPr>
          <p:cNvPr id="12" name="object 12"/>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3" name="object 13"/>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81</a:t>
            </a:fld>
            <a:endParaRPr dirty="0"/>
          </a:p>
        </p:txBody>
      </p:sp>
    </p:spTree>
    <p:extLst>
      <p:ext uri="{BB962C8B-B14F-4D97-AF65-F5344CB8AC3E}">
        <p14:creationId xmlns:p14="http://schemas.microsoft.com/office/powerpoint/2010/main" val="495375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437894" y="914400"/>
            <a:ext cx="4918113" cy="2998470"/>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587500" y="4076700"/>
            <a:ext cx="5073015" cy="142176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Sampling</a:t>
            </a:r>
            <a:r>
              <a:rPr sz="1200" b="1" spc="-105" dirty="0">
                <a:latin typeface="Times New Roman"/>
                <a:cs typeface="Times New Roman"/>
              </a:rPr>
              <a:t> </a:t>
            </a:r>
            <a:r>
              <a:rPr sz="1200" b="1" dirty="0">
                <a:latin typeface="Times New Roman"/>
                <a:cs typeface="Times New Roman"/>
              </a:rPr>
              <a:t>Rate</a:t>
            </a:r>
            <a:endParaRPr sz="1200">
              <a:latin typeface="Times New Roman"/>
              <a:cs typeface="Times New Roman"/>
            </a:endParaRPr>
          </a:p>
          <a:p>
            <a:pPr marL="469900" marR="5080" lvl="1" indent="-228600">
              <a:lnSpc>
                <a:spcPts val="1380"/>
              </a:lnSpc>
              <a:spcBef>
                <a:spcPts val="60"/>
              </a:spcBef>
              <a:buFont typeface="Courier New"/>
              <a:buChar char="o"/>
              <a:tabLst>
                <a:tab pos="469900" algn="l"/>
              </a:tabLst>
            </a:pPr>
            <a:r>
              <a:rPr sz="1200" dirty="0">
                <a:latin typeface="Times New Roman"/>
                <a:cs typeface="Times New Roman"/>
              </a:rPr>
              <a:t>The accuracy of any digital </a:t>
            </a:r>
            <a:r>
              <a:rPr sz="1200" spc="-5" dirty="0">
                <a:latin typeface="Times New Roman"/>
                <a:cs typeface="Times New Roman"/>
              </a:rPr>
              <a:t>reproduction </a:t>
            </a:r>
            <a:r>
              <a:rPr sz="1200" dirty="0">
                <a:latin typeface="Times New Roman"/>
                <a:cs typeface="Times New Roman"/>
              </a:rPr>
              <a:t>of an </a:t>
            </a:r>
            <a:r>
              <a:rPr sz="1200" spc="-5" dirty="0">
                <a:latin typeface="Times New Roman"/>
                <a:cs typeface="Times New Roman"/>
              </a:rPr>
              <a:t>analog signal </a:t>
            </a:r>
            <a:r>
              <a:rPr sz="1200" dirty="0">
                <a:latin typeface="Times New Roman"/>
                <a:cs typeface="Times New Roman"/>
              </a:rPr>
              <a:t>depends </a:t>
            </a:r>
            <a:r>
              <a:rPr sz="1200" spc="-5" dirty="0">
                <a:latin typeface="Times New Roman"/>
                <a:cs typeface="Times New Roman"/>
              </a:rPr>
              <a:t>upon  </a:t>
            </a:r>
            <a:r>
              <a:rPr sz="1200" dirty="0">
                <a:latin typeface="Times New Roman"/>
                <a:cs typeface="Times New Roman"/>
              </a:rPr>
              <a:t>the o. of </a:t>
            </a:r>
            <a:r>
              <a:rPr sz="1200" spc="-5" dirty="0">
                <a:latin typeface="Times New Roman"/>
                <a:cs typeface="Times New Roman"/>
              </a:rPr>
              <a:t>samples</a:t>
            </a:r>
            <a:r>
              <a:rPr sz="1200" spc="-85" dirty="0">
                <a:latin typeface="Times New Roman"/>
                <a:cs typeface="Times New Roman"/>
              </a:rPr>
              <a:t> </a:t>
            </a:r>
            <a:r>
              <a:rPr sz="1200" dirty="0">
                <a:latin typeface="Times New Roman"/>
                <a:cs typeface="Times New Roman"/>
              </a:rPr>
              <a:t>taken</a:t>
            </a:r>
            <a:endParaRPr sz="1200">
              <a:latin typeface="Times New Roman"/>
              <a:cs typeface="Times New Roman"/>
            </a:endParaRPr>
          </a:p>
          <a:p>
            <a:pPr marL="469900" lvl="1" indent="-228600">
              <a:lnSpc>
                <a:spcPts val="1345"/>
              </a:lnSpc>
              <a:buFont typeface="Courier New"/>
              <a:buChar char="o"/>
              <a:tabLst>
                <a:tab pos="469900" algn="l"/>
              </a:tabLst>
            </a:pPr>
            <a:r>
              <a:rPr sz="1200" spc="-5" dirty="0">
                <a:latin typeface="Times New Roman"/>
                <a:cs typeface="Times New Roman"/>
              </a:rPr>
              <a:t>How many samples </a:t>
            </a:r>
            <a:r>
              <a:rPr sz="1200" dirty="0">
                <a:latin typeface="Times New Roman"/>
                <a:cs typeface="Times New Roman"/>
              </a:rPr>
              <a:t>are</a:t>
            </a:r>
            <a:r>
              <a:rPr sz="1200" spc="-5" dirty="0">
                <a:latin typeface="Times New Roman"/>
                <a:cs typeface="Times New Roman"/>
              </a:rPr>
              <a:t> sufficient?</a:t>
            </a:r>
            <a:endParaRPr sz="1200">
              <a:latin typeface="Times New Roman"/>
              <a:cs typeface="Times New Roman"/>
            </a:endParaRPr>
          </a:p>
          <a:p>
            <a:pPr lvl="1">
              <a:lnSpc>
                <a:spcPct val="100000"/>
              </a:lnSpc>
              <a:spcBef>
                <a:spcPts val="5"/>
              </a:spcBef>
              <a:buFont typeface="Courier New"/>
              <a:buChar char="o"/>
            </a:pPr>
            <a:endParaRPr sz="1150">
              <a:latin typeface="Times New Roman"/>
              <a:cs typeface="Times New Roman"/>
            </a:endParaRPr>
          </a:p>
          <a:p>
            <a:pPr marL="469900" lvl="1" indent="-228600">
              <a:lnSpc>
                <a:spcPts val="1410"/>
              </a:lnSpc>
              <a:spcBef>
                <a:spcPts val="5"/>
              </a:spcBef>
              <a:buFont typeface="Courier New"/>
              <a:buChar char="o"/>
              <a:tabLst>
                <a:tab pos="469900" algn="l"/>
              </a:tabLst>
            </a:pPr>
            <a:r>
              <a:rPr sz="1200" b="1" dirty="0">
                <a:latin typeface="Times New Roman"/>
                <a:cs typeface="Times New Roman"/>
              </a:rPr>
              <a:t>&lt;</a:t>
            </a:r>
            <a:r>
              <a:rPr sz="1200" b="1" i="1" dirty="0">
                <a:latin typeface="Times New Roman"/>
                <a:cs typeface="Times New Roman"/>
              </a:rPr>
              <a:t>Nyquist</a:t>
            </a:r>
            <a:r>
              <a:rPr sz="1200" b="1" i="1" spc="-80" dirty="0">
                <a:latin typeface="Times New Roman"/>
                <a:cs typeface="Times New Roman"/>
              </a:rPr>
              <a:t> </a:t>
            </a:r>
            <a:r>
              <a:rPr sz="1200" b="1" i="1" spc="-5" dirty="0">
                <a:latin typeface="Times New Roman"/>
                <a:cs typeface="Times New Roman"/>
              </a:rPr>
              <a:t>theorem</a:t>
            </a:r>
            <a:r>
              <a:rPr sz="1200" b="1" spc="-5" dirty="0">
                <a:latin typeface="Times New Roman"/>
                <a:cs typeface="Times New Roman"/>
              </a:rPr>
              <a:t>&gt;</a:t>
            </a:r>
            <a:endParaRPr sz="1200">
              <a:latin typeface="Times New Roman"/>
              <a:cs typeface="Times New Roman"/>
            </a:endParaRPr>
          </a:p>
          <a:p>
            <a:pPr marL="1384300" marR="451484" lvl="2" indent="-228600">
              <a:lnSpc>
                <a:spcPts val="1380"/>
              </a:lnSpc>
              <a:spcBef>
                <a:spcPts val="65"/>
              </a:spcBef>
              <a:buFont typeface="Meiryo"/>
              <a:buChar char="▪"/>
              <a:tabLst>
                <a:tab pos="1383665" algn="l"/>
                <a:tab pos="1384300" algn="l"/>
              </a:tabLst>
            </a:pPr>
            <a:r>
              <a:rPr sz="1200" b="1" dirty="0">
                <a:latin typeface="Times New Roman"/>
                <a:cs typeface="Times New Roman"/>
              </a:rPr>
              <a:t>The sapling rate must be at least </a:t>
            </a:r>
            <a:r>
              <a:rPr sz="1200" b="1" spc="-5" dirty="0">
                <a:latin typeface="Times New Roman"/>
                <a:cs typeface="Times New Roman"/>
              </a:rPr>
              <a:t>twice </a:t>
            </a:r>
            <a:r>
              <a:rPr sz="1200" b="1" dirty="0">
                <a:latin typeface="Times New Roman"/>
                <a:cs typeface="Times New Roman"/>
              </a:rPr>
              <a:t>the</a:t>
            </a:r>
            <a:r>
              <a:rPr sz="1200" b="1" spc="-105" dirty="0">
                <a:latin typeface="Times New Roman"/>
                <a:cs typeface="Times New Roman"/>
              </a:rPr>
              <a:t> </a:t>
            </a:r>
            <a:r>
              <a:rPr sz="1200" b="1" dirty="0">
                <a:latin typeface="Times New Roman"/>
                <a:cs typeface="Times New Roman"/>
              </a:rPr>
              <a:t>highest  frequency</a:t>
            </a:r>
            <a:endParaRPr sz="1200">
              <a:latin typeface="Times New Roman"/>
              <a:cs typeface="Times New Roman"/>
            </a:endParaRPr>
          </a:p>
        </p:txBody>
      </p:sp>
      <p:sp>
        <p:nvSpPr>
          <p:cNvPr id="8" name="object 8"/>
          <p:cNvSpPr/>
          <p:nvPr/>
        </p:nvSpPr>
        <p:spPr>
          <a:xfrm>
            <a:off x="1600200" y="6015228"/>
            <a:ext cx="5260187" cy="2282190"/>
          </a:xfrm>
          <a:prstGeom prst="rect">
            <a:avLst/>
          </a:prstGeom>
          <a:blipFill>
            <a:blip r:embed="rId3" cstate="print"/>
            <a:stretch>
              <a:fillRect/>
            </a:stretch>
          </a:blipFill>
        </p:spPr>
        <p:txBody>
          <a:bodyPr wrap="square" lIns="0" tIns="0" rIns="0" bIns="0" rtlCol="0"/>
          <a:lstStyle/>
          <a:p>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82</a:t>
            </a:fld>
            <a:endParaRPr dirty="0"/>
          </a:p>
        </p:txBody>
      </p:sp>
    </p:spTree>
    <p:extLst>
      <p:ext uri="{BB962C8B-B14F-4D97-AF65-F5344CB8AC3E}">
        <p14:creationId xmlns:p14="http://schemas.microsoft.com/office/powerpoint/2010/main" val="3854684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913755" cy="3740785"/>
          </a:xfrm>
          <a:prstGeom prst="rect">
            <a:avLst/>
          </a:prstGeom>
        </p:spPr>
        <p:txBody>
          <a:bodyPr vert="horz" wrap="square" lIns="0" tIns="0" rIns="0" bIns="0" rtlCol="0">
            <a:spAutoFit/>
          </a:bodyPr>
          <a:lstStyle/>
          <a:p>
            <a:pPr marL="698500" indent="-228600">
              <a:lnSpc>
                <a:spcPts val="1405"/>
              </a:lnSpc>
              <a:buFont typeface="Meiryo"/>
              <a:buChar char="➢"/>
              <a:tabLst>
                <a:tab pos="698500" algn="l"/>
              </a:tabLst>
            </a:pPr>
            <a:r>
              <a:rPr sz="1200" b="1" dirty="0">
                <a:latin typeface="Times New Roman"/>
                <a:cs typeface="Times New Roman"/>
              </a:rPr>
              <a:t>Bit</a:t>
            </a:r>
            <a:r>
              <a:rPr sz="1200" b="1" spc="-100" dirty="0">
                <a:latin typeface="Times New Roman"/>
                <a:cs typeface="Times New Roman"/>
              </a:rPr>
              <a:t> </a:t>
            </a:r>
            <a:r>
              <a:rPr sz="1200" b="1" dirty="0">
                <a:latin typeface="Times New Roman"/>
                <a:cs typeface="Times New Roman"/>
              </a:rPr>
              <a:t>Rate</a:t>
            </a:r>
            <a:endParaRPr sz="1200">
              <a:latin typeface="Times New Roman"/>
              <a:cs typeface="Times New Roman"/>
            </a:endParaRPr>
          </a:p>
          <a:p>
            <a:pPr marL="927100" lvl="1" indent="-228600">
              <a:lnSpc>
                <a:spcPts val="1375"/>
              </a:lnSpc>
              <a:buFont typeface="Courier New"/>
              <a:buChar char="o"/>
              <a:tabLst>
                <a:tab pos="927100" algn="l"/>
              </a:tabLst>
            </a:pPr>
            <a:r>
              <a:rPr sz="1200" spc="-5" dirty="0">
                <a:latin typeface="Times New Roman"/>
                <a:cs typeface="Times New Roman"/>
              </a:rPr>
              <a:t>Sampling Rate given by </a:t>
            </a:r>
            <a:r>
              <a:rPr sz="1200" b="1" spc="-5" dirty="0">
                <a:latin typeface="Times New Roman"/>
                <a:cs typeface="Times New Roman"/>
              </a:rPr>
              <a:t>Nyquist</a:t>
            </a:r>
            <a:r>
              <a:rPr sz="1200" b="1" spc="-70" dirty="0">
                <a:latin typeface="Times New Roman"/>
                <a:cs typeface="Times New Roman"/>
              </a:rPr>
              <a:t> </a:t>
            </a:r>
            <a:r>
              <a:rPr sz="1200" b="1" spc="-5" dirty="0">
                <a:latin typeface="Times New Roman"/>
                <a:cs typeface="Times New Roman"/>
              </a:rPr>
              <a:t>Theorum</a:t>
            </a:r>
            <a:endParaRPr sz="1200">
              <a:latin typeface="Times New Roman"/>
              <a:cs typeface="Times New Roman"/>
            </a:endParaRPr>
          </a:p>
          <a:p>
            <a:pPr marL="927100" marR="388620" lvl="1" indent="-228600">
              <a:lnSpc>
                <a:spcPts val="1380"/>
              </a:lnSpc>
              <a:spcBef>
                <a:spcPts val="65"/>
              </a:spcBef>
              <a:buFont typeface="Courier New"/>
              <a:buChar char="o"/>
              <a:tabLst>
                <a:tab pos="927100" algn="l"/>
              </a:tabLst>
            </a:pPr>
            <a:r>
              <a:rPr sz="1200" dirty="0">
                <a:latin typeface="Times New Roman"/>
                <a:cs typeface="Times New Roman"/>
              </a:rPr>
              <a:t>No. of bits per </a:t>
            </a:r>
            <a:r>
              <a:rPr sz="1200" spc="-5" dirty="0">
                <a:latin typeface="Times New Roman"/>
                <a:cs typeface="Times New Roman"/>
              </a:rPr>
              <a:t>sample </a:t>
            </a:r>
            <a:r>
              <a:rPr sz="1200" dirty="0">
                <a:latin typeface="Times New Roman"/>
                <a:cs typeface="Times New Roman"/>
              </a:rPr>
              <a:t>chosen </a:t>
            </a:r>
            <a:r>
              <a:rPr sz="1200" spc="-5" dirty="0">
                <a:latin typeface="Times New Roman"/>
                <a:cs typeface="Times New Roman"/>
              </a:rPr>
              <a:t>according </a:t>
            </a:r>
            <a:r>
              <a:rPr sz="1200" dirty="0">
                <a:latin typeface="Times New Roman"/>
                <a:cs typeface="Times New Roman"/>
              </a:rPr>
              <a:t>to the </a:t>
            </a:r>
            <a:r>
              <a:rPr sz="1200" spc="-5" dirty="0">
                <a:latin typeface="Times New Roman"/>
                <a:cs typeface="Times New Roman"/>
              </a:rPr>
              <a:t>Precision </a:t>
            </a:r>
            <a:r>
              <a:rPr sz="1200" dirty="0">
                <a:latin typeface="Times New Roman"/>
                <a:cs typeface="Times New Roman"/>
              </a:rPr>
              <a:t>needed at the  receiver</a:t>
            </a:r>
            <a:r>
              <a:rPr sz="1200" spc="-90" dirty="0">
                <a:latin typeface="Times New Roman"/>
                <a:cs typeface="Times New Roman"/>
              </a:rPr>
              <a:t> </a:t>
            </a:r>
            <a:r>
              <a:rPr sz="1200" spc="-5" dirty="0">
                <a:latin typeface="Times New Roman"/>
                <a:cs typeface="Times New Roman"/>
              </a:rPr>
              <a:t>end.</a:t>
            </a:r>
            <a:endParaRPr sz="1200">
              <a:latin typeface="Times New Roman"/>
              <a:cs typeface="Times New Roman"/>
            </a:endParaRPr>
          </a:p>
          <a:p>
            <a:pPr marL="751205">
              <a:lnSpc>
                <a:spcPts val="2585"/>
              </a:lnSpc>
            </a:pPr>
            <a:r>
              <a:rPr sz="2300" i="1" spc="5" dirty="0">
                <a:latin typeface="Times New Roman"/>
                <a:cs typeface="Times New Roman"/>
              </a:rPr>
              <a:t>BitRate</a:t>
            </a:r>
            <a:r>
              <a:rPr sz="2300" i="1" spc="-65" dirty="0">
                <a:latin typeface="Times New Roman"/>
                <a:cs typeface="Times New Roman"/>
              </a:rPr>
              <a:t> </a:t>
            </a:r>
            <a:r>
              <a:rPr sz="2300" spc="5" dirty="0">
                <a:latin typeface="Symbol"/>
                <a:cs typeface="Symbol"/>
              </a:rPr>
              <a:t></a:t>
            </a:r>
            <a:r>
              <a:rPr sz="2300" spc="-15" dirty="0">
                <a:latin typeface="Times New Roman"/>
                <a:cs typeface="Times New Roman"/>
              </a:rPr>
              <a:t> </a:t>
            </a:r>
            <a:r>
              <a:rPr sz="2300" i="1" spc="5" dirty="0">
                <a:latin typeface="Times New Roman"/>
                <a:cs typeface="Times New Roman"/>
              </a:rPr>
              <a:t>SamplingRate</a:t>
            </a:r>
            <a:r>
              <a:rPr sz="2300" i="1" spc="-340" dirty="0">
                <a:latin typeface="Times New Roman"/>
                <a:cs typeface="Times New Roman"/>
              </a:rPr>
              <a:t> </a:t>
            </a:r>
            <a:r>
              <a:rPr sz="2300" spc="5" dirty="0">
                <a:latin typeface="Symbol"/>
                <a:cs typeface="Symbol"/>
              </a:rPr>
              <a:t></a:t>
            </a:r>
            <a:r>
              <a:rPr sz="2300" spc="-160" dirty="0">
                <a:latin typeface="Times New Roman"/>
                <a:cs typeface="Times New Roman"/>
              </a:rPr>
              <a:t> </a:t>
            </a:r>
            <a:r>
              <a:rPr sz="2300" i="1" spc="-15" dirty="0">
                <a:latin typeface="Times New Roman"/>
                <a:cs typeface="Times New Roman"/>
              </a:rPr>
              <a:t>No</a:t>
            </a:r>
            <a:r>
              <a:rPr sz="2300" spc="-15" dirty="0">
                <a:latin typeface="Times New Roman"/>
                <a:cs typeface="Times New Roman"/>
              </a:rPr>
              <a:t>.</a:t>
            </a:r>
            <a:r>
              <a:rPr sz="2300" i="1" spc="-15" dirty="0">
                <a:latin typeface="Times New Roman"/>
                <a:cs typeface="Times New Roman"/>
              </a:rPr>
              <a:t>ofbits</a:t>
            </a:r>
            <a:r>
              <a:rPr sz="2300" i="1" spc="-175" dirty="0">
                <a:latin typeface="Times New Roman"/>
                <a:cs typeface="Times New Roman"/>
              </a:rPr>
              <a:t> </a:t>
            </a:r>
            <a:r>
              <a:rPr sz="2300" dirty="0">
                <a:latin typeface="Times New Roman"/>
                <a:cs typeface="Times New Roman"/>
              </a:rPr>
              <a:t>/</a:t>
            </a:r>
            <a:r>
              <a:rPr sz="2300" spc="-145" dirty="0">
                <a:latin typeface="Times New Roman"/>
                <a:cs typeface="Times New Roman"/>
              </a:rPr>
              <a:t> </a:t>
            </a:r>
            <a:r>
              <a:rPr sz="2300" i="1" spc="5" dirty="0">
                <a:latin typeface="Times New Roman"/>
                <a:cs typeface="Times New Roman"/>
              </a:rPr>
              <a:t>sample</a:t>
            </a:r>
            <a:endParaRPr sz="2300">
              <a:latin typeface="Times New Roman"/>
              <a:cs typeface="Times New Roman"/>
            </a:endParaRPr>
          </a:p>
          <a:p>
            <a:pPr>
              <a:lnSpc>
                <a:spcPct val="100000"/>
              </a:lnSpc>
              <a:spcBef>
                <a:spcPts val="15"/>
              </a:spcBef>
            </a:pPr>
            <a:endParaRPr sz="2750">
              <a:latin typeface="Times New Roman"/>
              <a:cs typeface="Times New Roman"/>
            </a:endParaRPr>
          </a:p>
          <a:p>
            <a:pPr marL="12700">
              <a:lnSpc>
                <a:spcPct val="100000"/>
              </a:lnSpc>
              <a:spcBef>
                <a:spcPts val="5"/>
              </a:spcBef>
            </a:pPr>
            <a:r>
              <a:rPr sz="1200" b="1" dirty="0">
                <a:latin typeface="Times New Roman"/>
                <a:cs typeface="Times New Roman"/>
              </a:rPr>
              <a:t>Summary</a:t>
            </a:r>
            <a:endParaRPr sz="1200">
              <a:latin typeface="Times New Roman"/>
              <a:cs typeface="Times New Roman"/>
            </a:endParaRPr>
          </a:p>
          <a:p>
            <a:pPr>
              <a:lnSpc>
                <a:spcPct val="100000"/>
              </a:lnSpc>
              <a:spcBef>
                <a:spcPts val="40"/>
              </a:spcBef>
            </a:pPr>
            <a:endParaRPr sz="11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Analog-to-Digital</a:t>
            </a:r>
            <a:r>
              <a:rPr sz="1200" spc="-25" dirty="0">
                <a:latin typeface="Times New Roman"/>
                <a:cs typeface="Times New Roman"/>
              </a:rPr>
              <a:t> </a:t>
            </a:r>
            <a:r>
              <a:rPr sz="1200" dirty="0">
                <a:latin typeface="Times New Roman"/>
                <a:cs typeface="Times New Roman"/>
              </a:rPr>
              <a:t>Conversion</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Pulse Code Modulation</a:t>
            </a:r>
            <a:r>
              <a:rPr sz="1200" spc="-120" dirty="0">
                <a:latin typeface="Times New Roman"/>
                <a:cs typeface="Times New Roman"/>
              </a:rPr>
              <a:t> </a:t>
            </a:r>
            <a:r>
              <a:rPr sz="1200" dirty="0">
                <a:latin typeface="Times New Roman"/>
                <a:cs typeface="Times New Roman"/>
              </a:rPr>
              <a:t>(PCM)</a:t>
            </a:r>
            <a:endParaRPr sz="1200">
              <a:latin typeface="Times New Roman"/>
              <a:cs typeface="Times New Roman"/>
            </a:endParaRPr>
          </a:p>
          <a:p>
            <a:pPr marL="927100" lvl="1" indent="-229235">
              <a:lnSpc>
                <a:spcPts val="1380"/>
              </a:lnSpc>
              <a:buChar char="–"/>
              <a:tabLst>
                <a:tab pos="926465" algn="l"/>
                <a:tab pos="927100" algn="l"/>
              </a:tabLst>
            </a:pPr>
            <a:r>
              <a:rPr sz="1200" dirty="0">
                <a:latin typeface="Times New Roman"/>
                <a:cs typeface="Times New Roman"/>
              </a:rPr>
              <a:t>Pulse </a:t>
            </a:r>
            <a:r>
              <a:rPr sz="1200" spc="-5" dirty="0">
                <a:latin typeface="Times New Roman"/>
                <a:cs typeface="Times New Roman"/>
              </a:rPr>
              <a:t>Amplitude </a:t>
            </a:r>
            <a:r>
              <a:rPr sz="1200" dirty="0">
                <a:latin typeface="Times New Roman"/>
                <a:cs typeface="Times New Roman"/>
              </a:rPr>
              <a:t>Modulation</a:t>
            </a:r>
            <a:r>
              <a:rPr sz="1200" spc="-40" dirty="0">
                <a:latin typeface="Times New Roman"/>
                <a:cs typeface="Times New Roman"/>
              </a:rPr>
              <a:t> </a:t>
            </a:r>
            <a:r>
              <a:rPr sz="1200" spc="-5" dirty="0">
                <a:latin typeface="Times New Roman"/>
                <a:cs typeface="Times New Roman"/>
              </a:rPr>
              <a:t>(PAM)</a:t>
            </a:r>
            <a:endParaRPr sz="1200">
              <a:latin typeface="Times New Roman"/>
              <a:cs typeface="Times New Roman"/>
            </a:endParaRPr>
          </a:p>
          <a:p>
            <a:pPr marL="927100" lvl="1" indent="-228600">
              <a:lnSpc>
                <a:spcPts val="1380"/>
              </a:lnSpc>
              <a:buChar char="–"/>
              <a:tabLst>
                <a:tab pos="926465" algn="l"/>
                <a:tab pos="927100" algn="l"/>
              </a:tabLst>
            </a:pPr>
            <a:r>
              <a:rPr sz="1200" spc="-5" dirty="0">
                <a:latin typeface="Times New Roman"/>
                <a:cs typeface="Times New Roman"/>
              </a:rPr>
              <a:t>Quantization</a:t>
            </a:r>
            <a:endParaRPr sz="1200">
              <a:latin typeface="Times New Roman"/>
              <a:cs typeface="Times New Roman"/>
            </a:endParaRPr>
          </a:p>
          <a:p>
            <a:pPr marL="927100" lvl="1" indent="-228600">
              <a:lnSpc>
                <a:spcPts val="1380"/>
              </a:lnSpc>
              <a:buChar char="–"/>
              <a:tabLst>
                <a:tab pos="926465" algn="l"/>
                <a:tab pos="927100" algn="l"/>
              </a:tabLst>
            </a:pPr>
            <a:r>
              <a:rPr sz="1200" spc="-5" dirty="0">
                <a:latin typeface="Times New Roman"/>
                <a:cs typeface="Times New Roman"/>
              </a:rPr>
              <a:t>Binary</a:t>
            </a:r>
            <a:r>
              <a:rPr sz="1200" spc="-95" dirty="0">
                <a:latin typeface="Times New Roman"/>
                <a:cs typeface="Times New Roman"/>
              </a:rPr>
              <a:t> </a:t>
            </a:r>
            <a:r>
              <a:rPr sz="1200" dirty="0">
                <a:latin typeface="Times New Roman"/>
                <a:cs typeface="Times New Roman"/>
              </a:rPr>
              <a:t>Encoding</a:t>
            </a:r>
            <a:endParaRPr sz="1200">
              <a:latin typeface="Times New Roman"/>
              <a:cs typeface="Times New Roman"/>
            </a:endParaRPr>
          </a:p>
          <a:p>
            <a:pPr marL="927100" lvl="1" indent="-228600">
              <a:lnSpc>
                <a:spcPts val="1410"/>
              </a:lnSpc>
              <a:buChar char="–"/>
              <a:tabLst>
                <a:tab pos="926465" algn="l"/>
                <a:tab pos="927100" algn="l"/>
              </a:tabLst>
            </a:pPr>
            <a:r>
              <a:rPr sz="1200" dirty="0">
                <a:latin typeface="Times New Roman"/>
                <a:cs typeface="Times New Roman"/>
              </a:rPr>
              <a:t>Digital-To-Digital</a:t>
            </a:r>
            <a:r>
              <a:rPr sz="1200" spc="-100" dirty="0">
                <a:latin typeface="Times New Roman"/>
                <a:cs typeface="Times New Roman"/>
              </a:rPr>
              <a:t> </a:t>
            </a:r>
            <a:r>
              <a:rPr sz="1200" dirty="0">
                <a:latin typeface="Times New Roman"/>
                <a:cs typeface="Times New Roman"/>
              </a:rPr>
              <a:t>Conversion</a:t>
            </a:r>
            <a:endParaRPr sz="1200">
              <a:latin typeface="Times New Roman"/>
              <a:cs typeface="Times New Roman"/>
            </a:endParaRPr>
          </a:p>
          <a:p>
            <a:pPr lvl="1">
              <a:lnSpc>
                <a:spcPct val="100000"/>
              </a:lnSpc>
              <a:spcBef>
                <a:spcPts val="5"/>
              </a:spcBef>
              <a:buFont typeface="Times New Roman"/>
              <a:buChar char="–"/>
            </a:pPr>
            <a:endParaRPr sz="1150">
              <a:latin typeface="Times New Roman"/>
              <a:cs typeface="Times New Roman"/>
            </a:endParaRPr>
          </a:p>
          <a:p>
            <a:pPr marL="12700">
              <a:lnSpc>
                <a:spcPct val="100000"/>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a:lnSpc>
                <a:spcPct val="100000"/>
              </a:lnSpc>
              <a:spcBef>
                <a:spcPts val="20"/>
              </a:spcBef>
            </a:pPr>
            <a:endParaRPr sz="1200">
              <a:latin typeface="Times New Roman"/>
              <a:cs typeface="Times New Roman"/>
            </a:endParaRPr>
          </a:p>
          <a:p>
            <a:pPr marL="469900" marR="387985" indent="-228600">
              <a:lnSpc>
                <a:spcPts val="1380"/>
              </a:lnSpc>
              <a:spcBef>
                <a:spcPts val="5"/>
              </a:spcBef>
              <a:buFont typeface="Meiryo"/>
              <a:buChar char="*"/>
              <a:tabLst>
                <a:tab pos="469265" algn="l"/>
                <a:tab pos="469900" algn="l"/>
              </a:tabLst>
            </a:pPr>
            <a:r>
              <a:rPr sz="1200" dirty="0">
                <a:latin typeface="Times New Roman"/>
                <a:cs typeface="Times New Roman"/>
              </a:rPr>
              <a:t>Section 5.2, “Data Communications and Networking” 4th </a:t>
            </a:r>
            <a:r>
              <a:rPr sz="1200" spc="-5" dirty="0">
                <a:latin typeface="Times New Roman"/>
                <a:cs typeface="Times New Roman"/>
              </a:rPr>
              <a:t>Edition </a:t>
            </a:r>
            <a:r>
              <a:rPr sz="1200" dirty="0">
                <a:latin typeface="Times New Roman"/>
                <a:cs typeface="Times New Roman"/>
              </a:rPr>
              <a:t>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83</a:t>
            </a:fld>
            <a:endParaRPr dirty="0"/>
          </a:p>
        </p:txBody>
      </p:sp>
    </p:spTree>
    <p:extLst>
      <p:ext uri="{BB962C8B-B14F-4D97-AF65-F5344CB8AC3E}">
        <p14:creationId xmlns:p14="http://schemas.microsoft.com/office/powerpoint/2010/main" val="39449564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2120" cy="215138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#17</a:t>
            </a:r>
            <a:endParaRPr sz="2000">
              <a:latin typeface="Arial Black"/>
              <a:cs typeface="Arial Black"/>
            </a:endParaRPr>
          </a:p>
          <a:p>
            <a:pPr marL="12700">
              <a:lnSpc>
                <a:spcPts val="1895"/>
              </a:lnSpc>
              <a:spcBef>
                <a:spcPts val="1485"/>
              </a:spcBef>
            </a:pPr>
            <a:r>
              <a:rPr sz="1600" b="1" u="heavy" spc="-5" dirty="0">
                <a:latin typeface="Times New Roman"/>
                <a:cs typeface="Times New Roman"/>
              </a:rPr>
              <a:t>Conversion</a:t>
            </a:r>
            <a:endParaRPr sz="1600">
              <a:latin typeface="Times New Roman"/>
              <a:cs typeface="Times New Roman"/>
            </a:endParaRPr>
          </a:p>
          <a:p>
            <a:pPr marL="12700">
              <a:lnSpc>
                <a:spcPts val="1380"/>
              </a:lnSpc>
            </a:pPr>
            <a:r>
              <a:rPr sz="1200" b="1" dirty="0">
                <a:latin typeface="Times New Roman"/>
                <a:cs typeface="Times New Roman"/>
              </a:rPr>
              <a:t>Digital To Analog</a:t>
            </a:r>
            <a:r>
              <a:rPr sz="1200" b="1" spc="-120" dirty="0">
                <a:latin typeface="Times New Roman"/>
                <a:cs typeface="Times New Roman"/>
              </a:rPr>
              <a:t> </a:t>
            </a:r>
            <a:r>
              <a:rPr sz="1200" b="1" dirty="0">
                <a:latin typeface="Times New Roman"/>
                <a:cs typeface="Times New Roman"/>
              </a:rPr>
              <a:t>Conversion</a:t>
            </a:r>
            <a:endParaRPr sz="1200">
              <a:latin typeface="Times New Roman"/>
              <a:cs typeface="Times New Roman"/>
            </a:endParaRPr>
          </a:p>
          <a:p>
            <a:pPr marL="241300" marR="5715" indent="-228600">
              <a:lnSpc>
                <a:spcPts val="1380"/>
              </a:lnSpc>
              <a:spcBef>
                <a:spcPts val="60"/>
              </a:spcBef>
              <a:buFont typeface="Courier New"/>
              <a:buChar char="o"/>
              <a:tabLst>
                <a:tab pos="241300" algn="l"/>
              </a:tabLst>
            </a:pPr>
            <a:r>
              <a:rPr sz="1200" dirty="0">
                <a:latin typeface="Times New Roman"/>
                <a:cs typeface="Times New Roman"/>
              </a:rPr>
              <a:t>Process of changing one of the </a:t>
            </a:r>
            <a:r>
              <a:rPr sz="1200" spc="-5" dirty="0">
                <a:latin typeface="Times New Roman"/>
                <a:cs typeface="Times New Roman"/>
              </a:rPr>
              <a:t>characteristics of </a:t>
            </a:r>
            <a:r>
              <a:rPr sz="1200" dirty="0">
                <a:latin typeface="Times New Roman"/>
                <a:cs typeface="Times New Roman"/>
              </a:rPr>
              <a:t>an analog </a:t>
            </a:r>
            <a:r>
              <a:rPr sz="1200" spc="-5" dirty="0">
                <a:latin typeface="Times New Roman"/>
                <a:cs typeface="Times New Roman"/>
              </a:rPr>
              <a:t>signal based on </a:t>
            </a:r>
            <a:r>
              <a:rPr sz="1200" dirty="0">
                <a:latin typeface="Times New Roman"/>
                <a:cs typeface="Times New Roman"/>
              </a:rPr>
              <a:t>the info in  a </a:t>
            </a:r>
            <a:r>
              <a:rPr sz="1200" spc="-5" dirty="0">
                <a:latin typeface="Times New Roman"/>
                <a:cs typeface="Times New Roman"/>
              </a:rPr>
              <a:t>digital</a:t>
            </a:r>
            <a:r>
              <a:rPr sz="1200" spc="-10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When </a:t>
            </a:r>
            <a:r>
              <a:rPr sz="1200" spc="-5" dirty="0">
                <a:latin typeface="Times New Roman"/>
                <a:cs typeface="Times New Roman"/>
              </a:rPr>
              <a:t>you </a:t>
            </a:r>
            <a:r>
              <a:rPr sz="1200" dirty="0">
                <a:latin typeface="Times New Roman"/>
                <a:cs typeface="Times New Roman"/>
              </a:rPr>
              <a:t>Tx </a:t>
            </a:r>
            <a:r>
              <a:rPr sz="1200" spc="-5" dirty="0">
                <a:latin typeface="Times New Roman"/>
                <a:cs typeface="Times New Roman"/>
              </a:rPr>
              <a:t>data from one computer </a:t>
            </a:r>
            <a:r>
              <a:rPr sz="1200" dirty="0">
                <a:latin typeface="Times New Roman"/>
                <a:cs typeface="Times New Roman"/>
              </a:rPr>
              <a:t>to the other using a public telephone</a:t>
            </a:r>
            <a:r>
              <a:rPr sz="1200" spc="-70" dirty="0">
                <a:latin typeface="Times New Roman"/>
                <a:cs typeface="Times New Roman"/>
              </a:rPr>
              <a:t> </a:t>
            </a:r>
            <a:r>
              <a:rPr sz="1200" dirty="0">
                <a:latin typeface="Times New Roman"/>
                <a:cs typeface="Times New Roman"/>
              </a:rPr>
              <a:t>line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Original data is </a:t>
            </a:r>
            <a:r>
              <a:rPr sz="1200" spc="-5" dirty="0">
                <a:latin typeface="Times New Roman"/>
                <a:cs typeface="Times New Roman"/>
              </a:rPr>
              <a:t>digital but </a:t>
            </a:r>
            <a:r>
              <a:rPr sz="1200" dirty="0">
                <a:latin typeface="Times New Roman"/>
                <a:cs typeface="Times New Roman"/>
              </a:rPr>
              <a:t>because telephone wires carry </a:t>
            </a:r>
            <a:r>
              <a:rPr sz="1200" spc="-5" dirty="0">
                <a:latin typeface="Times New Roman"/>
                <a:cs typeface="Times New Roman"/>
              </a:rPr>
              <a:t>analog signal, original </a:t>
            </a:r>
            <a:r>
              <a:rPr sz="1200" dirty="0">
                <a:latin typeface="Times New Roman"/>
                <a:cs typeface="Times New Roman"/>
              </a:rPr>
              <a:t>data  must be</a:t>
            </a:r>
            <a:r>
              <a:rPr sz="1200" spc="-70" dirty="0">
                <a:latin typeface="Times New Roman"/>
                <a:cs typeface="Times New Roman"/>
              </a:rPr>
              <a:t> </a:t>
            </a:r>
            <a:r>
              <a:rPr sz="1200" spc="-5" dirty="0">
                <a:latin typeface="Times New Roman"/>
                <a:cs typeface="Times New Roman"/>
              </a:rPr>
              <a:t>converted</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Digital data must be </a:t>
            </a:r>
            <a:r>
              <a:rPr sz="1200" spc="-5" dirty="0">
                <a:latin typeface="Times New Roman"/>
                <a:cs typeface="Times New Roman"/>
              </a:rPr>
              <a:t>modulated </a:t>
            </a:r>
            <a:r>
              <a:rPr sz="1200" dirty="0">
                <a:latin typeface="Times New Roman"/>
                <a:cs typeface="Times New Roman"/>
              </a:rPr>
              <a:t>on an analog </a:t>
            </a:r>
            <a:r>
              <a:rPr sz="1200" spc="-5" dirty="0">
                <a:latin typeface="Times New Roman"/>
                <a:cs typeface="Times New Roman"/>
              </a:rPr>
              <a:t>signal </a:t>
            </a:r>
            <a:r>
              <a:rPr sz="1200" dirty="0">
                <a:latin typeface="Times New Roman"/>
                <a:cs typeface="Times New Roman"/>
              </a:rPr>
              <a:t>that has been </a:t>
            </a:r>
            <a:r>
              <a:rPr sz="1200" spc="-5" dirty="0">
                <a:latin typeface="Times New Roman"/>
                <a:cs typeface="Times New Roman"/>
              </a:rPr>
              <a:t>manipulated </a:t>
            </a:r>
            <a:r>
              <a:rPr sz="1200" dirty="0">
                <a:latin typeface="Times New Roman"/>
                <a:cs typeface="Times New Roman"/>
              </a:rPr>
              <a:t>to </a:t>
            </a:r>
            <a:r>
              <a:rPr sz="1200" spc="-5" dirty="0">
                <a:latin typeface="Times New Roman"/>
                <a:cs typeface="Times New Roman"/>
              </a:rPr>
              <a:t>look  </a:t>
            </a:r>
            <a:r>
              <a:rPr sz="1200" dirty="0">
                <a:latin typeface="Times New Roman"/>
                <a:cs typeface="Times New Roman"/>
              </a:rPr>
              <a:t>like two distinct values </a:t>
            </a:r>
            <a:r>
              <a:rPr sz="1200" spc="-5" dirty="0">
                <a:latin typeface="Times New Roman"/>
                <a:cs typeface="Times New Roman"/>
              </a:rPr>
              <a:t>corresponding to binary </a:t>
            </a:r>
            <a:r>
              <a:rPr sz="1200" dirty="0">
                <a:latin typeface="Times New Roman"/>
                <a:cs typeface="Times New Roman"/>
              </a:rPr>
              <a:t>1 </a:t>
            </a:r>
            <a:r>
              <a:rPr sz="1200" spc="-5" dirty="0">
                <a:latin typeface="Times New Roman"/>
                <a:cs typeface="Times New Roman"/>
              </a:rPr>
              <a:t>to binary</a:t>
            </a:r>
            <a:r>
              <a:rPr sz="1200" spc="-65" dirty="0">
                <a:latin typeface="Times New Roman"/>
                <a:cs typeface="Times New Roman"/>
              </a:rPr>
              <a:t> </a:t>
            </a:r>
            <a:r>
              <a:rPr sz="1200" dirty="0">
                <a:latin typeface="Times New Roman"/>
                <a:cs typeface="Times New Roman"/>
              </a:rPr>
              <a:t>0</a:t>
            </a:r>
            <a:endParaRPr sz="1200">
              <a:latin typeface="Times New Roman"/>
              <a:cs typeface="Times New Roman"/>
            </a:endParaRPr>
          </a:p>
        </p:txBody>
      </p:sp>
      <p:sp>
        <p:nvSpPr>
          <p:cNvPr id="7" name="object 7"/>
          <p:cNvSpPr/>
          <p:nvPr/>
        </p:nvSpPr>
        <p:spPr>
          <a:xfrm>
            <a:off x="1869185" y="3434334"/>
            <a:ext cx="4059377" cy="118643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4796027"/>
            <a:ext cx="5304155" cy="4739640"/>
          </a:xfrm>
          <a:prstGeom prst="rect">
            <a:avLst/>
          </a:prstGeom>
        </p:spPr>
        <p:txBody>
          <a:bodyPr vert="horz" wrap="square" lIns="0" tIns="0" rIns="0" bIns="0" rtlCol="0">
            <a:spAutoFit/>
          </a:bodyPr>
          <a:lstStyle/>
          <a:p>
            <a:pPr marL="241300" marR="6985" indent="-228600">
              <a:lnSpc>
                <a:spcPts val="1380"/>
              </a:lnSpc>
            </a:pPr>
            <a:r>
              <a:rPr sz="1200" spc="-5" dirty="0">
                <a:latin typeface="Courier New"/>
                <a:cs typeface="Courier New"/>
              </a:rPr>
              <a:t>o </a:t>
            </a:r>
            <a:r>
              <a:rPr sz="1200" b="1" u="heavy" dirty="0">
                <a:latin typeface="Times New Roman"/>
                <a:cs typeface="Times New Roman"/>
              </a:rPr>
              <a:t>Figure </a:t>
            </a:r>
            <a:r>
              <a:rPr sz="1200" spc="-5" dirty="0">
                <a:latin typeface="Times New Roman"/>
                <a:cs typeface="Times New Roman"/>
              </a:rPr>
              <a:t>shows </a:t>
            </a:r>
            <a:r>
              <a:rPr sz="1200" dirty="0">
                <a:latin typeface="Times New Roman"/>
                <a:cs typeface="Times New Roman"/>
              </a:rPr>
              <a:t>the relationship b/w digital </a:t>
            </a:r>
            <a:r>
              <a:rPr sz="1200" spc="-5" dirty="0">
                <a:latin typeface="Times New Roman"/>
                <a:cs typeface="Times New Roman"/>
              </a:rPr>
              <a:t>info </a:t>
            </a:r>
            <a:r>
              <a:rPr sz="1200" dirty="0">
                <a:latin typeface="Times New Roman"/>
                <a:cs typeface="Times New Roman"/>
              </a:rPr>
              <a:t>the </a:t>
            </a:r>
            <a:r>
              <a:rPr sz="1200" spc="-5" dirty="0">
                <a:latin typeface="Times New Roman"/>
                <a:cs typeface="Times New Roman"/>
              </a:rPr>
              <a:t>digital </a:t>
            </a:r>
            <a:r>
              <a:rPr sz="1200" dirty="0">
                <a:latin typeface="Times New Roman"/>
                <a:cs typeface="Times New Roman"/>
              </a:rPr>
              <a:t>to analog conversion  hardware &amp; resultant analog</a:t>
            </a:r>
            <a:r>
              <a:rPr sz="1200" spc="-12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241300" indent="-228600">
              <a:lnSpc>
                <a:spcPts val="1355"/>
              </a:lnSpc>
              <a:buFont typeface="Meiryo"/>
              <a:buChar char="❖"/>
              <a:tabLst>
                <a:tab pos="241300" algn="l"/>
              </a:tabLst>
            </a:pPr>
            <a:r>
              <a:rPr sz="1200" b="1" dirty="0">
                <a:latin typeface="Times New Roman"/>
                <a:cs typeface="Times New Roman"/>
              </a:rPr>
              <a:t>Variation in Characteristics of </a:t>
            </a:r>
            <a:r>
              <a:rPr sz="1200" b="1" spc="-5" dirty="0">
                <a:latin typeface="Times New Roman"/>
                <a:cs typeface="Times New Roman"/>
              </a:rPr>
              <a:t>Sine</a:t>
            </a:r>
            <a:r>
              <a:rPr sz="1200" b="1" spc="-100" dirty="0">
                <a:latin typeface="Times New Roman"/>
                <a:cs typeface="Times New Roman"/>
              </a:rPr>
              <a:t> </a:t>
            </a:r>
            <a:r>
              <a:rPr sz="1200" b="1" dirty="0">
                <a:latin typeface="Times New Roman"/>
                <a:cs typeface="Times New Roman"/>
              </a:rPr>
              <a:t>Wave</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469900" lvl="1" indent="-228600">
              <a:lnSpc>
                <a:spcPct val="100000"/>
              </a:lnSpc>
              <a:buFont typeface="Courier New"/>
              <a:buChar char="o"/>
              <a:tabLst>
                <a:tab pos="469900" algn="l"/>
              </a:tabLst>
            </a:pPr>
            <a:r>
              <a:rPr sz="1200" spc="-5" dirty="0">
                <a:latin typeface="Times New Roman"/>
                <a:cs typeface="Times New Roman"/>
              </a:rPr>
              <a:t>A sine wave </a:t>
            </a:r>
            <a:r>
              <a:rPr sz="1200" dirty="0">
                <a:latin typeface="Times New Roman"/>
                <a:cs typeface="Times New Roman"/>
              </a:rPr>
              <a:t>is </a:t>
            </a:r>
            <a:r>
              <a:rPr sz="1200" spc="-5" dirty="0">
                <a:latin typeface="Times New Roman"/>
                <a:cs typeface="Times New Roman"/>
              </a:rPr>
              <a:t>defined by </a:t>
            </a:r>
            <a:r>
              <a:rPr sz="1200" dirty="0">
                <a:latin typeface="Times New Roman"/>
                <a:cs typeface="Times New Roman"/>
              </a:rPr>
              <a:t>3</a:t>
            </a:r>
            <a:r>
              <a:rPr sz="1200" spc="-70" dirty="0">
                <a:latin typeface="Times New Roman"/>
                <a:cs typeface="Times New Roman"/>
              </a:rPr>
              <a:t> </a:t>
            </a:r>
            <a:r>
              <a:rPr sz="1200" dirty="0">
                <a:latin typeface="Times New Roman"/>
                <a:cs typeface="Times New Roman"/>
              </a:rPr>
              <a:t>characteristics:</a:t>
            </a:r>
            <a:endParaRPr sz="1200">
              <a:latin typeface="Times New Roman"/>
              <a:cs typeface="Times New Roman"/>
            </a:endParaRPr>
          </a:p>
          <a:p>
            <a:pPr lvl="1">
              <a:lnSpc>
                <a:spcPct val="100000"/>
              </a:lnSpc>
              <a:spcBef>
                <a:spcPts val="55"/>
              </a:spcBef>
              <a:buFont typeface="Courier New"/>
              <a:buChar char="o"/>
            </a:pPr>
            <a:endParaRPr sz="1100">
              <a:latin typeface="Times New Roman"/>
              <a:cs typeface="Times New Roman"/>
            </a:endParaRPr>
          </a:p>
          <a:p>
            <a:pPr marL="698500" lvl="2" indent="-228600">
              <a:lnSpc>
                <a:spcPts val="1410"/>
              </a:lnSpc>
              <a:buFont typeface="Meiryo"/>
              <a:buChar char="➢"/>
              <a:tabLst>
                <a:tab pos="698500" algn="l"/>
              </a:tabLst>
            </a:pPr>
            <a:r>
              <a:rPr sz="1200" spc="-5" dirty="0">
                <a:latin typeface="Times New Roman"/>
                <a:cs typeface="Times New Roman"/>
              </a:rPr>
              <a:t>Amplitude</a:t>
            </a:r>
            <a:endParaRPr sz="1200">
              <a:latin typeface="Times New Roman"/>
              <a:cs typeface="Times New Roman"/>
            </a:endParaRPr>
          </a:p>
          <a:p>
            <a:pPr marL="698500" lvl="2" indent="-228600">
              <a:lnSpc>
                <a:spcPts val="1380"/>
              </a:lnSpc>
              <a:buFont typeface="Meiryo"/>
              <a:buChar char="➢"/>
              <a:tabLst>
                <a:tab pos="698500" algn="l"/>
              </a:tabLst>
            </a:pPr>
            <a:r>
              <a:rPr sz="1200" dirty="0">
                <a:latin typeface="Times New Roman"/>
                <a:cs typeface="Times New Roman"/>
              </a:rPr>
              <a:t>Frequency</a:t>
            </a:r>
            <a:endParaRPr sz="1200">
              <a:latin typeface="Times New Roman"/>
              <a:cs typeface="Times New Roman"/>
            </a:endParaRPr>
          </a:p>
          <a:p>
            <a:pPr marL="698500" lvl="2" indent="-228600">
              <a:lnSpc>
                <a:spcPts val="1410"/>
              </a:lnSpc>
              <a:buFont typeface="Meiryo"/>
              <a:buChar char="➢"/>
              <a:tabLst>
                <a:tab pos="698500" algn="l"/>
              </a:tabLst>
            </a:pPr>
            <a:r>
              <a:rPr sz="1200" dirty="0">
                <a:latin typeface="Times New Roman"/>
                <a:cs typeface="Times New Roman"/>
              </a:rPr>
              <a:t>Phase</a:t>
            </a:r>
            <a:endParaRPr sz="1200">
              <a:latin typeface="Times New Roman"/>
              <a:cs typeface="Times New Roman"/>
            </a:endParaRPr>
          </a:p>
          <a:p>
            <a:pPr lvl="2">
              <a:lnSpc>
                <a:spcPct val="100000"/>
              </a:lnSpc>
              <a:spcBef>
                <a:spcPts val="35"/>
              </a:spcBef>
              <a:buFont typeface="Meiryo"/>
              <a:buChar char="➢"/>
            </a:pPr>
            <a:endParaRPr sz="1200">
              <a:latin typeface="Times New Roman"/>
              <a:cs typeface="Times New Roman"/>
            </a:endParaRPr>
          </a:p>
          <a:p>
            <a:pPr marL="1384300" marR="6985" indent="-228600">
              <a:lnSpc>
                <a:spcPts val="1380"/>
              </a:lnSpc>
            </a:pPr>
            <a:r>
              <a:rPr sz="1200" spc="-5" dirty="0">
                <a:latin typeface="Courier New"/>
                <a:cs typeface="Courier New"/>
              </a:rPr>
              <a:t>o </a:t>
            </a:r>
            <a:r>
              <a:rPr sz="1200" spc="-5" dirty="0">
                <a:latin typeface="Times New Roman"/>
                <a:cs typeface="Times New Roman"/>
              </a:rPr>
              <a:t>By changing one aspect of </a:t>
            </a:r>
            <a:r>
              <a:rPr sz="1200" dirty="0">
                <a:latin typeface="Times New Roman"/>
                <a:cs typeface="Times New Roman"/>
              </a:rPr>
              <a:t>a </a:t>
            </a:r>
            <a:r>
              <a:rPr sz="1200" spc="-5" dirty="0">
                <a:latin typeface="Times New Roman"/>
                <a:cs typeface="Times New Roman"/>
              </a:rPr>
              <a:t>simple electrical signal back </a:t>
            </a:r>
            <a:r>
              <a:rPr sz="1200" dirty="0">
                <a:latin typeface="Times New Roman"/>
                <a:cs typeface="Times New Roman"/>
              </a:rPr>
              <a:t>&amp;  </a:t>
            </a:r>
            <a:r>
              <a:rPr sz="1200" spc="-5" dirty="0">
                <a:latin typeface="Times New Roman"/>
                <a:cs typeface="Times New Roman"/>
              </a:rPr>
              <a:t>forth,we </a:t>
            </a:r>
            <a:r>
              <a:rPr sz="1200" dirty="0">
                <a:latin typeface="Times New Roman"/>
                <a:cs typeface="Times New Roman"/>
              </a:rPr>
              <a:t>can use it to </a:t>
            </a:r>
            <a:r>
              <a:rPr sz="1200" spc="-5" dirty="0">
                <a:latin typeface="Times New Roman"/>
                <a:cs typeface="Times New Roman"/>
              </a:rPr>
              <a:t>represent digital</a:t>
            </a:r>
            <a:r>
              <a:rPr sz="1200" spc="-20"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marL="469900" marR="5715" lvl="1" indent="-228600">
              <a:lnSpc>
                <a:spcPts val="1380"/>
              </a:lnSpc>
              <a:buFont typeface="Courier New"/>
              <a:buChar char="o"/>
              <a:tabLst>
                <a:tab pos="469900" algn="l"/>
              </a:tabLst>
            </a:pPr>
            <a:r>
              <a:rPr sz="1200" dirty="0">
                <a:latin typeface="Times New Roman"/>
                <a:cs typeface="Times New Roman"/>
              </a:rPr>
              <a:t>When </a:t>
            </a:r>
            <a:r>
              <a:rPr sz="1200" spc="-5" dirty="0">
                <a:latin typeface="Times New Roman"/>
                <a:cs typeface="Times New Roman"/>
              </a:rPr>
              <a:t>we </a:t>
            </a:r>
            <a:r>
              <a:rPr sz="1200" dirty="0">
                <a:latin typeface="Times New Roman"/>
                <a:cs typeface="Times New Roman"/>
              </a:rPr>
              <a:t>vary any one of these </a:t>
            </a:r>
            <a:r>
              <a:rPr sz="1200" spc="-5" dirty="0">
                <a:latin typeface="Times New Roman"/>
                <a:cs typeface="Times New Roman"/>
              </a:rPr>
              <a:t>characteristics </a:t>
            </a:r>
            <a:r>
              <a:rPr sz="1200" dirty="0">
                <a:latin typeface="Times New Roman"/>
                <a:cs typeface="Times New Roman"/>
              </a:rPr>
              <a:t>,we create a second version of  that</a:t>
            </a:r>
            <a:r>
              <a:rPr sz="1200" spc="-100" dirty="0">
                <a:latin typeface="Times New Roman"/>
                <a:cs typeface="Times New Roman"/>
              </a:rPr>
              <a:t> </a:t>
            </a:r>
            <a:r>
              <a:rPr sz="1200" dirty="0">
                <a:latin typeface="Times New Roman"/>
                <a:cs typeface="Times New Roman"/>
              </a:rPr>
              <a:t>wave</a:t>
            </a:r>
            <a:endParaRPr sz="1200">
              <a:latin typeface="Times New Roman"/>
              <a:cs typeface="Times New Roman"/>
            </a:endParaRPr>
          </a:p>
          <a:p>
            <a:pPr marL="469900" marR="6350" lvl="1" indent="-228600">
              <a:lnSpc>
                <a:spcPts val="1380"/>
              </a:lnSpc>
              <a:buFont typeface="Courier New"/>
              <a:buChar char="o"/>
              <a:tabLst>
                <a:tab pos="469900" algn="l"/>
              </a:tabLst>
            </a:pPr>
            <a:r>
              <a:rPr sz="1200" dirty="0">
                <a:latin typeface="Times New Roman"/>
                <a:cs typeface="Times New Roman"/>
              </a:rPr>
              <a:t>If </a:t>
            </a:r>
            <a:r>
              <a:rPr sz="1200" spc="-5" dirty="0">
                <a:latin typeface="Times New Roman"/>
                <a:cs typeface="Times New Roman"/>
              </a:rPr>
              <a:t>we </a:t>
            </a:r>
            <a:r>
              <a:rPr sz="1200" dirty="0">
                <a:latin typeface="Times New Roman"/>
                <a:cs typeface="Times New Roman"/>
              </a:rPr>
              <a:t>than say </a:t>
            </a:r>
            <a:r>
              <a:rPr sz="1200" spc="-5" dirty="0">
                <a:latin typeface="Times New Roman"/>
                <a:cs typeface="Times New Roman"/>
              </a:rPr>
              <a:t>that the original wave represents binary 1,the variation </a:t>
            </a:r>
            <a:r>
              <a:rPr sz="1200" dirty="0">
                <a:latin typeface="Times New Roman"/>
                <a:cs typeface="Times New Roman"/>
              </a:rPr>
              <a:t>can  </a:t>
            </a:r>
            <a:r>
              <a:rPr sz="1200" spc="-5" dirty="0">
                <a:latin typeface="Times New Roman"/>
                <a:cs typeface="Times New Roman"/>
              </a:rPr>
              <a:t>represent binary </a:t>
            </a:r>
            <a:r>
              <a:rPr sz="1200" dirty="0">
                <a:latin typeface="Times New Roman"/>
                <a:cs typeface="Times New Roman"/>
              </a:rPr>
              <a:t>0 </a:t>
            </a:r>
            <a:r>
              <a:rPr sz="1200" spc="-5" dirty="0">
                <a:latin typeface="Times New Roman"/>
                <a:cs typeface="Times New Roman"/>
              </a:rPr>
              <a:t>or vice</a:t>
            </a:r>
            <a:r>
              <a:rPr sz="1200" spc="-75" dirty="0">
                <a:latin typeface="Times New Roman"/>
                <a:cs typeface="Times New Roman"/>
              </a:rPr>
              <a:t> </a:t>
            </a:r>
            <a:r>
              <a:rPr sz="1200" spc="-5" dirty="0">
                <a:latin typeface="Times New Roman"/>
                <a:cs typeface="Times New Roman"/>
              </a:rPr>
              <a:t>versa</a:t>
            </a:r>
            <a:endParaRPr sz="1200">
              <a:latin typeface="Times New Roman"/>
              <a:cs typeface="Times New Roman"/>
            </a:endParaRPr>
          </a:p>
          <a:p>
            <a:pPr marL="469900" marR="5080" lvl="1" indent="-228600">
              <a:lnSpc>
                <a:spcPts val="1380"/>
              </a:lnSpc>
              <a:buFont typeface="Courier New"/>
              <a:buChar char="o"/>
              <a:tabLst>
                <a:tab pos="469900" algn="l"/>
              </a:tabLst>
            </a:pPr>
            <a:r>
              <a:rPr sz="1200" dirty="0">
                <a:latin typeface="Times New Roman"/>
                <a:cs typeface="Times New Roman"/>
              </a:rPr>
              <a:t>So by changing one </a:t>
            </a:r>
            <a:r>
              <a:rPr sz="1200" spc="-5" dirty="0">
                <a:latin typeface="Times New Roman"/>
                <a:cs typeface="Times New Roman"/>
              </a:rPr>
              <a:t>aspect </a:t>
            </a:r>
            <a:r>
              <a:rPr sz="1200" dirty="0">
                <a:latin typeface="Times New Roman"/>
                <a:cs typeface="Times New Roman"/>
              </a:rPr>
              <a:t>of a simple electrical </a:t>
            </a:r>
            <a:r>
              <a:rPr sz="1200" spc="-5" dirty="0">
                <a:latin typeface="Times New Roman"/>
                <a:cs typeface="Times New Roman"/>
              </a:rPr>
              <a:t>signal back </a:t>
            </a:r>
            <a:r>
              <a:rPr sz="1200" dirty="0">
                <a:latin typeface="Times New Roman"/>
                <a:cs typeface="Times New Roman"/>
              </a:rPr>
              <a:t>&amp; </a:t>
            </a:r>
            <a:r>
              <a:rPr sz="1200" spc="-5" dirty="0">
                <a:latin typeface="Times New Roman"/>
                <a:cs typeface="Times New Roman"/>
              </a:rPr>
              <a:t>forth,we </a:t>
            </a:r>
            <a:r>
              <a:rPr sz="1200" dirty="0">
                <a:latin typeface="Times New Roman"/>
                <a:cs typeface="Times New Roman"/>
              </a:rPr>
              <a:t>can  use it to </a:t>
            </a:r>
            <a:r>
              <a:rPr sz="1200" spc="-5" dirty="0">
                <a:latin typeface="Times New Roman"/>
                <a:cs typeface="Times New Roman"/>
              </a:rPr>
              <a:t>represent digital</a:t>
            </a:r>
            <a:r>
              <a:rPr sz="1200" spc="-65" dirty="0">
                <a:latin typeface="Times New Roman"/>
                <a:cs typeface="Times New Roman"/>
              </a:rPr>
              <a:t> </a:t>
            </a:r>
            <a:r>
              <a:rPr sz="1200" dirty="0">
                <a:latin typeface="Times New Roman"/>
                <a:cs typeface="Times New Roman"/>
              </a:rPr>
              <a:t>data</a:t>
            </a:r>
            <a:endParaRPr sz="1200">
              <a:latin typeface="Times New Roman"/>
              <a:cs typeface="Times New Roman"/>
            </a:endParaRPr>
          </a:p>
          <a:p>
            <a:pPr lvl="1">
              <a:lnSpc>
                <a:spcPct val="100000"/>
              </a:lnSpc>
              <a:spcBef>
                <a:spcPts val="30"/>
              </a:spcBef>
              <a:buFont typeface="Courier New"/>
              <a:buChar char="o"/>
            </a:pPr>
            <a:endParaRPr sz="1100">
              <a:latin typeface="Times New Roman"/>
              <a:cs typeface="Times New Roman"/>
            </a:endParaRPr>
          </a:p>
          <a:p>
            <a:pPr marL="241300" indent="-228600">
              <a:lnSpc>
                <a:spcPct val="100000"/>
              </a:lnSpc>
              <a:buFont typeface="Meiryo"/>
              <a:buChar char="❖"/>
              <a:tabLst>
                <a:tab pos="241300" algn="l"/>
              </a:tabLst>
            </a:pPr>
            <a:r>
              <a:rPr sz="1200" b="1" dirty="0">
                <a:latin typeface="Times New Roman"/>
                <a:cs typeface="Times New Roman"/>
              </a:rPr>
              <a:t>Mechanisms for Modulating </a:t>
            </a:r>
            <a:r>
              <a:rPr sz="1200" b="1" spc="-5" dirty="0">
                <a:latin typeface="Times New Roman"/>
                <a:cs typeface="Times New Roman"/>
              </a:rPr>
              <a:t>Digital </a:t>
            </a:r>
            <a:r>
              <a:rPr sz="1200" b="1" dirty="0">
                <a:latin typeface="Times New Roman"/>
                <a:cs typeface="Times New Roman"/>
              </a:rPr>
              <a:t>Data to Analog</a:t>
            </a:r>
            <a:r>
              <a:rPr sz="1200" b="1" spc="-85" dirty="0">
                <a:latin typeface="Times New Roman"/>
                <a:cs typeface="Times New Roman"/>
              </a:rPr>
              <a:t> </a:t>
            </a:r>
            <a:r>
              <a:rPr sz="1200" b="1" dirty="0">
                <a:latin typeface="Times New Roman"/>
                <a:cs typeface="Times New Roman"/>
              </a:rPr>
              <a:t>Signals</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7620" lvl="1" indent="-228600">
              <a:lnSpc>
                <a:spcPts val="1380"/>
              </a:lnSpc>
              <a:spcBef>
                <a:spcPts val="5"/>
              </a:spcBef>
              <a:buFont typeface="Courier New"/>
              <a:buChar char="o"/>
              <a:tabLst>
                <a:tab pos="469900" algn="l"/>
              </a:tabLst>
            </a:pPr>
            <a:r>
              <a:rPr sz="1200" spc="-5" dirty="0">
                <a:latin typeface="Times New Roman"/>
                <a:cs typeface="Times New Roman"/>
              </a:rPr>
              <a:t>Any of </a:t>
            </a:r>
            <a:r>
              <a:rPr sz="1200" dirty="0">
                <a:latin typeface="Times New Roman"/>
                <a:cs typeface="Times New Roman"/>
              </a:rPr>
              <a:t>the three characteristics listed </a:t>
            </a:r>
            <a:r>
              <a:rPr sz="1200" spc="-5" dirty="0">
                <a:latin typeface="Times New Roman"/>
                <a:cs typeface="Times New Roman"/>
              </a:rPr>
              <a:t>above can be altered in this way, giving  </a:t>
            </a:r>
            <a:r>
              <a:rPr sz="1200" dirty="0">
                <a:latin typeface="Times New Roman"/>
                <a:cs typeface="Times New Roman"/>
              </a:rPr>
              <a:t>us at least 3 </a:t>
            </a:r>
            <a:r>
              <a:rPr sz="1200" spc="-5" dirty="0">
                <a:latin typeface="Times New Roman"/>
                <a:cs typeface="Times New Roman"/>
              </a:rPr>
              <a:t>mechanisms </a:t>
            </a:r>
            <a:r>
              <a:rPr sz="1200" dirty="0">
                <a:latin typeface="Times New Roman"/>
                <a:cs typeface="Times New Roman"/>
              </a:rPr>
              <a:t>for </a:t>
            </a:r>
            <a:r>
              <a:rPr sz="1200" spc="-5" dirty="0">
                <a:latin typeface="Times New Roman"/>
                <a:cs typeface="Times New Roman"/>
              </a:rPr>
              <a:t>modulating </a:t>
            </a:r>
            <a:r>
              <a:rPr sz="1200" dirty="0">
                <a:latin typeface="Times New Roman"/>
                <a:cs typeface="Times New Roman"/>
              </a:rPr>
              <a:t>digital data into analog</a:t>
            </a:r>
            <a:r>
              <a:rPr sz="1200" spc="-35" dirty="0">
                <a:latin typeface="Times New Roman"/>
                <a:cs typeface="Times New Roman"/>
              </a:rPr>
              <a:t> </a:t>
            </a:r>
            <a:r>
              <a:rPr sz="1200" dirty="0">
                <a:latin typeface="Times New Roman"/>
                <a:cs typeface="Times New Roman"/>
              </a:rPr>
              <a:t>signals</a:t>
            </a:r>
            <a:endParaRPr sz="1200">
              <a:latin typeface="Times New Roman"/>
              <a:cs typeface="Times New Roman"/>
            </a:endParaRPr>
          </a:p>
          <a:p>
            <a:pPr lvl="1">
              <a:lnSpc>
                <a:spcPct val="100000"/>
              </a:lnSpc>
              <a:spcBef>
                <a:spcPts val="15"/>
              </a:spcBef>
              <a:buFont typeface="Courier New"/>
              <a:buChar char="o"/>
            </a:pPr>
            <a:endParaRPr sz="1100">
              <a:latin typeface="Times New Roman"/>
              <a:cs typeface="Times New Roman"/>
            </a:endParaRPr>
          </a:p>
          <a:p>
            <a:pPr marL="927100" lvl="2" indent="-228600">
              <a:lnSpc>
                <a:spcPts val="1410"/>
              </a:lnSpc>
              <a:spcBef>
                <a:spcPts val="5"/>
              </a:spcBef>
              <a:buFont typeface="Meiryo"/>
              <a:buChar char="➢"/>
              <a:tabLst>
                <a:tab pos="927100" algn="l"/>
              </a:tabLst>
            </a:pPr>
            <a:r>
              <a:rPr sz="1200" spc="-5" dirty="0">
                <a:latin typeface="Times New Roman"/>
                <a:cs typeface="Times New Roman"/>
              </a:rPr>
              <a:t>Amplitude </a:t>
            </a:r>
            <a:r>
              <a:rPr sz="1200" dirty="0">
                <a:latin typeface="Times New Roman"/>
                <a:cs typeface="Times New Roman"/>
              </a:rPr>
              <a:t>shift</a:t>
            </a:r>
            <a:r>
              <a:rPr sz="1200" spc="-65" dirty="0">
                <a:latin typeface="Times New Roman"/>
                <a:cs typeface="Times New Roman"/>
              </a:rPr>
              <a:t> </a:t>
            </a:r>
            <a:r>
              <a:rPr sz="1200" dirty="0">
                <a:latin typeface="Times New Roman"/>
                <a:cs typeface="Times New Roman"/>
              </a:rPr>
              <a:t>keying(ASK)</a:t>
            </a:r>
            <a:endParaRPr sz="1200">
              <a:latin typeface="Times New Roman"/>
              <a:cs typeface="Times New Roman"/>
            </a:endParaRPr>
          </a:p>
          <a:p>
            <a:pPr marL="927100" lvl="2" indent="-228600">
              <a:lnSpc>
                <a:spcPts val="1380"/>
              </a:lnSpc>
              <a:buFont typeface="Meiryo"/>
              <a:buChar char="➢"/>
              <a:tabLst>
                <a:tab pos="927100" algn="l"/>
              </a:tabLst>
            </a:pPr>
            <a:r>
              <a:rPr sz="1200" spc="-5" dirty="0">
                <a:latin typeface="Times New Roman"/>
                <a:cs typeface="Times New Roman"/>
              </a:rPr>
              <a:t>Frequency shift</a:t>
            </a:r>
            <a:r>
              <a:rPr sz="1200" spc="-85" dirty="0">
                <a:latin typeface="Times New Roman"/>
                <a:cs typeface="Times New Roman"/>
              </a:rPr>
              <a:t> </a:t>
            </a:r>
            <a:r>
              <a:rPr sz="1200" spc="-5" dirty="0">
                <a:latin typeface="Times New Roman"/>
                <a:cs typeface="Times New Roman"/>
              </a:rPr>
              <a:t>keying(FSK)</a:t>
            </a:r>
            <a:endParaRPr sz="1200">
              <a:latin typeface="Times New Roman"/>
              <a:cs typeface="Times New Roman"/>
            </a:endParaRPr>
          </a:p>
          <a:p>
            <a:pPr marL="927100" lvl="2" indent="-228600">
              <a:lnSpc>
                <a:spcPts val="1410"/>
              </a:lnSpc>
              <a:buFont typeface="Meiryo"/>
              <a:buChar char="➢"/>
              <a:tabLst>
                <a:tab pos="927100" algn="l"/>
              </a:tabLst>
            </a:pPr>
            <a:r>
              <a:rPr sz="1200" spc="-5" dirty="0">
                <a:latin typeface="Times New Roman"/>
                <a:cs typeface="Times New Roman"/>
              </a:rPr>
              <a:t>Phase shift keying</a:t>
            </a:r>
            <a:r>
              <a:rPr sz="1200" spc="-70" dirty="0">
                <a:latin typeface="Times New Roman"/>
                <a:cs typeface="Times New Roman"/>
              </a:rPr>
              <a:t> </a:t>
            </a:r>
            <a:r>
              <a:rPr sz="1200" spc="-10" dirty="0">
                <a:latin typeface="Times New Roman"/>
                <a:cs typeface="Times New Roman"/>
              </a:rPr>
              <a:t>(PSK)</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84</a:t>
            </a:fld>
            <a:endParaRPr dirty="0"/>
          </a:p>
        </p:txBody>
      </p:sp>
    </p:spTree>
    <p:extLst>
      <p:ext uri="{BB962C8B-B14F-4D97-AF65-F5344CB8AC3E}">
        <p14:creationId xmlns:p14="http://schemas.microsoft.com/office/powerpoint/2010/main" val="3818909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587500" y="915161"/>
            <a:ext cx="5074285" cy="1596390"/>
          </a:xfrm>
          <a:prstGeom prst="rect">
            <a:avLst/>
          </a:prstGeom>
        </p:spPr>
        <p:txBody>
          <a:bodyPr vert="horz" wrap="square" lIns="0" tIns="0" rIns="0" bIns="0" rtlCol="0">
            <a:spAutoFit/>
          </a:bodyPr>
          <a:lstStyle/>
          <a:p>
            <a:pPr marL="241300" indent="-228600">
              <a:lnSpc>
                <a:spcPct val="100000"/>
              </a:lnSpc>
              <a:buFont typeface="Symbol"/>
              <a:buChar char=""/>
              <a:tabLst>
                <a:tab pos="240665" algn="l"/>
                <a:tab pos="241300" algn="l"/>
              </a:tabLst>
            </a:pPr>
            <a:r>
              <a:rPr sz="1200" b="1" dirty="0">
                <a:latin typeface="Times New Roman"/>
                <a:cs typeface="Times New Roman"/>
              </a:rPr>
              <a:t>Fourth</a:t>
            </a:r>
            <a:r>
              <a:rPr sz="1200" b="1" spc="-110" dirty="0">
                <a:latin typeface="Times New Roman"/>
                <a:cs typeface="Times New Roman"/>
              </a:rPr>
              <a:t> </a:t>
            </a:r>
            <a:r>
              <a:rPr sz="1200" b="1" dirty="0">
                <a:latin typeface="Times New Roman"/>
                <a:cs typeface="Times New Roman"/>
              </a:rPr>
              <a:t>Mechanism</a:t>
            </a:r>
            <a:endParaRPr sz="1200">
              <a:latin typeface="Times New Roman"/>
              <a:cs typeface="Times New Roman"/>
            </a:endParaRPr>
          </a:p>
          <a:p>
            <a:pPr>
              <a:lnSpc>
                <a:spcPct val="100000"/>
              </a:lnSpc>
              <a:spcBef>
                <a:spcPts val="15"/>
              </a:spcBef>
              <a:buFont typeface="Symbol"/>
              <a:buChar char=""/>
            </a:pPr>
            <a:endParaRPr sz="1200">
              <a:latin typeface="Times New Roman"/>
              <a:cs typeface="Times New Roman"/>
            </a:endParaRPr>
          </a:p>
          <a:p>
            <a:pPr marL="698500" marR="5080" lvl="1" indent="-228600" algn="just">
              <a:lnSpc>
                <a:spcPts val="1380"/>
              </a:lnSpc>
              <a:buFont typeface="Courier New"/>
              <a:buChar char="o"/>
              <a:tabLst>
                <a:tab pos="698500" algn="l"/>
              </a:tabLst>
            </a:pPr>
            <a:r>
              <a:rPr sz="1200" dirty="0">
                <a:latin typeface="Times New Roman"/>
                <a:cs typeface="Times New Roman"/>
              </a:rPr>
              <a:t>In addition, there is a </a:t>
            </a:r>
            <a:r>
              <a:rPr sz="1200" spc="-5" dirty="0">
                <a:latin typeface="Times New Roman"/>
                <a:cs typeface="Times New Roman"/>
              </a:rPr>
              <a:t>fourth </a:t>
            </a:r>
            <a:r>
              <a:rPr sz="1200" dirty="0">
                <a:latin typeface="Times New Roman"/>
                <a:cs typeface="Times New Roman"/>
              </a:rPr>
              <a:t>and </a:t>
            </a:r>
            <a:r>
              <a:rPr sz="1200" spc="-5" dirty="0">
                <a:latin typeface="Times New Roman"/>
                <a:cs typeface="Times New Roman"/>
              </a:rPr>
              <a:t>better mechanism </a:t>
            </a:r>
            <a:r>
              <a:rPr sz="1200" dirty="0">
                <a:latin typeface="Times New Roman"/>
                <a:cs typeface="Times New Roman"/>
              </a:rPr>
              <a:t>that </a:t>
            </a:r>
            <a:r>
              <a:rPr sz="1200" spc="-5" dirty="0">
                <a:latin typeface="Times New Roman"/>
                <a:cs typeface="Times New Roman"/>
              </a:rPr>
              <a:t>combines  </a:t>
            </a:r>
            <a:r>
              <a:rPr sz="1200" dirty="0">
                <a:latin typeface="Times New Roman"/>
                <a:cs typeface="Times New Roman"/>
              </a:rPr>
              <a:t>changes in both </a:t>
            </a:r>
            <a:r>
              <a:rPr sz="1200" spc="-5" dirty="0">
                <a:latin typeface="Times New Roman"/>
                <a:cs typeface="Times New Roman"/>
              </a:rPr>
              <a:t>amplitude </a:t>
            </a:r>
            <a:r>
              <a:rPr sz="1200" dirty="0">
                <a:latin typeface="Times New Roman"/>
                <a:cs typeface="Times New Roman"/>
              </a:rPr>
              <a:t>and phase called Quadratue </a:t>
            </a:r>
            <a:r>
              <a:rPr sz="1200" spc="-5" dirty="0">
                <a:latin typeface="Times New Roman"/>
                <a:cs typeface="Times New Roman"/>
              </a:rPr>
              <a:t>Amplitude  Modulation(QAM)</a:t>
            </a:r>
            <a:endParaRPr sz="1200">
              <a:latin typeface="Times New Roman"/>
              <a:cs typeface="Times New Roman"/>
            </a:endParaRPr>
          </a:p>
          <a:p>
            <a:pPr marL="698500" marR="6350" lvl="1" indent="-228600" algn="just">
              <a:lnSpc>
                <a:spcPts val="1380"/>
              </a:lnSpc>
              <a:buFont typeface="Courier New"/>
              <a:buChar char="o"/>
              <a:tabLst>
                <a:tab pos="698500" algn="l"/>
              </a:tabLst>
            </a:pPr>
            <a:r>
              <a:rPr sz="1200" spc="-5" dirty="0">
                <a:latin typeface="Times New Roman"/>
                <a:cs typeface="Times New Roman"/>
              </a:rPr>
              <a:t>QAM </a:t>
            </a:r>
            <a:r>
              <a:rPr sz="1200" dirty="0">
                <a:latin typeface="Times New Roman"/>
                <a:cs typeface="Times New Roman"/>
              </a:rPr>
              <a:t>is </a:t>
            </a:r>
            <a:r>
              <a:rPr sz="1200" spc="-5" dirty="0">
                <a:latin typeface="Times New Roman"/>
                <a:cs typeface="Times New Roman"/>
              </a:rPr>
              <a:t>the </a:t>
            </a:r>
            <a:r>
              <a:rPr sz="1200" dirty="0">
                <a:latin typeface="Times New Roman"/>
                <a:cs typeface="Times New Roman"/>
              </a:rPr>
              <a:t>most efficient of </a:t>
            </a:r>
            <a:r>
              <a:rPr sz="1200" spc="-5" dirty="0">
                <a:latin typeface="Times New Roman"/>
                <a:cs typeface="Times New Roman"/>
              </a:rPr>
              <a:t>these options and is the mechanism used  </a:t>
            </a:r>
            <a:r>
              <a:rPr sz="1200" dirty="0">
                <a:latin typeface="Times New Roman"/>
                <a:cs typeface="Times New Roman"/>
              </a:rPr>
              <a:t>in all </a:t>
            </a:r>
            <a:r>
              <a:rPr sz="1200" spc="-5" dirty="0">
                <a:latin typeface="Times New Roman"/>
                <a:cs typeface="Times New Roman"/>
              </a:rPr>
              <a:t>modern</a:t>
            </a:r>
            <a:r>
              <a:rPr sz="1200" spc="-65" dirty="0">
                <a:latin typeface="Times New Roman"/>
                <a:cs typeface="Times New Roman"/>
              </a:rPr>
              <a:t> </a:t>
            </a:r>
            <a:r>
              <a:rPr sz="1200" spc="-5" dirty="0">
                <a:latin typeface="Times New Roman"/>
                <a:cs typeface="Times New Roman"/>
              </a:rPr>
              <a:t>modems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927100">
              <a:lnSpc>
                <a:spcPct val="100000"/>
              </a:lnSpc>
            </a:pPr>
            <a:r>
              <a:rPr sz="1200" b="1" dirty="0">
                <a:latin typeface="Times New Roman"/>
                <a:cs typeface="Times New Roman"/>
              </a:rPr>
              <a:t>Types of digital to analog</a:t>
            </a:r>
            <a:r>
              <a:rPr sz="1200" b="1" spc="-130" dirty="0">
                <a:latin typeface="Times New Roman"/>
                <a:cs typeface="Times New Roman"/>
              </a:rPr>
              <a:t> </a:t>
            </a:r>
            <a:r>
              <a:rPr sz="1200" b="1" dirty="0">
                <a:latin typeface="Times New Roman"/>
                <a:cs typeface="Times New Roman"/>
              </a:rPr>
              <a:t>modulation</a:t>
            </a:r>
            <a:endParaRPr sz="1200">
              <a:latin typeface="Times New Roman"/>
              <a:cs typeface="Times New Roman"/>
            </a:endParaRPr>
          </a:p>
        </p:txBody>
      </p:sp>
      <p:sp>
        <p:nvSpPr>
          <p:cNvPr id="7" name="object 7"/>
          <p:cNvSpPr/>
          <p:nvPr/>
        </p:nvSpPr>
        <p:spPr>
          <a:xfrm>
            <a:off x="1259586" y="2677667"/>
            <a:ext cx="5282095" cy="207949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5106923"/>
            <a:ext cx="5074920" cy="4554855"/>
          </a:xfrm>
          <a:prstGeom prst="rect">
            <a:avLst/>
          </a:prstGeom>
        </p:spPr>
        <p:txBody>
          <a:bodyPr vert="horz" wrap="square" lIns="0" tIns="0" rIns="0" bIns="0" rtlCol="0">
            <a:spAutoFit/>
          </a:bodyPr>
          <a:lstStyle/>
          <a:p>
            <a:pPr marL="241300" indent="-228600">
              <a:lnSpc>
                <a:spcPct val="100000"/>
              </a:lnSpc>
              <a:buFont typeface="Symbol"/>
              <a:buChar char=""/>
              <a:tabLst>
                <a:tab pos="240665" algn="l"/>
                <a:tab pos="241300" algn="l"/>
              </a:tabLst>
            </a:pPr>
            <a:r>
              <a:rPr sz="1200" b="1" spc="-5" dirty="0">
                <a:latin typeface="Times New Roman"/>
                <a:cs typeface="Times New Roman"/>
              </a:rPr>
              <a:t>Aspects </a:t>
            </a:r>
            <a:r>
              <a:rPr sz="1200" b="1" dirty="0">
                <a:latin typeface="Times New Roman"/>
                <a:cs typeface="Times New Roman"/>
              </a:rPr>
              <a:t>of Digital to Analog</a:t>
            </a:r>
            <a:r>
              <a:rPr sz="1200" b="1" spc="-90" dirty="0">
                <a:latin typeface="Times New Roman"/>
                <a:cs typeface="Times New Roman"/>
              </a:rPr>
              <a:t> </a:t>
            </a:r>
            <a:r>
              <a:rPr sz="1200" b="1" dirty="0">
                <a:latin typeface="Times New Roman"/>
                <a:cs typeface="Times New Roman"/>
              </a:rPr>
              <a:t>Conversion</a:t>
            </a:r>
            <a:endParaRPr sz="1200">
              <a:latin typeface="Times New Roman"/>
              <a:cs typeface="Times New Roman"/>
            </a:endParaRPr>
          </a:p>
          <a:p>
            <a:pPr>
              <a:lnSpc>
                <a:spcPct val="100000"/>
              </a:lnSpc>
              <a:spcBef>
                <a:spcPts val="20"/>
              </a:spcBef>
              <a:buFont typeface="Symbol"/>
              <a:buChar char=""/>
            </a:pPr>
            <a:endParaRPr sz="1200">
              <a:latin typeface="Times New Roman"/>
              <a:cs typeface="Times New Roman"/>
            </a:endParaRPr>
          </a:p>
          <a:p>
            <a:pPr marL="469900" marR="6350" lvl="1" indent="-228600">
              <a:lnSpc>
                <a:spcPts val="1380"/>
              </a:lnSpc>
              <a:spcBef>
                <a:spcPts val="5"/>
              </a:spcBef>
              <a:buFont typeface="Courier New"/>
              <a:buChar char="o"/>
              <a:tabLst>
                <a:tab pos="469900" algn="l"/>
              </a:tabLst>
            </a:pPr>
            <a:r>
              <a:rPr sz="1200" dirty="0">
                <a:latin typeface="Times New Roman"/>
                <a:cs typeface="Times New Roman"/>
              </a:rPr>
              <a:t>Before </a:t>
            </a:r>
            <a:r>
              <a:rPr sz="1200" spc="-5" dirty="0">
                <a:latin typeface="Times New Roman"/>
                <a:cs typeface="Times New Roman"/>
              </a:rPr>
              <a:t>we </a:t>
            </a:r>
            <a:r>
              <a:rPr sz="1200" dirty="0">
                <a:latin typeface="Times New Roman"/>
                <a:cs typeface="Times New Roman"/>
              </a:rPr>
              <a:t>discuss specific </a:t>
            </a:r>
            <a:r>
              <a:rPr sz="1200" spc="-5" dirty="0">
                <a:latin typeface="Times New Roman"/>
                <a:cs typeface="Times New Roman"/>
              </a:rPr>
              <a:t>methods </a:t>
            </a:r>
            <a:r>
              <a:rPr sz="1200" dirty="0">
                <a:latin typeface="Times New Roman"/>
                <a:cs typeface="Times New Roman"/>
              </a:rPr>
              <a:t>of digital to analog </a:t>
            </a:r>
            <a:r>
              <a:rPr sz="1200" spc="-5" dirty="0">
                <a:latin typeface="Times New Roman"/>
                <a:cs typeface="Times New Roman"/>
              </a:rPr>
              <a:t>modulation,two  </a:t>
            </a:r>
            <a:r>
              <a:rPr sz="1200" dirty="0">
                <a:latin typeface="Times New Roman"/>
                <a:cs typeface="Times New Roman"/>
              </a:rPr>
              <a:t>basic issues must be</a:t>
            </a:r>
            <a:r>
              <a:rPr sz="1200" spc="-125" dirty="0">
                <a:latin typeface="Times New Roman"/>
                <a:cs typeface="Times New Roman"/>
              </a:rPr>
              <a:t> </a:t>
            </a:r>
            <a:r>
              <a:rPr sz="1200" dirty="0">
                <a:latin typeface="Times New Roman"/>
                <a:cs typeface="Times New Roman"/>
              </a:rPr>
              <a:t>defined:</a:t>
            </a:r>
            <a:endParaRPr sz="1200">
              <a:latin typeface="Times New Roman"/>
              <a:cs typeface="Times New Roman"/>
            </a:endParaRPr>
          </a:p>
          <a:p>
            <a:pPr marL="927100" lvl="2" indent="-228600">
              <a:lnSpc>
                <a:spcPts val="1315"/>
              </a:lnSpc>
              <a:buFont typeface="Meiryo"/>
              <a:buChar char="➢"/>
              <a:tabLst>
                <a:tab pos="927100" algn="l"/>
              </a:tabLst>
            </a:pPr>
            <a:r>
              <a:rPr sz="1200" dirty="0">
                <a:latin typeface="Times New Roman"/>
                <a:cs typeface="Times New Roman"/>
              </a:rPr>
              <a:t>Bit/Baud</a:t>
            </a:r>
            <a:r>
              <a:rPr sz="1200" spc="-85"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marL="927100" lvl="2" indent="-228600">
              <a:lnSpc>
                <a:spcPts val="1410"/>
              </a:lnSpc>
              <a:buFont typeface="Meiryo"/>
              <a:buChar char="➢"/>
              <a:tabLst>
                <a:tab pos="927100" algn="l"/>
              </a:tabLst>
            </a:pPr>
            <a:r>
              <a:rPr sz="1200" spc="-5" dirty="0">
                <a:latin typeface="Times New Roman"/>
                <a:cs typeface="Times New Roman"/>
              </a:rPr>
              <a:t>Carrier</a:t>
            </a:r>
            <a:r>
              <a:rPr sz="1200" spc="-5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lvl="2">
              <a:lnSpc>
                <a:spcPct val="100000"/>
              </a:lnSpc>
              <a:spcBef>
                <a:spcPts val="5"/>
              </a:spcBef>
              <a:buFont typeface="Meiryo"/>
              <a:buChar char="➢"/>
            </a:pPr>
            <a:endParaRPr sz="1150">
              <a:latin typeface="Times New Roman"/>
              <a:cs typeface="Times New Roman"/>
            </a:endParaRPr>
          </a:p>
          <a:p>
            <a:pPr marL="927100" lvl="2" indent="-228600">
              <a:lnSpc>
                <a:spcPts val="1405"/>
              </a:lnSpc>
              <a:spcBef>
                <a:spcPts val="5"/>
              </a:spcBef>
              <a:buFont typeface="Meiryo"/>
              <a:buChar char="➢"/>
              <a:tabLst>
                <a:tab pos="927100" algn="l"/>
              </a:tabLst>
            </a:pPr>
            <a:r>
              <a:rPr sz="1200" b="1" dirty="0">
                <a:latin typeface="Times New Roman"/>
                <a:cs typeface="Times New Roman"/>
              </a:rPr>
              <a:t>Bit Rate &amp; Baud</a:t>
            </a:r>
            <a:r>
              <a:rPr sz="1200" b="1" spc="-125" dirty="0">
                <a:latin typeface="Times New Roman"/>
                <a:cs typeface="Times New Roman"/>
              </a:rPr>
              <a:t> </a:t>
            </a:r>
            <a:r>
              <a:rPr sz="1200" b="1" dirty="0">
                <a:latin typeface="Times New Roman"/>
                <a:cs typeface="Times New Roman"/>
              </a:rPr>
              <a:t>Rate</a:t>
            </a:r>
            <a:endParaRPr sz="1200">
              <a:latin typeface="Times New Roman"/>
              <a:cs typeface="Times New Roman"/>
            </a:endParaRPr>
          </a:p>
          <a:p>
            <a:pPr marL="698500">
              <a:lnSpc>
                <a:spcPts val="1370"/>
              </a:lnSpc>
            </a:pPr>
            <a:r>
              <a:rPr sz="1200" spc="-5" dirty="0">
                <a:latin typeface="Courier New"/>
                <a:cs typeface="Courier New"/>
              </a:rPr>
              <a:t>o </a:t>
            </a:r>
            <a:r>
              <a:rPr sz="1200" dirty="0">
                <a:latin typeface="Times New Roman"/>
                <a:cs typeface="Times New Roman"/>
              </a:rPr>
              <a:t>Two </a:t>
            </a:r>
            <a:r>
              <a:rPr sz="1200" spc="-5" dirty="0">
                <a:latin typeface="Times New Roman"/>
                <a:cs typeface="Times New Roman"/>
              </a:rPr>
              <a:t>terms </a:t>
            </a:r>
            <a:r>
              <a:rPr sz="1200" dirty="0">
                <a:latin typeface="Times New Roman"/>
                <a:cs typeface="Times New Roman"/>
              </a:rPr>
              <a:t>used frequently in </a:t>
            </a:r>
            <a:r>
              <a:rPr sz="1200" spc="-5" dirty="0">
                <a:latin typeface="Times New Roman"/>
                <a:cs typeface="Times New Roman"/>
              </a:rPr>
              <a:t>data </a:t>
            </a:r>
            <a:r>
              <a:rPr sz="1200" spc="3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a:p>
            <a:pPr marL="1384300">
              <a:lnSpc>
                <a:spcPts val="1695"/>
              </a:lnSpc>
            </a:pPr>
            <a:r>
              <a:rPr sz="1500" dirty="0">
                <a:latin typeface="Arial"/>
                <a:cs typeface="Arial"/>
              </a:rPr>
              <a:t>–</a:t>
            </a:r>
            <a:r>
              <a:rPr sz="1200" dirty="0">
                <a:latin typeface="Times New Roman"/>
                <a:cs typeface="Times New Roman"/>
              </a:rPr>
              <a:t>Bit</a:t>
            </a:r>
            <a:r>
              <a:rPr sz="1200" spc="-90"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marL="1384300">
              <a:lnSpc>
                <a:spcPts val="1630"/>
              </a:lnSpc>
            </a:pPr>
            <a:r>
              <a:rPr sz="1500" dirty="0">
                <a:latin typeface="Arial"/>
                <a:cs typeface="Arial"/>
              </a:rPr>
              <a:t>–</a:t>
            </a:r>
            <a:r>
              <a:rPr sz="1200" dirty="0">
                <a:latin typeface="Times New Roman"/>
                <a:cs typeface="Times New Roman"/>
              </a:rPr>
              <a:t>Baud</a:t>
            </a:r>
            <a:r>
              <a:rPr sz="1200" spc="-105" dirty="0">
                <a:latin typeface="Times New Roman"/>
                <a:cs typeface="Times New Roman"/>
              </a:rPr>
              <a:t> </a:t>
            </a:r>
            <a:r>
              <a:rPr sz="1200" dirty="0">
                <a:latin typeface="Times New Roman"/>
                <a:cs typeface="Times New Roman"/>
              </a:rPr>
              <a:t>rate</a:t>
            </a:r>
            <a:endParaRPr sz="1200">
              <a:latin typeface="Times New Roman"/>
              <a:cs typeface="Times New Roman"/>
            </a:endParaRPr>
          </a:p>
          <a:p>
            <a:pPr marL="1384300">
              <a:lnSpc>
                <a:spcPts val="1710"/>
              </a:lnSpc>
            </a:pPr>
            <a:r>
              <a:rPr sz="1600" spc="-20" dirty="0">
                <a:latin typeface="Meiryo"/>
                <a:cs typeface="Meiryo"/>
              </a:rPr>
              <a:t>*</a:t>
            </a:r>
            <a:r>
              <a:rPr sz="1200" b="1" u="heavy" spc="-20" dirty="0">
                <a:latin typeface="Times New Roman"/>
                <a:cs typeface="Times New Roman"/>
              </a:rPr>
              <a:t>Bit </a:t>
            </a:r>
            <a:r>
              <a:rPr sz="1200" b="1" u="heavy" spc="-5" dirty="0">
                <a:latin typeface="Times New Roman"/>
                <a:cs typeface="Times New Roman"/>
              </a:rPr>
              <a:t>rate</a:t>
            </a:r>
            <a:r>
              <a:rPr sz="1200" spc="-5" dirty="0">
                <a:latin typeface="Times New Roman"/>
                <a:cs typeface="Times New Roman"/>
              </a:rPr>
              <a:t>: </a:t>
            </a:r>
            <a:r>
              <a:rPr sz="1200" dirty="0">
                <a:latin typeface="Times New Roman"/>
                <a:cs typeface="Times New Roman"/>
              </a:rPr>
              <a:t>no of bits </a:t>
            </a:r>
            <a:r>
              <a:rPr sz="1200" spc="-5" dirty="0">
                <a:latin typeface="Times New Roman"/>
                <a:cs typeface="Times New Roman"/>
              </a:rPr>
              <a:t>transmitted during </a:t>
            </a:r>
            <a:r>
              <a:rPr sz="1200" dirty="0">
                <a:latin typeface="Times New Roman"/>
                <a:cs typeface="Times New Roman"/>
              </a:rPr>
              <a:t>one</a:t>
            </a:r>
            <a:r>
              <a:rPr sz="1200" spc="5" dirty="0">
                <a:latin typeface="Times New Roman"/>
                <a:cs typeface="Times New Roman"/>
              </a:rPr>
              <a:t> </a:t>
            </a:r>
            <a:r>
              <a:rPr sz="1200" spc="-5" dirty="0">
                <a:latin typeface="Times New Roman"/>
                <a:cs typeface="Times New Roman"/>
              </a:rPr>
              <a:t>second</a:t>
            </a:r>
            <a:endParaRPr sz="1200">
              <a:latin typeface="Times New Roman"/>
              <a:cs typeface="Times New Roman"/>
            </a:endParaRPr>
          </a:p>
          <a:p>
            <a:pPr marL="1384300" marR="6985">
              <a:lnSpc>
                <a:spcPct val="92700"/>
              </a:lnSpc>
              <a:spcBef>
                <a:spcPts val="30"/>
              </a:spcBef>
            </a:pPr>
            <a:r>
              <a:rPr sz="1600" spc="-15" dirty="0">
                <a:latin typeface="Meiryo"/>
                <a:cs typeface="Meiryo"/>
              </a:rPr>
              <a:t>*</a:t>
            </a:r>
            <a:r>
              <a:rPr sz="1200" b="1" u="heavy" spc="-15" dirty="0">
                <a:latin typeface="Times New Roman"/>
                <a:cs typeface="Times New Roman"/>
              </a:rPr>
              <a:t>Baud </a:t>
            </a:r>
            <a:r>
              <a:rPr sz="1200" b="1" u="heavy" dirty="0">
                <a:latin typeface="Times New Roman"/>
                <a:cs typeface="Times New Roman"/>
              </a:rPr>
              <a:t>rate</a:t>
            </a:r>
            <a:r>
              <a:rPr sz="1200" dirty="0">
                <a:latin typeface="Times New Roman"/>
                <a:cs typeface="Times New Roman"/>
              </a:rPr>
              <a:t>: no of signal units per </a:t>
            </a:r>
            <a:r>
              <a:rPr sz="1200" spc="-5" dirty="0">
                <a:latin typeface="Times New Roman"/>
                <a:cs typeface="Times New Roman"/>
              </a:rPr>
              <a:t>second that are required  </a:t>
            </a:r>
            <a:r>
              <a:rPr sz="1200" dirty="0">
                <a:latin typeface="Times New Roman"/>
                <a:cs typeface="Times New Roman"/>
              </a:rPr>
              <a:t>to </a:t>
            </a:r>
            <a:r>
              <a:rPr sz="1200" spc="-5" dirty="0">
                <a:latin typeface="Times New Roman"/>
                <a:cs typeface="Times New Roman"/>
              </a:rPr>
              <a:t>represent </a:t>
            </a:r>
            <a:r>
              <a:rPr sz="1200" dirty="0">
                <a:latin typeface="Times New Roman"/>
                <a:cs typeface="Times New Roman"/>
              </a:rPr>
              <a:t>that</a:t>
            </a:r>
            <a:r>
              <a:rPr sz="1200" spc="-75" dirty="0">
                <a:latin typeface="Times New Roman"/>
                <a:cs typeface="Times New Roman"/>
              </a:rPr>
              <a:t> </a:t>
            </a:r>
            <a:r>
              <a:rPr sz="1200" spc="-5" dirty="0">
                <a:latin typeface="Times New Roman"/>
                <a:cs typeface="Times New Roman"/>
              </a:rPr>
              <a:t>bit</a:t>
            </a:r>
            <a:endParaRPr sz="1200">
              <a:latin typeface="Times New Roman"/>
              <a:cs typeface="Times New Roman"/>
            </a:endParaRPr>
          </a:p>
          <a:p>
            <a:pPr marL="241300" indent="-228600">
              <a:lnSpc>
                <a:spcPts val="1355"/>
              </a:lnSpc>
              <a:buFont typeface="Meiryo"/>
              <a:buChar char="▪"/>
              <a:tabLst>
                <a:tab pos="240665" algn="l"/>
                <a:tab pos="241300" algn="l"/>
              </a:tabLst>
            </a:pPr>
            <a:r>
              <a:rPr sz="1200" b="1" dirty="0">
                <a:latin typeface="Times New Roman"/>
                <a:cs typeface="Times New Roman"/>
              </a:rPr>
              <a:t>Bit Rate &amp; Baud</a:t>
            </a:r>
            <a:r>
              <a:rPr sz="1200" b="1" spc="-125" dirty="0">
                <a:latin typeface="Times New Roman"/>
                <a:cs typeface="Times New Roman"/>
              </a:rPr>
              <a:t> </a:t>
            </a:r>
            <a:r>
              <a:rPr sz="1200" b="1" dirty="0">
                <a:latin typeface="Times New Roman"/>
                <a:cs typeface="Times New Roman"/>
              </a:rPr>
              <a:t>Rate</a:t>
            </a:r>
            <a:endParaRPr sz="1200">
              <a:latin typeface="Times New Roman"/>
              <a:cs typeface="Times New Roman"/>
            </a:endParaRPr>
          </a:p>
          <a:p>
            <a:pPr marL="241300" marR="5080" indent="-228600">
              <a:lnSpc>
                <a:spcPts val="1380"/>
              </a:lnSpc>
              <a:spcBef>
                <a:spcPts val="60"/>
              </a:spcBef>
              <a:buFont typeface="Courier New"/>
              <a:buChar char="o"/>
              <a:tabLst>
                <a:tab pos="241300" algn="l"/>
              </a:tabLst>
            </a:pPr>
            <a:r>
              <a:rPr sz="1200" spc="-5" dirty="0">
                <a:latin typeface="Times New Roman"/>
                <a:cs typeface="Times New Roman"/>
              </a:rPr>
              <a:t>In discussion of computer </a:t>
            </a:r>
            <a:r>
              <a:rPr sz="1200" dirty="0">
                <a:latin typeface="Times New Roman"/>
                <a:cs typeface="Times New Roman"/>
              </a:rPr>
              <a:t>efficiency, </a:t>
            </a:r>
            <a:r>
              <a:rPr sz="1200" spc="-5" dirty="0">
                <a:latin typeface="Times New Roman"/>
                <a:cs typeface="Times New Roman"/>
              </a:rPr>
              <a:t>bit rate </a:t>
            </a:r>
            <a:r>
              <a:rPr sz="1200" dirty="0">
                <a:latin typeface="Times New Roman"/>
                <a:cs typeface="Times New Roman"/>
              </a:rPr>
              <a:t>is </a:t>
            </a:r>
            <a:r>
              <a:rPr sz="1200" spc="-5" dirty="0">
                <a:latin typeface="Times New Roman"/>
                <a:cs typeface="Times New Roman"/>
              </a:rPr>
              <a:t>more important </a:t>
            </a:r>
            <a:r>
              <a:rPr sz="1200" dirty="0">
                <a:latin typeface="Times New Roman"/>
                <a:cs typeface="Times New Roman"/>
              </a:rPr>
              <a:t>–we want to  know how long it takes to </a:t>
            </a:r>
            <a:r>
              <a:rPr sz="1200" spc="-5" dirty="0">
                <a:latin typeface="Times New Roman"/>
                <a:cs typeface="Times New Roman"/>
              </a:rPr>
              <a:t>process each piece of</a:t>
            </a:r>
            <a:r>
              <a:rPr sz="1200" spc="-100" dirty="0">
                <a:latin typeface="Times New Roman"/>
                <a:cs typeface="Times New Roman"/>
              </a:rPr>
              <a:t> </a:t>
            </a:r>
            <a:r>
              <a:rPr sz="1200" spc="-5" dirty="0">
                <a:latin typeface="Times New Roman"/>
                <a:cs typeface="Times New Roman"/>
              </a:rPr>
              <a:t>info</a:t>
            </a:r>
            <a:endParaRPr sz="1200">
              <a:latin typeface="Times New Roman"/>
              <a:cs typeface="Times New Roman"/>
            </a:endParaRPr>
          </a:p>
          <a:p>
            <a:pPr marL="241300" marR="6350" indent="-228600">
              <a:lnSpc>
                <a:spcPts val="1380"/>
              </a:lnSpc>
              <a:buFont typeface="Courier New"/>
              <a:buChar char="o"/>
              <a:tabLst>
                <a:tab pos="241300" algn="l"/>
              </a:tabLst>
            </a:pPr>
            <a:r>
              <a:rPr sz="1200" dirty="0">
                <a:latin typeface="Times New Roman"/>
                <a:cs typeface="Times New Roman"/>
              </a:rPr>
              <a:t>In data </a:t>
            </a:r>
            <a:r>
              <a:rPr sz="1200" spc="-5" dirty="0">
                <a:latin typeface="Times New Roman"/>
                <a:cs typeface="Times New Roman"/>
              </a:rPr>
              <a:t>transmission, </a:t>
            </a:r>
            <a:r>
              <a:rPr sz="1200" dirty="0">
                <a:latin typeface="Times New Roman"/>
                <a:cs typeface="Times New Roman"/>
              </a:rPr>
              <a:t>however ,we are </a:t>
            </a:r>
            <a:r>
              <a:rPr sz="1200" spc="-10" dirty="0">
                <a:latin typeface="Times New Roman"/>
                <a:cs typeface="Times New Roman"/>
              </a:rPr>
              <a:t>more </a:t>
            </a:r>
            <a:r>
              <a:rPr sz="1200" dirty="0">
                <a:latin typeface="Times New Roman"/>
                <a:cs typeface="Times New Roman"/>
              </a:rPr>
              <a:t>concerned with how efficiently </a:t>
            </a:r>
            <a:r>
              <a:rPr sz="1200" spc="-5" dirty="0">
                <a:latin typeface="Times New Roman"/>
                <a:cs typeface="Times New Roman"/>
              </a:rPr>
              <a:t>we  </a:t>
            </a:r>
            <a:r>
              <a:rPr sz="1200" dirty="0">
                <a:latin typeface="Times New Roman"/>
                <a:cs typeface="Times New Roman"/>
              </a:rPr>
              <a:t>can </a:t>
            </a:r>
            <a:r>
              <a:rPr sz="1200" spc="-5" dirty="0">
                <a:latin typeface="Times New Roman"/>
                <a:cs typeface="Times New Roman"/>
              </a:rPr>
              <a:t>more </a:t>
            </a:r>
            <a:r>
              <a:rPr sz="1200" dirty="0">
                <a:latin typeface="Times New Roman"/>
                <a:cs typeface="Times New Roman"/>
              </a:rPr>
              <a:t>that data from place to </a:t>
            </a:r>
            <a:r>
              <a:rPr sz="1200" spc="-5" dirty="0">
                <a:latin typeface="Times New Roman"/>
                <a:cs typeface="Times New Roman"/>
              </a:rPr>
              <a:t>place, </a:t>
            </a:r>
            <a:r>
              <a:rPr sz="1200" dirty="0">
                <a:latin typeface="Times New Roman"/>
                <a:cs typeface="Times New Roman"/>
              </a:rPr>
              <a:t>whether in pieces </a:t>
            </a:r>
            <a:r>
              <a:rPr sz="1200" spc="-5" dirty="0">
                <a:latin typeface="Times New Roman"/>
                <a:cs typeface="Times New Roman"/>
              </a:rPr>
              <a:t>or</a:t>
            </a:r>
            <a:r>
              <a:rPr sz="1200" spc="-70" dirty="0">
                <a:latin typeface="Times New Roman"/>
                <a:cs typeface="Times New Roman"/>
              </a:rPr>
              <a:t> </a:t>
            </a:r>
            <a:r>
              <a:rPr sz="1200" spc="-5" dirty="0">
                <a:latin typeface="Times New Roman"/>
                <a:cs typeface="Times New Roman"/>
              </a:rPr>
              <a:t>blocks</a:t>
            </a:r>
            <a:endParaRPr sz="1200">
              <a:latin typeface="Times New Roman"/>
              <a:cs typeface="Times New Roman"/>
            </a:endParaRPr>
          </a:p>
          <a:p>
            <a:pPr marL="241300" marR="5715" indent="-228600" algn="just">
              <a:lnSpc>
                <a:spcPts val="1380"/>
              </a:lnSpc>
              <a:buFont typeface="Courier New"/>
              <a:buChar char="o"/>
              <a:tabLst>
                <a:tab pos="241300" algn="l"/>
              </a:tabLst>
            </a:pPr>
            <a:r>
              <a:rPr sz="1200" dirty="0">
                <a:latin typeface="Times New Roman"/>
                <a:cs typeface="Times New Roman"/>
              </a:rPr>
              <a:t>The fewer signal units required, the </a:t>
            </a:r>
            <a:r>
              <a:rPr sz="1200" spc="-5" dirty="0">
                <a:latin typeface="Times New Roman"/>
                <a:cs typeface="Times New Roman"/>
              </a:rPr>
              <a:t>most </a:t>
            </a:r>
            <a:r>
              <a:rPr sz="1200" dirty="0">
                <a:latin typeface="Times New Roman"/>
                <a:cs typeface="Times New Roman"/>
              </a:rPr>
              <a:t>efficient the system and less  bandwidth </a:t>
            </a:r>
            <a:r>
              <a:rPr sz="1200" spc="-5" dirty="0">
                <a:latin typeface="Times New Roman"/>
                <a:cs typeface="Times New Roman"/>
              </a:rPr>
              <a:t>required </a:t>
            </a:r>
            <a:r>
              <a:rPr sz="1200" dirty="0">
                <a:latin typeface="Times New Roman"/>
                <a:cs typeface="Times New Roman"/>
              </a:rPr>
              <a:t>to </a:t>
            </a:r>
            <a:r>
              <a:rPr sz="1200" spc="-5" dirty="0">
                <a:latin typeface="Times New Roman"/>
                <a:cs typeface="Times New Roman"/>
              </a:rPr>
              <a:t>transmit more </a:t>
            </a:r>
            <a:r>
              <a:rPr sz="1200" dirty="0">
                <a:latin typeface="Times New Roman"/>
                <a:cs typeface="Times New Roman"/>
              </a:rPr>
              <a:t>bits </a:t>
            </a:r>
            <a:r>
              <a:rPr sz="1200" spc="-5" dirty="0">
                <a:latin typeface="Times New Roman"/>
                <a:cs typeface="Times New Roman"/>
              </a:rPr>
              <a:t>,so we are more concerned with baud  </a:t>
            </a:r>
            <a:r>
              <a:rPr sz="1200" dirty="0">
                <a:latin typeface="Times New Roman"/>
                <a:cs typeface="Times New Roman"/>
              </a:rPr>
              <a:t>rate</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baud rate </a:t>
            </a:r>
            <a:r>
              <a:rPr sz="1200" spc="-5" dirty="0">
                <a:latin typeface="Times New Roman"/>
                <a:cs typeface="Times New Roman"/>
              </a:rPr>
              <a:t>determines </a:t>
            </a:r>
            <a:r>
              <a:rPr sz="1200" dirty="0">
                <a:latin typeface="Times New Roman"/>
                <a:cs typeface="Times New Roman"/>
              </a:rPr>
              <a:t>the B.W required to </a:t>
            </a:r>
            <a:r>
              <a:rPr sz="1200" spc="-5" dirty="0">
                <a:latin typeface="Times New Roman"/>
                <a:cs typeface="Times New Roman"/>
              </a:rPr>
              <a:t>send </a:t>
            </a:r>
            <a:r>
              <a:rPr sz="1200" dirty="0">
                <a:latin typeface="Times New Roman"/>
                <a:cs typeface="Times New Roman"/>
              </a:rPr>
              <a:t>the</a:t>
            </a:r>
            <a:r>
              <a:rPr sz="1200" spc="-5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ct val="100000"/>
              </a:lnSpc>
              <a:spcBef>
                <a:spcPts val="5"/>
              </a:spcBef>
              <a:buFont typeface="Meiryo"/>
              <a:buChar char="▪"/>
              <a:tabLst>
                <a:tab pos="240665" algn="l"/>
                <a:tab pos="241300" algn="l"/>
              </a:tabLst>
            </a:pPr>
            <a:r>
              <a:rPr sz="1200" b="1" dirty="0">
                <a:latin typeface="Times New Roman"/>
                <a:cs typeface="Times New Roman"/>
              </a:rPr>
              <a:t>Relationship </a:t>
            </a:r>
            <a:r>
              <a:rPr sz="1200" b="1" spc="-5" dirty="0">
                <a:latin typeface="Times New Roman"/>
                <a:cs typeface="Times New Roman"/>
              </a:rPr>
              <a:t>b/w </a:t>
            </a:r>
            <a:r>
              <a:rPr sz="1200" b="1" dirty="0">
                <a:latin typeface="Times New Roman"/>
                <a:cs typeface="Times New Roman"/>
              </a:rPr>
              <a:t>bit rate </a:t>
            </a:r>
            <a:r>
              <a:rPr sz="1200" b="1" spc="-5" dirty="0">
                <a:latin typeface="Times New Roman"/>
                <a:cs typeface="Times New Roman"/>
              </a:rPr>
              <a:t>&amp;band</a:t>
            </a:r>
            <a:r>
              <a:rPr sz="1200" b="1" spc="-55" dirty="0">
                <a:latin typeface="Times New Roman"/>
                <a:cs typeface="Times New Roman"/>
              </a:rPr>
              <a:t> </a:t>
            </a:r>
            <a:r>
              <a:rPr sz="1200" b="1" spc="-5" dirty="0">
                <a:latin typeface="Times New Roman"/>
                <a:cs typeface="Times New Roman"/>
              </a:rPr>
              <a:t>rate</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85</a:t>
            </a:fld>
            <a:endParaRPr dirty="0"/>
          </a:p>
        </p:txBody>
      </p:sp>
    </p:spTree>
    <p:extLst>
      <p:ext uri="{BB962C8B-B14F-4D97-AF65-F5344CB8AC3E}">
        <p14:creationId xmlns:p14="http://schemas.microsoft.com/office/powerpoint/2010/main" val="399400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298" y="914399"/>
            <a:ext cx="5531485" cy="8547735"/>
          </a:xfrm>
          <a:prstGeom prst="rect">
            <a:avLst/>
          </a:prstGeom>
        </p:spPr>
        <p:txBody>
          <a:bodyPr vert="horz" wrap="square" lIns="0" tIns="0" rIns="0" bIns="0" rtlCol="0">
            <a:spAutoFit/>
          </a:bodyPr>
          <a:lstStyle/>
          <a:p>
            <a:pPr marL="698500" marR="5715" indent="-228600">
              <a:lnSpc>
                <a:spcPts val="1380"/>
              </a:lnSpc>
              <a:buFont typeface="Courier New"/>
              <a:buChar char="o"/>
              <a:tabLst>
                <a:tab pos="698500" algn="l"/>
              </a:tabLst>
            </a:pPr>
            <a:r>
              <a:rPr sz="1200" dirty="0">
                <a:latin typeface="Times New Roman"/>
                <a:cs typeface="Times New Roman"/>
              </a:rPr>
              <a:t>Bit </a:t>
            </a:r>
            <a:r>
              <a:rPr sz="1200" spc="-5" dirty="0">
                <a:latin typeface="Times New Roman"/>
                <a:cs typeface="Times New Roman"/>
              </a:rPr>
              <a:t>rate equals </a:t>
            </a:r>
            <a:r>
              <a:rPr sz="1200" dirty="0">
                <a:latin typeface="Times New Roman"/>
                <a:cs typeface="Times New Roman"/>
              </a:rPr>
              <a:t>the </a:t>
            </a:r>
            <a:r>
              <a:rPr sz="1200" spc="-5" dirty="0">
                <a:latin typeface="Times New Roman"/>
                <a:cs typeface="Times New Roman"/>
              </a:rPr>
              <a:t>baud rate times the no. of bits represented by each signal  </a:t>
            </a:r>
            <a:r>
              <a:rPr sz="1200" dirty="0">
                <a:latin typeface="Times New Roman"/>
                <a:cs typeface="Times New Roman"/>
              </a:rPr>
              <a:t>units</a:t>
            </a:r>
            <a:endParaRPr sz="1200">
              <a:latin typeface="Times New Roman"/>
              <a:cs typeface="Times New Roman"/>
            </a:endParaRPr>
          </a:p>
          <a:p>
            <a:pPr marL="698500" marR="6350" indent="-228600">
              <a:lnSpc>
                <a:spcPts val="1380"/>
              </a:lnSpc>
              <a:buFont typeface="Courier New"/>
              <a:buChar char="o"/>
              <a:tabLst>
                <a:tab pos="698500" algn="l"/>
              </a:tabLst>
            </a:pPr>
            <a:r>
              <a:rPr sz="1200" dirty="0">
                <a:latin typeface="Times New Roman"/>
                <a:cs typeface="Times New Roman"/>
              </a:rPr>
              <a:t>The baud rate equals </a:t>
            </a:r>
            <a:r>
              <a:rPr sz="1200" spc="-5" dirty="0">
                <a:latin typeface="Times New Roman"/>
                <a:cs typeface="Times New Roman"/>
              </a:rPr>
              <a:t>the </a:t>
            </a:r>
            <a:r>
              <a:rPr sz="1200" dirty="0">
                <a:latin typeface="Times New Roman"/>
                <a:cs typeface="Times New Roman"/>
              </a:rPr>
              <a:t>bit rate </a:t>
            </a:r>
            <a:r>
              <a:rPr sz="1200" spc="-5" dirty="0">
                <a:latin typeface="Times New Roman"/>
                <a:cs typeface="Times New Roman"/>
              </a:rPr>
              <a:t>divided by </a:t>
            </a:r>
            <a:r>
              <a:rPr sz="1200" dirty="0">
                <a:latin typeface="Times New Roman"/>
                <a:cs typeface="Times New Roman"/>
              </a:rPr>
              <a:t>the </a:t>
            </a:r>
            <a:r>
              <a:rPr sz="1200" spc="-5" dirty="0">
                <a:latin typeface="Times New Roman"/>
                <a:cs typeface="Times New Roman"/>
              </a:rPr>
              <a:t>no. of bits represented by </a:t>
            </a:r>
            <a:r>
              <a:rPr sz="1200" dirty="0">
                <a:latin typeface="Times New Roman"/>
                <a:cs typeface="Times New Roman"/>
              </a:rPr>
              <a:t>each  signal</a:t>
            </a:r>
            <a:r>
              <a:rPr sz="1200" spc="-95" dirty="0">
                <a:latin typeface="Times New Roman"/>
                <a:cs typeface="Times New Roman"/>
              </a:rPr>
              <a:t> </a:t>
            </a:r>
            <a:r>
              <a:rPr sz="1200" spc="-5" dirty="0">
                <a:latin typeface="Times New Roman"/>
                <a:cs typeface="Times New Roman"/>
              </a:rPr>
              <a:t>shift</a:t>
            </a:r>
            <a:endParaRPr sz="1200">
              <a:latin typeface="Times New Roman"/>
              <a:cs typeface="Times New Roman"/>
            </a:endParaRPr>
          </a:p>
          <a:p>
            <a:pPr marL="698500" indent="-228600">
              <a:lnSpc>
                <a:spcPts val="1345"/>
              </a:lnSpc>
              <a:buFont typeface="Courier New"/>
              <a:buChar char="o"/>
              <a:tabLst>
                <a:tab pos="698500" algn="l"/>
              </a:tabLst>
            </a:pPr>
            <a:r>
              <a:rPr sz="1200" dirty="0">
                <a:latin typeface="Times New Roman"/>
                <a:cs typeface="Times New Roman"/>
              </a:rPr>
              <a:t>Bit </a:t>
            </a:r>
            <a:r>
              <a:rPr sz="1200" spc="-5" dirty="0">
                <a:latin typeface="Times New Roman"/>
                <a:cs typeface="Times New Roman"/>
              </a:rPr>
              <a:t>rate </a:t>
            </a:r>
            <a:r>
              <a:rPr sz="1200" dirty="0">
                <a:latin typeface="Times New Roman"/>
                <a:cs typeface="Times New Roman"/>
              </a:rPr>
              <a:t>is always greater than or </a:t>
            </a:r>
            <a:r>
              <a:rPr sz="1200" spc="-5" dirty="0">
                <a:latin typeface="Times New Roman"/>
                <a:cs typeface="Times New Roman"/>
              </a:rPr>
              <a:t>equal </a:t>
            </a:r>
            <a:r>
              <a:rPr sz="1200" dirty="0">
                <a:latin typeface="Times New Roman"/>
                <a:cs typeface="Times New Roman"/>
              </a:rPr>
              <a:t>to Baud</a:t>
            </a:r>
            <a:r>
              <a:rPr sz="1200" spc="-80"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1155700" lvl="1" indent="-228600">
              <a:lnSpc>
                <a:spcPts val="1405"/>
              </a:lnSpc>
              <a:spcBef>
                <a:spcPts val="5"/>
              </a:spcBef>
              <a:buFont typeface="Meiryo"/>
              <a:buChar char="❖"/>
              <a:tabLst>
                <a:tab pos="1155700" algn="l"/>
              </a:tabLst>
            </a:pPr>
            <a:r>
              <a:rPr sz="1200" b="1" dirty="0">
                <a:latin typeface="Times New Roman"/>
                <a:cs typeface="Times New Roman"/>
              </a:rPr>
              <a:t>Analogy for Bit rate &amp;Baud</a:t>
            </a:r>
            <a:r>
              <a:rPr sz="1200" b="1" spc="-130" dirty="0">
                <a:latin typeface="Times New Roman"/>
                <a:cs typeface="Times New Roman"/>
              </a:rPr>
              <a:t> </a:t>
            </a:r>
            <a:r>
              <a:rPr sz="1200" b="1" dirty="0">
                <a:latin typeface="Times New Roman"/>
                <a:cs typeface="Times New Roman"/>
              </a:rPr>
              <a:t>rate</a:t>
            </a:r>
            <a:endParaRPr sz="1200">
              <a:latin typeface="Times New Roman"/>
              <a:cs typeface="Times New Roman"/>
            </a:endParaRPr>
          </a:p>
          <a:p>
            <a:pPr marL="1155700" marR="6985" indent="-228600">
              <a:lnSpc>
                <a:spcPts val="1380"/>
              </a:lnSpc>
              <a:spcBef>
                <a:spcPts val="60"/>
              </a:spcBef>
              <a:buFont typeface="Courier New"/>
              <a:buChar char="o"/>
              <a:tabLst>
                <a:tab pos="1155700" algn="l"/>
              </a:tabLst>
            </a:pPr>
            <a:r>
              <a:rPr sz="1200" spc="-5" dirty="0">
                <a:latin typeface="Times New Roman"/>
                <a:cs typeface="Times New Roman"/>
              </a:rPr>
              <a:t>In transportation </a:t>
            </a:r>
            <a:r>
              <a:rPr sz="1200" dirty="0">
                <a:latin typeface="Times New Roman"/>
                <a:cs typeface="Times New Roman"/>
              </a:rPr>
              <a:t>a </a:t>
            </a:r>
            <a:r>
              <a:rPr sz="1200" spc="-5" dirty="0">
                <a:latin typeface="Times New Roman"/>
                <a:cs typeface="Times New Roman"/>
              </a:rPr>
              <a:t>band is analogous to </a:t>
            </a:r>
            <a:r>
              <a:rPr sz="1200" dirty="0">
                <a:latin typeface="Times New Roman"/>
                <a:cs typeface="Times New Roman"/>
              </a:rPr>
              <a:t>a </a:t>
            </a:r>
            <a:r>
              <a:rPr sz="1200" spc="-5" dirty="0">
                <a:latin typeface="Times New Roman"/>
                <a:cs typeface="Times New Roman"/>
              </a:rPr>
              <a:t>car,a bit is analogous to </a:t>
            </a:r>
            <a:r>
              <a:rPr sz="1200" dirty="0">
                <a:latin typeface="Times New Roman"/>
                <a:cs typeface="Times New Roman"/>
              </a:rPr>
              <a:t>a  passenger</a:t>
            </a:r>
            <a:endParaRPr sz="1200">
              <a:latin typeface="Times New Roman"/>
              <a:cs typeface="Times New Roman"/>
            </a:endParaRPr>
          </a:p>
          <a:p>
            <a:pPr marL="1155700" indent="-228600">
              <a:lnSpc>
                <a:spcPts val="1315"/>
              </a:lnSpc>
              <a:buFont typeface="Courier New"/>
              <a:buChar char="o"/>
              <a:tabLst>
                <a:tab pos="1155700" algn="l"/>
              </a:tabLst>
            </a:pPr>
            <a:r>
              <a:rPr sz="1200" spc="-5" dirty="0">
                <a:latin typeface="Times New Roman"/>
                <a:cs typeface="Times New Roman"/>
              </a:rPr>
              <a:t>A </a:t>
            </a:r>
            <a:r>
              <a:rPr sz="1200" dirty="0">
                <a:latin typeface="Times New Roman"/>
                <a:cs typeface="Times New Roman"/>
              </a:rPr>
              <a:t>car can carry one or </a:t>
            </a:r>
            <a:r>
              <a:rPr sz="1200" spc="-5" dirty="0">
                <a:latin typeface="Times New Roman"/>
                <a:cs typeface="Times New Roman"/>
              </a:rPr>
              <a:t>more</a:t>
            </a:r>
            <a:r>
              <a:rPr sz="1200" spc="-50" dirty="0">
                <a:latin typeface="Times New Roman"/>
                <a:cs typeface="Times New Roman"/>
              </a:rPr>
              <a:t> </a:t>
            </a:r>
            <a:r>
              <a:rPr sz="1200" spc="-5" dirty="0">
                <a:latin typeface="Times New Roman"/>
                <a:cs typeface="Times New Roman"/>
              </a:rPr>
              <a:t>passengers</a:t>
            </a:r>
            <a:endParaRPr sz="1200">
              <a:latin typeface="Times New Roman"/>
              <a:cs typeface="Times New Roman"/>
            </a:endParaRPr>
          </a:p>
          <a:p>
            <a:pPr marL="1155700" marR="5080" indent="-228600">
              <a:lnSpc>
                <a:spcPts val="1380"/>
              </a:lnSpc>
              <a:spcBef>
                <a:spcPts val="65"/>
              </a:spcBef>
              <a:buFont typeface="Courier New"/>
              <a:buChar char="o"/>
              <a:tabLst>
                <a:tab pos="1155700" algn="l"/>
              </a:tabLst>
            </a:pPr>
            <a:r>
              <a:rPr sz="1200" dirty="0">
                <a:latin typeface="Times New Roman"/>
                <a:cs typeface="Times New Roman"/>
              </a:rPr>
              <a:t>If1000 cars can go from one point to another carrying only one  </a:t>
            </a:r>
            <a:r>
              <a:rPr sz="1200" spc="-5" dirty="0">
                <a:latin typeface="Times New Roman"/>
                <a:cs typeface="Times New Roman"/>
              </a:rPr>
              <a:t>passenger(only driver),than </a:t>
            </a:r>
            <a:r>
              <a:rPr sz="1200" dirty="0">
                <a:latin typeface="Times New Roman"/>
                <a:cs typeface="Times New Roman"/>
              </a:rPr>
              <a:t>1000 passengers are</a:t>
            </a:r>
            <a:r>
              <a:rPr sz="1200" spc="-100" dirty="0">
                <a:latin typeface="Times New Roman"/>
                <a:cs typeface="Times New Roman"/>
              </a:rPr>
              <a:t> </a:t>
            </a:r>
            <a:r>
              <a:rPr sz="1200" dirty="0">
                <a:latin typeface="Times New Roman"/>
                <a:cs typeface="Times New Roman"/>
              </a:rPr>
              <a:t>transported</a:t>
            </a:r>
            <a:endParaRPr sz="1200">
              <a:latin typeface="Times New Roman"/>
              <a:cs typeface="Times New Roman"/>
            </a:endParaRPr>
          </a:p>
          <a:p>
            <a:pPr marL="1155700" marR="6350" indent="-228600">
              <a:lnSpc>
                <a:spcPts val="1380"/>
              </a:lnSpc>
              <a:buFont typeface="Courier New"/>
              <a:buChar char="o"/>
              <a:tabLst>
                <a:tab pos="1155700" algn="l"/>
              </a:tabLst>
            </a:pPr>
            <a:r>
              <a:rPr sz="1200" dirty="0">
                <a:latin typeface="Times New Roman"/>
                <a:cs typeface="Times New Roman"/>
              </a:rPr>
              <a:t>However, if each car carries four </a:t>
            </a:r>
            <a:r>
              <a:rPr sz="1200" spc="-5" dirty="0">
                <a:latin typeface="Times New Roman"/>
                <a:cs typeface="Times New Roman"/>
              </a:rPr>
              <a:t>passengers, then 4000 passengers are  transported</a:t>
            </a:r>
            <a:endParaRPr sz="1200">
              <a:latin typeface="Times New Roman"/>
              <a:cs typeface="Times New Roman"/>
            </a:endParaRPr>
          </a:p>
          <a:p>
            <a:pPr marL="1155700" marR="5080" indent="-228600">
              <a:lnSpc>
                <a:spcPts val="1380"/>
              </a:lnSpc>
              <a:buFont typeface="Courier New"/>
              <a:buChar char="o"/>
              <a:tabLst>
                <a:tab pos="1155700" algn="l"/>
              </a:tabLst>
            </a:pPr>
            <a:r>
              <a:rPr sz="1200" dirty="0">
                <a:latin typeface="Times New Roman"/>
                <a:cs typeface="Times New Roman"/>
              </a:rPr>
              <a:t>Note that the </a:t>
            </a:r>
            <a:r>
              <a:rPr sz="1200" spc="-5" dirty="0">
                <a:latin typeface="Times New Roman"/>
                <a:cs typeface="Times New Roman"/>
              </a:rPr>
              <a:t>number </a:t>
            </a:r>
            <a:r>
              <a:rPr sz="1200" dirty="0">
                <a:latin typeface="Times New Roman"/>
                <a:cs typeface="Times New Roman"/>
              </a:rPr>
              <a:t>of cars, </a:t>
            </a:r>
            <a:r>
              <a:rPr sz="1200" spc="-5" dirty="0">
                <a:latin typeface="Times New Roman"/>
                <a:cs typeface="Times New Roman"/>
              </a:rPr>
              <a:t>not the numbers of passengers  determines </a:t>
            </a:r>
            <a:r>
              <a:rPr sz="1200" dirty="0">
                <a:latin typeface="Times New Roman"/>
                <a:cs typeface="Times New Roman"/>
              </a:rPr>
              <a:t>the traffic </a:t>
            </a:r>
            <a:r>
              <a:rPr sz="1200" spc="-5" dirty="0">
                <a:latin typeface="Times New Roman"/>
                <a:cs typeface="Times New Roman"/>
              </a:rPr>
              <a:t>and </a:t>
            </a:r>
            <a:r>
              <a:rPr sz="1200" dirty="0">
                <a:latin typeface="Times New Roman"/>
                <a:cs typeface="Times New Roman"/>
              </a:rPr>
              <a:t>therefore the need for wider</a:t>
            </a:r>
            <a:r>
              <a:rPr sz="1200" spc="-65" dirty="0">
                <a:latin typeface="Times New Roman"/>
                <a:cs typeface="Times New Roman"/>
              </a:rPr>
              <a:t> </a:t>
            </a:r>
            <a:r>
              <a:rPr sz="1200" spc="-5" dirty="0">
                <a:latin typeface="Times New Roman"/>
                <a:cs typeface="Times New Roman"/>
              </a:rPr>
              <a:t>highway</a:t>
            </a:r>
            <a:endParaRPr sz="1200">
              <a:latin typeface="Times New Roman"/>
              <a:cs typeface="Times New Roman"/>
            </a:endParaRPr>
          </a:p>
          <a:p>
            <a:pPr marL="1155700" indent="-228600">
              <a:lnSpc>
                <a:spcPts val="1345"/>
              </a:lnSpc>
              <a:buFont typeface="Courier New"/>
              <a:buChar char="o"/>
              <a:tabLst>
                <a:tab pos="1155700" algn="l"/>
              </a:tabLst>
            </a:pPr>
            <a:r>
              <a:rPr sz="1200" spc="-5" dirty="0">
                <a:latin typeface="Times New Roman"/>
                <a:cs typeface="Times New Roman"/>
              </a:rPr>
              <a:t>Similarly, the </a:t>
            </a:r>
            <a:r>
              <a:rPr sz="1200" dirty="0">
                <a:latin typeface="Times New Roman"/>
                <a:cs typeface="Times New Roman"/>
              </a:rPr>
              <a:t>baud </a:t>
            </a:r>
            <a:r>
              <a:rPr sz="1200" spc="-5" dirty="0">
                <a:latin typeface="Times New Roman"/>
                <a:cs typeface="Times New Roman"/>
              </a:rPr>
              <a:t>determines </a:t>
            </a:r>
            <a:r>
              <a:rPr sz="1200" dirty="0">
                <a:latin typeface="Times New Roman"/>
                <a:cs typeface="Times New Roman"/>
              </a:rPr>
              <a:t>the </a:t>
            </a:r>
            <a:r>
              <a:rPr sz="1200" spc="-5" dirty="0">
                <a:latin typeface="Times New Roman"/>
                <a:cs typeface="Times New Roman"/>
              </a:rPr>
              <a:t>required bandwidth, </a:t>
            </a:r>
            <a:r>
              <a:rPr sz="1200" dirty="0">
                <a:latin typeface="Times New Roman"/>
                <a:cs typeface="Times New Roman"/>
              </a:rPr>
              <a:t>not </a:t>
            </a:r>
            <a:r>
              <a:rPr sz="1200" spc="-5" dirty="0">
                <a:latin typeface="Times New Roman"/>
                <a:cs typeface="Times New Roman"/>
              </a:rPr>
              <a:t>the </a:t>
            </a:r>
            <a:r>
              <a:rPr sz="1200" dirty="0">
                <a:latin typeface="Times New Roman"/>
                <a:cs typeface="Times New Roman"/>
              </a:rPr>
              <a:t>bit</a:t>
            </a:r>
            <a:r>
              <a:rPr sz="1200" spc="10" dirty="0">
                <a:latin typeface="Times New Roman"/>
                <a:cs typeface="Times New Roman"/>
              </a:rPr>
              <a:t> </a:t>
            </a:r>
            <a:r>
              <a:rPr sz="1200" dirty="0">
                <a:latin typeface="Times New Roman"/>
                <a:cs typeface="Times New Roman"/>
              </a:rPr>
              <a:t>rate</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5.6</a:t>
            </a:r>
            <a:endParaRPr sz="1200">
              <a:latin typeface="Times New Roman"/>
              <a:cs typeface="Times New Roman"/>
            </a:endParaRPr>
          </a:p>
          <a:p>
            <a:pPr marL="12700" marR="5715">
              <a:lnSpc>
                <a:spcPts val="1380"/>
              </a:lnSpc>
              <a:spcBef>
                <a:spcPts val="60"/>
              </a:spcBef>
            </a:pPr>
            <a:r>
              <a:rPr sz="1200" spc="-5" dirty="0">
                <a:latin typeface="Times New Roman"/>
                <a:cs typeface="Times New Roman"/>
              </a:rPr>
              <a:t>An </a:t>
            </a:r>
            <a:r>
              <a:rPr sz="1200" dirty="0">
                <a:latin typeface="Times New Roman"/>
                <a:cs typeface="Times New Roman"/>
              </a:rPr>
              <a:t>analog </a:t>
            </a:r>
            <a:r>
              <a:rPr sz="1200" spc="-5" dirty="0">
                <a:latin typeface="Times New Roman"/>
                <a:cs typeface="Times New Roman"/>
              </a:rPr>
              <a:t>signal </a:t>
            </a:r>
            <a:r>
              <a:rPr sz="1200" dirty="0">
                <a:latin typeface="Times New Roman"/>
                <a:cs typeface="Times New Roman"/>
              </a:rPr>
              <a:t>carries 4 </a:t>
            </a:r>
            <a:r>
              <a:rPr sz="1200" spc="-5" dirty="0">
                <a:latin typeface="Times New Roman"/>
                <a:cs typeface="Times New Roman"/>
              </a:rPr>
              <a:t>bits </a:t>
            </a:r>
            <a:r>
              <a:rPr sz="1200" dirty="0">
                <a:latin typeface="Times New Roman"/>
                <a:cs typeface="Times New Roman"/>
              </a:rPr>
              <a:t>in each </a:t>
            </a:r>
            <a:r>
              <a:rPr sz="1200" spc="-5" dirty="0">
                <a:latin typeface="Times New Roman"/>
                <a:cs typeface="Times New Roman"/>
              </a:rPr>
              <a:t>signal element.If 1000 signal elements are sent per  second, find </a:t>
            </a:r>
            <a:r>
              <a:rPr sz="1200" dirty="0">
                <a:latin typeface="Times New Roman"/>
                <a:cs typeface="Times New Roman"/>
              </a:rPr>
              <a:t>the </a:t>
            </a:r>
            <a:r>
              <a:rPr sz="1200" spc="-5" dirty="0">
                <a:latin typeface="Times New Roman"/>
                <a:cs typeface="Times New Roman"/>
              </a:rPr>
              <a:t>Baud Rate </a:t>
            </a:r>
            <a:r>
              <a:rPr sz="1200" dirty="0">
                <a:latin typeface="Times New Roman"/>
                <a:cs typeface="Times New Roman"/>
              </a:rPr>
              <a:t>and </a:t>
            </a:r>
            <a:r>
              <a:rPr sz="1200" spc="-5" dirty="0">
                <a:latin typeface="Times New Roman"/>
                <a:cs typeface="Times New Roman"/>
              </a:rPr>
              <a:t>Bit</a:t>
            </a:r>
            <a:r>
              <a:rPr sz="1200" spc="-90"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2700">
              <a:lnSpc>
                <a:spcPts val="1405"/>
              </a:lnSpc>
              <a:spcBef>
                <a:spcPts val="5"/>
              </a:spcBef>
            </a:pPr>
            <a:r>
              <a:rPr sz="1200" b="1" spc="-5" dirty="0">
                <a:latin typeface="Times New Roman"/>
                <a:cs typeface="Times New Roman"/>
              </a:rPr>
              <a:t>Solution</a:t>
            </a:r>
            <a:r>
              <a:rPr sz="1200" spc="-5" dirty="0">
                <a:latin typeface="Times New Roman"/>
                <a:cs typeface="Times New Roman"/>
              </a:rPr>
              <a:t>:</a:t>
            </a:r>
            <a:endParaRPr sz="1200">
              <a:latin typeface="Times New Roman"/>
              <a:cs typeface="Times New Roman"/>
            </a:endParaRPr>
          </a:p>
          <a:p>
            <a:pPr marL="927100">
              <a:lnSpc>
                <a:spcPts val="1695"/>
              </a:lnSpc>
            </a:pPr>
            <a:r>
              <a:rPr sz="1500" dirty="0">
                <a:latin typeface="Arial"/>
                <a:cs typeface="Arial"/>
              </a:rPr>
              <a:t>–</a:t>
            </a:r>
            <a:r>
              <a:rPr sz="1200" dirty="0">
                <a:latin typeface="Times New Roman"/>
                <a:cs typeface="Times New Roman"/>
              </a:rPr>
              <a:t>Baud Rate= </a:t>
            </a:r>
            <a:r>
              <a:rPr sz="1200" spc="-5" dirty="0">
                <a:latin typeface="Times New Roman"/>
                <a:cs typeface="Times New Roman"/>
              </a:rPr>
              <a:t>Number </a:t>
            </a:r>
            <a:r>
              <a:rPr sz="1200" dirty="0">
                <a:latin typeface="Times New Roman"/>
                <a:cs typeface="Times New Roman"/>
              </a:rPr>
              <a:t>of Signal</a:t>
            </a:r>
            <a:r>
              <a:rPr sz="1200" spc="-55" dirty="0">
                <a:latin typeface="Times New Roman"/>
                <a:cs typeface="Times New Roman"/>
              </a:rPr>
              <a:t> </a:t>
            </a:r>
            <a:r>
              <a:rPr sz="1200" spc="-5" dirty="0">
                <a:latin typeface="Times New Roman"/>
                <a:cs typeface="Times New Roman"/>
              </a:rPr>
              <a:t>Elements</a:t>
            </a:r>
            <a:endParaRPr sz="1200">
              <a:latin typeface="Times New Roman"/>
              <a:cs typeface="Times New Roman"/>
            </a:endParaRPr>
          </a:p>
          <a:p>
            <a:pPr marL="927100">
              <a:lnSpc>
                <a:spcPts val="1664"/>
              </a:lnSpc>
            </a:pPr>
            <a:r>
              <a:rPr sz="1500" spc="-5" dirty="0">
                <a:latin typeface="Arial"/>
                <a:cs typeface="Arial"/>
              </a:rPr>
              <a:t>–</a:t>
            </a:r>
            <a:r>
              <a:rPr sz="1200" spc="-5" dirty="0">
                <a:latin typeface="Times New Roman"/>
                <a:cs typeface="Times New Roman"/>
              </a:rPr>
              <a:t>Baud Rate =1000</a:t>
            </a:r>
            <a:r>
              <a:rPr sz="1200" spc="-80" dirty="0">
                <a:latin typeface="Times New Roman"/>
                <a:cs typeface="Times New Roman"/>
              </a:rPr>
              <a:t> </a:t>
            </a:r>
            <a:r>
              <a:rPr sz="1200" spc="-5" dirty="0">
                <a:latin typeface="Times New Roman"/>
                <a:cs typeface="Times New Roman"/>
              </a:rPr>
              <a:t>bauds/second</a:t>
            </a:r>
            <a:endParaRPr sz="1200">
              <a:latin typeface="Times New Roman"/>
              <a:cs typeface="Times New Roman"/>
            </a:endParaRPr>
          </a:p>
          <a:p>
            <a:pPr marL="927100">
              <a:lnSpc>
                <a:spcPts val="1675"/>
              </a:lnSpc>
            </a:pPr>
            <a:r>
              <a:rPr sz="1500" dirty="0">
                <a:latin typeface="Arial"/>
                <a:cs typeface="Arial"/>
              </a:rPr>
              <a:t>–</a:t>
            </a:r>
            <a:r>
              <a:rPr sz="1200" dirty="0">
                <a:latin typeface="Times New Roman"/>
                <a:cs typeface="Times New Roman"/>
              </a:rPr>
              <a:t>Bit </a:t>
            </a:r>
            <a:r>
              <a:rPr sz="1200" spc="-5" dirty="0">
                <a:latin typeface="Times New Roman"/>
                <a:cs typeface="Times New Roman"/>
              </a:rPr>
              <a:t>Rate=Baud </a:t>
            </a:r>
            <a:r>
              <a:rPr sz="1200" dirty="0">
                <a:latin typeface="Times New Roman"/>
                <a:cs typeface="Times New Roman"/>
              </a:rPr>
              <a:t>Rate * </a:t>
            </a:r>
            <a:r>
              <a:rPr sz="1200" spc="-5" dirty="0">
                <a:latin typeface="Times New Roman"/>
                <a:cs typeface="Times New Roman"/>
              </a:rPr>
              <a:t>Number </a:t>
            </a:r>
            <a:r>
              <a:rPr sz="1200" dirty="0">
                <a:latin typeface="Times New Roman"/>
                <a:cs typeface="Times New Roman"/>
              </a:rPr>
              <a:t>of bits per </a:t>
            </a:r>
            <a:r>
              <a:rPr sz="1200" spc="-5" dirty="0">
                <a:latin typeface="Times New Roman"/>
                <a:cs typeface="Times New Roman"/>
              </a:rPr>
              <a:t>signal</a:t>
            </a:r>
            <a:r>
              <a:rPr sz="1200" spc="-20" dirty="0">
                <a:latin typeface="Times New Roman"/>
                <a:cs typeface="Times New Roman"/>
              </a:rPr>
              <a:t> </a:t>
            </a:r>
            <a:r>
              <a:rPr sz="1200" spc="-5" dirty="0">
                <a:latin typeface="Times New Roman"/>
                <a:cs typeface="Times New Roman"/>
              </a:rPr>
              <a:t>element</a:t>
            </a:r>
            <a:endParaRPr sz="1200">
              <a:latin typeface="Times New Roman"/>
              <a:cs typeface="Times New Roman"/>
            </a:endParaRPr>
          </a:p>
          <a:p>
            <a:pPr marL="927100">
              <a:lnSpc>
                <a:spcPts val="1560"/>
              </a:lnSpc>
            </a:pPr>
            <a:r>
              <a:rPr sz="1350" spc="-5" dirty="0">
                <a:latin typeface="Arial"/>
                <a:cs typeface="Arial"/>
              </a:rPr>
              <a:t>–</a:t>
            </a:r>
            <a:r>
              <a:rPr sz="1200" spc="-5" dirty="0">
                <a:latin typeface="Times New Roman"/>
                <a:cs typeface="Times New Roman"/>
              </a:rPr>
              <a:t>Bit Rate= 1000 </a:t>
            </a:r>
            <a:r>
              <a:rPr sz="1200" dirty="0">
                <a:latin typeface="Times New Roman"/>
                <a:cs typeface="Times New Roman"/>
              </a:rPr>
              <a:t>* 4 = </a:t>
            </a:r>
            <a:r>
              <a:rPr sz="1200" spc="-5" dirty="0">
                <a:latin typeface="Times New Roman"/>
                <a:cs typeface="Times New Roman"/>
              </a:rPr>
              <a:t>4000</a:t>
            </a:r>
            <a:r>
              <a:rPr sz="1200" spc="-90" dirty="0">
                <a:latin typeface="Times New Roman"/>
                <a:cs typeface="Times New Roman"/>
              </a:rPr>
              <a:t> </a:t>
            </a:r>
            <a:r>
              <a:rPr sz="1200" spc="-5" dirty="0">
                <a:latin typeface="Times New Roman"/>
                <a:cs typeface="Times New Roman"/>
              </a:rPr>
              <a:t>bps</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ts val="1405"/>
              </a:lnSpc>
              <a:buFont typeface="Meiryo"/>
              <a:buChar char="❖"/>
              <a:tabLst>
                <a:tab pos="469900" algn="l"/>
              </a:tabLst>
            </a:pPr>
            <a:r>
              <a:rPr sz="1200" b="1" dirty="0">
                <a:latin typeface="Times New Roman"/>
                <a:cs typeface="Times New Roman"/>
              </a:rPr>
              <a:t>Carrier</a:t>
            </a:r>
            <a:r>
              <a:rPr sz="1200" b="1" spc="-85" dirty="0">
                <a:latin typeface="Times New Roman"/>
                <a:cs typeface="Times New Roman"/>
              </a:rPr>
              <a:t> </a:t>
            </a:r>
            <a:r>
              <a:rPr sz="1200" b="1" spc="-5" dirty="0">
                <a:latin typeface="Times New Roman"/>
                <a:cs typeface="Times New Roman"/>
              </a:rPr>
              <a:t>Signals</a:t>
            </a:r>
            <a:endParaRPr sz="1200">
              <a:latin typeface="Times New Roman"/>
              <a:cs typeface="Times New Roman"/>
            </a:endParaRPr>
          </a:p>
          <a:p>
            <a:pPr marL="469900" marR="5715" indent="-228600">
              <a:lnSpc>
                <a:spcPts val="1380"/>
              </a:lnSpc>
              <a:spcBef>
                <a:spcPts val="60"/>
              </a:spcBef>
              <a:buFont typeface="Courier New"/>
              <a:buChar char="o"/>
              <a:tabLst>
                <a:tab pos="469900" algn="l"/>
              </a:tabLst>
            </a:pPr>
            <a:r>
              <a:rPr sz="1200" spc="-5" dirty="0">
                <a:latin typeface="Times New Roman"/>
                <a:cs typeface="Times New Roman"/>
              </a:rPr>
              <a:t>In </a:t>
            </a:r>
            <a:r>
              <a:rPr sz="1200" dirty="0">
                <a:latin typeface="Times New Roman"/>
                <a:cs typeface="Times New Roman"/>
              </a:rPr>
              <a:t>analog </a:t>
            </a:r>
            <a:r>
              <a:rPr sz="1200" spc="-5" dirty="0">
                <a:latin typeface="Times New Roman"/>
                <a:cs typeface="Times New Roman"/>
              </a:rPr>
              <a:t>TX. </a:t>
            </a:r>
            <a:r>
              <a:rPr sz="1200" dirty="0">
                <a:latin typeface="Times New Roman"/>
                <a:cs typeface="Times New Roman"/>
              </a:rPr>
              <a:t>The </a:t>
            </a:r>
            <a:r>
              <a:rPr sz="1200" spc="-5" dirty="0">
                <a:latin typeface="Times New Roman"/>
                <a:cs typeface="Times New Roman"/>
              </a:rPr>
              <a:t>sending device produces </a:t>
            </a:r>
            <a:r>
              <a:rPr sz="1200" dirty="0">
                <a:latin typeface="Times New Roman"/>
                <a:cs typeface="Times New Roman"/>
              </a:rPr>
              <a:t>a </a:t>
            </a:r>
            <a:r>
              <a:rPr sz="1200" spc="-5" dirty="0">
                <a:latin typeface="Times New Roman"/>
                <a:cs typeface="Times New Roman"/>
              </a:rPr>
              <a:t>high frequency signal, that acts as </a:t>
            </a:r>
            <a:r>
              <a:rPr sz="1200" dirty="0">
                <a:latin typeface="Times New Roman"/>
                <a:cs typeface="Times New Roman"/>
              </a:rPr>
              <a:t>a  basis for the </a:t>
            </a:r>
            <a:r>
              <a:rPr sz="1200" spc="-5" dirty="0">
                <a:latin typeface="Times New Roman"/>
                <a:cs typeface="Times New Roman"/>
              </a:rPr>
              <a:t>information</a:t>
            </a:r>
            <a:r>
              <a:rPr sz="1200" spc="-65"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469900" indent="-228600">
              <a:lnSpc>
                <a:spcPts val="1315"/>
              </a:lnSpc>
              <a:buFont typeface="Courier New"/>
              <a:buChar char="o"/>
              <a:tabLst>
                <a:tab pos="469900" algn="l"/>
              </a:tabLst>
            </a:pPr>
            <a:r>
              <a:rPr sz="1200" dirty="0">
                <a:latin typeface="Times New Roman"/>
                <a:cs typeface="Times New Roman"/>
              </a:rPr>
              <a:t>This base </a:t>
            </a:r>
            <a:r>
              <a:rPr sz="1200" spc="-5" dirty="0">
                <a:latin typeface="Times New Roman"/>
                <a:cs typeface="Times New Roman"/>
              </a:rPr>
              <a:t>signal </a:t>
            </a:r>
            <a:r>
              <a:rPr sz="1200" dirty="0">
                <a:latin typeface="Times New Roman"/>
                <a:cs typeface="Times New Roman"/>
              </a:rPr>
              <a:t>is </a:t>
            </a:r>
            <a:r>
              <a:rPr sz="1200" spc="-5" dirty="0">
                <a:latin typeface="Times New Roman"/>
                <a:cs typeface="Times New Roman"/>
              </a:rPr>
              <a:t>called </a:t>
            </a:r>
            <a:r>
              <a:rPr sz="1200" dirty="0">
                <a:latin typeface="Times New Roman"/>
                <a:cs typeface="Times New Roman"/>
              </a:rPr>
              <a:t>the </a:t>
            </a:r>
            <a:r>
              <a:rPr sz="1200" b="1" i="1" u="heavy" spc="-5" dirty="0">
                <a:latin typeface="Times New Roman"/>
                <a:cs typeface="Times New Roman"/>
              </a:rPr>
              <a:t>Carrier </a:t>
            </a:r>
            <a:r>
              <a:rPr sz="1200" b="1" i="1" u="heavy" dirty="0">
                <a:latin typeface="Times New Roman"/>
                <a:cs typeface="Times New Roman"/>
              </a:rPr>
              <a:t>Signal </a:t>
            </a:r>
            <a:r>
              <a:rPr sz="1200" dirty="0">
                <a:latin typeface="Times New Roman"/>
                <a:cs typeface="Times New Roman"/>
              </a:rPr>
              <a:t>or </a:t>
            </a:r>
            <a:r>
              <a:rPr sz="1200" b="1" i="1" u="heavy" dirty="0">
                <a:latin typeface="Times New Roman"/>
                <a:cs typeface="Times New Roman"/>
              </a:rPr>
              <a:t>Carrier</a:t>
            </a:r>
            <a:r>
              <a:rPr sz="1200" b="1" i="1" u="heavy" spc="-80" dirty="0">
                <a:latin typeface="Times New Roman"/>
                <a:cs typeface="Times New Roman"/>
              </a:rPr>
              <a:t> </a:t>
            </a:r>
            <a:r>
              <a:rPr sz="1200" b="1" i="1" u="heavy" spc="-5" dirty="0">
                <a:latin typeface="Times New Roman"/>
                <a:cs typeface="Times New Roman"/>
              </a:rPr>
              <a:t>Frequency</a:t>
            </a:r>
            <a:endParaRPr sz="1200">
              <a:latin typeface="Times New Roman"/>
              <a:cs typeface="Times New Roman"/>
            </a:endParaRPr>
          </a:p>
          <a:p>
            <a:pPr marL="469900" marR="6350" indent="-228600">
              <a:lnSpc>
                <a:spcPts val="1380"/>
              </a:lnSpc>
              <a:spcBef>
                <a:spcPts val="65"/>
              </a:spcBef>
              <a:buFont typeface="Courier New"/>
              <a:buChar char="o"/>
              <a:tabLst>
                <a:tab pos="469900" algn="l"/>
              </a:tabLst>
            </a:pPr>
            <a:r>
              <a:rPr sz="1200" spc="-5" dirty="0">
                <a:latin typeface="Times New Roman"/>
                <a:cs typeface="Times New Roman"/>
              </a:rPr>
              <a:t>The receiving device is tuned </a:t>
            </a:r>
            <a:r>
              <a:rPr sz="1200" dirty="0">
                <a:latin typeface="Times New Roman"/>
                <a:cs typeface="Times New Roman"/>
              </a:rPr>
              <a:t>to the frequency of the </a:t>
            </a:r>
            <a:r>
              <a:rPr sz="1200" spc="-5" dirty="0">
                <a:latin typeface="Times New Roman"/>
                <a:cs typeface="Times New Roman"/>
              </a:rPr>
              <a:t>carrier signal that it expects  </a:t>
            </a:r>
            <a:r>
              <a:rPr sz="1200" dirty="0">
                <a:latin typeface="Times New Roman"/>
                <a:cs typeface="Times New Roman"/>
              </a:rPr>
              <a:t>from the</a:t>
            </a:r>
            <a:r>
              <a:rPr sz="1200" spc="-110" dirty="0">
                <a:latin typeface="Times New Roman"/>
                <a:cs typeface="Times New Roman"/>
              </a:rPr>
              <a:t> </a:t>
            </a:r>
            <a:r>
              <a:rPr sz="1200" dirty="0">
                <a:latin typeface="Times New Roman"/>
                <a:cs typeface="Times New Roman"/>
              </a:rPr>
              <a:t>sender</a:t>
            </a:r>
            <a:endParaRPr sz="1200">
              <a:latin typeface="Times New Roman"/>
              <a:cs typeface="Times New Roman"/>
            </a:endParaRPr>
          </a:p>
          <a:p>
            <a:pPr marL="469900" marR="5715" indent="-228600">
              <a:lnSpc>
                <a:spcPts val="1380"/>
              </a:lnSpc>
              <a:buFont typeface="Courier New"/>
              <a:buChar char="o"/>
              <a:tabLst>
                <a:tab pos="469900" algn="l"/>
              </a:tabLst>
            </a:pPr>
            <a:r>
              <a:rPr sz="1200" b="1" dirty="0">
                <a:latin typeface="Times New Roman"/>
                <a:cs typeface="Times New Roman"/>
              </a:rPr>
              <a:t>I=</a:t>
            </a:r>
            <a:r>
              <a:rPr sz="1200" dirty="0">
                <a:latin typeface="Times New Roman"/>
                <a:cs typeface="Times New Roman"/>
              </a:rPr>
              <a:t>Digital info is then </a:t>
            </a:r>
            <a:r>
              <a:rPr sz="1200" spc="-5" dirty="0">
                <a:latin typeface="Times New Roman"/>
                <a:cs typeface="Times New Roman"/>
              </a:rPr>
              <a:t>modulated on the carrier signal by modifying </a:t>
            </a:r>
            <a:r>
              <a:rPr sz="1200" dirty="0">
                <a:latin typeface="Times New Roman"/>
                <a:cs typeface="Times New Roman"/>
              </a:rPr>
              <a:t>one or </a:t>
            </a:r>
            <a:r>
              <a:rPr sz="1200" spc="-5" dirty="0">
                <a:latin typeface="Times New Roman"/>
                <a:cs typeface="Times New Roman"/>
              </a:rPr>
              <a:t>more </a:t>
            </a:r>
            <a:r>
              <a:rPr sz="1200" dirty="0">
                <a:latin typeface="Times New Roman"/>
                <a:cs typeface="Times New Roman"/>
              </a:rPr>
              <a:t>of  its </a:t>
            </a:r>
            <a:r>
              <a:rPr sz="1200" spc="-5" dirty="0">
                <a:latin typeface="Times New Roman"/>
                <a:cs typeface="Times New Roman"/>
              </a:rPr>
              <a:t>characteristics (Amplitude, Frequency,</a:t>
            </a:r>
            <a:r>
              <a:rPr sz="1200" spc="40" dirty="0">
                <a:latin typeface="Times New Roman"/>
                <a:cs typeface="Times New Roman"/>
              </a:rPr>
              <a:t> </a:t>
            </a:r>
            <a:r>
              <a:rPr sz="1200" dirty="0">
                <a:latin typeface="Times New Roman"/>
                <a:cs typeface="Times New Roman"/>
              </a:rPr>
              <a:t>Phase)</a:t>
            </a:r>
            <a:endParaRPr sz="1200">
              <a:latin typeface="Times New Roman"/>
              <a:cs typeface="Times New Roman"/>
            </a:endParaRPr>
          </a:p>
          <a:p>
            <a:pPr marL="469900" marR="6350" indent="-228600">
              <a:lnSpc>
                <a:spcPts val="1380"/>
              </a:lnSpc>
              <a:buFont typeface="Courier New"/>
              <a:buChar char="o"/>
              <a:tabLst>
                <a:tab pos="469900" algn="l"/>
              </a:tabLst>
            </a:pPr>
            <a:r>
              <a:rPr sz="1200" dirty="0">
                <a:latin typeface="Times New Roman"/>
                <a:cs typeface="Times New Roman"/>
              </a:rPr>
              <a:t>This kind of </a:t>
            </a:r>
            <a:r>
              <a:rPr sz="1200" spc="-5" dirty="0">
                <a:latin typeface="Times New Roman"/>
                <a:cs typeface="Times New Roman"/>
              </a:rPr>
              <a:t>modification is called </a:t>
            </a:r>
            <a:r>
              <a:rPr sz="1200" u="sng" spc="-5" dirty="0">
                <a:latin typeface="Times New Roman"/>
                <a:cs typeface="Times New Roman"/>
              </a:rPr>
              <a:t>Modulation </a:t>
            </a:r>
            <a:r>
              <a:rPr sz="1200" dirty="0">
                <a:latin typeface="Times New Roman"/>
                <a:cs typeface="Times New Roman"/>
              </a:rPr>
              <a:t>and </a:t>
            </a:r>
            <a:r>
              <a:rPr sz="1200" spc="-5" dirty="0">
                <a:latin typeface="Times New Roman"/>
                <a:cs typeface="Times New Roman"/>
              </a:rPr>
              <a:t>info </a:t>
            </a:r>
            <a:r>
              <a:rPr sz="1200" dirty="0">
                <a:latin typeface="Times New Roman"/>
                <a:cs typeface="Times New Roman"/>
              </a:rPr>
              <a:t>signal is called a  </a:t>
            </a:r>
            <a:r>
              <a:rPr sz="1200" u="sng" dirty="0">
                <a:latin typeface="Times New Roman"/>
                <a:cs typeface="Times New Roman"/>
              </a:rPr>
              <a:t>Modulating</a:t>
            </a:r>
            <a:r>
              <a:rPr sz="1200" u="sng" spc="-110" dirty="0">
                <a:latin typeface="Times New Roman"/>
                <a:cs typeface="Times New Roman"/>
              </a:rPr>
              <a:t> </a:t>
            </a:r>
            <a:r>
              <a:rPr sz="1200" u="sng" dirty="0">
                <a:latin typeface="Times New Roman"/>
                <a:cs typeface="Times New Roman"/>
              </a:rPr>
              <a:t>Signal</a:t>
            </a:r>
            <a:endParaRPr sz="1200">
              <a:latin typeface="Times New Roman"/>
              <a:cs typeface="Times New Roman"/>
            </a:endParaRPr>
          </a:p>
          <a:p>
            <a:pPr>
              <a:lnSpc>
                <a:spcPct val="100000"/>
              </a:lnSpc>
              <a:spcBef>
                <a:spcPts val="30"/>
              </a:spcBef>
            </a:pPr>
            <a:endParaRPr sz="1100">
              <a:latin typeface="Times New Roman"/>
              <a:cs typeface="Times New Roman"/>
            </a:endParaRPr>
          </a:p>
          <a:p>
            <a:pPr marL="469900" indent="-228600">
              <a:lnSpc>
                <a:spcPct val="100000"/>
              </a:lnSpc>
              <a:buFont typeface="Meiryo"/>
              <a:buChar char="❖"/>
              <a:tabLst>
                <a:tab pos="469900" algn="l"/>
              </a:tabLst>
            </a:pPr>
            <a:r>
              <a:rPr sz="1200" b="1" dirty="0">
                <a:latin typeface="Times New Roman"/>
                <a:cs typeface="Times New Roman"/>
              </a:rPr>
              <a:t>Amplitude Shift Keying</a:t>
            </a:r>
            <a:r>
              <a:rPr sz="1200" b="1" spc="-120" dirty="0">
                <a:latin typeface="Times New Roman"/>
                <a:cs typeface="Times New Roman"/>
              </a:rPr>
              <a:t> </a:t>
            </a:r>
            <a:r>
              <a:rPr sz="1200" b="1" dirty="0">
                <a:latin typeface="Times New Roman"/>
                <a:cs typeface="Times New Roman"/>
              </a:rPr>
              <a:t>(ASK)</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927100" lvl="1" indent="-228600">
              <a:lnSpc>
                <a:spcPts val="1410"/>
              </a:lnSpc>
              <a:buFont typeface="Courier New"/>
              <a:buChar char="o"/>
              <a:tabLst>
                <a:tab pos="927100" algn="l"/>
              </a:tabLst>
            </a:pPr>
            <a:r>
              <a:rPr sz="1200" dirty="0">
                <a:latin typeface="Times New Roman"/>
                <a:cs typeface="Times New Roman"/>
              </a:rPr>
              <a:t>In </a:t>
            </a:r>
            <a:r>
              <a:rPr sz="1200" spc="-5" dirty="0">
                <a:latin typeface="Times New Roman"/>
                <a:cs typeface="Times New Roman"/>
              </a:rPr>
              <a:t>ASK, </a:t>
            </a:r>
            <a:r>
              <a:rPr sz="1200" dirty="0">
                <a:latin typeface="Times New Roman"/>
                <a:cs typeface="Times New Roman"/>
              </a:rPr>
              <a:t>the </a:t>
            </a:r>
            <a:r>
              <a:rPr sz="1200" spc="-5" dirty="0">
                <a:latin typeface="Times New Roman"/>
                <a:cs typeface="Times New Roman"/>
              </a:rPr>
              <a:t>strength </a:t>
            </a:r>
            <a:r>
              <a:rPr sz="1200" dirty="0">
                <a:latin typeface="Times New Roman"/>
                <a:cs typeface="Times New Roman"/>
              </a:rPr>
              <a:t>of carrier </a:t>
            </a:r>
            <a:r>
              <a:rPr sz="1200" spc="-5" dirty="0">
                <a:latin typeface="Times New Roman"/>
                <a:cs typeface="Times New Roman"/>
              </a:rPr>
              <a:t>signal </a:t>
            </a:r>
            <a:r>
              <a:rPr sz="1200" dirty="0">
                <a:latin typeface="Times New Roman"/>
                <a:cs typeface="Times New Roman"/>
              </a:rPr>
              <a:t>is </a:t>
            </a:r>
            <a:r>
              <a:rPr sz="1200" spc="-5" dirty="0">
                <a:latin typeface="Times New Roman"/>
                <a:cs typeface="Times New Roman"/>
              </a:rPr>
              <a:t>varied </a:t>
            </a:r>
            <a:r>
              <a:rPr sz="1200" dirty="0">
                <a:latin typeface="Times New Roman"/>
                <a:cs typeface="Times New Roman"/>
              </a:rPr>
              <a:t>to </a:t>
            </a:r>
            <a:r>
              <a:rPr sz="1200" spc="-5" dirty="0">
                <a:latin typeface="Times New Roman"/>
                <a:cs typeface="Times New Roman"/>
              </a:rPr>
              <a:t>represent binary </a:t>
            </a:r>
            <a:r>
              <a:rPr sz="1200" dirty="0">
                <a:latin typeface="Times New Roman"/>
                <a:cs typeface="Times New Roman"/>
              </a:rPr>
              <a:t>1 </a:t>
            </a:r>
            <a:r>
              <a:rPr sz="1200" spc="-5" dirty="0">
                <a:latin typeface="Times New Roman"/>
                <a:cs typeface="Times New Roman"/>
              </a:rPr>
              <a:t>or</a:t>
            </a:r>
            <a:r>
              <a:rPr sz="1200" spc="-30"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927100" lvl="1" indent="-228600">
              <a:lnSpc>
                <a:spcPts val="1380"/>
              </a:lnSpc>
              <a:buFont typeface="Courier New"/>
              <a:buChar char="o"/>
              <a:tabLst>
                <a:tab pos="927100" algn="l"/>
              </a:tabLst>
            </a:pPr>
            <a:r>
              <a:rPr sz="1200" dirty="0">
                <a:latin typeface="Times New Roman"/>
                <a:cs typeface="Times New Roman"/>
              </a:rPr>
              <a:t>Both </a:t>
            </a:r>
            <a:r>
              <a:rPr sz="1200" spc="-5" dirty="0">
                <a:latin typeface="Times New Roman"/>
                <a:cs typeface="Times New Roman"/>
              </a:rPr>
              <a:t>frequency </a:t>
            </a:r>
            <a:r>
              <a:rPr sz="1200" dirty="0">
                <a:latin typeface="Times New Roman"/>
                <a:cs typeface="Times New Roman"/>
              </a:rPr>
              <a:t>and </a:t>
            </a:r>
            <a:r>
              <a:rPr sz="1200" spc="-5" dirty="0">
                <a:latin typeface="Times New Roman"/>
                <a:cs typeface="Times New Roman"/>
              </a:rPr>
              <a:t>phase remain </a:t>
            </a:r>
            <a:r>
              <a:rPr sz="1200" dirty="0">
                <a:latin typeface="Times New Roman"/>
                <a:cs typeface="Times New Roman"/>
              </a:rPr>
              <a:t>constant, while the </a:t>
            </a:r>
            <a:r>
              <a:rPr sz="1200" spc="-5" dirty="0">
                <a:latin typeface="Times New Roman"/>
                <a:cs typeface="Times New Roman"/>
              </a:rPr>
              <a:t>amplitude</a:t>
            </a:r>
            <a:r>
              <a:rPr sz="1200" spc="5" dirty="0">
                <a:latin typeface="Times New Roman"/>
                <a:cs typeface="Times New Roman"/>
              </a:rPr>
              <a:t> </a:t>
            </a:r>
            <a:r>
              <a:rPr sz="1200" dirty="0">
                <a:latin typeface="Times New Roman"/>
                <a:cs typeface="Times New Roman"/>
              </a:rPr>
              <a:t>changes</a:t>
            </a:r>
            <a:endParaRPr sz="1200">
              <a:latin typeface="Times New Roman"/>
              <a:cs typeface="Times New Roman"/>
            </a:endParaRPr>
          </a:p>
          <a:p>
            <a:pPr marL="927100" marR="5715" lvl="1" indent="-228600">
              <a:lnSpc>
                <a:spcPts val="1380"/>
              </a:lnSpc>
              <a:spcBef>
                <a:spcPts val="65"/>
              </a:spcBef>
              <a:buFont typeface="Courier New"/>
              <a:buChar char="o"/>
              <a:tabLst>
                <a:tab pos="927100" algn="l"/>
              </a:tabLst>
            </a:pPr>
            <a:r>
              <a:rPr sz="1200" dirty="0">
                <a:latin typeface="Times New Roman"/>
                <a:cs typeface="Times New Roman"/>
              </a:rPr>
              <a:t>Which voltage represents 1 and which represents 0 can be chosen by  System</a:t>
            </a:r>
            <a:r>
              <a:rPr sz="1200" spc="-110" dirty="0">
                <a:latin typeface="Times New Roman"/>
                <a:cs typeface="Times New Roman"/>
              </a:rPr>
              <a:t> </a:t>
            </a:r>
            <a:r>
              <a:rPr sz="1200" dirty="0">
                <a:latin typeface="Times New Roman"/>
                <a:cs typeface="Times New Roman"/>
              </a:rPr>
              <a:t>Designer</a:t>
            </a:r>
            <a:endParaRPr sz="1200">
              <a:latin typeface="Times New Roman"/>
              <a:cs typeface="Times New Roman"/>
            </a:endParaRPr>
          </a:p>
          <a:p>
            <a:pPr marL="927100" lvl="1" indent="-228600">
              <a:lnSpc>
                <a:spcPts val="1315"/>
              </a:lnSpc>
              <a:buFont typeface="Courier New"/>
              <a:buChar char="o"/>
              <a:tabLst>
                <a:tab pos="927100" algn="l"/>
              </a:tabLst>
            </a:pPr>
            <a:r>
              <a:rPr sz="1200" spc="-5" dirty="0">
                <a:latin typeface="Times New Roman"/>
                <a:cs typeface="Times New Roman"/>
              </a:rPr>
              <a:t>A </a:t>
            </a:r>
            <a:r>
              <a:rPr sz="1200" dirty="0">
                <a:latin typeface="Times New Roman"/>
                <a:cs typeface="Times New Roman"/>
              </a:rPr>
              <a:t>bit duration is the period of </a:t>
            </a:r>
            <a:r>
              <a:rPr sz="1200" spc="-5" dirty="0">
                <a:latin typeface="Times New Roman"/>
                <a:cs typeface="Times New Roman"/>
              </a:rPr>
              <a:t>time </a:t>
            </a:r>
            <a:r>
              <a:rPr sz="1200" dirty="0">
                <a:latin typeface="Times New Roman"/>
                <a:cs typeface="Times New Roman"/>
              </a:rPr>
              <a:t>that defines one</a:t>
            </a:r>
            <a:r>
              <a:rPr sz="1200" spc="-80" dirty="0">
                <a:latin typeface="Times New Roman"/>
                <a:cs typeface="Times New Roman"/>
              </a:rPr>
              <a:t> </a:t>
            </a:r>
            <a:r>
              <a:rPr sz="1200" dirty="0">
                <a:latin typeface="Times New Roman"/>
                <a:cs typeface="Times New Roman"/>
              </a:rPr>
              <a:t>bit</a:t>
            </a:r>
            <a:endParaRPr sz="1200">
              <a:latin typeface="Times New Roman"/>
              <a:cs typeface="Times New Roman"/>
            </a:endParaRPr>
          </a:p>
          <a:p>
            <a:pPr marL="927100" marR="5080" lvl="1" indent="-228600">
              <a:lnSpc>
                <a:spcPts val="1380"/>
              </a:lnSpc>
              <a:spcBef>
                <a:spcPts val="65"/>
              </a:spcBef>
              <a:buFont typeface="Courier New"/>
              <a:buChar char="o"/>
              <a:tabLst>
                <a:tab pos="927100" algn="l"/>
              </a:tabLst>
            </a:pPr>
            <a:r>
              <a:rPr sz="1200" dirty="0">
                <a:latin typeface="Times New Roman"/>
                <a:cs typeface="Times New Roman"/>
              </a:rPr>
              <a:t>The peak amplitude of the signal </a:t>
            </a:r>
            <a:r>
              <a:rPr sz="1200" spc="-5" dirty="0">
                <a:latin typeface="Times New Roman"/>
                <a:cs typeface="Times New Roman"/>
              </a:rPr>
              <a:t>during </a:t>
            </a:r>
            <a:r>
              <a:rPr sz="1200" dirty="0">
                <a:latin typeface="Times New Roman"/>
                <a:cs typeface="Times New Roman"/>
              </a:rPr>
              <a:t>each </a:t>
            </a:r>
            <a:r>
              <a:rPr sz="1200" spc="-5" dirty="0">
                <a:latin typeface="Times New Roman"/>
                <a:cs typeface="Times New Roman"/>
              </a:rPr>
              <a:t>bit duration </a:t>
            </a:r>
            <a:r>
              <a:rPr sz="1200" dirty="0">
                <a:latin typeface="Times New Roman"/>
                <a:cs typeface="Times New Roman"/>
              </a:rPr>
              <a:t>is constant and  its value depends on the bit (1 or</a:t>
            </a:r>
            <a:r>
              <a:rPr sz="1200" spc="-135" dirty="0">
                <a:latin typeface="Times New Roman"/>
                <a:cs typeface="Times New Roman"/>
              </a:rPr>
              <a:t> </a:t>
            </a:r>
            <a:r>
              <a:rPr sz="1200" dirty="0">
                <a:latin typeface="Times New Roman"/>
                <a:cs typeface="Times New Roman"/>
              </a:rPr>
              <a:t>0)</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86</a:t>
            </a:fld>
            <a:endParaRPr dirty="0"/>
          </a:p>
        </p:txBody>
      </p:sp>
    </p:spTree>
    <p:extLst>
      <p:ext uri="{BB962C8B-B14F-4D97-AF65-F5344CB8AC3E}">
        <p14:creationId xmlns:p14="http://schemas.microsoft.com/office/powerpoint/2010/main" val="986664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816100" y="914399"/>
            <a:ext cx="4845050" cy="358140"/>
          </a:xfrm>
          <a:prstGeom prst="rect">
            <a:avLst/>
          </a:prstGeom>
        </p:spPr>
        <p:txBody>
          <a:bodyPr vert="horz" wrap="square" lIns="0" tIns="0" rIns="0" bIns="0" rtlCol="0">
            <a:spAutoFit/>
          </a:bodyPr>
          <a:lstStyle/>
          <a:p>
            <a:pPr marL="241300" marR="5080" indent="-228600">
              <a:lnSpc>
                <a:spcPts val="1380"/>
              </a:lnSpc>
              <a:tabLst>
                <a:tab pos="751205" algn="l"/>
                <a:tab pos="1015365" algn="l"/>
                <a:tab pos="1922780" algn="l"/>
                <a:tab pos="2458085" algn="l"/>
                <a:tab pos="2900680" algn="l"/>
                <a:tab pos="3140075" algn="l"/>
                <a:tab pos="3709035" algn="l"/>
                <a:tab pos="3998595" algn="l"/>
                <a:tab pos="4323080" algn="l"/>
              </a:tabLst>
            </a:pPr>
            <a:r>
              <a:rPr sz="1200" spc="-5" dirty="0">
                <a:latin typeface="Courier New"/>
                <a:cs typeface="Courier New"/>
              </a:rPr>
              <a:t>o</a:t>
            </a:r>
            <a:r>
              <a:rPr sz="1200" spc="355" dirty="0">
                <a:latin typeface="Courier New"/>
                <a:cs typeface="Courier New"/>
              </a:rPr>
              <a:t> </a:t>
            </a:r>
            <a:r>
              <a:rPr sz="1200" dirty="0">
                <a:latin typeface="Times New Roman"/>
                <a:cs typeface="Times New Roman"/>
              </a:rPr>
              <a:t>Speed	of	trans</a:t>
            </a:r>
            <a:r>
              <a:rPr sz="1200" spc="-10" dirty="0">
                <a:latin typeface="Times New Roman"/>
                <a:cs typeface="Times New Roman"/>
              </a:rPr>
              <a:t>m</a:t>
            </a:r>
            <a:r>
              <a:rPr sz="1200" dirty="0">
                <a:latin typeface="Times New Roman"/>
                <a:cs typeface="Times New Roman"/>
              </a:rPr>
              <a:t>ission	during	</a:t>
            </a:r>
            <a:r>
              <a:rPr sz="1200" spc="-5" dirty="0">
                <a:latin typeface="Times New Roman"/>
                <a:cs typeface="Times New Roman"/>
              </a:rPr>
              <a:t>ASK</a:t>
            </a:r>
            <a:r>
              <a:rPr sz="1200" dirty="0">
                <a:latin typeface="Times New Roman"/>
                <a:cs typeface="Times New Roman"/>
              </a:rPr>
              <a:t>	is	li</a:t>
            </a:r>
            <a:r>
              <a:rPr sz="1200" spc="-10" dirty="0">
                <a:latin typeface="Times New Roman"/>
                <a:cs typeface="Times New Roman"/>
              </a:rPr>
              <a:t>m</a:t>
            </a:r>
            <a:r>
              <a:rPr sz="1200" dirty="0">
                <a:latin typeface="Times New Roman"/>
                <a:cs typeface="Times New Roman"/>
              </a:rPr>
              <a:t>ited	by	the	physical  characteristics </a:t>
            </a:r>
            <a:r>
              <a:rPr sz="1200" spc="-5" dirty="0">
                <a:latin typeface="Times New Roman"/>
                <a:cs typeface="Times New Roman"/>
              </a:rPr>
              <a:t>of </a:t>
            </a:r>
            <a:r>
              <a:rPr sz="1200" dirty="0">
                <a:latin typeface="Times New Roman"/>
                <a:cs typeface="Times New Roman"/>
              </a:rPr>
              <a:t>Tx.</a:t>
            </a:r>
            <a:r>
              <a:rPr sz="1200" spc="-105" dirty="0">
                <a:latin typeface="Times New Roman"/>
                <a:cs typeface="Times New Roman"/>
              </a:rPr>
              <a:t> </a:t>
            </a:r>
            <a:r>
              <a:rPr sz="1200" spc="-5" dirty="0">
                <a:latin typeface="Times New Roman"/>
                <a:cs typeface="Times New Roman"/>
              </a:rPr>
              <a:t>Medium</a:t>
            </a:r>
            <a:endParaRPr sz="1200">
              <a:latin typeface="Times New Roman"/>
              <a:cs typeface="Times New Roman"/>
            </a:endParaRPr>
          </a:p>
        </p:txBody>
      </p:sp>
      <p:sp>
        <p:nvSpPr>
          <p:cNvPr id="7" name="object 7"/>
          <p:cNvSpPr/>
          <p:nvPr/>
        </p:nvSpPr>
        <p:spPr>
          <a:xfrm>
            <a:off x="1600200" y="1440180"/>
            <a:ext cx="5491911" cy="178155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3210306"/>
            <a:ext cx="5073650" cy="4224655"/>
          </a:xfrm>
          <a:prstGeom prst="rect">
            <a:avLst/>
          </a:prstGeom>
        </p:spPr>
        <p:txBody>
          <a:bodyPr vert="horz" wrap="square" lIns="0" tIns="0" rIns="0" bIns="0" rtlCol="0">
            <a:spAutoFit/>
          </a:bodyPr>
          <a:lstStyle/>
          <a:p>
            <a:pPr marL="241300" indent="-228600">
              <a:lnSpc>
                <a:spcPct val="100000"/>
              </a:lnSpc>
              <a:buFont typeface="Meiryo"/>
              <a:buChar char="▪"/>
              <a:tabLst>
                <a:tab pos="240665" algn="l"/>
                <a:tab pos="241300" algn="l"/>
              </a:tabLst>
            </a:pPr>
            <a:r>
              <a:rPr sz="1200" b="1" dirty="0">
                <a:latin typeface="Times New Roman"/>
                <a:cs typeface="Times New Roman"/>
              </a:rPr>
              <a:t>Effect Of </a:t>
            </a:r>
            <a:r>
              <a:rPr sz="1200" b="1" spc="-5" dirty="0">
                <a:latin typeface="Times New Roman"/>
                <a:cs typeface="Times New Roman"/>
              </a:rPr>
              <a:t>Noise </a:t>
            </a:r>
            <a:r>
              <a:rPr sz="1200" b="1" dirty="0">
                <a:latin typeface="Times New Roman"/>
                <a:cs typeface="Times New Roman"/>
              </a:rPr>
              <a:t>on</a:t>
            </a:r>
            <a:r>
              <a:rPr sz="1200" b="1" spc="-90" dirty="0">
                <a:latin typeface="Times New Roman"/>
                <a:cs typeface="Times New Roman"/>
              </a:rPr>
              <a:t> </a:t>
            </a:r>
            <a:r>
              <a:rPr sz="1200" b="1" spc="-5" dirty="0">
                <a:latin typeface="Times New Roman"/>
                <a:cs typeface="Times New Roman"/>
              </a:rPr>
              <a:t>ASK</a:t>
            </a:r>
            <a:endParaRPr sz="1200">
              <a:latin typeface="Times New Roman"/>
              <a:cs typeface="Times New Roman"/>
            </a:endParaRPr>
          </a:p>
          <a:p>
            <a:pPr>
              <a:lnSpc>
                <a:spcPct val="100000"/>
              </a:lnSpc>
              <a:spcBef>
                <a:spcPts val="40"/>
              </a:spcBef>
            </a:pPr>
            <a:endParaRPr sz="11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ASK </a:t>
            </a:r>
            <a:r>
              <a:rPr sz="1200" dirty="0">
                <a:latin typeface="Times New Roman"/>
                <a:cs typeface="Times New Roman"/>
              </a:rPr>
              <a:t>is highly </a:t>
            </a:r>
            <a:r>
              <a:rPr sz="1200" spc="-5" dirty="0">
                <a:latin typeface="Times New Roman"/>
                <a:cs typeface="Times New Roman"/>
              </a:rPr>
              <a:t>susceptible </a:t>
            </a:r>
            <a:r>
              <a:rPr sz="1200" dirty="0">
                <a:latin typeface="Times New Roman"/>
                <a:cs typeface="Times New Roman"/>
              </a:rPr>
              <a:t>to </a:t>
            </a:r>
            <a:r>
              <a:rPr sz="1200" spc="-5" dirty="0">
                <a:latin typeface="Times New Roman"/>
                <a:cs typeface="Times New Roman"/>
              </a:rPr>
              <a:t>noise</a:t>
            </a:r>
            <a:r>
              <a:rPr sz="1200" spc="10" dirty="0">
                <a:latin typeface="Times New Roman"/>
                <a:cs typeface="Times New Roman"/>
              </a:rPr>
              <a:t> </a:t>
            </a:r>
            <a:r>
              <a:rPr sz="1200" spc="-5" dirty="0">
                <a:latin typeface="Times New Roman"/>
                <a:cs typeface="Times New Roman"/>
              </a:rPr>
              <a:t>interference</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b="1" u="heavy" spc="-5" dirty="0">
                <a:latin typeface="Times New Roman"/>
                <a:cs typeface="Times New Roman"/>
              </a:rPr>
              <a:t>NOISE</a:t>
            </a:r>
            <a:r>
              <a:rPr sz="1200" spc="-5" dirty="0">
                <a:latin typeface="Times New Roman"/>
                <a:cs typeface="Times New Roman"/>
              </a:rPr>
              <a:t>: Unintentional voltages introduced onto </a:t>
            </a:r>
            <a:r>
              <a:rPr sz="1200" dirty="0">
                <a:latin typeface="Times New Roman"/>
                <a:cs typeface="Times New Roman"/>
              </a:rPr>
              <a:t>a </a:t>
            </a:r>
            <a:r>
              <a:rPr sz="1200" spc="-5" dirty="0">
                <a:latin typeface="Times New Roman"/>
                <a:cs typeface="Times New Roman"/>
              </a:rPr>
              <a:t>line by various sources such  </a:t>
            </a:r>
            <a:r>
              <a:rPr sz="1200" dirty="0">
                <a:latin typeface="Times New Roman"/>
                <a:cs typeface="Times New Roman"/>
              </a:rPr>
              <a:t>as Heat or </a:t>
            </a:r>
            <a:r>
              <a:rPr sz="1200" spc="-5" dirty="0">
                <a:latin typeface="Times New Roman"/>
                <a:cs typeface="Times New Roman"/>
              </a:rPr>
              <a:t>Electromagnetic </a:t>
            </a:r>
            <a:r>
              <a:rPr sz="1200" dirty="0">
                <a:latin typeface="Times New Roman"/>
                <a:cs typeface="Times New Roman"/>
              </a:rPr>
              <a:t>Radiation from other</a:t>
            </a:r>
            <a:r>
              <a:rPr sz="1200" spc="-55" dirty="0">
                <a:latin typeface="Times New Roman"/>
                <a:cs typeface="Times New Roman"/>
              </a:rPr>
              <a:t> </a:t>
            </a:r>
            <a:r>
              <a:rPr sz="1200" dirty="0">
                <a:latin typeface="Times New Roman"/>
                <a:cs typeface="Times New Roman"/>
              </a:rPr>
              <a:t>sources</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These unintentional voltages </a:t>
            </a:r>
            <a:r>
              <a:rPr sz="1200" spc="-5" dirty="0">
                <a:latin typeface="Times New Roman"/>
                <a:cs typeface="Times New Roman"/>
              </a:rPr>
              <a:t>combine </a:t>
            </a:r>
            <a:r>
              <a:rPr sz="1200" dirty="0">
                <a:latin typeface="Times New Roman"/>
                <a:cs typeface="Times New Roman"/>
              </a:rPr>
              <a:t>with </a:t>
            </a:r>
            <a:r>
              <a:rPr sz="1200" spc="-5" dirty="0">
                <a:latin typeface="Times New Roman"/>
                <a:cs typeface="Times New Roman"/>
              </a:rPr>
              <a:t>signal </a:t>
            </a:r>
            <a:r>
              <a:rPr sz="1200" dirty="0">
                <a:latin typeface="Times New Roman"/>
                <a:cs typeface="Times New Roman"/>
              </a:rPr>
              <a:t>to change the</a:t>
            </a:r>
            <a:r>
              <a:rPr sz="1200" spc="-50" dirty="0">
                <a:latin typeface="Times New Roman"/>
                <a:cs typeface="Times New Roman"/>
              </a:rPr>
              <a:t> </a:t>
            </a:r>
            <a:r>
              <a:rPr sz="1200" spc="-5" dirty="0">
                <a:latin typeface="Times New Roman"/>
                <a:cs typeface="Times New Roman"/>
              </a:rPr>
              <a:t>amplitude</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A </a:t>
            </a:r>
            <a:r>
              <a:rPr sz="1200" dirty="0">
                <a:latin typeface="Times New Roman"/>
                <a:cs typeface="Times New Roman"/>
              </a:rPr>
              <a:t>1 can </a:t>
            </a:r>
            <a:r>
              <a:rPr sz="1200" spc="-5" dirty="0">
                <a:latin typeface="Times New Roman"/>
                <a:cs typeface="Times New Roman"/>
              </a:rPr>
              <a:t>be </a:t>
            </a:r>
            <a:r>
              <a:rPr sz="1200" dirty="0">
                <a:latin typeface="Times New Roman"/>
                <a:cs typeface="Times New Roman"/>
              </a:rPr>
              <a:t>changed to 0 and a 0 to a</a:t>
            </a:r>
            <a:r>
              <a:rPr sz="1200" spc="-140"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ASK </a:t>
            </a:r>
            <a:r>
              <a:rPr sz="1200" dirty="0">
                <a:latin typeface="Times New Roman"/>
                <a:cs typeface="Times New Roman"/>
              </a:rPr>
              <a:t>relies </a:t>
            </a:r>
            <a:r>
              <a:rPr sz="1200" spc="-5" dirty="0">
                <a:latin typeface="Times New Roman"/>
                <a:cs typeface="Times New Roman"/>
              </a:rPr>
              <a:t>solely </a:t>
            </a:r>
            <a:r>
              <a:rPr sz="1200" dirty="0">
                <a:latin typeface="Times New Roman"/>
                <a:cs typeface="Times New Roman"/>
              </a:rPr>
              <a:t>on </a:t>
            </a:r>
            <a:r>
              <a:rPr sz="1200" spc="-5" dirty="0">
                <a:latin typeface="Times New Roman"/>
                <a:cs typeface="Times New Roman"/>
              </a:rPr>
              <a:t>Amplitude </a:t>
            </a:r>
            <a:r>
              <a:rPr sz="1200" dirty="0">
                <a:latin typeface="Times New Roman"/>
                <a:cs typeface="Times New Roman"/>
              </a:rPr>
              <a:t>for</a:t>
            </a:r>
            <a:r>
              <a:rPr sz="1200" spc="-25" dirty="0">
                <a:latin typeface="Times New Roman"/>
                <a:cs typeface="Times New Roman"/>
              </a:rPr>
              <a:t> </a:t>
            </a:r>
            <a:r>
              <a:rPr sz="1200" dirty="0">
                <a:latin typeface="Times New Roman"/>
                <a:cs typeface="Times New Roman"/>
              </a:rPr>
              <a:t>recognition</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Noise usually affects the </a:t>
            </a:r>
            <a:r>
              <a:rPr sz="1200" spc="-5" dirty="0">
                <a:latin typeface="Times New Roman"/>
                <a:cs typeface="Times New Roman"/>
              </a:rPr>
              <a:t>amplitude, therefore </a:t>
            </a:r>
            <a:r>
              <a:rPr sz="1200" spc="-10" dirty="0">
                <a:latin typeface="Times New Roman"/>
                <a:cs typeface="Times New Roman"/>
              </a:rPr>
              <a:t>ASK </a:t>
            </a:r>
            <a:r>
              <a:rPr sz="1200" dirty="0">
                <a:latin typeface="Times New Roman"/>
                <a:cs typeface="Times New Roman"/>
              </a:rPr>
              <a:t>is the modulating method,  that is </a:t>
            </a:r>
            <a:r>
              <a:rPr sz="1200" spc="-5" dirty="0">
                <a:latin typeface="Times New Roman"/>
                <a:cs typeface="Times New Roman"/>
              </a:rPr>
              <a:t>most </a:t>
            </a:r>
            <a:r>
              <a:rPr sz="1200" dirty="0">
                <a:latin typeface="Times New Roman"/>
                <a:cs typeface="Times New Roman"/>
              </a:rPr>
              <a:t>affected by</a:t>
            </a:r>
            <a:r>
              <a:rPr sz="1200" spc="-120" dirty="0">
                <a:latin typeface="Times New Roman"/>
                <a:cs typeface="Times New Roman"/>
              </a:rPr>
              <a:t> </a:t>
            </a:r>
            <a:r>
              <a:rPr sz="1200" dirty="0">
                <a:latin typeface="Times New Roman"/>
                <a:cs typeface="Times New Roman"/>
              </a:rPr>
              <a:t>Noise</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698500" lvl="1" indent="-228600">
              <a:lnSpc>
                <a:spcPts val="1405"/>
              </a:lnSpc>
              <a:buFont typeface="Meiryo"/>
              <a:buChar char="➢"/>
              <a:tabLst>
                <a:tab pos="698500" algn="l"/>
              </a:tabLst>
            </a:pPr>
            <a:r>
              <a:rPr sz="1200" b="1" dirty="0">
                <a:latin typeface="Times New Roman"/>
                <a:cs typeface="Times New Roman"/>
              </a:rPr>
              <a:t>On-Off </a:t>
            </a:r>
            <a:r>
              <a:rPr sz="1200" b="1" spc="-5" dirty="0">
                <a:latin typeface="Times New Roman"/>
                <a:cs typeface="Times New Roman"/>
              </a:rPr>
              <a:t>Keying</a:t>
            </a:r>
            <a:r>
              <a:rPr sz="1200" b="1" spc="-95" dirty="0">
                <a:latin typeface="Times New Roman"/>
                <a:cs typeface="Times New Roman"/>
              </a:rPr>
              <a:t> </a:t>
            </a:r>
            <a:r>
              <a:rPr sz="1200" b="1" spc="-5" dirty="0">
                <a:latin typeface="Times New Roman"/>
                <a:cs typeface="Times New Roman"/>
              </a:rPr>
              <a:t>(OOK)</a:t>
            </a:r>
            <a:endParaRPr sz="1200">
              <a:latin typeface="Times New Roman"/>
              <a:cs typeface="Times New Roman"/>
            </a:endParaRPr>
          </a:p>
          <a:p>
            <a:pPr marL="927100" lvl="2" indent="-228600">
              <a:lnSpc>
                <a:spcPts val="1375"/>
              </a:lnSpc>
              <a:buFont typeface="Courier New"/>
              <a:buChar char="o"/>
              <a:tabLst>
                <a:tab pos="927100" algn="l"/>
              </a:tabLst>
            </a:pPr>
            <a:r>
              <a:rPr sz="1200" spc="-5" dirty="0">
                <a:latin typeface="Times New Roman"/>
                <a:cs typeface="Times New Roman"/>
              </a:rPr>
              <a:t>A popular ASK</a:t>
            </a:r>
            <a:r>
              <a:rPr sz="1200" spc="-95" dirty="0">
                <a:latin typeface="Times New Roman"/>
                <a:cs typeface="Times New Roman"/>
              </a:rPr>
              <a:t> </a:t>
            </a:r>
            <a:r>
              <a:rPr sz="1200" spc="-5" dirty="0">
                <a:latin typeface="Times New Roman"/>
                <a:cs typeface="Times New Roman"/>
              </a:rPr>
              <a:t>Technique</a:t>
            </a:r>
            <a:endParaRPr sz="1200">
              <a:latin typeface="Times New Roman"/>
              <a:cs typeface="Times New Roman"/>
            </a:endParaRPr>
          </a:p>
          <a:p>
            <a:pPr marL="927100" lvl="2" indent="-228600">
              <a:lnSpc>
                <a:spcPts val="1380"/>
              </a:lnSpc>
              <a:buFont typeface="Courier New"/>
              <a:buChar char="o"/>
              <a:tabLst>
                <a:tab pos="927100" algn="l"/>
              </a:tabLst>
            </a:pPr>
            <a:r>
              <a:rPr sz="1200" spc="-5" dirty="0">
                <a:latin typeface="Times New Roman"/>
                <a:cs typeface="Times New Roman"/>
              </a:rPr>
              <a:t>In OOK, </a:t>
            </a:r>
            <a:r>
              <a:rPr sz="1200" dirty="0">
                <a:latin typeface="Times New Roman"/>
                <a:cs typeface="Times New Roman"/>
              </a:rPr>
              <a:t>one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bit values </a:t>
            </a:r>
            <a:r>
              <a:rPr sz="1200" dirty="0">
                <a:latin typeface="Times New Roman"/>
                <a:cs typeface="Times New Roman"/>
              </a:rPr>
              <a:t>is </a:t>
            </a:r>
            <a:r>
              <a:rPr sz="1200" spc="-5" dirty="0">
                <a:latin typeface="Times New Roman"/>
                <a:cs typeface="Times New Roman"/>
              </a:rPr>
              <a:t>represented by no</a:t>
            </a:r>
            <a:r>
              <a:rPr sz="1200" spc="-75" dirty="0">
                <a:latin typeface="Times New Roman"/>
                <a:cs typeface="Times New Roman"/>
              </a:rPr>
              <a:t> </a:t>
            </a:r>
            <a:r>
              <a:rPr sz="1200" spc="-5" dirty="0">
                <a:latin typeface="Times New Roman"/>
                <a:cs typeface="Times New Roman"/>
              </a:rPr>
              <a:t>voltage</a:t>
            </a:r>
            <a:endParaRPr sz="1200">
              <a:latin typeface="Times New Roman"/>
              <a:cs typeface="Times New Roman"/>
            </a:endParaRPr>
          </a:p>
          <a:p>
            <a:pPr marL="927100" marR="5080" lvl="2" indent="-228600">
              <a:lnSpc>
                <a:spcPts val="1380"/>
              </a:lnSpc>
              <a:spcBef>
                <a:spcPts val="65"/>
              </a:spcBef>
              <a:buFont typeface="Courier New"/>
              <a:buChar char="o"/>
              <a:tabLst>
                <a:tab pos="927100" algn="l"/>
              </a:tabLst>
            </a:pPr>
            <a:r>
              <a:rPr sz="1200" dirty="0">
                <a:latin typeface="Times New Roman"/>
                <a:cs typeface="Times New Roman"/>
              </a:rPr>
              <a:t>The advantage is the reduction in </a:t>
            </a:r>
            <a:r>
              <a:rPr sz="1200" spc="-5" dirty="0">
                <a:latin typeface="Times New Roman"/>
                <a:cs typeface="Times New Roman"/>
              </a:rPr>
              <a:t>the amount of energy required to  transmit</a:t>
            </a:r>
            <a:r>
              <a:rPr sz="1200" spc="-35" dirty="0">
                <a:latin typeface="Times New Roman"/>
                <a:cs typeface="Times New Roman"/>
              </a:rPr>
              <a:t> </a:t>
            </a:r>
            <a:r>
              <a:rPr sz="1200" spc="-5" dirty="0">
                <a:latin typeface="Times New Roman"/>
                <a:cs typeface="Times New Roman"/>
              </a:rPr>
              <a:t>Information</a:t>
            </a:r>
            <a:endParaRPr sz="1200">
              <a:latin typeface="Times New Roman"/>
              <a:cs typeface="Times New Roman"/>
            </a:endParaRPr>
          </a:p>
          <a:p>
            <a:pPr lvl="2">
              <a:lnSpc>
                <a:spcPct val="100000"/>
              </a:lnSpc>
              <a:spcBef>
                <a:spcPts val="30"/>
              </a:spcBef>
              <a:buFont typeface="Courier New"/>
              <a:buChar char="o"/>
            </a:pPr>
            <a:endParaRPr sz="1100">
              <a:latin typeface="Times New Roman"/>
              <a:cs typeface="Times New Roman"/>
            </a:endParaRPr>
          </a:p>
          <a:p>
            <a:pPr marL="698500" lvl="1" indent="-228600">
              <a:lnSpc>
                <a:spcPts val="1405"/>
              </a:lnSpc>
              <a:buFont typeface="Meiryo"/>
              <a:buChar char="➢"/>
              <a:tabLst>
                <a:tab pos="698500" algn="l"/>
              </a:tabLst>
            </a:pPr>
            <a:r>
              <a:rPr sz="1200" b="1" spc="-5" dirty="0">
                <a:latin typeface="Times New Roman"/>
                <a:cs typeface="Times New Roman"/>
              </a:rPr>
              <a:t>Bandwidth </a:t>
            </a:r>
            <a:r>
              <a:rPr sz="1200" b="1" dirty="0">
                <a:latin typeface="Times New Roman"/>
                <a:cs typeface="Times New Roman"/>
              </a:rPr>
              <a:t>for</a:t>
            </a:r>
            <a:r>
              <a:rPr sz="1200" b="1" spc="-50" dirty="0">
                <a:latin typeface="Times New Roman"/>
                <a:cs typeface="Times New Roman"/>
              </a:rPr>
              <a:t> </a:t>
            </a:r>
            <a:r>
              <a:rPr sz="1200" b="1" spc="-5" dirty="0">
                <a:latin typeface="Times New Roman"/>
                <a:cs typeface="Times New Roman"/>
              </a:rPr>
              <a:t>ASK</a:t>
            </a:r>
            <a:endParaRPr sz="1200">
              <a:latin typeface="Times New Roman"/>
              <a:cs typeface="Times New Roman"/>
            </a:endParaRPr>
          </a:p>
          <a:p>
            <a:pPr marL="698500" marR="5080" indent="-228600">
              <a:lnSpc>
                <a:spcPts val="1380"/>
              </a:lnSpc>
              <a:spcBef>
                <a:spcPts val="60"/>
              </a:spcBef>
              <a:buFont typeface="Courier New"/>
              <a:buChar char="o"/>
              <a:tabLst>
                <a:tab pos="698500" algn="l"/>
              </a:tabLst>
            </a:pPr>
            <a:r>
              <a:rPr sz="1200" dirty="0">
                <a:latin typeface="Times New Roman"/>
                <a:cs typeface="Times New Roman"/>
              </a:rPr>
              <a:t>Bandwidth of a signal is total </a:t>
            </a:r>
            <a:r>
              <a:rPr sz="1200" spc="-5" dirty="0">
                <a:latin typeface="Times New Roman"/>
                <a:cs typeface="Times New Roman"/>
              </a:rPr>
              <a:t>range </a:t>
            </a:r>
            <a:r>
              <a:rPr sz="1200" dirty="0">
                <a:latin typeface="Times New Roman"/>
                <a:cs typeface="Times New Roman"/>
              </a:rPr>
              <a:t>of frequencies occupied by that  signal</a:t>
            </a:r>
            <a:endParaRPr sz="1200">
              <a:latin typeface="Times New Roman"/>
              <a:cs typeface="Times New Roman"/>
            </a:endParaRPr>
          </a:p>
          <a:p>
            <a:pPr marL="698500" marR="5080" indent="-228600">
              <a:lnSpc>
                <a:spcPts val="1380"/>
              </a:lnSpc>
              <a:buFont typeface="Courier New"/>
              <a:buChar char="o"/>
              <a:tabLst>
                <a:tab pos="698500" algn="l"/>
              </a:tabLst>
            </a:pPr>
            <a:r>
              <a:rPr sz="1200" spc="-5" dirty="0">
                <a:latin typeface="Times New Roman"/>
                <a:cs typeface="Times New Roman"/>
              </a:rPr>
              <a:t>When we decompose </a:t>
            </a:r>
            <a:r>
              <a:rPr sz="1200" dirty="0">
                <a:latin typeface="Times New Roman"/>
                <a:cs typeface="Times New Roman"/>
              </a:rPr>
              <a:t>an </a:t>
            </a:r>
            <a:r>
              <a:rPr sz="1200" spc="-5" dirty="0">
                <a:latin typeface="Times New Roman"/>
                <a:cs typeface="Times New Roman"/>
              </a:rPr>
              <a:t>ASK </a:t>
            </a:r>
            <a:r>
              <a:rPr sz="1200" dirty="0">
                <a:latin typeface="Times New Roman"/>
                <a:cs typeface="Times New Roman"/>
              </a:rPr>
              <a:t>modulated signal, </a:t>
            </a:r>
            <a:r>
              <a:rPr sz="1200" spc="-5" dirty="0">
                <a:latin typeface="Times New Roman"/>
                <a:cs typeface="Times New Roman"/>
              </a:rPr>
              <a:t>we </a:t>
            </a:r>
            <a:r>
              <a:rPr sz="1200" dirty="0">
                <a:latin typeface="Times New Roman"/>
                <a:cs typeface="Times New Roman"/>
              </a:rPr>
              <a:t>get a spectrum of  </a:t>
            </a:r>
            <a:r>
              <a:rPr sz="1200" spc="-5" dirty="0">
                <a:latin typeface="Times New Roman"/>
                <a:cs typeface="Times New Roman"/>
              </a:rPr>
              <a:t>many simple</a:t>
            </a:r>
            <a:r>
              <a:rPr sz="1200" spc="-65" dirty="0">
                <a:latin typeface="Times New Roman"/>
                <a:cs typeface="Times New Roman"/>
              </a:rPr>
              <a:t> </a:t>
            </a:r>
            <a:r>
              <a:rPr sz="1200" dirty="0">
                <a:latin typeface="Times New Roman"/>
                <a:cs typeface="Times New Roman"/>
              </a:rPr>
              <a:t>frequencies</a:t>
            </a:r>
            <a:endParaRPr sz="1200">
              <a:latin typeface="Times New Roman"/>
              <a:cs typeface="Times New Roman"/>
            </a:endParaRPr>
          </a:p>
          <a:p>
            <a:pPr marL="698500" marR="5080" indent="-228600">
              <a:lnSpc>
                <a:spcPts val="1380"/>
              </a:lnSpc>
              <a:buFont typeface="Courier New"/>
              <a:buChar char="o"/>
              <a:tabLst>
                <a:tab pos="698500" algn="l"/>
              </a:tabLst>
            </a:pPr>
            <a:r>
              <a:rPr sz="1200" dirty="0">
                <a:latin typeface="Times New Roman"/>
                <a:cs typeface="Times New Roman"/>
              </a:rPr>
              <a:t>The </a:t>
            </a:r>
            <a:r>
              <a:rPr sz="1200" spc="-5" dirty="0">
                <a:latin typeface="Times New Roman"/>
                <a:cs typeface="Times New Roman"/>
              </a:rPr>
              <a:t>most </a:t>
            </a:r>
            <a:r>
              <a:rPr sz="1200" dirty="0">
                <a:latin typeface="Times New Roman"/>
                <a:cs typeface="Times New Roman"/>
              </a:rPr>
              <a:t>significant </a:t>
            </a:r>
            <a:r>
              <a:rPr sz="1200" spc="-5" dirty="0">
                <a:latin typeface="Times New Roman"/>
                <a:cs typeface="Times New Roman"/>
              </a:rPr>
              <a:t>ones </a:t>
            </a:r>
            <a:r>
              <a:rPr sz="1200" dirty="0">
                <a:latin typeface="Times New Roman"/>
                <a:cs typeface="Times New Roman"/>
              </a:rPr>
              <a:t>are those </a:t>
            </a:r>
            <a:r>
              <a:rPr sz="1200" spc="-5" dirty="0">
                <a:latin typeface="Times New Roman"/>
                <a:cs typeface="Times New Roman"/>
              </a:rPr>
              <a:t>b/w, fc-Nbaud/2 and fc+Nbaud /2  with </a:t>
            </a:r>
            <a:r>
              <a:rPr sz="1200" dirty="0">
                <a:latin typeface="Times New Roman"/>
                <a:cs typeface="Times New Roman"/>
              </a:rPr>
              <a:t>carrier </a:t>
            </a:r>
            <a:r>
              <a:rPr sz="1200" spc="-5" dirty="0">
                <a:latin typeface="Times New Roman"/>
                <a:cs typeface="Times New Roman"/>
              </a:rPr>
              <a:t>frequency fc </a:t>
            </a:r>
            <a:r>
              <a:rPr sz="1200" dirty="0">
                <a:latin typeface="Times New Roman"/>
                <a:cs typeface="Times New Roman"/>
              </a:rPr>
              <a:t>at the</a:t>
            </a:r>
            <a:r>
              <a:rPr sz="1200" spc="-100" dirty="0">
                <a:latin typeface="Times New Roman"/>
                <a:cs typeface="Times New Roman"/>
              </a:rPr>
              <a:t> </a:t>
            </a:r>
            <a:r>
              <a:rPr sz="1200" spc="-5" dirty="0">
                <a:latin typeface="Times New Roman"/>
                <a:cs typeface="Times New Roman"/>
              </a:rPr>
              <a:t>middle</a:t>
            </a:r>
            <a:endParaRPr sz="1200">
              <a:latin typeface="Times New Roman"/>
              <a:cs typeface="Times New Roman"/>
            </a:endParaRPr>
          </a:p>
        </p:txBody>
      </p:sp>
      <p:sp>
        <p:nvSpPr>
          <p:cNvPr id="9" name="object 9"/>
          <p:cNvSpPr/>
          <p:nvPr/>
        </p:nvSpPr>
        <p:spPr>
          <a:xfrm>
            <a:off x="1664207" y="7602473"/>
            <a:ext cx="4460062" cy="182117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816100" y="9586717"/>
            <a:ext cx="4351020" cy="205740"/>
          </a:xfrm>
          <a:prstGeom prst="rect">
            <a:avLst/>
          </a:prstGeom>
        </p:spPr>
        <p:txBody>
          <a:bodyPr vert="horz" wrap="square" lIns="0" tIns="0" rIns="0" bIns="0" rtlCol="0">
            <a:spAutoFit/>
          </a:bodyPr>
          <a:lstStyle/>
          <a:p>
            <a:pPr marL="12700">
              <a:lnSpc>
                <a:spcPct val="100000"/>
              </a:lnSpc>
            </a:pPr>
            <a:r>
              <a:rPr sz="1200" spc="-5" dirty="0">
                <a:latin typeface="Courier New"/>
                <a:cs typeface="Courier New"/>
              </a:rPr>
              <a:t>o </a:t>
            </a:r>
            <a:r>
              <a:rPr sz="1200" spc="-5" dirty="0">
                <a:latin typeface="Times New Roman"/>
                <a:cs typeface="Times New Roman"/>
              </a:rPr>
              <a:t>Bandwidth requirements for ASK </a:t>
            </a:r>
            <a:r>
              <a:rPr sz="1200" dirty="0">
                <a:latin typeface="Times New Roman"/>
                <a:cs typeface="Times New Roman"/>
              </a:rPr>
              <a:t>are </a:t>
            </a:r>
            <a:r>
              <a:rPr sz="1200" spc="-5" dirty="0">
                <a:latin typeface="Times New Roman"/>
                <a:cs typeface="Times New Roman"/>
              </a:rPr>
              <a:t>calculated </a:t>
            </a:r>
            <a:r>
              <a:rPr sz="1200" dirty="0">
                <a:latin typeface="Times New Roman"/>
                <a:cs typeface="Times New Roman"/>
              </a:rPr>
              <a:t>using the </a:t>
            </a:r>
            <a:r>
              <a:rPr sz="1200" spc="10" dirty="0">
                <a:latin typeface="Times New Roman"/>
                <a:cs typeface="Times New Roman"/>
              </a:rPr>
              <a:t> </a:t>
            </a:r>
            <a:r>
              <a:rPr sz="1200" dirty="0">
                <a:latin typeface="Times New Roman"/>
                <a:cs typeface="Times New Roman"/>
              </a:rPr>
              <a:t>formula:</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87</a:t>
            </a:fld>
            <a:endParaRPr dirty="0"/>
          </a:p>
        </p:txBody>
      </p:sp>
    </p:spTree>
    <p:extLst>
      <p:ext uri="{BB962C8B-B14F-4D97-AF65-F5344CB8AC3E}">
        <p14:creationId xmlns:p14="http://schemas.microsoft.com/office/powerpoint/2010/main" val="25422003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3" name="object 3"/>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4" name="object 4"/>
          <p:cNvSpPr txBox="1"/>
          <p:nvPr/>
        </p:nvSpPr>
        <p:spPr>
          <a:xfrm>
            <a:off x="1130300" y="445007"/>
            <a:ext cx="5530850" cy="4231640"/>
          </a:xfrm>
          <a:prstGeom prst="rect">
            <a:avLst/>
          </a:prstGeom>
        </p:spPr>
        <p:txBody>
          <a:bodyPr vert="horz" wrap="square" lIns="0" tIns="0" rIns="0" bIns="0" rtlCol="0">
            <a:spAutoFit/>
          </a:bodyPr>
          <a:lstStyle/>
          <a:p>
            <a:pPr marL="12700">
              <a:lnSpc>
                <a:spcPct val="100000"/>
              </a:lnSpc>
              <a:tabLst>
                <a:tab pos="5253355" algn="l"/>
              </a:tabLst>
            </a:pPr>
            <a:r>
              <a:rPr sz="1200" spc="-5" dirty="0">
                <a:latin typeface="Times New Roman"/>
                <a:cs typeface="Times New Roman"/>
              </a:rPr>
              <a:t>CS601-Data</a:t>
            </a:r>
            <a:r>
              <a:rPr sz="1200" dirty="0">
                <a:latin typeface="Times New Roman"/>
                <a:cs typeface="Times New Roman"/>
              </a:rPr>
              <a:t> </a:t>
            </a:r>
            <a:r>
              <a:rPr sz="1200" spc="-5" dirty="0">
                <a:latin typeface="Times New Roman"/>
                <a:cs typeface="Times New Roman"/>
              </a:rPr>
              <a:t>Communication	</a:t>
            </a:r>
            <a:r>
              <a:rPr sz="1200" b="1" spc="-10" dirty="0">
                <a:latin typeface="Times New Roman"/>
                <a:cs typeface="Times New Roman"/>
              </a:rPr>
              <a:t>VU</a:t>
            </a:r>
            <a:endParaRPr sz="1200">
              <a:latin typeface="Times New Roman"/>
              <a:cs typeface="Times New Roman"/>
            </a:endParaRPr>
          </a:p>
          <a:p>
            <a:pPr>
              <a:lnSpc>
                <a:spcPct val="100000"/>
              </a:lnSpc>
            </a:pPr>
            <a:endParaRPr sz="1200">
              <a:latin typeface="Times New Roman"/>
              <a:cs typeface="Times New Roman"/>
            </a:endParaRPr>
          </a:p>
          <a:p>
            <a:pPr marL="927100" indent="-228600">
              <a:lnSpc>
                <a:spcPts val="1410"/>
              </a:lnSpc>
              <a:spcBef>
                <a:spcPts val="780"/>
              </a:spcBef>
              <a:buFont typeface="Courier New"/>
              <a:buChar char="o"/>
              <a:tabLst>
                <a:tab pos="927100" algn="l"/>
              </a:tabLst>
            </a:pPr>
            <a:r>
              <a:rPr sz="1200" spc="-5" dirty="0">
                <a:latin typeface="Times New Roman"/>
                <a:cs typeface="Times New Roman"/>
              </a:rPr>
              <a:t>BW=(1+d) </a:t>
            </a:r>
            <a:r>
              <a:rPr sz="1200" dirty="0">
                <a:latin typeface="Times New Roman"/>
                <a:cs typeface="Times New Roman"/>
              </a:rPr>
              <a:t>*</a:t>
            </a:r>
            <a:r>
              <a:rPr sz="1200" spc="-70" dirty="0">
                <a:latin typeface="Times New Roman"/>
                <a:cs typeface="Times New Roman"/>
              </a:rPr>
              <a:t> </a:t>
            </a:r>
            <a:r>
              <a:rPr sz="1200" dirty="0">
                <a:latin typeface="Times New Roman"/>
                <a:cs typeface="Times New Roman"/>
              </a:rPr>
              <a:t>Nbaud</a:t>
            </a:r>
            <a:endParaRPr sz="1200">
              <a:latin typeface="Times New Roman"/>
              <a:cs typeface="Times New Roman"/>
            </a:endParaRPr>
          </a:p>
          <a:p>
            <a:pPr marL="927100" indent="-228600">
              <a:lnSpc>
                <a:spcPts val="1380"/>
              </a:lnSpc>
              <a:buFont typeface="Courier New"/>
              <a:buChar char="o"/>
              <a:tabLst>
                <a:tab pos="927100" algn="l"/>
              </a:tabLst>
            </a:pPr>
            <a:r>
              <a:rPr sz="1200" dirty="0">
                <a:latin typeface="Times New Roman"/>
                <a:cs typeface="Times New Roman"/>
              </a:rPr>
              <a:t>BW =</a:t>
            </a:r>
            <a:r>
              <a:rPr sz="1200" spc="-114" dirty="0">
                <a:latin typeface="Times New Roman"/>
                <a:cs typeface="Times New Roman"/>
              </a:rPr>
              <a:t> </a:t>
            </a:r>
            <a:r>
              <a:rPr sz="1200" dirty="0">
                <a:latin typeface="Times New Roman"/>
                <a:cs typeface="Times New Roman"/>
              </a:rPr>
              <a:t>Bandwidth</a:t>
            </a:r>
            <a:endParaRPr sz="1200">
              <a:latin typeface="Times New Roman"/>
              <a:cs typeface="Times New Roman"/>
            </a:endParaRPr>
          </a:p>
          <a:p>
            <a:pPr marL="927100" indent="-228600">
              <a:lnSpc>
                <a:spcPts val="1380"/>
              </a:lnSpc>
              <a:buFont typeface="Courier New"/>
              <a:buChar char="o"/>
              <a:tabLst>
                <a:tab pos="927100" algn="l"/>
              </a:tabLst>
            </a:pPr>
            <a:r>
              <a:rPr sz="1200" spc="-5" dirty="0">
                <a:latin typeface="Times New Roman"/>
                <a:cs typeface="Times New Roman"/>
              </a:rPr>
              <a:t>Nbaud= Baud</a:t>
            </a:r>
            <a:r>
              <a:rPr sz="1200" spc="-70"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marL="927100" indent="-228600">
              <a:lnSpc>
                <a:spcPts val="1385"/>
              </a:lnSpc>
              <a:buFont typeface="Courier New"/>
              <a:buChar char="o"/>
              <a:tabLst>
                <a:tab pos="927100" algn="l"/>
              </a:tabLst>
            </a:pPr>
            <a:r>
              <a:rPr sz="1200" dirty="0">
                <a:latin typeface="Times New Roman"/>
                <a:cs typeface="Times New Roman"/>
              </a:rPr>
              <a:t>d= </a:t>
            </a:r>
            <a:r>
              <a:rPr sz="1200" spc="-5" dirty="0">
                <a:latin typeface="Times New Roman"/>
                <a:cs typeface="Times New Roman"/>
              </a:rPr>
              <a:t>factor related </a:t>
            </a:r>
            <a:r>
              <a:rPr sz="1200" dirty="0">
                <a:latin typeface="Times New Roman"/>
                <a:cs typeface="Times New Roman"/>
              </a:rPr>
              <a:t>to </a:t>
            </a:r>
            <a:r>
              <a:rPr sz="1200" spc="-5" dirty="0">
                <a:latin typeface="Times New Roman"/>
                <a:cs typeface="Times New Roman"/>
              </a:rPr>
              <a:t>condition </a:t>
            </a:r>
            <a:r>
              <a:rPr sz="1200" dirty="0">
                <a:latin typeface="Times New Roman"/>
                <a:cs typeface="Times New Roman"/>
              </a:rPr>
              <a:t>of line </a:t>
            </a:r>
            <a:r>
              <a:rPr sz="1200" spc="-5" dirty="0">
                <a:latin typeface="Times New Roman"/>
                <a:cs typeface="Times New Roman"/>
              </a:rPr>
              <a:t>(min.value </a:t>
            </a:r>
            <a:r>
              <a:rPr sz="1200" dirty="0">
                <a:latin typeface="Times New Roman"/>
                <a:cs typeface="Times New Roman"/>
              </a:rPr>
              <a:t>=</a:t>
            </a:r>
            <a:r>
              <a:rPr sz="1200" spc="5"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12700">
              <a:lnSpc>
                <a:spcPts val="1380"/>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5.8</a:t>
            </a:r>
            <a:endParaRPr sz="1200">
              <a:latin typeface="Times New Roman"/>
              <a:cs typeface="Times New Roman"/>
            </a:endParaRPr>
          </a:p>
          <a:p>
            <a:pPr marL="12700" marR="5080">
              <a:lnSpc>
                <a:spcPts val="1380"/>
              </a:lnSpc>
              <a:spcBef>
                <a:spcPts val="60"/>
              </a:spcBef>
            </a:pPr>
            <a:r>
              <a:rPr sz="1200" spc="-5" dirty="0">
                <a:latin typeface="Times New Roman"/>
                <a:cs typeface="Times New Roman"/>
              </a:rPr>
              <a:t>Find minimum bandwidth required for </a:t>
            </a:r>
            <a:r>
              <a:rPr sz="1200" dirty="0">
                <a:latin typeface="Times New Roman"/>
                <a:cs typeface="Times New Roman"/>
              </a:rPr>
              <a:t>an </a:t>
            </a:r>
            <a:r>
              <a:rPr sz="1200" spc="-5" dirty="0">
                <a:latin typeface="Times New Roman"/>
                <a:cs typeface="Times New Roman"/>
              </a:rPr>
              <a:t>ASK </a:t>
            </a:r>
            <a:r>
              <a:rPr sz="1200" dirty="0">
                <a:latin typeface="Times New Roman"/>
                <a:cs typeface="Times New Roman"/>
              </a:rPr>
              <a:t>signal </a:t>
            </a:r>
            <a:r>
              <a:rPr sz="1200" spc="-5" dirty="0">
                <a:latin typeface="Times New Roman"/>
                <a:cs typeface="Times New Roman"/>
              </a:rPr>
              <a:t>TX </a:t>
            </a:r>
            <a:r>
              <a:rPr sz="1200" dirty="0">
                <a:latin typeface="Times New Roman"/>
                <a:cs typeface="Times New Roman"/>
              </a:rPr>
              <a:t>at 2000 bps. TX. Mode is half  duplex</a:t>
            </a:r>
            <a:endParaRPr sz="1200">
              <a:latin typeface="Times New Roman"/>
              <a:cs typeface="Times New Roman"/>
            </a:endParaRPr>
          </a:p>
          <a:p>
            <a:pPr marL="12700">
              <a:lnSpc>
                <a:spcPts val="1315"/>
              </a:lnSpc>
            </a:pPr>
            <a:r>
              <a:rPr sz="1200" b="1" spc="-5" dirty="0">
                <a:latin typeface="Times New Roman"/>
                <a:cs typeface="Times New Roman"/>
              </a:rPr>
              <a:t>Solution</a:t>
            </a:r>
            <a:r>
              <a:rPr sz="1200" spc="-5" dirty="0">
                <a:latin typeface="Times New Roman"/>
                <a:cs typeface="Times New Roman"/>
              </a:rPr>
              <a:t>:</a:t>
            </a:r>
            <a:endParaRPr sz="1200">
              <a:latin typeface="Times New Roman"/>
              <a:cs typeface="Times New Roman"/>
            </a:endParaRPr>
          </a:p>
          <a:p>
            <a:pPr marL="469900">
              <a:lnSpc>
                <a:spcPts val="1540"/>
              </a:lnSpc>
            </a:pPr>
            <a:r>
              <a:rPr sz="1350" spc="-5" dirty="0">
                <a:latin typeface="Arial"/>
                <a:cs typeface="Arial"/>
              </a:rPr>
              <a:t>–</a:t>
            </a:r>
            <a:r>
              <a:rPr sz="1200" spc="-5" dirty="0">
                <a:latin typeface="Times New Roman"/>
                <a:cs typeface="Times New Roman"/>
              </a:rPr>
              <a:t>In ASK, Baud Rate= Bit</a:t>
            </a:r>
            <a:r>
              <a:rPr sz="1200" spc="-65"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marL="469900">
              <a:lnSpc>
                <a:spcPts val="1525"/>
              </a:lnSpc>
            </a:pPr>
            <a:r>
              <a:rPr sz="1350" spc="-5" dirty="0">
                <a:latin typeface="Arial"/>
                <a:cs typeface="Arial"/>
              </a:rPr>
              <a:t>–</a:t>
            </a:r>
            <a:r>
              <a:rPr sz="1200" spc="-5" dirty="0">
                <a:latin typeface="Times New Roman"/>
                <a:cs typeface="Times New Roman"/>
              </a:rPr>
              <a:t>Therefore, Baud Rate </a:t>
            </a:r>
            <a:r>
              <a:rPr sz="1200" dirty="0">
                <a:latin typeface="Times New Roman"/>
                <a:cs typeface="Times New Roman"/>
              </a:rPr>
              <a:t>=</a:t>
            </a:r>
            <a:r>
              <a:rPr sz="1200" spc="-40" dirty="0">
                <a:latin typeface="Times New Roman"/>
                <a:cs typeface="Times New Roman"/>
              </a:rPr>
              <a:t> </a:t>
            </a:r>
            <a:r>
              <a:rPr sz="1200" spc="-5" dirty="0">
                <a:latin typeface="Times New Roman"/>
                <a:cs typeface="Times New Roman"/>
              </a:rPr>
              <a:t>2000</a:t>
            </a:r>
            <a:endParaRPr sz="1200">
              <a:latin typeface="Times New Roman"/>
              <a:cs typeface="Times New Roman"/>
            </a:endParaRPr>
          </a:p>
          <a:p>
            <a:pPr marL="469900">
              <a:lnSpc>
                <a:spcPts val="1525"/>
              </a:lnSpc>
            </a:pPr>
            <a:r>
              <a:rPr sz="1350" spc="-5" dirty="0">
                <a:latin typeface="Arial"/>
                <a:cs typeface="Arial"/>
              </a:rPr>
              <a:t>–</a:t>
            </a:r>
            <a:r>
              <a:rPr sz="1200" spc="-5" dirty="0">
                <a:latin typeface="Times New Roman"/>
                <a:cs typeface="Times New Roman"/>
              </a:rPr>
              <a:t>Also ASK requires </a:t>
            </a:r>
            <a:r>
              <a:rPr sz="1200" dirty="0">
                <a:latin typeface="Times New Roman"/>
                <a:cs typeface="Times New Roman"/>
              </a:rPr>
              <a:t>a </a:t>
            </a:r>
            <a:r>
              <a:rPr sz="1200" spc="-5" dirty="0">
                <a:latin typeface="Times New Roman"/>
                <a:cs typeface="Times New Roman"/>
              </a:rPr>
              <a:t>minimum bandwidth </a:t>
            </a:r>
            <a:r>
              <a:rPr sz="1200" dirty="0">
                <a:latin typeface="Times New Roman"/>
                <a:cs typeface="Times New Roman"/>
              </a:rPr>
              <a:t>equal to its Baud</a:t>
            </a:r>
            <a:r>
              <a:rPr sz="1200" spc="-75" dirty="0">
                <a:latin typeface="Times New Roman"/>
                <a:cs typeface="Times New Roman"/>
              </a:rPr>
              <a:t> </a:t>
            </a:r>
            <a:r>
              <a:rPr sz="1200" dirty="0">
                <a:latin typeface="Times New Roman"/>
                <a:cs typeface="Times New Roman"/>
              </a:rPr>
              <a:t>Rate</a:t>
            </a:r>
            <a:endParaRPr sz="1200">
              <a:latin typeface="Times New Roman"/>
              <a:cs typeface="Times New Roman"/>
            </a:endParaRPr>
          </a:p>
          <a:p>
            <a:pPr marL="469900">
              <a:lnSpc>
                <a:spcPts val="1535"/>
              </a:lnSpc>
            </a:pPr>
            <a:r>
              <a:rPr sz="1350" spc="-5" dirty="0">
                <a:latin typeface="Arial"/>
                <a:cs typeface="Arial"/>
              </a:rPr>
              <a:t>–</a:t>
            </a:r>
            <a:r>
              <a:rPr sz="1200" spc="-5" dirty="0">
                <a:latin typeface="Times New Roman"/>
                <a:cs typeface="Times New Roman"/>
              </a:rPr>
              <a:t>Therefore Minimum BW </a:t>
            </a:r>
            <a:r>
              <a:rPr sz="1200" dirty="0">
                <a:latin typeface="Times New Roman"/>
                <a:cs typeface="Times New Roman"/>
              </a:rPr>
              <a:t>= </a:t>
            </a:r>
            <a:r>
              <a:rPr sz="1200" spc="-5" dirty="0">
                <a:latin typeface="Times New Roman"/>
                <a:cs typeface="Times New Roman"/>
              </a:rPr>
              <a:t>2000</a:t>
            </a:r>
            <a:r>
              <a:rPr sz="1200" spc="-25" dirty="0">
                <a:latin typeface="Times New Roman"/>
                <a:cs typeface="Times New Roman"/>
              </a:rPr>
              <a:t> </a:t>
            </a:r>
            <a:r>
              <a:rPr sz="1200" spc="-10" dirty="0">
                <a:latin typeface="Times New Roman"/>
                <a:cs typeface="Times New Roman"/>
              </a:rPr>
              <a:t>Hz</a:t>
            </a:r>
            <a:endParaRPr sz="1200">
              <a:latin typeface="Times New Roman"/>
              <a:cs typeface="Times New Roman"/>
            </a:endParaRPr>
          </a:p>
          <a:p>
            <a:pPr marL="12700">
              <a:lnSpc>
                <a:spcPts val="1360"/>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Digital-to </a:t>
            </a:r>
            <a:r>
              <a:rPr sz="1200" spc="-5" dirty="0">
                <a:latin typeface="Times New Roman"/>
                <a:cs typeface="Times New Roman"/>
              </a:rPr>
              <a:t>Analog</a:t>
            </a:r>
            <a:r>
              <a:rPr sz="1200" spc="-90" dirty="0">
                <a:latin typeface="Times New Roman"/>
                <a:cs typeface="Times New Roman"/>
              </a:rPr>
              <a:t> </a:t>
            </a:r>
            <a:r>
              <a:rPr sz="1200" dirty="0">
                <a:latin typeface="Times New Roman"/>
                <a:cs typeface="Times New Roman"/>
              </a:rPr>
              <a:t>Conversion</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Bit Rate and Baud</a:t>
            </a:r>
            <a:r>
              <a:rPr sz="1200" spc="-75"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marL="469900" indent="-228600">
              <a:lnSpc>
                <a:spcPts val="1380"/>
              </a:lnSpc>
              <a:buFont typeface="Meiryo"/>
              <a:buChar char="*"/>
              <a:tabLst>
                <a:tab pos="469265" algn="l"/>
                <a:tab pos="469900" algn="l"/>
              </a:tabLst>
            </a:pPr>
            <a:r>
              <a:rPr sz="1200" spc="-5" dirty="0">
                <a:latin typeface="Times New Roman"/>
                <a:cs typeface="Times New Roman"/>
              </a:rPr>
              <a:t>Carrier</a:t>
            </a:r>
            <a:r>
              <a:rPr sz="1200" spc="-50" dirty="0">
                <a:latin typeface="Times New Roman"/>
                <a:cs typeface="Times New Roman"/>
              </a:rPr>
              <a:t> </a:t>
            </a:r>
            <a:r>
              <a:rPr sz="1200" spc="-5" dirty="0">
                <a:latin typeface="Times New Roman"/>
                <a:cs typeface="Times New Roman"/>
              </a:rPr>
              <a:t>Signals</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Amplitude </a:t>
            </a:r>
            <a:r>
              <a:rPr sz="1200" dirty="0">
                <a:latin typeface="Times New Roman"/>
                <a:cs typeface="Times New Roman"/>
              </a:rPr>
              <a:t>Shift Keying</a:t>
            </a:r>
            <a:r>
              <a:rPr sz="1200" spc="-55" dirty="0">
                <a:latin typeface="Times New Roman"/>
                <a:cs typeface="Times New Roman"/>
              </a:rPr>
              <a:t> </a:t>
            </a:r>
            <a:r>
              <a:rPr sz="1200" spc="-5" dirty="0">
                <a:latin typeface="Times New Roman"/>
                <a:cs typeface="Times New Roman"/>
              </a:rPr>
              <a:t>(ASK)</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ts val="140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marR="5080" indent="-228600">
              <a:lnSpc>
                <a:spcPts val="1380"/>
              </a:lnSpc>
              <a:spcBef>
                <a:spcPts val="60"/>
              </a:spcBef>
              <a:buFont typeface="Meiryo"/>
              <a:buChar char="*"/>
              <a:tabLst>
                <a:tab pos="469265" algn="l"/>
                <a:tab pos="469900" algn="l"/>
              </a:tabLst>
            </a:pPr>
            <a:r>
              <a:rPr sz="1200" dirty="0">
                <a:latin typeface="Times New Roman"/>
                <a:cs typeface="Times New Roman"/>
              </a:rPr>
              <a:t>Section 5.3, “Data Communications and Networking” 4th </a:t>
            </a:r>
            <a:r>
              <a:rPr sz="1200" spc="-5" dirty="0">
                <a:latin typeface="Times New Roman"/>
                <a:cs typeface="Times New Roman"/>
              </a:rPr>
              <a:t>Edition </a:t>
            </a:r>
            <a:r>
              <a:rPr sz="1200" dirty="0">
                <a:latin typeface="Times New Roman"/>
                <a:cs typeface="Times New Roman"/>
              </a:rPr>
              <a:t>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5" name="object 5"/>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6" name="object 6"/>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88</a:t>
            </a:fld>
            <a:endParaRPr dirty="0"/>
          </a:p>
        </p:txBody>
      </p:sp>
    </p:spTree>
    <p:extLst>
      <p:ext uri="{BB962C8B-B14F-4D97-AF65-F5344CB8AC3E}">
        <p14:creationId xmlns:p14="http://schemas.microsoft.com/office/powerpoint/2010/main" val="11227819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358900" y="940054"/>
            <a:ext cx="5302885" cy="1402715"/>
          </a:xfrm>
          <a:prstGeom prst="rect">
            <a:avLst/>
          </a:prstGeom>
        </p:spPr>
        <p:txBody>
          <a:bodyPr vert="horz" wrap="square" lIns="0" tIns="0" rIns="0" bIns="0" rtlCol="0">
            <a:spAutoFit/>
          </a:bodyPr>
          <a:lstStyle/>
          <a:p>
            <a:pPr marL="15767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#18</a:t>
            </a:r>
            <a:endParaRPr sz="2000">
              <a:latin typeface="Arial Black"/>
              <a:cs typeface="Arial Black"/>
            </a:endParaRPr>
          </a:p>
          <a:p>
            <a:pPr marL="241300" indent="-228600">
              <a:lnSpc>
                <a:spcPts val="1405"/>
              </a:lnSpc>
              <a:spcBef>
                <a:spcPts val="1510"/>
              </a:spcBef>
              <a:buFont typeface="Meiryo"/>
              <a:buChar char="❖"/>
              <a:tabLst>
                <a:tab pos="241300" algn="l"/>
              </a:tabLst>
            </a:pPr>
            <a:r>
              <a:rPr sz="1200" b="1" dirty="0">
                <a:latin typeface="Times New Roman"/>
                <a:cs typeface="Times New Roman"/>
              </a:rPr>
              <a:t>Frequency Shift Keying</a:t>
            </a:r>
            <a:r>
              <a:rPr sz="1200" b="1" spc="-114" dirty="0">
                <a:latin typeface="Times New Roman"/>
                <a:cs typeface="Times New Roman"/>
              </a:rPr>
              <a:t> </a:t>
            </a:r>
            <a:r>
              <a:rPr sz="1200" b="1" dirty="0">
                <a:latin typeface="Times New Roman"/>
                <a:cs typeface="Times New Roman"/>
              </a:rPr>
              <a:t>(FSK)</a:t>
            </a:r>
            <a:endParaRPr sz="1200">
              <a:latin typeface="Times New Roman"/>
              <a:cs typeface="Times New Roman"/>
            </a:endParaRPr>
          </a:p>
          <a:p>
            <a:pPr marL="469900" lvl="1" indent="-228600">
              <a:lnSpc>
                <a:spcPts val="1375"/>
              </a:lnSpc>
              <a:buFont typeface="Courier New"/>
              <a:buChar char="o"/>
              <a:tabLst>
                <a:tab pos="469900" algn="l"/>
              </a:tabLst>
            </a:pPr>
            <a:r>
              <a:rPr sz="1200" spc="-5" dirty="0">
                <a:latin typeface="Times New Roman"/>
                <a:cs typeface="Times New Roman"/>
              </a:rPr>
              <a:t>Frequency of signal is varied </a:t>
            </a:r>
            <a:r>
              <a:rPr sz="1200" dirty="0">
                <a:latin typeface="Times New Roman"/>
                <a:cs typeface="Times New Roman"/>
              </a:rPr>
              <a:t>to </a:t>
            </a:r>
            <a:r>
              <a:rPr sz="1200" spc="-5" dirty="0">
                <a:latin typeface="Times New Roman"/>
                <a:cs typeface="Times New Roman"/>
              </a:rPr>
              <a:t>represent binary </a:t>
            </a:r>
            <a:r>
              <a:rPr sz="1200" dirty="0">
                <a:latin typeface="Times New Roman"/>
                <a:cs typeface="Times New Roman"/>
              </a:rPr>
              <a:t>1 </a:t>
            </a:r>
            <a:r>
              <a:rPr sz="1200" spc="-5" dirty="0">
                <a:latin typeface="Times New Roman"/>
                <a:cs typeface="Times New Roman"/>
              </a:rPr>
              <a:t>or</a:t>
            </a:r>
            <a:r>
              <a:rPr sz="1200" spc="-65"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469900" marR="5080" lvl="1" indent="-228600">
              <a:lnSpc>
                <a:spcPts val="1380"/>
              </a:lnSpc>
              <a:spcBef>
                <a:spcPts val="65"/>
              </a:spcBef>
              <a:buFont typeface="Courier New"/>
              <a:buChar char="o"/>
              <a:tabLst>
                <a:tab pos="469900" algn="l"/>
              </a:tabLst>
            </a:pPr>
            <a:r>
              <a:rPr sz="1200" dirty="0">
                <a:latin typeface="Times New Roman"/>
                <a:cs typeface="Times New Roman"/>
              </a:rPr>
              <a:t>The frequency of the signal during each bit duration is </a:t>
            </a:r>
            <a:r>
              <a:rPr sz="1200" spc="-5" dirty="0">
                <a:latin typeface="Times New Roman"/>
                <a:cs typeface="Times New Roman"/>
              </a:rPr>
              <a:t>constant </a:t>
            </a:r>
            <a:r>
              <a:rPr sz="1200" dirty="0">
                <a:latin typeface="Times New Roman"/>
                <a:cs typeface="Times New Roman"/>
              </a:rPr>
              <a:t>and depends  on the bit (0 or</a:t>
            </a:r>
            <a:r>
              <a:rPr sz="1200" spc="-125"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469900" lvl="1" indent="-228600">
              <a:lnSpc>
                <a:spcPts val="1345"/>
              </a:lnSpc>
              <a:buFont typeface="Courier New"/>
              <a:buChar char="o"/>
              <a:tabLst>
                <a:tab pos="469900" algn="l"/>
              </a:tabLst>
            </a:pPr>
            <a:r>
              <a:rPr sz="1200" spc="-5" dirty="0">
                <a:latin typeface="Times New Roman"/>
                <a:cs typeface="Times New Roman"/>
              </a:rPr>
              <a:t>Both peak </a:t>
            </a:r>
            <a:r>
              <a:rPr sz="1200" dirty="0">
                <a:latin typeface="Times New Roman"/>
                <a:cs typeface="Times New Roman"/>
              </a:rPr>
              <a:t>amplitude and </a:t>
            </a:r>
            <a:r>
              <a:rPr sz="1200" spc="-5" dirty="0">
                <a:latin typeface="Times New Roman"/>
                <a:cs typeface="Times New Roman"/>
              </a:rPr>
              <a:t>phase remains</a:t>
            </a:r>
            <a:r>
              <a:rPr sz="1200" spc="-70" dirty="0">
                <a:latin typeface="Times New Roman"/>
                <a:cs typeface="Times New Roman"/>
              </a:rPr>
              <a:t> </a:t>
            </a:r>
            <a:r>
              <a:rPr sz="1200" dirty="0">
                <a:latin typeface="Times New Roman"/>
                <a:cs typeface="Times New Roman"/>
              </a:rPr>
              <a:t>constant</a:t>
            </a:r>
            <a:endParaRPr sz="1200">
              <a:latin typeface="Times New Roman"/>
              <a:cs typeface="Times New Roman"/>
            </a:endParaRPr>
          </a:p>
        </p:txBody>
      </p:sp>
      <p:sp>
        <p:nvSpPr>
          <p:cNvPr id="7" name="object 7"/>
          <p:cNvSpPr/>
          <p:nvPr/>
        </p:nvSpPr>
        <p:spPr>
          <a:xfrm>
            <a:off x="1666494" y="2674620"/>
            <a:ext cx="4460024" cy="2372105"/>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5034534"/>
            <a:ext cx="5074285" cy="1246505"/>
          </a:xfrm>
          <a:prstGeom prst="rect">
            <a:avLst/>
          </a:prstGeom>
        </p:spPr>
        <p:txBody>
          <a:bodyPr vert="horz" wrap="square" lIns="0" tIns="0" rIns="0" bIns="0" rtlCol="0">
            <a:spAutoFit/>
          </a:bodyPr>
          <a:lstStyle/>
          <a:p>
            <a:pPr marL="241300" indent="-228600">
              <a:lnSpc>
                <a:spcPts val="1405"/>
              </a:lnSpc>
              <a:buFont typeface="Meiryo"/>
              <a:buChar char="▪"/>
              <a:tabLst>
                <a:tab pos="240665" algn="l"/>
                <a:tab pos="241300" algn="l"/>
              </a:tabLst>
            </a:pPr>
            <a:r>
              <a:rPr sz="1200" b="1" dirty="0">
                <a:latin typeface="Times New Roman"/>
                <a:cs typeface="Times New Roman"/>
              </a:rPr>
              <a:t>Effect </a:t>
            </a:r>
            <a:r>
              <a:rPr sz="1200" b="1" spc="-5" dirty="0">
                <a:latin typeface="Times New Roman"/>
                <a:cs typeface="Times New Roman"/>
              </a:rPr>
              <a:t>of </a:t>
            </a:r>
            <a:r>
              <a:rPr sz="1200" b="1" dirty="0">
                <a:latin typeface="Times New Roman"/>
                <a:cs typeface="Times New Roman"/>
              </a:rPr>
              <a:t>Noise on</a:t>
            </a:r>
            <a:r>
              <a:rPr sz="1200" b="1" spc="-100" dirty="0">
                <a:latin typeface="Times New Roman"/>
                <a:cs typeface="Times New Roman"/>
              </a:rPr>
              <a:t> </a:t>
            </a:r>
            <a:r>
              <a:rPr sz="1200" b="1" dirty="0">
                <a:latin typeface="Times New Roman"/>
                <a:cs typeface="Times New Roman"/>
              </a:rPr>
              <a:t>FSK</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Avoids </a:t>
            </a:r>
            <a:r>
              <a:rPr sz="1200" spc="-5" dirty="0">
                <a:latin typeface="Times New Roman"/>
                <a:cs typeface="Times New Roman"/>
              </a:rPr>
              <a:t>most </a:t>
            </a:r>
            <a:r>
              <a:rPr sz="1200" dirty="0">
                <a:latin typeface="Times New Roman"/>
                <a:cs typeface="Times New Roman"/>
              </a:rPr>
              <a:t>of the Noise </a:t>
            </a:r>
            <a:r>
              <a:rPr sz="1200" spc="-5" dirty="0">
                <a:latin typeface="Times New Roman"/>
                <a:cs typeface="Times New Roman"/>
              </a:rPr>
              <a:t>problems </a:t>
            </a:r>
            <a:r>
              <a:rPr sz="1200" dirty="0">
                <a:latin typeface="Times New Roman"/>
                <a:cs typeface="Times New Roman"/>
              </a:rPr>
              <a:t>of</a:t>
            </a:r>
            <a:r>
              <a:rPr sz="1200" spc="-40" dirty="0">
                <a:latin typeface="Times New Roman"/>
                <a:cs typeface="Times New Roman"/>
              </a:rPr>
              <a:t> </a:t>
            </a:r>
            <a:r>
              <a:rPr sz="1200" spc="-5" dirty="0">
                <a:latin typeface="Times New Roman"/>
                <a:cs typeface="Times New Roman"/>
              </a:rPr>
              <a:t>ASK</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Because Rx device is looking for specific frequency changes over a given  </a:t>
            </a:r>
            <a:r>
              <a:rPr sz="1200" spc="-5" dirty="0">
                <a:latin typeface="Times New Roman"/>
                <a:cs typeface="Times New Roman"/>
              </a:rPr>
              <a:t>number </a:t>
            </a:r>
            <a:r>
              <a:rPr sz="1200" dirty="0">
                <a:latin typeface="Times New Roman"/>
                <a:cs typeface="Times New Roman"/>
              </a:rPr>
              <a:t>of periods, it can ignore voltage</a:t>
            </a:r>
            <a:r>
              <a:rPr sz="1200" spc="-114" dirty="0">
                <a:latin typeface="Times New Roman"/>
                <a:cs typeface="Times New Roman"/>
              </a:rPr>
              <a:t> </a:t>
            </a:r>
            <a:r>
              <a:rPr sz="1200" dirty="0">
                <a:latin typeface="Times New Roman"/>
                <a:cs typeface="Times New Roman"/>
              </a:rPr>
              <a:t>spikes</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The </a:t>
            </a:r>
            <a:r>
              <a:rPr sz="1200" spc="-5" dirty="0">
                <a:latin typeface="Times New Roman"/>
                <a:cs typeface="Times New Roman"/>
              </a:rPr>
              <a:t>limiting factors </a:t>
            </a:r>
            <a:r>
              <a:rPr sz="1200" dirty="0">
                <a:latin typeface="Times New Roman"/>
                <a:cs typeface="Times New Roman"/>
              </a:rPr>
              <a:t>of </a:t>
            </a:r>
            <a:r>
              <a:rPr sz="1200" spc="-5" dirty="0">
                <a:latin typeface="Times New Roman"/>
                <a:cs typeface="Times New Roman"/>
              </a:rPr>
              <a:t>FSK </a:t>
            </a:r>
            <a:r>
              <a:rPr sz="1200" dirty="0">
                <a:latin typeface="Times New Roman"/>
                <a:cs typeface="Times New Roman"/>
              </a:rPr>
              <a:t>are the </a:t>
            </a:r>
            <a:r>
              <a:rPr sz="1200" spc="-5" dirty="0">
                <a:latin typeface="Times New Roman"/>
                <a:cs typeface="Times New Roman"/>
              </a:rPr>
              <a:t>physical capabilities </a:t>
            </a:r>
            <a:r>
              <a:rPr sz="1200" dirty="0">
                <a:latin typeface="Times New Roman"/>
                <a:cs typeface="Times New Roman"/>
              </a:rPr>
              <a:t>of the</a:t>
            </a:r>
            <a:r>
              <a:rPr sz="1200" spc="70" dirty="0">
                <a:latin typeface="Times New Roman"/>
                <a:cs typeface="Times New Roman"/>
              </a:rPr>
              <a:t> </a:t>
            </a:r>
            <a:r>
              <a:rPr sz="1200" spc="-5" dirty="0">
                <a:latin typeface="Times New Roman"/>
                <a:cs typeface="Times New Roman"/>
              </a:rPr>
              <a:t>carrier</a:t>
            </a:r>
            <a:endParaRPr sz="1200">
              <a:latin typeface="Times New Roman"/>
              <a:cs typeface="Times New Roman"/>
            </a:endParaRPr>
          </a:p>
          <a:p>
            <a:pPr>
              <a:lnSpc>
                <a:spcPct val="100000"/>
              </a:lnSpc>
              <a:spcBef>
                <a:spcPts val="5"/>
              </a:spcBef>
              <a:buFont typeface="Courier New"/>
              <a:buChar char="o"/>
            </a:pPr>
            <a:endParaRPr sz="1150">
              <a:latin typeface="Times New Roman"/>
              <a:cs typeface="Times New Roman"/>
            </a:endParaRPr>
          </a:p>
          <a:p>
            <a:pPr marL="698500" lvl="1" indent="-228600">
              <a:lnSpc>
                <a:spcPct val="100000"/>
              </a:lnSpc>
              <a:spcBef>
                <a:spcPts val="5"/>
              </a:spcBef>
              <a:buFont typeface="Meiryo"/>
              <a:buChar char="➢"/>
              <a:tabLst>
                <a:tab pos="698500" algn="l"/>
              </a:tabLst>
            </a:pPr>
            <a:r>
              <a:rPr sz="1200" b="1" dirty="0">
                <a:latin typeface="Times New Roman"/>
                <a:cs typeface="Times New Roman"/>
              </a:rPr>
              <a:t>BW of</a:t>
            </a:r>
            <a:r>
              <a:rPr sz="1200" b="1" spc="-100" dirty="0">
                <a:latin typeface="Times New Roman"/>
                <a:cs typeface="Times New Roman"/>
              </a:rPr>
              <a:t> </a:t>
            </a:r>
            <a:r>
              <a:rPr sz="1200" b="1" dirty="0">
                <a:latin typeface="Times New Roman"/>
                <a:cs typeface="Times New Roman"/>
              </a:rPr>
              <a:t>FSK</a:t>
            </a:r>
            <a:endParaRPr sz="1200">
              <a:latin typeface="Times New Roman"/>
              <a:cs typeface="Times New Roman"/>
            </a:endParaRPr>
          </a:p>
        </p:txBody>
      </p:sp>
      <p:sp>
        <p:nvSpPr>
          <p:cNvPr id="9" name="object 9"/>
          <p:cNvSpPr/>
          <p:nvPr/>
        </p:nvSpPr>
        <p:spPr>
          <a:xfrm>
            <a:off x="1143000" y="6272021"/>
            <a:ext cx="5376659" cy="2101596"/>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358900" y="8373618"/>
            <a:ext cx="5301615" cy="1069975"/>
          </a:xfrm>
          <a:prstGeom prst="rect">
            <a:avLst/>
          </a:prstGeom>
        </p:spPr>
        <p:txBody>
          <a:bodyPr vert="horz" wrap="square" lIns="0" tIns="0" rIns="0" bIns="0" rtlCol="0">
            <a:spAutoFit/>
          </a:bodyPr>
          <a:lstStyle/>
          <a:p>
            <a:pPr marL="241300" marR="5080" indent="-228600">
              <a:lnSpc>
                <a:spcPts val="1380"/>
              </a:lnSpc>
              <a:buFont typeface="Courier New"/>
              <a:buChar char="o"/>
              <a:tabLst>
                <a:tab pos="241300" algn="l"/>
              </a:tabLst>
            </a:pPr>
            <a:r>
              <a:rPr sz="1200" dirty="0">
                <a:latin typeface="Times New Roman"/>
                <a:cs typeface="Times New Roman"/>
              </a:rPr>
              <a:t>Although </a:t>
            </a:r>
            <a:r>
              <a:rPr sz="1200" spc="-5" dirty="0">
                <a:latin typeface="Times New Roman"/>
                <a:cs typeface="Times New Roman"/>
              </a:rPr>
              <a:t>FSK </a:t>
            </a:r>
            <a:r>
              <a:rPr sz="1200" dirty="0">
                <a:latin typeface="Times New Roman"/>
                <a:cs typeface="Times New Roman"/>
              </a:rPr>
              <a:t>shifts between two carrier </a:t>
            </a:r>
            <a:r>
              <a:rPr sz="1200" spc="-5" dirty="0">
                <a:latin typeface="Times New Roman"/>
                <a:cs typeface="Times New Roman"/>
              </a:rPr>
              <a:t>frequencies, </a:t>
            </a:r>
            <a:r>
              <a:rPr sz="1200" dirty="0">
                <a:latin typeface="Times New Roman"/>
                <a:cs typeface="Times New Roman"/>
              </a:rPr>
              <a:t>it is easier to analyze as two  co-existing</a:t>
            </a:r>
            <a:r>
              <a:rPr sz="1200" spc="-65" dirty="0">
                <a:latin typeface="Times New Roman"/>
                <a:cs typeface="Times New Roman"/>
              </a:rPr>
              <a:t> </a:t>
            </a:r>
            <a:r>
              <a:rPr sz="1200" spc="-5" dirty="0">
                <a:latin typeface="Times New Roman"/>
                <a:cs typeface="Times New Roman"/>
              </a:rPr>
              <a:t>frequencies</a:t>
            </a:r>
            <a:endParaRPr sz="1200">
              <a:latin typeface="Times New Roman"/>
              <a:cs typeface="Times New Roman"/>
            </a:endParaRPr>
          </a:p>
          <a:p>
            <a:pPr marL="241300" marR="5080" indent="-228600">
              <a:lnSpc>
                <a:spcPts val="1380"/>
              </a:lnSpc>
              <a:buFont typeface="Courier New"/>
              <a:buChar char="o"/>
              <a:tabLst>
                <a:tab pos="241300" algn="l"/>
              </a:tabLst>
            </a:pPr>
            <a:r>
              <a:rPr sz="1200" dirty="0">
                <a:latin typeface="Times New Roman"/>
                <a:cs typeface="Times New Roman"/>
              </a:rPr>
              <a:t>BW required for </a:t>
            </a:r>
            <a:r>
              <a:rPr sz="1200" spc="-5" dirty="0">
                <a:latin typeface="Times New Roman"/>
                <a:cs typeface="Times New Roman"/>
              </a:rPr>
              <a:t>FSK </a:t>
            </a:r>
            <a:r>
              <a:rPr sz="1200" dirty="0">
                <a:latin typeface="Times New Roman"/>
                <a:cs typeface="Times New Roman"/>
              </a:rPr>
              <a:t>is equal to the Baud </a:t>
            </a:r>
            <a:r>
              <a:rPr sz="1200" spc="-5" dirty="0">
                <a:latin typeface="Times New Roman"/>
                <a:cs typeface="Times New Roman"/>
              </a:rPr>
              <a:t>rate of </a:t>
            </a:r>
            <a:r>
              <a:rPr sz="1200" dirty="0">
                <a:latin typeface="Times New Roman"/>
                <a:cs typeface="Times New Roman"/>
              </a:rPr>
              <a:t>the </a:t>
            </a:r>
            <a:r>
              <a:rPr sz="1200" spc="-5" dirty="0">
                <a:latin typeface="Times New Roman"/>
                <a:cs typeface="Times New Roman"/>
              </a:rPr>
              <a:t>signal plus </a:t>
            </a:r>
            <a:r>
              <a:rPr sz="1200" dirty="0">
                <a:latin typeface="Times New Roman"/>
                <a:cs typeface="Times New Roman"/>
              </a:rPr>
              <a:t>the </a:t>
            </a:r>
            <a:r>
              <a:rPr sz="1200" spc="-5" dirty="0">
                <a:latin typeface="Times New Roman"/>
                <a:cs typeface="Times New Roman"/>
              </a:rPr>
              <a:t>frequency  shift</a:t>
            </a:r>
            <a:endParaRPr sz="1200">
              <a:latin typeface="Times New Roman"/>
              <a:cs typeface="Times New Roman"/>
            </a:endParaRPr>
          </a:p>
          <a:p>
            <a:pPr marL="241300" indent="-228600">
              <a:lnSpc>
                <a:spcPts val="1315"/>
              </a:lnSpc>
              <a:buFont typeface="Courier New"/>
              <a:buChar char="o"/>
              <a:tabLst>
                <a:tab pos="241300" algn="l"/>
              </a:tabLst>
            </a:pPr>
            <a:r>
              <a:rPr sz="1200" dirty="0">
                <a:latin typeface="Times New Roman"/>
                <a:cs typeface="Times New Roman"/>
              </a:rPr>
              <a:t>Frequency </a:t>
            </a:r>
            <a:r>
              <a:rPr sz="1200" spc="-5" dirty="0">
                <a:latin typeface="Times New Roman"/>
                <a:cs typeface="Times New Roman"/>
              </a:rPr>
              <a:t>Shift=Difference b/w </a:t>
            </a:r>
            <a:r>
              <a:rPr sz="1200" dirty="0">
                <a:latin typeface="Times New Roman"/>
                <a:cs typeface="Times New Roman"/>
              </a:rPr>
              <a:t>two carrier</a:t>
            </a:r>
            <a:r>
              <a:rPr sz="1200" spc="20" dirty="0">
                <a:latin typeface="Times New Roman"/>
                <a:cs typeface="Times New Roman"/>
              </a:rPr>
              <a:t> </a:t>
            </a:r>
            <a:r>
              <a:rPr sz="1200" spc="-5" dirty="0">
                <a:latin typeface="Times New Roman"/>
                <a:cs typeface="Times New Roman"/>
              </a:rPr>
              <a:t>frequencies</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BW= </a:t>
            </a:r>
            <a:r>
              <a:rPr sz="1200" dirty="0">
                <a:latin typeface="Times New Roman"/>
                <a:cs typeface="Times New Roman"/>
              </a:rPr>
              <a:t>(fc1 – fc0)</a:t>
            </a:r>
            <a:r>
              <a:rPr sz="1200" spc="-95" dirty="0">
                <a:latin typeface="Times New Roman"/>
                <a:cs typeface="Times New Roman"/>
              </a:rPr>
              <a:t> </a:t>
            </a:r>
            <a:r>
              <a:rPr sz="1200" dirty="0">
                <a:latin typeface="Times New Roman"/>
                <a:cs typeface="Times New Roman"/>
              </a:rPr>
              <a:t>+Nbaud</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89</a:t>
            </a:fld>
            <a:endParaRPr dirty="0"/>
          </a:p>
        </p:txBody>
      </p:sp>
    </p:spTree>
    <p:extLst>
      <p:ext uri="{BB962C8B-B14F-4D97-AF65-F5344CB8AC3E}">
        <p14:creationId xmlns:p14="http://schemas.microsoft.com/office/powerpoint/2010/main" val="3429606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dirty="0">
                <a:latin typeface="Times New Roman"/>
                <a:cs typeface="Times New Roman"/>
              </a:rPr>
              <a:t>CS601-Data</a:t>
            </a:r>
            <a:r>
              <a:rPr sz="1200" spc="-105" dirty="0">
                <a:latin typeface="Times New Roman"/>
                <a:cs typeface="Times New Roman"/>
              </a:rPr>
              <a:t> </a:t>
            </a:r>
            <a:r>
              <a:rPr sz="1200"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487422" y="3802126"/>
            <a:ext cx="2815590" cy="225425"/>
          </a:xfrm>
          <a:prstGeom prst="rect">
            <a:avLst/>
          </a:prstGeom>
        </p:spPr>
        <p:txBody>
          <a:bodyPr vert="horz" wrap="square" lIns="0" tIns="0" rIns="0" bIns="0" rtlCol="0">
            <a:spAutoFit/>
          </a:bodyPr>
          <a:lstStyle/>
          <a:p>
            <a:pPr marL="12700">
              <a:lnSpc>
                <a:spcPct val="100000"/>
              </a:lnSpc>
            </a:pPr>
            <a:r>
              <a:rPr sz="1400" b="1" u="heavy" spc="-5" dirty="0">
                <a:latin typeface="Times New Roman"/>
                <a:cs typeface="Times New Roman"/>
              </a:rPr>
              <a:t>EXAMPLE – ELECTRONIC</a:t>
            </a:r>
            <a:r>
              <a:rPr sz="1400" b="1" u="heavy" spc="-20" dirty="0">
                <a:latin typeface="Times New Roman"/>
                <a:cs typeface="Times New Roman"/>
              </a:rPr>
              <a:t> </a:t>
            </a:r>
            <a:r>
              <a:rPr sz="1400" b="1" u="heavy" spc="-5" dirty="0">
                <a:latin typeface="Times New Roman"/>
                <a:cs typeface="Times New Roman"/>
              </a:rPr>
              <a:t>MAIL</a:t>
            </a:r>
            <a:endParaRPr sz="1400">
              <a:latin typeface="Times New Roman"/>
              <a:cs typeface="Times New Roman"/>
            </a:endParaRPr>
          </a:p>
        </p:txBody>
      </p:sp>
      <p:sp>
        <p:nvSpPr>
          <p:cNvPr id="7" name="object 7"/>
          <p:cNvSpPr/>
          <p:nvPr/>
        </p:nvSpPr>
        <p:spPr>
          <a:xfrm>
            <a:off x="1545336" y="5643371"/>
            <a:ext cx="4700270" cy="0"/>
          </a:xfrm>
          <a:custGeom>
            <a:avLst/>
            <a:gdLst/>
            <a:ahLst/>
            <a:cxnLst/>
            <a:rect l="l" t="t" r="r" b="b"/>
            <a:pathLst>
              <a:path w="4700270">
                <a:moveTo>
                  <a:pt x="0" y="0"/>
                </a:moveTo>
                <a:lnTo>
                  <a:pt x="4700016" y="0"/>
                </a:lnTo>
              </a:path>
            </a:pathLst>
          </a:custGeom>
          <a:ln w="16764">
            <a:solidFill>
              <a:srgbClr val="000000"/>
            </a:solidFill>
          </a:ln>
        </p:spPr>
        <p:txBody>
          <a:bodyPr wrap="square" lIns="0" tIns="0" rIns="0" bIns="0" rtlCol="0"/>
          <a:lstStyle/>
          <a:p>
            <a:endParaRPr/>
          </a:p>
        </p:txBody>
      </p:sp>
      <p:sp>
        <p:nvSpPr>
          <p:cNvPr id="8" name="object 8"/>
          <p:cNvSpPr/>
          <p:nvPr/>
        </p:nvSpPr>
        <p:spPr>
          <a:xfrm>
            <a:off x="2057400" y="5995034"/>
            <a:ext cx="1012190" cy="0"/>
          </a:xfrm>
          <a:custGeom>
            <a:avLst/>
            <a:gdLst/>
            <a:ahLst/>
            <a:cxnLst/>
            <a:rect l="l" t="t" r="r" b="b"/>
            <a:pathLst>
              <a:path w="1012189">
                <a:moveTo>
                  <a:pt x="0" y="0"/>
                </a:moveTo>
                <a:lnTo>
                  <a:pt x="1011936" y="0"/>
                </a:lnTo>
              </a:path>
            </a:pathLst>
          </a:custGeom>
          <a:ln w="14477">
            <a:solidFill>
              <a:srgbClr val="000000"/>
            </a:solidFill>
          </a:ln>
        </p:spPr>
        <p:txBody>
          <a:bodyPr wrap="square" lIns="0" tIns="0" rIns="0" bIns="0" rtlCol="0"/>
          <a:lstStyle/>
          <a:p>
            <a:endParaRPr/>
          </a:p>
        </p:txBody>
      </p:sp>
      <p:sp>
        <p:nvSpPr>
          <p:cNvPr id="9" name="object 9"/>
          <p:cNvSpPr txBox="1"/>
          <p:nvPr/>
        </p:nvSpPr>
        <p:spPr>
          <a:xfrm>
            <a:off x="790955" y="3976115"/>
            <a:ext cx="6410325" cy="23742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0"/>
              </a:spcBef>
            </a:pPr>
            <a:endParaRPr sz="1600">
              <a:latin typeface="Times New Roman"/>
              <a:cs typeface="Times New Roman"/>
            </a:endParaRPr>
          </a:p>
          <a:p>
            <a:pPr marL="754380">
              <a:lnSpc>
                <a:spcPct val="100000"/>
              </a:lnSpc>
            </a:pPr>
            <a:r>
              <a:rPr sz="1400" b="1" spc="-5" dirty="0">
                <a:latin typeface="Times New Roman"/>
                <a:cs typeface="Times New Roman"/>
              </a:rPr>
              <a:t>Explanation In Terms of a little more complex Comm.</a:t>
            </a:r>
            <a:r>
              <a:rPr sz="1400" b="1" spc="80" dirty="0">
                <a:latin typeface="Times New Roman"/>
                <a:cs typeface="Times New Roman"/>
              </a:rPr>
              <a:t> </a:t>
            </a:r>
            <a:r>
              <a:rPr sz="1400" b="1" spc="-5" dirty="0">
                <a:latin typeface="Times New Roman"/>
                <a:cs typeface="Times New Roman"/>
              </a:rPr>
              <a:t>System</a:t>
            </a:r>
            <a:endParaRPr sz="1400">
              <a:latin typeface="Times New Roman"/>
              <a:cs typeface="Times New Roman"/>
            </a:endParaRPr>
          </a:p>
          <a:p>
            <a:pPr>
              <a:lnSpc>
                <a:spcPct val="100000"/>
              </a:lnSpc>
              <a:spcBef>
                <a:spcPts val="50"/>
              </a:spcBef>
            </a:pPr>
            <a:endParaRPr sz="1100">
              <a:latin typeface="Times New Roman"/>
              <a:cs typeface="Times New Roman"/>
            </a:endParaRPr>
          </a:p>
          <a:p>
            <a:pPr marL="1037590">
              <a:lnSpc>
                <a:spcPct val="100000"/>
              </a:lnSpc>
            </a:pPr>
            <a:r>
              <a:rPr sz="1200" spc="-135" dirty="0">
                <a:latin typeface="Meiryo"/>
                <a:cs typeface="Meiryo"/>
              </a:rPr>
              <a:t>❖  </a:t>
            </a:r>
            <a:r>
              <a:rPr sz="1200" b="1" spc="-5" dirty="0">
                <a:latin typeface="Times New Roman"/>
                <a:cs typeface="Times New Roman"/>
              </a:rPr>
              <a:t>SENDER</a:t>
            </a:r>
            <a:r>
              <a:rPr sz="1200" b="1" spc="100" dirty="0">
                <a:latin typeface="Times New Roman"/>
                <a:cs typeface="Times New Roman"/>
              </a:rPr>
              <a:t> </a:t>
            </a:r>
            <a:r>
              <a:rPr sz="1200" b="1" spc="-5" dirty="0">
                <a:latin typeface="Times New Roman"/>
                <a:cs typeface="Times New Roman"/>
              </a:rPr>
              <a:t>SIDE</a:t>
            </a:r>
            <a:endParaRPr sz="1200">
              <a:latin typeface="Times New Roman"/>
              <a:cs typeface="Times New Roman"/>
            </a:endParaRPr>
          </a:p>
          <a:p>
            <a:pPr>
              <a:lnSpc>
                <a:spcPct val="100000"/>
              </a:lnSpc>
              <a:spcBef>
                <a:spcPts val="40"/>
              </a:spcBef>
            </a:pPr>
            <a:endParaRPr sz="1100">
              <a:latin typeface="Times New Roman"/>
              <a:cs typeface="Times New Roman"/>
            </a:endParaRPr>
          </a:p>
          <a:p>
            <a:pPr marL="1266190">
              <a:lnSpc>
                <a:spcPts val="1435"/>
              </a:lnSpc>
            </a:pPr>
            <a:r>
              <a:rPr sz="1200" spc="-200" dirty="0">
                <a:latin typeface="Meiryo"/>
                <a:cs typeface="Meiryo"/>
              </a:rPr>
              <a:t>➢    </a:t>
            </a:r>
            <a:r>
              <a:rPr sz="1200" dirty="0">
                <a:latin typeface="Times New Roman"/>
                <a:cs typeface="Times New Roman"/>
              </a:rPr>
              <a:t>Input </a:t>
            </a:r>
            <a:r>
              <a:rPr sz="1200" spc="-5" dirty="0">
                <a:latin typeface="Times New Roman"/>
                <a:cs typeface="Times New Roman"/>
              </a:rPr>
              <a:t>device </a:t>
            </a:r>
            <a:r>
              <a:rPr sz="1200" dirty="0">
                <a:latin typeface="Times New Roman"/>
                <a:cs typeface="Times New Roman"/>
              </a:rPr>
              <a:t>and </a:t>
            </a:r>
            <a:r>
              <a:rPr sz="1200" spc="-5" dirty="0">
                <a:latin typeface="Times New Roman"/>
                <a:cs typeface="Times New Roman"/>
              </a:rPr>
              <a:t>transmitter </a:t>
            </a:r>
            <a:r>
              <a:rPr sz="1200" dirty="0">
                <a:latin typeface="Times New Roman"/>
                <a:cs typeface="Times New Roman"/>
              </a:rPr>
              <a:t>are </a:t>
            </a:r>
            <a:r>
              <a:rPr sz="1200" spc="-5" dirty="0">
                <a:latin typeface="Times New Roman"/>
                <a:cs typeface="Times New Roman"/>
              </a:rPr>
              <a:t>components </a:t>
            </a:r>
            <a:r>
              <a:rPr sz="1200" dirty="0">
                <a:latin typeface="Times New Roman"/>
                <a:cs typeface="Times New Roman"/>
              </a:rPr>
              <a:t>of a Personal</a:t>
            </a:r>
            <a:r>
              <a:rPr sz="1200" spc="50" dirty="0">
                <a:latin typeface="Times New Roman"/>
                <a:cs typeface="Times New Roman"/>
              </a:rPr>
              <a:t> </a:t>
            </a:r>
            <a:r>
              <a:rPr sz="1200" spc="-5" dirty="0">
                <a:latin typeface="Times New Roman"/>
                <a:cs typeface="Times New Roman"/>
              </a:rPr>
              <a:t>Computer</a:t>
            </a:r>
            <a:endParaRPr sz="1200">
              <a:latin typeface="Times New Roman"/>
              <a:cs typeface="Times New Roman"/>
            </a:endParaRPr>
          </a:p>
        </p:txBody>
      </p:sp>
      <p:sp>
        <p:nvSpPr>
          <p:cNvPr id="10" name="object 10"/>
          <p:cNvSpPr txBox="1"/>
          <p:nvPr/>
        </p:nvSpPr>
        <p:spPr>
          <a:xfrm>
            <a:off x="1816100" y="6342888"/>
            <a:ext cx="4846320" cy="3349625"/>
          </a:xfrm>
          <a:prstGeom prst="rect">
            <a:avLst/>
          </a:prstGeom>
        </p:spPr>
        <p:txBody>
          <a:bodyPr vert="horz" wrap="square" lIns="0" tIns="0" rIns="0" bIns="0" rtlCol="0">
            <a:spAutoFit/>
          </a:bodyPr>
          <a:lstStyle/>
          <a:p>
            <a:pPr marL="469900" indent="-228600">
              <a:lnSpc>
                <a:spcPts val="1410"/>
              </a:lnSpc>
              <a:buFont typeface="Meiryo"/>
              <a:buChar char="➢"/>
              <a:tabLst>
                <a:tab pos="469900" algn="l"/>
              </a:tabLst>
            </a:pPr>
            <a:r>
              <a:rPr sz="1200" spc="-5" dirty="0">
                <a:latin typeface="Times New Roman"/>
                <a:cs typeface="Times New Roman"/>
              </a:rPr>
              <a:t>User </a:t>
            </a:r>
            <a:r>
              <a:rPr sz="1200" dirty="0">
                <a:latin typeface="Times New Roman"/>
                <a:cs typeface="Times New Roman"/>
              </a:rPr>
              <a:t>of a PC </a:t>
            </a:r>
            <a:r>
              <a:rPr sz="1200" spc="-5" dirty="0">
                <a:latin typeface="Times New Roman"/>
                <a:cs typeface="Times New Roman"/>
              </a:rPr>
              <a:t>wishes </a:t>
            </a:r>
            <a:r>
              <a:rPr sz="1200" dirty="0">
                <a:latin typeface="Times New Roman"/>
                <a:cs typeface="Times New Roman"/>
              </a:rPr>
              <a:t>to send a </a:t>
            </a:r>
            <a:r>
              <a:rPr sz="1200" spc="-5" dirty="0">
                <a:latin typeface="Times New Roman"/>
                <a:cs typeface="Times New Roman"/>
              </a:rPr>
              <a:t>message</a:t>
            </a:r>
            <a:r>
              <a:rPr sz="1200" spc="-30" dirty="0">
                <a:latin typeface="Times New Roman"/>
                <a:cs typeface="Times New Roman"/>
              </a:rPr>
              <a:t> </a:t>
            </a:r>
            <a:r>
              <a:rPr sz="1200" spc="-5" dirty="0">
                <a:latin typeface="Times New Roman"/>
                <a:cs typeface="Times New Roman"/>
              </a:rPr>
              <a:t>‘m’</a:t>
            </a:r>
            <a:endParaRPr sz="1200">
              <a:latin typeface="Times New Roman"/>
              <a:cs typeface="Times New Roman"/>
            </a:endParaRPr>
          </a:p>
          <a:p>
            <a:pPr marL="469900" indent="-228600">
              <a:lnSpc>
                <a:spcPts val="1380"/>
              </a:lnSpc>
              <a:buFont typeface="Meiryo"/>
              <a:buChar char="➢"/>
              <a:tabLst>
                <a:tab pos="469900" algn="l"/>
              </a:tabLst>
            </a:pPr>
            <a:r>
              <a:rPr sz="1200" spc="-5" dirty="0">
                <a:latin typeface="Times New Roman"/>
                <a:cs typeface="Times New Roman"/>
              </a:rPr>
              <a:t>User </a:t>
            </a:r>
            <a:r>
              <a:rPr sz="1200" dirty="0">
                <a:latin typeface="Times New Roman"/>
                <a:cs typeface="Times New Roman"/>
              </a:rPr>
              <a:t>activates electronic </a:t>
            </a:r>
            <a:r>
              <a:rPr sz="1200" spc="-5" dirty="0">
                <a:latin typeface="Times New Roman"/>
                <a:cs typeface="Times New Roman"/>
              </a:rPr>
              <a:t>mail </a:t>
            </a:r>
            <a:r>
              <a:rPr sz="1200" dirty="0">
                <a:latin typeface="Times New Roman"/>
                <a:cs typeface="Times New Roman"/>
              </a:rPr>
              <a:t>package e.g.</a:t>
            </a:r>
            <a:r>
              <a:rPr sz="1200" spc="-50" dirty="0">
                <a:latin typeface="Times New Roman"/>
                <a:cs typeface="Times New Roman"/>
              </a:rPr>
              <a:t> </a:t>
            </a:r>
            <a:r>
              <a:rPr sz="1200" spc="-5" dirty="0">
                <a:latin typeface="Times New Roman"/>
                <a:cs typeface="Times New Roman"/>
              </a:rPr>
              <a:t>hotmail</a:t>
            </a:r>
            <a:endParaRPr sz="1200">
              <a:latin typeface="Times New Roman"/>
              <a:cs typeface="Times New Roman"/>
            </a:endParaRPr>
          </a:p>
          <a:p>
            <a:pPr marL="469900" indent="-228600">
              <a:lnSpc>
                <a:spcPts val="1380"/>
              </a:lnSpc>
              <a:buFont typeface="Meiryo"/>
              <a:buChar char="➢"/>
              <a:tabLst>
                <a:tab pos="469900" algn="l"/>
              </a:tabLst>
            </a:pPr>
            <a:r>
              <a:rPr sz="1200" dirty="0">
                <a:latin typeface="Times New Roman"/>
                <a:cs typeface="Times New Roman"/>
              </a:rPr>
              <a:t>Enters the message via input device</a:t>
            </a:r>
            <a:r>
              <a:rPr sz="1200" spc="-125" dirty="0">
                <a:latin typeface="Times New Roman"/>
                <a:cs typeface="Times New Roman"/>
              </a:rPr>
              <a:t> </a:t>
            </a:r>
            <a:r>
              <a:rPr sz="1200" dirty="0">
                <a:latin typeface="Times New Roman"/>
                <a:cs typeface="Times New Roman"/>
              </a:rPr>
              <a:t>(keyboard)</a:t>
            </a:r>
            <a:endParaRPr sz="1200">
              <a:latin typeface="Times New Roman"/>
              <a:cs typeface="Times New Roman"/>
            </a:endParaRPr>
          </a:p>
          <a:p>
            <a:pPr marL="469900" indent="-228600">
              <a:lnSpc>
                <a:spcPts val="1380"/>
              </a:lnSpc>
              <a:buFont typeface="Meiryo"/>
              <a:buChar char="➢"/>
              <a:tabLst>
                <a:tab pos="469900" algn="l"/>
              </a:tabLst>
            </a:pPr>
            <a:r>
              <a:rPr sz="1200" dirty="0">
                <a:latin typeface="Times New Roman"/>
                <a:cs typeface="Times New Roman"/>
              </a:rPr>
              <a:t>Character string is buffered in </a:t>
            </a:r>
            <a:r>
              <a:rPr sz="1200" spc="-5" dirty="0">
                <a:latin typeface="Times New Roman"/>
                <a:cs typeface="Times New Roman"/>
              </a:rPr>
              <a:t>main memory </a:t>
            </a:r>
            <a:r>
              <a:rPr sz="1200" dirty="0">
                <a:latin typeface="Times New Roman"/>
                <a:cs typeface="Times New Roman"/>
              </a:rPr>
              <a:t>as a sequence of bits</a:t>
            </a:r>
            <a:r>
              <a:rPr sz="1200" spc="-70" dirty="0">
                <a:latin typeface="Times New Roman"/>
                <a:cs typeface="Times New Roman"/>
              </a:rPr>
              <a:t> </a:t>
            </a:r>
            <a:r>
              <a:rPr sz="1200" dirty="0">
                <a:latin typeface="Times New Roman"/>
                <a:cs typeface="Times New Roman"/>
              </a:rPr>
              <a:t>‘g’</a:t>
            </a:r>
            <a:endParaRPr sz="1200">
              <a:latin typeface="Times New Roman"/>
              <a:cs typeface="Times New Roman"/>
            </a:endParaRPr>
          </a:p>
          <a:p>
            <a:pPr marL="469900" marR="6985" indent="-228600">
              <a:lnSpc>
                <a:spcPts val="1380"/>
              </a:lnSpc>
              <a:spcBef>
                <a:spcPts val="65"/>
              </a:spcBef>
              <a:buFont typeface="Meiryo"/>
              <a:buChar char="➢"/>
              <a:tabLst>
                <a:tab pos="469900" algn="l"/>
              </a:tabLst>
            </a:pPr>
            <a:r>
              <a:rPr sz="1200" dirty="0">
                <a:latin typeface="Times New Roman"/>
                <a:cs typeface="Times New Roman"/>
              </a:rPr>
              <a:t>PC is connected to </a:t>
            </a:r>
            <a:r>
              <a:rPr sz="1200" spc="-5" dirty="0">
                <a:latin typeface="Times New Roman"/>
                <a:cs typeface="Times New Roman"/>
              </a:rPr>
              <a:t>some </a:t>
            </a:r>
            <a:r>
              <a:rPr sz="1200" dirty="0">
                <a:latin typeface="Times New Roman"/>
                <a:cs typeface="Times New Roman"/>
              </a:rPr>
              <a:t>trans system such as a Telephone Network</a:t>
            </a:r>
            <a:r>
              <a:rPr sz="1200" spc="-95" dirty="0">
                <a:latin typeface="Times New Roman"/>
                <a:cs typeface="Times New Roman"/>
              </a:rPr>
              <a:t> </a:t>
            </a:r>
            <a:r>
              <a:rPr sz="1200" dirty="0">
                <a:latin typeface="Times New Roman"/>
                <a:cs typeface="Times New Roman"/>
              </a:rPr>
              <a:t>via  an I/O </a:t>
            </a:r>
            <a:r>
              <a:rPr sz="1200" spc="-5" dirty="0">
                <a:latin typeface="Times New Roman"/>
                <a:cs typeface="Times New Roman"/>
              </a:rPr>
              <a:t>Transmitter </a:t>
            </a:r>
            <a:r>
              <a:rPr sz="1200" dirty="0">
                <a:latin typeface="Times New Roman"/>
                <a:cs typeface="Times New Roman"/>
              </a:rPr>
              <a:t>like</a:t>
            </a:r>
            <a:r>
              <a:rPr sz="1200" spc="-75" dirty="0">
                <a:latin typeface="Times New Roman"/>
                <a:cs typeface="Times New Roman"/>
              </a:rPr>
              <a:t> </a:t>
            </a:r>
            <a:r>
              <a:rPr sz="1200" dirty="0">
                <a:latin typeface="Times New Roman"/>
                <a:cs typeface="Times New Roman"/>
              </a:rPr>
              <a:t>Modem</a:t>
            </a:r>
            <a:endParaRPr sz="1200">
              <a:latin typeface="Times New Roman"/>
              <a:cs typeface="Times New Roman"/>
            </a:endParaRPr>
          </a:p>
          <a:p>
            <a:pPr marL="469900" indent="-228600">
              <a:lnSpc>
                <a:spcPts val="1345"/>
              </a:lnSpc>
              <a:buFont typeface="Meiryo"/>
              <a:buChar char="➢"/>
              <a:tabLst>
                <a:tab pos="469900" algn="l"/>
              </a:tabLst>
            </a:pPr>
            <a:r>
              <a:rPr sz="1200" spc="-5" dirty="0">
                <a:latin typeface="Times New Roman"/>
                <a:cs typeface="Times New Roman"/>
              </a:rPr>
              <a:t>Transmitter </a:t>
            </a:r>
            <a:r>
              <a:rPr sz="1200" dirty="0">
                <a:latin typeface="Times New Roman"/>
                <a:cs typeface="Times New Roman"/>
              </a:rPr>
              <a:t>converts </a:t>
            </a:r>
            <a:r>
              <a:rPr sz="1200" spc="-5" dirty="0">
                <a:latin typeface="Times New Roman"/>
                <a:cs typeface="Times New Roman"/>
              </a:rPr>
              <a:t>incoming stream </a:t>
            </a:r>
            <a:r>
              <a:rPr sz="1200" dirty="0">
                <a:latin typeface="Times New Roman"/>
                <a:cs typeface="Times New Roman"/>
              </a:rPr>
              <a:t>‘g’ into a signal</a:t>
            </a:r>
            <a:r>
              <a:rPr sz="1200" spc="-30" dirty="0">
                <a:latin typeface="Times New Roman"/>
                <a:cs typeface="Times New Roman"/>
              </a:rPr>
              <a:t> </a:t>
            </a:r>
            <a:r>
              <a:rPr sz="1200" dirty="0">
                <a:latin typeface="Times New Roman"/>
                <a:cs typeface="Times New Roman"/>
              </a:rPr>
              <a:t>‘s’</a:t>
            </a:r>
            <a:endParaRPr sz="1200">
              <a:latin typeface="Times New Roman"/>
              <a:cs typeface="Times New Roman"/>
            </a:endParaRPr>
          </a:p>
          <a:p>
            <a:pPr>
              <a:lnSpc>
                <a:spcPct val="100000"/>
              </a:lnSpc>
              <a:spcBef>
                <a:spcPts val="5"/>
              </a:spcBef>
            </a:pPr>
            <a:endParaRPr sz="1150">
              <a:latin typeface="Times New Roman"/>
              <a:cs typeface="Times New Roman"/>
            </a:endParaRPr>
          </a:p>
          <a:p>
            <a:pPr marL="241300" indent="-228600">
              <a:lnSpc>
                <a:spcPct val="100000"/>
              </a:lnSpc>
              <a:spcBef>
                <a:spcPts val="5"/>
              </a:spcBef>
              <a:buFont typeface="Meiryo"/>
              <a:buChar char="❖"/>
              <a:tabLst>
                <a:tab pos="241300" algn="l"/>
              </a:tabLst>
            </a:pPr>
            <a:r>
              <a:rPr sz="1200" b="1" u="heavy" spc="-5" dirty="0">
                <a:latin typeface="Times New Roman"/>
                <a:cs typeface="Times New Roman"/>
              </a:rPr>
              <a:t>RECEIVER</a:t>
            </a:r>
            <a:r>
              <a:rPr sz="1200" b="1" u="heavy" spc="-80" dirty="0">
                <a:latin typeface="Times New Roman"/>
                <a:cs typeface="Times New Roman"/>
              </a:rPr>
              <a:t> </a:t>
            </a:r>
            <a:r>
              <a:rPr sz="1200" b="1" u="heavy" spc="-10" dirty="0">
                <a:latin typeface="Times New Roman"/>
                <a:cs typeface="Times New Roman"/>
              </a:rPr>
              <a:t>SIDE</a:t>
            </a:r>
            <a:endParaRPr sz="1200">
              <a:latin typeface="Times New Roman"/>
              <a:cs typeface="Times New Roman"/>
            </a:endParaRPr>
          </a:p>
          <a:p>
            <a:pPr>
              <a:lnSpc>
                <a:spcPct val="100000"/>
              </a:lnSpc>
              <a:spcBef>
                <a:spcPts val="20"/>
              </a:spcBef>
              <a:buFont typeface="Meiryo"/>
              <a:buChar char="❖"/>
            </a:pPr>
            <a:endParaRPr sz="1200">
              <a:latin typeface="Times New Roman"/>
              <a:cs typeface="Times New Roman"/>
            </a:endParaRPr>
          </a:p>
          <a:p>
            <a:pPr marL="469900" marR="5080" lvl="1" indent="-228600">
              <a:lnSpc>
                <a:spcPts val="1380"/>
              </a:lnSpc>
              <a:spcBef>
                <a:spcPts val="5"/>
              </a:spcBef>
              <a:buFont typeface="Meiryo"/>
              <a:buChar char="➢"/>
              <a:tabLst>
                <a:tab pos="469900" algn="l"/>
              </a:tabLst>
            </a:pPr>
            <a:r>
              <a:rPr sz="1200" dirty="0">
                <a:latin typeface="Times New Roman"/>
                <a:cs typeface="Times New Roman"/>
              </a:rPr>
              <a:t>The </a:t>
            </a:r>
            <a:r>
              <a:rPr sz="1200" spc="-5" dirty="0">
                <a:latin typeface="Times New Roman"/>
                <a:cs typeface="Times New Roman"/>
              </a:rPr>
              <a:t>transmitted signal </a:t>
            </a:r>
            <a:r>
              <a:rPr sz="1200" dirty="0">
                <a:latin typeface="Times New Roman"/>
                <a:cs typeface="Times New Roman"/>
              </a:rPr>
              <a:t>‘s’ is </a:t>
            </a:r>
            <a:r>
              <a:rPr sz="1200" spc="-5" dirty="0">
                <a:latin typeface="Times New Roman"/>
                <a:cs typeface="Times New Roman"/>
              </a:rPr>
              <a:t>subject </a:t>
            </a:r>
            <a:r>
              <a:rPr sz="1200" dirty="0">
                <a:latin typeface="Times New Roman"/>
                <a:cs typeface="Times New Roman"/>
              </a:rPr>
              <a:t>to a number of </a:t>
            </a:r>
            <a:r>
              <a:rPr sz="1200" spc="-5" dirty="0">
                <a:latin typeface="Times New Roman"/>
                <a:cs typeface="Times New Roman"/>
              </a:rPr>
              <a:t>impairments  </a:t>
            </a:r>
            <a:r>
              <a:rPr sz="1200" dirty="0">
                <a:latin typeface="Times New Roman"/>
                <a:cs typeface="Times New Roman"/>
              </a:rPr>
              <a:t>depending upon the</a:t>
            </a:r>
            <a:r>
              <a:rPr sz="1200" spc="-80" dirty="0">
                <a:latin typeface="Times New Roman"/>
                <a:cs typeface="Times New Roman"/>
              </a:rPr>
              <a:t> </a:t>
            </a:r>
            <a:r>
              <a:rPr sz="1200" spc="-5" dirty="0">
                <a:latin typeface="Times New Roman"/>
                <a:cs typeface="Times New Roman"/>
              </a:rPr>
              <a:t>medium</a:t>
            </a:r>
            <a:endParaRPr sz="1200">
              <a:latin typeface="Times New Roman"/>
              <a:cs typeface="Times New Roman"/>
            </a:endParaRPr>
          </a:p>
          <a:p>
            <a:pPr marL="469900" lvl="1" indent="-228600">
              <a:lnSpc>
                <a:spcPts val="1315"/>
              </a:lnSpc>
              <a:buFont typeface="Meiryo"/>
              <a:buChar char="➢"/>
              <a:tabLst>
                <a:tab pos="469900" algn="l"/>
              </a:tabLst>
            </a:pPr>
            <a:r>
              <a:rPr sz="1200" dirty="0">
                <a:latin typeface="Times New Roman"/>
                <a:cs typeface="Times New Roman"/>
              </a:rPr>
              <a:t>Therefore, received </a:t>
            </a:r>
            <a:r>
              <a:rPr sz="1200" spc="-5" dirty="0">
                <a:latin typeface="Times New Roman"/>
                <a:cs typeface="Times New Roman"/>
              </a:rPr>
              <a:t>signal </a:t>
            </a:r>
            <a:r>
              <a:rPr sz="1200" dirty="0">
                <a:latin typeface="Times New Roman"/>
                <a:cs typeface="Times New Roman"/>
              </a:rPr>
              <a:t>‘r’ </a:t>
            </a:r>
            <a:r>
              <a:rPr sz="1200" spc="-5" dirty="0">
                <a:latin typeface="Times New Roman"/>
                <a:cs typeface="Times New Roman"/>
              </a:rPr>
              <a:t>may </a:t>
            </a:r>
            <a:r>
              <a:rPr sz="1200" dirty="0">
                <a:latin typeface="Times New Roman"/>
                <a:cs typeface="Times New Roman"/>
              </a:rPr>
              <a:t>differ from</a:t>
            </a:r>
            <a:r>
              <a:rPr sz="1200" spc="-80" dirty="0">
                <a:latin typeface="Times New Roman"/>
                <a:cs typeface="Times New Roman"/>
              </a:rPr>
              <a:t> </a:t>
            </a:r>
            <a:r>
              <a:rPr sz="1200" dirty="0">
                <a:latin typeface="Times New Roman"/>
                <a:cs typeface="Times New Roman"/>
              </a:rPr>
              <a:t>‘s’.</a:t>
            </a:r>
            <a:endParaRPr sz="1200">
              <a:latin typeface="Times New Roman"/>
              <a:cs typeface="Times New Roman"/>
            </a:endParaRPr>
          </a:p>
          <a:p>
            <a:pPr marL="469900" marR="5080" lvl="1" indent="-228600">
              <a:lnSpc>
                <a:spcPts val="1380"/>
              </a:lnSpc>
              <a:spcBef>
                <a:spcPts val="65"/>
              </a:spcBef>
              <a:buFont typeface="Meiryo"/>
              <a:buChar char="➢"/>
              <a:tabLst>
                <a:tab pos="469900" algn="l"/>
              </a:tabLst>
            </a:pPr>
            <a:r>
              <a:rPr sz="1200" dirty="0">
                <a:latin typeface="Times New Roman"/>
                <a:cs typeface="Times New Roman"/>
              </a:rPr>
              <a:t>Receiver </a:t>
            </a:r>
            <a:r>
              <a:rPr sz="1200" spc="-5" dirty="0">
                <a:latin typeface="Times New Roman"/>
                <a:cs typeface="Times New Roman"/>
              </a:rPr>
              <a:t>attempts </a:t>
            </a:r>
            <a:r>
              <a:rPr sz="1200" dirty="0">
                <a:latin typeface="Times New Roman"/>
                <a:cs typeface="Times New Roman"/>
              </a:rPr>
              <a:t>to </a:t>
            </a:r>
            <a:r>
              <a:rPr sz="1200" spc="-5" dirty="0">
                <a:latin typeface="Times New Roman"/>
                <a:cs typeface="Times New Roman"/>
              </a:rPr>
              <a:t>estimate original </a:t>
            </a:r>
            <a:r>
              <a:rPr sz="1200" dirty="0">
                <a:latin typeface="Times New Roman"/>
                <a:cs typeface="Times New Roman"/>
              </a:rPr>
              <a:t>‘s’ based on its knowledge of  the </a:t>
            </a:r>
            <a:r>
              <a:rPr sz="1200" spc="-5" dirty="0">
                <a:latin typeface="Times New Roman"/>
                <a:cs typeface="Times New Roman"/>
              </a:rPr>
              <a:t>medium </a:t>
            </a:r>
            <a:r>
              <a:rPr sz="1200" dirty="0">
                <a:latin typeface="Times New Roman"/>
                <a:cs typeface="Times New Roman"/>
              </a:rPr>
              <a:t>and </a:t>
            </a:r>
            <a:r>
              <a:rPr sz="1200" spc="-5" dirty="0">
                <a:latin typeface="Times New Roman"/>
                <a:cs typeface="Times New Roman"/>
              </a:rPr>
              <a:t>received </a:t>
            </a:r>
            <a:r>
              <a:rPr sz="1200" dirty="0">
                <a:latin typeface="Times New Roman"/>
                <a:cs typeface="Times New Roman"/>
              </a:rPr>
              <a:t>signal</a:t>
            </a:r>
            <a:r>
              <a:rPr sz="1200" spc="-55" dirty="0">
                <a:latin typeface="Times New Roman"/>
                <a:cs typeface="Times New Roman"/>
              </a:rPr>
              <a:t> </a:t>
            </a:r>
            <a:r>
              <a:rPr sz="1200" dirty="0">
                <a:latin typeface="Times New Roman"/>
                <a:cs typeface="Times New Roman"/>
              </a:rPr>
              <a:t>‘r’</a:t>
            </a:r>
            <a:endParaRPr sz="1200">
              <a:latin typeface="Times New Roman"/>
              <a:cs typeface="Times New Roman"/>
            </a:endParaRPr>
          </a:p>
          <a:p>
            <a:pPr marL="469900" lvl="1" indent="-228600">
              <a:lnSpc>
                <a:spcPts val="1315"/>
              </a:lnSpc>
              <a:buFont typeface="Meiryo"/>
              <a:buChar char="➢"/>
              <a:tabLst>
                <a:tab pos="469900" algn="l"/>
              </a:tabLst>
            </a:pPr>
            <a:r>
              <a:rPr sz="1200" dirty="0">
                <a:latin typeface="Times New Roman"/>
                <a:cs typeface="Times New Roman"/>
              </a:rPr>
              <a:t>Receiver </a:t>
            </a:r>
            <a:r>
              <a:rPr sz="1200" spc="-5" dirty="0">
                <a:latin typeface="Times New Roman"/>
                <a:cs typeface="Times New Roman"/>
              </a:rPr>
              <a:t>produces </a:t>
            </a:r>
            <a:r>
              <a:rPr sz="1200" dirty="0">
                <a:latin typeface="Times New Roman"/>
                <a:cs typeface="Times New Roman"/>
              </a:rPr>
              <a:t>a bit stream</a:t>
            </a:r>
            <a:r>
              <a:rPr sz="1200" spc="-90" dirty="0">
                <a:latin typeface="Times New Roman"/>
                <a:cs typeface="Times New Roman"/>
              </a:rPr>
              <a:t> </a:t>
            </a:r>
            <a:r>
              <a:rPr sz="1200" dirty="0">
                <a:latin typeface="Times New Roman"/>
                <a:cs typeface="Times New Roman"/>
              </a:rPr>
              <a:t>g’(t)</a:t>
            </a:r>
            <a:endParaRPr sz="1200">
              <a:latin typeface="Times New Roman"/>
              <a:cs typeface="Times New Roman"/>
            </a:endParaRPr>
          </a:p>
          <a:p>
            <a:pPr marL="469900" lvl="1" indent="-228600">
              <a:lnSpc>
                <a:spcPts val="1380"/>
              </a:lnSpc>
              <a:buFont typeface="Meiryo"/>
              <a:buChar char="➢"/>
              <a:tabLst>
                <a:tab pos="469900" algn="l"/>
              </a:tabLst>
            </a:pPr>
            <a:r>
              <a:rPr sz="1200" dirty="0">
                <a:latin typeface="Times New Roman"/>
                <a:cs typeface="Times New Roman"/>
              </a:rPr>
              <a:t>Briefly buffered in the</a:t>
            </a:r>
            <a:r>
              <a:rPr sz="1200" spc="-95" dirty="0">
                <a:latin typeface="Times New Roman"/>
                <a:cs typeface="Times New Roman"/>
              </a:rPr>
              <a:t> </a:t>
            </a:r>
            <a:r>
              <a:rPr sz="1200" spc="-5" dirty="0">
                <a:latin typeface="Times New Roman"/>
                <a:cs typeface="Times New Roman"/>
              </a:rPr>
              <a:t>memory</a:t>
            </a:r>
            <a:endParaRPr sz="1200">
              <a:latin typeface="Times New Roman"/>
              <a:cs typeface="Times New Roman"/>
            </a:endParaRPr>
          </a:p>
          <a:p>
            <a:pPr marL="469900" marR="5080" lvl="1" indent="-228600">
              <a:lnSpc>
                <a:spcPts val="1380"/>
              </a:lnSpc>
              <a:spcBef>
                <a:spcPts val="65"/>
              </a:spcBef>
              <a:buFont typeface="Meiryo"/>
              <a:buChar char="➢"/>
              <a:tabLst>
                <a:tab pos="469900" algn="l"/>
              </a:tabLst>
            </a:pPr>
            <a:r>
              <a:rPr sz="1200" dirty="0">
                <a:latin typeface="Times New Roman"/>
                <a:cs typeface="Times New Roman"/>
              </a:rPr>
              <a:t>Data is </a:t>
            </a:r>
            <a:r>
              <a:rPr sz="1200" spc="-5" dirty="0">
                <a:latin typeface="Times New Roman"/>
                <a:cs typeface="Times New Roman"/>
              </a:rPr>
              <a:t>presented </a:t>
            </a:r>
            <a:r>
              <a:rPr sz="1200" dirty="0">
                <a:latin typeface="Times New Roman"/>
                <a:cs typeface="Times New Roman"/>
              </a:rPr>
              <a:t>to </a:t>
            </a:r>
            <a:r>
              <a:rPr sz="1200" spc="-5" dirty="0">
                <a:latin typeface="Times New Roman"/>
                <a:cs typeface="Times New Roman"/>
              </a:rPr>
              <a:t>the </a:t>
            </a:r>
            <a:r>
              <a:rPr sz="1200" dirty="0">
                <a:latin typeface="Times New Roman"/>
                <a:cs typeface="Times New Roman"/>
              </a:rPr>
              <a:t>user via an output device like printer, screen  etc.</a:t>
            </a:r>
            <a:endParaRPr sz="1200">
              <a:latin typeface="Times New Roman"/>
              <a:cs typeface="Times New Roman"/>
            </a:endParaRPr>
          </a:p>
        </p:txBody>
      </p:sp>
      <p:sp>
        <p:nvSpPr>
          <p:cNvPr id="11" name="object 11"/>
          <p:cNvSpPr/>
          <p:nvPr/>
        </p:nvSpPr>
        <p:spPr>
          <a:xfrm>
            <a:off x="1134617" y="914400"/>
            <a:ext cx="5656326" cy="289712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790955" y="3976115"/>
            <a:ext cx="6409944" cy="2337816"/>
          </a:xfrm>
          <a:prstGeom prst="rect">
            <a:avLst/>
          </a:prstGeom>
          <a:blipFill>
            <a:blip r:embed="rId3" cstate="print"/>
            <a:stretch>
              <a:fillRect/>
            </a:stretch>
          </a:blipFill>
        </p:spPr>
        <p:txBody>
          <a:bodyPr wrap="square" lIns="0" tIns="0" rIns="0" bIns="0" rtlCol="0"/>
          <a:lstStyle/>
          <a:p>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Copyright Virtual University of</a:t>
            </a:r>
            <a:r>
              <a:rPr spc="-100" dirty="0"/>
              <a:t> </a:t>
            </a:r>
            <a:r>
              <a:rPr dirty="0"/>
              <a:t>Pakistan</a:t>
            </a:r>
          </a:p>
        </p:txBody>
      </p:sp>
      <p:sp>
        <p:nvSpPr>
          <p:cNvPr id="14" name="object 14"/>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a:t>
            </a:fld>
            <a:endParaRPr dirty="0"/>
          </a:p>
        </p:txBody>
      </p:sp>
    </p:spTree>
    <p:extLst>
      <p:ext uri="{BB962C8B-B14F-4D97-AF65-F5344CB8AC3E}">
        <p14:creationId xmlns:p14="http://schemas.microsoft.com/office/powerpoint/2010/main" val="24497336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530850" cy="387413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5.11</a:t>
            </a:r>
            <a:endParaRPr sz="1200">
              <a:latin typeface="Times New Roman"/>
              <a:cs typeface="Times New Roman"/>
            </a:endParaRPr>
          </a:p>
          <a:p>
            <a:pPr marL="12700" marR="5080">
              <a:lnSpc>
                <a:spcPts val="1380"/>
              </a:lnSpc>
              <a:spcBef>
                <a:spcPts val="60"/>
              </a:spcBef>
            </a:pPr>
            <a:r>
              <a:rPr sz="1200" dirty="0">
                <a:latin typeface="Times New Roman"/>
                <a:cs typeface="Times New Roman"/>
              </a:rPr>
              <a:t>Find the </a:t>
            </a:r>
            <a:r>
              <a:rPr sz="1200" spc="-5" dirty="0">
                <a:latin typeface="Times New Roman"/>
                <a:cs typeface="Times New Roman"/>
              </a:rPr>
              <a:t>minimum </a:t>
            </a:r>
            <a:r>
              <a:rPr sz="1200" dirty="0">
                <a:latin typeface="Times New Roman"/>
                <a:cs typeface="Times New Roman"/>
              </a:rPr>
              <a:t>BW for an </a:t>
            </a:r>
            <a:r>
              <a:rPr sz="1200" spc="-5" dirty="0">
                <a:latin typeface="Times New Roman"/>
                <a:cs typeface="Times New Roman"/>
              </a:rPr>
              <a:t>FSK </a:t>
            </a:r>
            <a:r>
              <a:rPr sz="1200" dirty="0">
                <a:latin typeface="Times New Roman"/>
                <a:cs typeface="Times New Roman"/>
              </a:rPr>
              <a:t>signal </a:t>
            </a:r>
            <a:r>
              <a:rPr sz="1200" spc="-5" dirty="0">
                <a:latin typeface="Times New Roman"/>
                <a:cs typeface="Times New Roman"/>
              </a:rPr>
              <a:t>transmitted </a:t>
            </a:r>
            <a:r>
              <a:rPr sz="1200" dirty="0">
                <a:latin typeface="Times New Roman"/>
                <a:cs typeface="Times New Roman"/>
              </a:rPr>
              <a:t>at 2000 bps. </a:t>
            </a:r>
            <a:r>
              <a:rPr sz="1200" spc="-5" dirty="0">
                <a:latin typeface="Times New Roman"/>
                <a:cs typeface="Times New Roman"/>
              </a:rPr>
              <a:t>TX </a:t>
            </a:r>
            <a:r>
              <a:rPr sz="1200" dirty="0">
                <a:latin typeface="Times New Roman"/>
                <a:cs typeface="Times New Roman"/>
              </a:rPr>
              <a:t>is in half duplex  mode and carrier </a:t>
            </a:r>
            <a:r>
              <a:rPr sz="1200" spc="-5" dirty="0">
                <a:latin typeface="Times New Roman"/>
                <a:cs typeface="Times New Roman"/>
              </a:rPr>
              <a:t>must be separated by 3000</a:t>
            </a:r>
            <a:r>
              <a:rPr sz="1200" spc="-75" dirty="0">
                <a:latin typeface="Times New Roman"/>
                <a:cs typeface="Times New Roman"/>
              </a:rPr>
              <a:t> </a:t>
            </a:r>
            <a:r>
              <a:rPr sz="1200" spc="-10" dirty="0">
                <a:latin typeface="Times New Roman"/>
                <a:cs typeface="Times New Roman"/>
              </a:rPr>
              <a:t>Hz</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2700">
              <a:lnSpc>
                <a:spcPts val="1410"/>
              </a:lnSpc>
              <a:spcBef>
                <a:spcPts val="5"/>
              </a:spcBef>
            </a:pPr>
            <a:r>
              <a:rPr sz="1200" b="1" spc="-5" dirty="0">
                <a:latin typeface="Times New Roman"/>
                <a:cs typeface="Times New Roman"/>
              </a:rPr>
              <a:t>Solution</a:t>
            </a:r>
            <a:r>
              <a:rPr sz="1200" spc="-5" dirty="0">
                <a:latin typeface="Times New Roman"/>
                <a:cs typeface="Times New Roman"/>
              </a:rPr>
              <a:t>:</a:t>
            </a:r>
            <a:endParaRPr sz="1200">
              <a:latin typeface="Times New Roman"/>
              <a:cs typeface="Times New Roman"/>
            </a:endParaRPr>
          </a:p>
          <a:p>
            <a:pPr marL="927100" marR="1167130">
              <a:lnSpc>
                <a:spcPts val="1380"/>
              </a:lnSpc>
              <a:spcBef>
                <a:spcPts val="65"/>
              </a:spcBef>
            </a:pPr>
            <a:r>
              <a:rPr sz="1200" spc="-5" dirty="0">
                <a:latin typeface="Times New Roman"/>
                <a:cs typeface="Times New Roman"/>
              </a:rPr>
              <a:t>For FSK, </a:t>
            </a:r>
            <a:r>
              <a:rPr sz="1200" dirty="0">
                <a:latin typeface="Times New Roman"/>
                <a:cs typeface="Times New Roman"/>
              </a:rPr>
              <a:t>if </a:t>
            </a:r>
            <a:r>
              <a:rPr sz="1200" spc="-5" dirty="0">
                <a:latin typeface="Times New Roman"/>
                <a:cs typeface="Times New Roman"/>
              </a:rPr>
              <a:t>fc1 </a:t>
            </a:r>
            <a:r>
              <a:rPr sz="1200" dirty="0">
                <a:latin typeface="Times New Roman"/>
                <a:cs typeface="Times New Roman"/>
              </a:rPr>
              <a:t>and </a:t>
            </a:r>
            <a:r>
              <a:rPr sz="1200" spc="-5" dirty="0">
                <a:latin typeface="Times New Roman"/>
                <a:cs typeface="Times New Roman"/>
              </a:rPr>
              <a:t>fc2 </a:t>
            </a:r>
            <a:r>
              <a:rPr sz="1200" dirty="0">
                <a:latin typeface="Times New Roman"/>
                <a:cs typeface="Times New Roman"/>
              </a:rPr>
              <a:t>are </a:t>
            </a:r>
            <a:r>
              <a:rPr sz="1200" spc="-5" dirty="0">
                <a:latin typeface="Times New Roman"/>
                <a:cs typeface="Times New Roman"/>
              </a:rPr>
              <a:t>the </a:t>
            </a:r>
            <a:r>
              <a:rPr sz="1200" dirty="0">
                <a:latin typeface="Times New Roman"/>
                <a:cs typeface="Times New Roman"/>
              </a:rPr>
              <a:t>carrier frequencies, </a:t>
            </a:r>
            <a:r>
              <a:rPr sz="1200" spc="-5" dirty="0">
                <a:latin typeface="Times New Roman"/>
                <a:cs typeface="Times New Roman"/>
              </a:rPr>
              <a:t>then:  BW=Baud Rate </a:t>
            </a:r>
            <a:r>
              <a:rPr sz="1200" dirty="0">
                <a:latin typeface="Times New Roman"/>
                <a:cs typeface="Times New Roman"/>
              </a:rPr>
              <a:t>+ </a:t>
            </a:r>
            <a:r>
              <a:rPr sz="1200" spc="-5" dirty="0">
                <a:latin typeface="Times New Roman"/>
                <a:cs typeface="Times New Roman"/>
              </a:rPr>
              <a:t>(fc1 </a:t>
            </a:r>
            <a:r>
              <a:rPr sz="1200" dirty="0">
                <a:latin typeface="Times New Roman"/>
                <a:cs typeface="Times New Roman"/>
              </a:rPr>
              <a:t>–</a:t>
            </a:r>
            <a:r>
              <a:rPr sz="1200" spc="-75" dirty="0">
                <a:latin typeface="Times New Roman"/>
                <a:cs typeface="Times New Roman"/>
              </a:rPr>
              <a:t> </a:t>
            </a:r>
            <a:r>
              <a:rPr sz="1200" spc="-5" dirty="0">
                <a:latin typeface="Times New Roman"/>
                <a:cs typeface="Times New Roman"/>
              </a:rPr>
              <a:t>fc0)</a:t>
            </a:r>
            <a:endParaRPr sz="1200">
              <a:latin typeface="Times New Roman"/>
              <a:cs typeface="Times New Roman"/>
            </a:endParaRPr>
          </a:p>
          <a:p>
            <a:pPr marL="927100">
              <a:lnSpc>
                <a:spcPts val="1315"/>
              </a:lnSpc>
            </a:pPr>
            <a:r>
              <a:rPr sz="1200" dirty="0">
                <a:latin typeface="Times New Roman"/>
                <a:cs typeface="Times New Roman"/>
              </a:rPr>
              <a:t>Baud rate is the </a:t>
            </a:r>
            <a:r>
              <a:rPr sz="1200" spc="-5" dirty="0">
                <a:latin typeface="Times New Roman"/>
                <a:cs typeface="Times New Roman"/>
              </a:rPr>
              <a:t>same </a:t>
            </a:r>
            <a:r>
              <a:rPr sz="1200" dirty="0">
                <a:latin typeface="Times New Roman"/>
                <a:cs typeface="Times New Roman"/>
              </a:rPr>
              <a:t>as bit</a:t>
            </a:r>
            <a:r>
              <a:rPr sz="1200" spc="-110"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marL="927100">
              <a:lnSpc>
                <a:spcPts val="1410"/>
              </a:lnSpc>
            </a:pPr>
            <a:r>
              <a:rPr sz="1200" spc="-5" dirty="0">
                <a:latin typeface="Times New Roman"/>
                <a:cs typeface="Times New Roman"/>
              </a:rPr>
              <a:t>BW=2000 </a:t>
            </a:r>
            <a:r>
              <a:rPr sz="1200" dirty="0">
                <a:latin typeface="Times New Roman"/>
                <a:cs typeface="Times New Roman"/>
              </a:rPr>
              <a:t>+ (fc1 – fc0) = 2000 + 3000 = 5000</a:t>
            </a:r>
            <a:r>
              <a:rPr sz="1200" spc="-70" dirty="0">
                <a:latin typeface="Times New Roman"/>
                <a:cs typeface="Times New Roman"/>
              </a:rPr>
              <a:t> </a:t>
            </a:r>
            <a:r>
              <a:rPr sz="1200" spc="-5" dirty="0">
                <a:latin typeface="Times New Roman"/>
                <a:cs typeface="Times New Roman"/>
              </a:rPr>
              <a:t>Hz</a:t>
            </a:r>
            <a:endParaRPr sz="1200">
              <a:latin typeface="Times New Roman"/>
              <a:cs typeface="Times New Roman"/>
            </a:endParaRPr>
          </a:p>
          <a:p>
            <a:pPr>
              <a:lnSpc>
                <a:spcPct val="100000"/>
              </a:lnSpc>
              <a:spcBef>
                <a:spcPts val="5"/>
              </a:spcBef>
            </a:pPr>
            <a:endParaRPr sz="1150">
              <a:latin typeface="Times New Roman"/>
              <a:cs typeface="Times New Roman"/>
            </a:endParaRPr>
          </a:p>
          <a:p>
            <a:pPr marL="469900" indent="-228600">
              <a:lnSpc>
                <a:spcPct val="100000"/>
              </a:lnSpc>
              <a:spcBef>
                <a:spcPts val="5"/>
              </a:spcBef>
              <a:buFont typeface="Meiryo"/>
              <a:buChar char="❖"/>
              <a:tabLst>
                <a:tab pos="469900" algn="l"/>
              </a:tabLst>
            </a:pPr>
            <a:r>
              <a:rPr sz="1200" b="1" dirty="0">
                <a:latin typeface="Times New Roman"/>
                <a:cs typeface="Times New Roman"/>
              </a:rPr>
              <a:t>Phase Shift Keying</a:t>
            </a:r>
            <a:r>
              <a:rPr sz="1200" b="1" spc="-105" dirty="0">
                <a:latin typeface="Times New Roman"/>
                <a:cs typeface="Times New Roman"/>
              </a:rPr>
              <a:t> </a:t>
            </a:r>
            <a:r>
              <a:rPr sz="1200" b="1" spc="-5" dirty="0">
                <a:latin typeface="Times New Roman"/>
                <a:cs typeface="Times New Roman"/>
              </a:rPr>
              <a:t>(PSK)</a:t>
            </a:r>
            <a:endParaRPr sz="1200">
              <a:latin typeface="Times New Roman"/>
              <a:cs typeface="Times New Roman"/>
            </a:endParaRPr>
          </a:p>
          <a:p>
            <a:pPr>
              <a:lnSpc>
                <a:spcPct val="100000"/>
              </a:lnSpc>
              <a:spcBef>
                <a:spcPts val="40"/>
              </a:spcBef>
              <a:buFont typeface="Meiryo"/>
              <a:buChar char="❖"/>
            </a:pPr>
            <a:endParaRPr sz="1100">
              <a:latin typeface="Times New Roman"/>
              <a:cs typeface="Times New Roman"/>
            </a:endParaRPr>
          </a:p>
          <a:p>
            <a:pPr marL="698500" lvl="1" indent="-228600">
              <a:lnSpc>
                <a:spcPts val="1410"/>
              </a:lnSpc>
              <a:buFont typeface="Courier New"/>
              <a:buChar char="o"/>
              <a:tabLst>
                <a:tab pos="698500" algn="l"/>
              </a:tabLst>
            </a:pPr>
            <a:r>
              <a:rPr sz="1200" spc="-5" dirty="0">
                <a:latin typeface="Times New Roman"/>
                <a:cs typeface="Times New Roman"/>
              </a:rPr>
              <a:t>In PSK, phase of carrier is varied </a:t>
            </a:r>
            <a:r>
              <a:rPr sz="1200" dirty="0">
                <a:latin typeface="Times New Roman"/>
                <a:cs typeface="Times New Roman"/>
              </a:rPr>
              <a:t>to </a:t>
            </a:r>
            <a:r>
              <a:rPr sz="1200" spc="-5" dirty="0">
                <a:latin typeface="Times New Roman"/>
                <a:cs typeface="Times New Roman"/>
              </a:rPr>
              <a:t>represent binary </a:t>
            </a:r>
            <a:r>
              <a:rPr sz="1200" dirty="0">
                <a:latin typeface="Times New Roman"/>
                <a:cs typeface="Times New Roman"/>
              </a:rPr>
              <a:t>1 </a:t>
            </a:r>
            <a:r>
              <a:rPr sz="1200" spc="-5" dirty="0">
                <a:latin typeface="Times New Roman"/>
                <a:cs typeface="Times New Roman"/>
              </a:rPr>
              <a:t>or</a:t>
            </a:r>
            <a:r>
              <a:rPr sz="1200" spc="-50" dirty="0">
                <a:latin typeface="Times New Roman"/>
                <a:cs typeface="Times New Roman"/>
              </a:rPr>
              <a:t> </a:t>
            </a:r>
            <a:r>
              <a:rPr sz="1200" dirty="0">
                <a:latin typeface="Times New Roman"/>
                <a:cs typeface="Times New Roman"/>
              </a:rPr>
              <a:t>0</a:t>
            </a:r>
            <a:endParaRPr sz="1200">
              <a:latin typeface="Times New Roman"/>
              <a:cs typeface="Times New Roman"/>
            </a:endParaRPr>
          </a:p>
          <a:p>
            <a:pPr marL="698500" lvl="1" indent="-228600">
              <a:lnSpc>
                <a:spcPts val="1380"/>
              </a:lnSpc>
              <a:buFont typeface="Courier New"/>
              <a:buChar char="o"/>
              <a:tabLst>
                <a:tab pos="698500" algn="l"/>
              </a:tabLst>
            </a:pPr>
            <a:r>
              <a:rPr sz="1200" spc="-5" dirty="0">
                <a:latin typeface="Times New Roman"/>
                <a:cs typeface="Times New Roman"/>
              </a:rPr>
              <a:t>Both peak </a:t>
            </a:r>
            <a:r>
              <a:rPr sz="1200" dirty="0">
                <a:latin typeface="Times New Roman"/>
                <a:cs typeface="Times New Roman"/>
              </a:rPr>
              <a:t>amplitude and </a:t>
            </a:r>
            <a:r>
              <a:rPr sz="1200" spc="-5" dirty="0">
                <a:latin typeface="Times New Roman"/>
                <a:cs typeface="Times New Roman"/>
              </a:rPr>
              <a:t>frequency remains </a:t>
            </a:r>
            <a:r>
              <a:rPr sz="1200" dirty="0">
                <a:latin typeface="Times New Roman"/>
                <a:cs typeface="Times New Roman"/>
              </a:rPr>
              <a:t>constant as the phase</a:t>
            </a:r>
            <a:r>
              <a:rPr sz="1200" spc="-75" dirty="0">
                <a:latin typeface="Times New Roman"/>
                <a:cs typeface="Times New Roman"/>
              </a:rPr>
              <a:t> </a:t>
            </a:r>
            <a:r>
              <a:rPr sz="1200" spc="-5" dirty="0">
                <a:latin typeface="Times New Roman"/>
                <a:cs typeface="Times New Roman"/>
              </a:rPr>
              <a:t>changes</a:t>
            </a:r>
            <a:endParaRPr sz="1200">
              <a:latin typeface="Times New Roman"/>
              <a:cs typeface="Times New Roman"/>
            </a:endParaRPr>
          </a:p>
          <a:p>
            <a:pPr marL="698500" marR="5080" lvl="1" indent="-228600">
              <a:lnSpc>
                <a:spcPts val="1380"/>
              </a:lnSpc>
              <a:spcBef>
                <a:spcPts val="65"/>
              </a:spcBef>
              <a:buFont typeface="Courier New"/>
              <a:buChar char="o"/>
              <a:tabLst>
                <a:tab pos="698500" algn="l"/>
              </a:tabLst>
            </a:pPr>
            <a:r>
              <a:rPr sz="1200" spc="-5" dirty="0">
                <a:latin typeface="Times New Roman"/>
                <a:cs typeface="Times New Roman"/>
              </a:rPr>
              <a:t>For Example: </a:t>
            </a:r>
            <a:r>
              <a:rPr sz="1200" dirty="0">
                <a:latin typeface="Times New Roman"/>
                <a:cs typeface="Times New Roman"/>
              </a:rPr>
              <a:t>if </a:t>
            </a:r>
            <a:r>
              <a:rPr sz="1200" spc="-5" dirty="0">
                <a:latin typeface="Times New Roman"/>
                <a:cs typeface="Times New Roman"/>
              </a:rPr>
              <a:t>we start with </a:t>
            </a:r>
            <a:r>
              <a:rPr sz="1200" dirty="0">
                <a:latin typeface="Times New Roman"/>
                <a:cs typeface="Times New Roman"/>
              </a:rPr>
              <a:t>a </a:t>
            </a:r>
            <a:r>
              <a:rPr sz="1200" spc="-5" dirty="0">
                <a:latin typeface="Times New Roman"/>
                <a:cs typeface="Times New Roman"/>
              </a:rPr>
              <a:t>phase of </a:t>
            </a:r>
            <a:r>
              <a:rPr sz="1200" dirty="0">
                <a:latin typeface="Times New Roman"/>
                <a:cs typeface="Times New Roman"/>
              </a:rPr>
              <a:t>0 </a:t>
            </a:r>
            <a:r>
              <a:rPr sz="1200" spc="-5" dirty="0">
                <a:latin typeface="Times New Roman"/>
                <a:cs typeface="Times New Roman"/>
              </a:rPr>
              <a:t>degrees to represent binary </a:t>
            </a:r>
            <a:r>
              <a:rPr sz="1200" dirty="0">
                <a:latin typeface="Times New Roman"/>
                <a:cs typeface="Times New Roman"/>
              </a:rPr>
              <a:t>0 , </a:t>
            </a:r>
            <a:r>
              <a:rPr sz="1200" spc="-5" dirty="0">
                <a:latin typeface="Times New Roman"/>
                <a:cs typeface="Times New Roman"/>
              </a:rPr>
              <a:t>then  we </a:t>
            </a:r>
            <a:r>
              <a:rPr sz="1200" dirty="0">
                <a:latin typeface="Times New Roman"/>
                <a:cs typeface="Times New Roman"/>
              </a:rPr>
              <a:t>can change the </a:t>
            </a:r>
            <a:r>
              <a:rPr sz="1200" spc="-5" dirty="0">
                <a:latin typeface="Times New Roman"/>
                <a:cs typeface="Times New Roman"/>
              </a:rPr>
              <a:t>phase </a:t>
            </a:r>
            <a:r>
              <a:rPr sz="1200" dirty="0">
                <a:latin typeface="Times New Roman"/>
                <a:cs typeface="Times New Roman"/>
              </a:rPr>
              <a:t>to </a:t>
            </a:r>
            <a:r>
              <a:rPr sz="1200" spc="-5" dirty="0">
                <a:latin typeface="Times New Roman"/>
                <a:cs typeface="Times New Roman"/>
              </a:rPr>
              <a:t>180 degrees </a:t>
            </a:r>
            <a:r>
              <a:rPr sz="1200" dirty="0">
                <a:latin typeface="Times New Roman"/>
                <a:cs typeface="Times New Roman"/>
              </a:rPr>
              <a:t>to </a:t>
            </a:r>
            <a:r>
              <a:rPr sz="1200" spc="-5" dirty="0">
                <a:latin typeface="Times New Roman"/>
                <a:cs typeface="Times New Roman"/>
              </a:rPr>
              <a:t>send binary</a:t>
            </a:r>
            <a:r>
              <a:rPr sz="1200" spc="-100" dirty="0">
                <a:latin typeface="Times New Roman"/>
                <a:cs typeface="Times New Roman"/>
              </a:rPr>
              <a:t> </a:t>
            </a:r>
            <a:r>
              <a:rPr sz="1200" dirty="0">
                <a:latin typeface="Times New Roman"/>
                <a:cs typeface="Times New Roman"/>
              </a:rPr>
              <a:t>1</a:t>
            </a:r>
            <a:endParaRPr sz="1200">
              <a:latin typeface="Times New Roman"/>
              <a:cs typeface="Times New Roman"/>
            </a:endParaRPr>
          </a:p>
          <a:p>
            <a:pPr marL="698500" marR="5080" lvl="1" indent="-228600">
              <a:lnSpc>
                <a:spcPts val="1380"/>
              </a:lnSpc>
              <a:buFont typeface="Courier New"/>
              <a:buChar char="o"/>
              <a:tabLst>
                <a:tab pos="698500" algn="l"/>
              </a:tabLst>
            </a:pPr>
            <a:r>
              <a:rPr sz="1200" dirty="0">
                <a:latin typeface="Times New Roman"/>
                <a:cs typeface="Times New Roman"/>
              </a:rPr>
              <a:t>The </a:t>
            </a:r>
            <a:r>
              <a:rPr sz="1200" spc="-5" dirty="0">
                <a:latin typeface="Times New Roman"/>
                <a:cs typeface="Times New Roman"/>
              </a:rPr>
              <a:t>phase of signal during duration </a:t>
            </a:r>
            <a:r>
              <a:rPr sz="1200" dirty="0">
                <a:latin typeface="Times New Roman"/>
                <a:cs typeface="Times New Roman"/>
              </a:rPr>
              <a:t>is </a:t>
            </a:r>
            <a:r>
              <a:rPr sz="1200" spc="-5" dirty="0">
                <a:latin typeface="Times New Roman"/>
                <a:cs typeface="Times New Roman"/>
              </a:rPr>
              <a:t>constant </a:t>
            </a:r>
            <a:r>
              <a:rPr sz="1200" dirty="0">
                <a:latin typeface="Times New Roman"/>
                <a:cs typeface="Times New Roman"/>
              </a:rPr>
              <a:t>and its </a:t>
            </a:r>
            <a:r>
              <a:rPr sz="1200" spc="-5" dirty="0">
                <a:latin typeface="Times New Roman"/>
                <a:cs typeface="Times New Roman"/>
              </a:rPr>
              <a:t>value </a:t>
            </a:r>
            <a:r>
              <a:rPr sz="1200" dirty="0">
                <a:latin typeface="Times New Roman"/>
                <a:cs typeface="Times New Roman"/>
              </a:rPr>
              <a:t>depends upon the  bit (0</a:t>
            </a:r>
            <a:r>
              <a:rPr sz="1200" spc="-100" dirty="0">
                <a:latin typeface="Times New Roman"/>
                <a:cs typeface="Times New Roman"/>
              </a:rPr>
              <a:t> </a:t>
            </a:r>
            <a:r>
              <a:rPr sz="1200" spc="-5" dirty="0">
                <a:latin typeface="Times New Roman"/>
                <a:cs typeface="Times New Roman"/>
              </a:rPr>
              <a:t>or</a:t>
            </a:r>
            <a:endParaRPr sz="1200">
              <a:latin typeface="Times New Roman"/>
              <a:cs typeface="Times New Roman"/>
            </a:endParaRPr>
          </a:p>
          <a:p>
            <a:pPr lvl="1">
              <a:lnSpc>
                <a:spcPct val="100000"/>
              </a:lnSpc>
              <a:spcBef>
                <a:spcPts val="30"/>
              </a:spcBef>
              <a:buFont typeface="Courier New"/>
              <a:buChar char="o"/>
            </a:pPr>
            <a:endParaRPr sz="1100">
              <a:latin typeface="Times New Roman"/>
              <a:cs typeface="Times New Roman"/>
            </a:endParaRPr>
          </a:p>
          <a:p>
            <a:pPr marL="1155700" lvl="2" indent="-228600">
              <a:lnSpc>
                <a:spcPts val="1405"/>
              </a:lnSpc>
              <a:buFont typeface="Meiryo"/>
              <a:buChar char="➢"/>
              <a:tabLst>
                <a:tab pos="1155700" algn="l"/>
              </a:tabLst>
            </a:pPr>
            <a:r>
              <a:rPr sz="1200" b="1" dirty="0">
                <a:latin typeface="Times New Roman"/>
                <a:cs typeface="Times New Roman"/>
              </a:rPr>
              <a:t>2PSK</a:t>
            </a:r>
            <a:endParaRPr sz="1200">
              <a:latin typeface="Times New Roman"/>
              <a:cs typeface="Times New Roman"/>
            </a:endParaRPr>
          </a:p>
          <a:p>
            <a:pPr marL="1155700" marR="5715" indent="-228600">
              <a:lnSpc>
                <a:spcPts val="1380"/>
              </a:lnSpc>
              <a:spcBef>
                <a:spcPts val="60"/>
              </a:spcBef>
              <a:buFont typeface="Meiryo"/>
              <a:buChar char="✓"/>
              <a:tabLst>
                <a:tab pos="1155700" algn="l"/>
              </a:tabLst>
            </a:pPr>
            <a:r>
              <a:rPr sz="1200" dirty="0">
                <a:latin typeface="Times New Roman"/>
                <a:cs typeface="Times New Roman"/>
              </a:rPr>
              <a:t>The above </a:t>
            </a:r>
            <a:r>
              <a:rPr sz="1200" spc="-5" dirty="0">
                <a:latin typeface="Times New Roman"/>
                <a:cs typeface="Times New Roman"/>
              </a:rPr>
              <a:t>method </a:t>
            </a:r>
            <a:r>
              <a:rPr sz="1200" dirty="0">
                <a:latin typeface="Times New Roman"/>
                <a:cs typeface="Times New Roman"/>
              </a:rPr>
              <a:t>is </a:t>
            </a:r>
            <a:r>
              <a:rPr sz="1200" spc="-5" dirty="0">
                <a:latin typeface="Times New Roman"/>
                <a:cs typeface="Times New Roman"/>
              </a:rPr>
              <a:t>often </a:t>
            </a:r>
            <a:r>
              <a:rPr sz="1200" dirty="0">
                <a:latin typeface="Times New Roman"/>
                <a:cs typeface="Times New Roman"/>
              </a:rPr>
              <a:t>called 2 </a:t>
            </a:r>
            <a:r>
              <a:rPr sz="1200" spc="-5" dirty="0">
                <a:latin typeface="Times New Roman"/>
                <a:cs typeface="Times New Roman"/>
              </a:rPr>
              <a:t>PSK, or Binary PSK, </a:t>
            </a:r>
            <a:r>
              <a:rPr sz="1200" dirty="0">
                <a:latin typeface="Times New Roman"/>
                <a:cs typeface="Times New Roman"/>
              </a:rPr>
              <a:t>because two  different phases ( 0 and 180 degrees) are</a:t>
            </a:r>
            <a:r>
              <a:rPr sz="1200" spc="-135" dirty="0">
                <a:latin typeface="Times New Roman"/>
                <a:cs typeface="Times New Roman"/>
              </a:rPr>
              <a:t> </a:t>
            </a:r>
            <a:r>
              <a:rPr sz="1200" dirty="0">
                <a:latin typeface="Times New Roman"/>
                <a:cs typeface="Times New Roman"/>
              </a:rPr>
              <a:t>used</a:t>
            </a:r>
            <a:endParaRPr sz="1200">
              <a:latin typeface="Times New Roman"/>
              <a:cs typeface="Times New Roman"/>
            </a:endParaRPr>
          </a:p>
        </p:txBody>
      </p:sp>
      <p:sp>
        <p:nvSpPr>
          <p:cNvPr id="7" name="object 7"/>
          <p:cNvSpPr/>
          <p:nvPr/>
        </p:nvSpPr>
        <p:spPr>
          <a:xfrm>
            <a:off x="1864614" y="4944617"/>
            <a:ext cx="4060545" cy="1562862"/>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358900" y="6858761"/>
            <a:ext cx="5302250" cy="1937385"/>
          </a:xfrm>
          <a:prstGeom prst="rect">
            <a:avLst/>
          </a:prstGeom>
        </p:spPr>
        <p:txBody>
          <a:bodyPr vert="horz" wrap="square" lIns="0" tIns="0" rIns="0" bIns="0" rtlCol="0">
            <a:spAutoFit/>
          </a:bodyPr>
          <a:lstStyle/>
          <a:p>
            <a:pPr marL="927100" marR="5080" indent="-228600">
              <a:lnSpc>
                <a:spcPts val="1380"/>
              </a:lnSpc>
              <a:buFont typeface="Meiryo"/>
              <a:buChar char="✓"/>
              <a:tabLst>
                <a:tab pos="927100" algn="l"/>
              </a:tabLst>
            </a:pPr>
            <a:r>
              <a:rPr sz="1200" dirty="0">
                <a:latin typeface="Times New Roman"/>
                <a:cs typeface="Times New Roman"/>
              </a:rPr>
              <a:t>Figure </a:t>
            </a:r>
            <a:r>
              <a:rPr sz="1200" spc="-5" dirty="0">
                <a:latin typeface="Times New Roman"/>
                <a:cs typeface="Times New Roman"/>
              </a:rPr>
              <a:t>makes </a:t>
            </a:r>
            <a:r>
              <a:rPr sz="1200" dirty="0">
                <a:latin typeface="Times New Roman"/>
                <a:cs typeface="Times New Roman"/>
              </a:rPr>
              <a:t>this point clear by </a:t>
            </a:r>
            <a:r>
              <a:rPr sz="1200" spc="-5" dirty="0">
                <a:latin typeface="Times New Roman"/>
                <a:cs typeface="Times New Roman"/>
              </a:rPr>
              <a:t>showing </a:t>
            </a:r>
            <a:r>
              <a:rPr sz="1200" dirty="0">
                <a:latin typeface="Times New Roman"/>
                <a:cs typeface="Times New Roman"/>
              </a:rPr>
              <a:t>the relationship of phase to  bit</a:t>
            </a:r>
            <a:r>
              <a:rPr sz="1200" spc="-80" dirty="0">
                <a:latin typeface="Times New Roman"/>
                <a:cs typeface="Times New Roman"/>
              </a:rPr>
              <a:t> </a:t>
            </a:r>
            <a:r>
              <a:rPr sz="1200" spc="-5" dirty="0">
                <a:latin typeface="Times New Roman"/>
                <a:cs typeface="Times New Roman"/>
              </a:rPr>
              <a:t>value</a:t>
            </a:r>
            <a:endParaRPr sz="1200">
              <a:latin typeface="Times New Roman"/>
              <a:cs typeface="Times New Roman"/>
            </a:endParaRPr>
          </a:p>
          <a:p>
            <a:pPr marL="927100" marR="5080" indent="-228600">
              <a:lnSpc>
                <a:spcPts val="1380"/>
              </a:lnSpc>
              <a:buFont typeface="Meiryo"/>
              <a:buChar char="✓"/>
              <a:tabLst>
                <a:tab pos="927100" algn="l"/>
              </a:tabLst>
            </a:pPr>
            <a:r>
              <a:rPr sz="1200" spc="-5" dirty="0">
                <a:latin typeface="Times New Roman"/>
                <a:cs typeface="Times New Roman"/>
              </a:rPr>
              <a:t>A </a:t>
            </a:r>
            <a:r>
              <a:rPr sz="1200" dirty="0">
                <a:latin typeface="Times New Roman"/>
                <a:cs typeface="Times New Roman"/>
              </a:rPr>
              <a:t>second diagram called constellation diagram or phase state diagram  </a:t>
            </a:r>
            <a:r>
              <a:rPr sz="1200" spc="-5" dirty="0">
                <a:latin typeface="Times New Roman"/>
                <a:cs typeface="Times New Roman"/>
              </a:rPr>
              <a:t>shows same relationship </a:t>
            </a:r>
            <a:r>
              <a:rPr sz="1200" dirty="0">
                <a:latin typeface="Times New Roman"/>
                <a:cs typeface="Times New Roman"/>
              </a:rPr>
              <a:t>by </a:t>
            </a:r>
            <a:r>
              <a:rPr sz="1200" spc="-5" dirty="0">
                <a:latin typeface="Times New Roman"/>
                <a:cs typeface="Times New Roman"/>
              </a:rPr>
              <a:t>illustrating </a:t>
            </a:r>
            <a:r>
              <a:rPr sz="1200" dirty="0">
                <a:latin typeface="Times New Roman"/>
                <a:cs typeface="Times New Roman"/>
              </a:rPr>
              <a:t>only the</a:t>
            </a:r>
            <a:r>
              <a:rPr sz="1200" spc="50" dirty="0">
                <a:latin typeface="Times New Roman"/>
                <a:cs typeface="Times New Roman"/>
              </a:rPr>
              <a:t> </a:t>
            </a:r>
            <a:r>
              <a:rPr sz="1200" spc="-5" dirty="0">
                <a:latin typeface="Times New Roman"/>
                <a:cs typeface="Times New Roman"/>
              </a:rPr>
              <a:t>phases</a:t>
            </a:r>
            <a:endParaRPr sz="1200">
              <a:latin typeface="Times New Roman"/>
              <a:cs typeface="Times New Roman"/>
            </a:endParaRPr>
          </a:p>
          <a:p>
            <a:pPr marL="241300" indent="-228600">
              <a:lnSpc>
                <a:spcPts val="1320"/>
              </a:lnSpc>
              <a:buFont typeface="Meiryo"/>
              <a:buChar char="▪"/>
              <a:tabLst>
                <a:tab pos="240665" algn="l"/>
                <a:tab pos="241300" algn="l"/>
              </a:tabLst>
            </a:pPr>
            <a:r>
              <a:rPr sz="1200" b="1" dirty="0">
                <a:latin typeface="Times New Roman"/>
                <a:cs typeface="Times New Roman"/>
              </a:rPr>
              <a:t>Effect </a:t>
            </a:r>
            <a:r>
              <a:rPr sz="1200" b="1" spc="-5" dirty="0">
                <a:latin typeface="Times New Roman"/>
                <a:cs typeface="Times New Roman"/>
              </a:rPr>
              <a:t>of </a:t>
            </a:r>
            <a:r>
              <a:rPr sz="1200" b="1" dirty="0">
                <a:latin typeface="Times New Roman"/>
                <a:cs typeface="Times New Roman"/>
              </a:rPr>
              <a:t>Noise on</a:t>
            </a:r>
            <a:r>
              <a:rPr sz="1200" b="1" spc="-100" dirty="0">
                <a:latin typeface="Times New Roman"/>
                <a:cs typeface="Times New Roman"/>
              </a:rPr>
              <a:t> </a:t>
            </a:r>
            <a:r>
              <a:rPr sz="1200" b="1" dirty="0">
                <a:latin typeface="Times New Roman"/>
                <a:cs typeface="Times New Roman"/>
              </a:rPr>
              <a:t>PSK</a:t>
            </a:r>
            <a:endParaRPr sz="1200">
              <a:latin typeface="Times New Roman"/>
              <a:cs typeface="Times New Roman"/>
            </a:endParaRPr>
          </a:p>
          <a:p>
            <a:pPr marL="469900" marR="5080" lvl="1" indent="-228600">
              <a:lnSpc>
                <a:spcPts val="1380"/>
              </a:lnSpc>
              <a:spcBef>
                <a:spcPts val="60"/>
              </a:spcBef>
              <a:buFont typeface="Courier New"/>
              <a:buChar char="o"/>
              <a:tabLst>
                <a:tab pos="469900" algn="l"/>
              </a:tabLst>
            </a:pPr>
            <a:r>
              <a:rPr sz="1200" spc="-5" dirty="0">
                <a:latin typeface="Times New Roman"/>
                <a:cs typeface="Times New Roman"/>
              </a:rPr>
              <a:t>PSK </a:t>
            </a:r>
            <a:r>
              <a:rPr sz="1200" dirty="0">
                <a:latin typeface="Times New Roman"/>
                <a:cs typeface="Times New Roman"/>
              </a:rPr>
              <a:t>is not susceptible to the noise </a:t>
            </a:r>
            <a:r>
              <a:rPr sz="1200" spc="-5" dirty="0">
                <a:latin typeface="Times New Roman"/>
                <a:cs typeface="Times New Roman"/>
              </a:rPr>
              <a:t>degradation </a:t>
            </a:r>
            <a:r>
              <a:rPr sz="1200" dirty="0">
                <a:latin typeface="Times New Roman"/>
                <a:cs typeface="Times New Roman"/>
              </a:rPr>
              <a:t>that affects </a:t>
            </a:r>
            <a:r>
              <a:rPr sz="1200" spc="-5" dirty="0">
                <a:latin typeface="Times New Roman"/>
                <a:cs typeface="Times New Roman"/>
              </a:rPr>
              <a:t>ASK, </a:t>
            </a:r>
            <a:r>
              <a:rPr sz="1200" dirty="0">
                <a:latin typeface="Times New Roman"/>
                <a:cs typeface="Times New Roman"/>
              </a:rPr>
              <a:t>nor to the  </a:t>
            </a:r>
            <a:r>
              <a:rPr sz="1200" spc="-5" dirty="0">
                <a:latin typeface="Times New Roman"/>
                <a:cs typeface="Times New Roman"/>
              </a:rPr>
              <a:t>bandwidth limitations of</a:t>
            </a:r>
            <a:r>
              <a:rPr sz="1200" spc="-75" dirty="0">
                <a:latin typeface="Times New Roman"/>
                <a:cs typeface="Times New Roman"/>
              </a:rPr>
              <a:t> </a:t>
            </a:r>
            <a:r>
              <a:rPr sz="1200" spc="-10" dirty="0">
                <a:latin typeface="Times New Roman"/>
                <a:cs typeface="Times New Roman"/>
              </a:rPr>
              <a:t>FSK</a:t>
            </a:r>
            <a:endParaRPr sz="1200">
              <a:latin typeface="Times New Roman"/>
              <a:cs typeface="Times New Roman"/>
            </a:endParaRPr>
          </a:p>
          <a:p>
            <a:pPr marL="469900" lvl="1" indent="-228600">
              <a:lnSpc>
                <a:spcPts val="1345"/>
              </a:lnSpc>
              <a:buFont typeface="Courier New"/>
              <a:buChar char="o"/>
              <a:tabLst>
                <a:tab pos="469900" algn="l"/>
              </a:tabLst>
            </a:pPr>
            <a:r>
              <a:rPr sz="1200" spc="-5" dirty="0">
                <a:latin typeface="Times New Roman"/>
                <a:cs typeface="Times New Roman"/>
              </a:rPr>
              <a:t>Smaller variations </a:t>
            </a:r>
            <a:r>
              <a:rPr sz="1200" dirty="0">
                <a:latin typeface="Times New Roman"/>
                <a:cs typeface="Times New Roman"/>
              </a:rPr>
              <a:t>in </a:t>
            </a:r>
            <a:r>
              <a:rPr sz="1200" spc="-5" dirty="0">
                <a:latin typeface="Times New Roman"/>
                <a:cs typeface="Times New Roman"/>
              </a:rPr>
              <a:t>signal </a:t>
            </a:r>
            <a:r>
              <a:rPr sz="1200" dirty="0">
                <a:latin typeface="Times New Roman"/>
                <a:cs typeface="Times New Roman"/>
              </a:rPr>
              <a:t>can be </a:t>
            </a:r>
            <a:r>
              <a:rPr sz="1200" spc="-5" dirty="0">
                <a:latin typeface="Times New Roman"/>
                <a:cs typeface="Times New Roman"/>
              </a:rPr>
              <a:t>detected reliably </a:t>
            </a:r>
            <a:r>
              <a:rPr sz="1200" dirty="0">
                <a:latin typeface="Times New Roman"/>
                <a:cs typeface="Times New Roman"/>
              </a:rPr>
              <a:t>by the</a:t>
            </a:r>
            <a:r>
              <a:rPr sz="1200" spc="50" dirty="0">
                <a:latin typeface="Times New Roman"/>
                <a:cs typeface="Times New Roman"/>
              </a:rPr>
              <a:t> </a:t>
            </a:r>
            <a:r>
              <a:rPr sz="1200" spc="-5" dirty="0">
                <a:latin typeface="Times New Roman"/>
                <a:cs typeface="Times New Roman"/>
              </a:rPr>
              <a:t>receiver</a:t>
            </a:r>
            <a:endParaRPr sz="1200">
              <a:latin typeface="Times New Roman"/>
              <a:cs typeface="Times New Roman"/>
            </a:endParaRPr>
          </a:p>
          <a:p>
            <a:pPr lvl="1">
              <a:lnSpc>
                <a:spcPct val="100000"/>
              </a:lnSpc>
              <a:buFont typeface="Courier New"/>
              <a:buChar char="o"/>
            </a:pPr>
            <a:endParaRPr sz="1300">
              <a:latin typeface="Times New Roman"/>
              <a:cs typeface="Times New Roman"/>
            </a:endParaRPr>
          </a:p>
          <a:p>
            <a:pPr lvl="1">
              <a:lnSpc>
                <a:spcPct val="100000"/>
              </a:lnSpc>
              <a:spcBef>
                <a:spcPts val="5"/>
              </a:spcBef>
              <a:buFont typeface="Courier New"/>
              <a:buChar char="o"/>
            </a:pPr>
            <a:endParaRPr sz="1050">
              <a:latin typeface="Times New Roman"/>
              <a:cs typeface="Times New Roman"/>
            </a:endParaRPr>
          </a:p>
          <a:p>
            <a:pPr marL="927100" lvl="2" indent="-228600">
              <a:lnSpc>
                <a:spcPct val="100000"/>
              </a:lnSpc>
              <a:spcBef>
                <a:spcPts val="5"/>
              </a:spcBef>
              <a:buFont typeface="Meiryo"/>
              <a:buChar char="➢"/>
              <a:tabLst>
                <a:tab pos="927100" algn="l"/>
              </a:tabLst>
            </a:pPr>
            <a:r>
              <a:rPr sz="1200" b="1" dirty="0">
                <a:latin typeface="Times New Roman"/>
                <a:cs typeface="Times New Roman"/>
              </a:rPr>
              <a:t>4PSK</a:t>
            </a:r>
            <a:endParaRPr sz="1200">
              <a:latin typeface="Times New Roman"/>
              <a:cs typeface="Times New Roman"/>
            </a:endParaRPr>
          </a:p>
        </p:txBody>
      </p:sp>
      <p:sp>
        <p:nvSpPr>
          <p:cNvPr id="9" name="object 9"/>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0" name="object 10"/>
          <p:cNvSpPr txBox="1"/>
          <p:nvPr/>
        </p:nvSpPr>
        <p:spPr>
          <a:xfrm>
            <a:off x="6482588" y="9887156"/>
            <a:ext cx="177800" cy="178435"/>
          </a:xfrm>
          <a:prstGeom prst="rect">
            <a:avLst/>
          </a:prstGeom>
        </p:spPr>
        <p:txBody>
          <a:bodyPr vert="horz" wrap="square" lIns="0" tIns="0" rIns="0" bIns="0" rtlCol="0">
            <a:spAutoFit/>
          </a:bodyPr>
          <a:lstStyle/>
          <a:p>
            <a:pPr marL="12700">
              <a:lnSpc>
                <a:spcPts val="1305"/>
              </a:lnSpc>
            </a:pPr>
            <a:r>
              <a:rPr sz="1200" spc="-5" dirty="0">
                <a:latin typeface="Times New Roman"/>
                <a:cs typeface="Times New Roman"/>
              </a:rPr>
              <a:t>90</a:t>
            </a:r>
            <a:endParaRPr sz="1200">
              <a:latin typeface="Times New Roman"/>
              <a:cs typeface="Times New Roman"/>
            </a:endParaRPr>
          </a:p>
        </p:txBody>
      </p:sp>
    </p:spTree>
    <p:extLst>
      <p:ext uri="{BB962C8B-B14F-4D97-AF65-F5344CB8AC3E}">
        <p14:creationId xmlns:p14="http://schemas.microsoft.com/office/powerpoint/2010/main" val="3384378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504188" y="914400"/>
            <a:ext cx="4787595" cy="2481833"/>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587500" y="3395472"/>
            <a:ext cx="5073650" cy="1061085"/>
          </a:xfrm>
          <a:prstGeom prst="rect">
            <a:avLst/>
          </a:prstGeom>
        </p:spPr>
        <p:txBody>
          <a:bodyPr vert="horz" wrap="square" lIns="0" tIns="0" rIns="0" bIns="0" rtlCol="0">
            <a:spAutoFit/>
          </a:bodyPr>
          <a:lstStyle/>
          <a:p>
            <a:pPr marL="241300" marR="5080" indent="-228600" algn="just">
              <a:lnSpc>
                <a:spcPts val="1380"/>
              </a:lnSpc>
              <a:buFont typeface="Courier New"/>
              <a:buChar char="o"/>
              <a:tabLst>
                <a:tab pos="241300" algn="l"/>
              </a:tabLst>
            </a:pPr>
            <a:r>
              <a:rPr sz="1200" spc="-5" dirty="0">
                <a:latin typeface="Times New Roman"/>
                <a:cs typeface="Times New Roman"/>
              </a:rPr>
              <a:t>Based on </a:t>
            </a:r>
            <a:r>
              <a:rPr sz="1200" dirty="0">
                <a:latin typeface="Times New Roman"/>
                <a:cs typeface="Times New Roman"/>
              </a:rPr>
              <a:t>the above </a:t>
            </a:r>
            <a:r>
              <a:rPr sz="1200" spc="-5" dirty="0">
                <a:latin typeface="Times New Roman"/>
                <a:cs typeface="Times New Roman"/>
              </a:rPr>
              <a:t>two facts, instead of utilizing only two variations of </a:t>
            </a:r>
            <a:r>
              <a:rPr sz="1200" dirty="0">
                <a:latin typeface="Times New Roman"/>
                <a:cs typeface="Times New Roman"/>
              </a:rPr>
              <a:t>a  signal, each </a:t>
            </a:r>
            <a:r>
              <a:rPr sz="1200" spc="-5" dirty="0">
                <a:latin typeface="Times New Roman"/>
                <a:cs typeface="Times New Roman"/>
              </a:rPr>
              <a:t>representing </a:t>
            </a:r>
            <a:r>
              <a:rPr sz="1200" dirty="0">
                <a:latin typeface="Times New Roman"/>
                <a:cs typeface="Times New Roman"/>
              </a:rPr>
              <a:t>one bit, </a:t>
            </a:r>
            <a:r>
              <a:rPr sz="1200" spc="-5" dirty="0">
                <a:latin typeface="Times New Roman"/>
                <a:cs typeface="Times New Roman"/>
              </a:rPr>
              <a:t>we </a:t>
            </a:r>
            <a:r>
              <a:rPr sz="1200" dirty="0">
                <a:latin typeface="Times New Roman"/>
                <a:cs typeface="Times New Roman"/>
              </a:rPr>
              <a:t>can use four variations and let each phase  </a:t>
            </a:r>
            <a:r>
              <a:rPr sz="1200" spc="-5" dirty="0">
                <a:latin typeface="Times New Roman"/>
                <a:cs typeface="Times New Roman"/>
              </a:rPr>
              <a:t>shift represent </a:t>
            </a:r>
            <a:r>
              <a:rPr sz="1200" dirty="0">
                <a:latin typeface="Times New Roman"/>
                <a:cs typeface="Times New Roman"/>
              </a:rPr>
              <a:t>two</a:t>
            </a:r>
            <a:r>
              <a:rPr sz="1200" spc="-45" dirty="0">
                <a:latin typeface="Times New Roman"/>
                <a:cs typeface="Times New Roman"/>
              </a:rPr>
              <a:t> </a:t>
            </a:r>
            <a:r>
              <a:rPr sz="1200" dirty="0">
                <a:latin typeface="Times New Roman"/>
                <a:cs typeface="Times New Roman"/>
              </a:rPr>
              <a:t>bits</a:t>
            </a:r>
            <a:endParaRPr sz="1200">
              <a:latin typeface="Times New Roman"/>
              <a:cs typeface="Times New Roman"/>
            </a:endParaRPr>
          </a:p>
          <a:p>
            <a:pPr>
              <a:lnSpc>
                <a:spcPct val="100000"/>
              </a:lnSpc>
              <a:buFont typeface="Courier New"/>
              <a:buChar char="o"/>
            </a:pP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698500" lvl="1" indent="-228600">
              <a:lnSpc>
                <a:spcPct val="100000"/>
              </a:lnSpc>
              <a:buFont typeface="Meiryo"/>
              <a:buChar char="➢"/>
              <a:tabLst>
                <a:tab pos="698500" algn="l"/>
              </a:tabLst>
            </a:pPr>
            <a:r>
              <a:rPr sz="1200" b="1" dirty="0">
                <a:latin typeface="Times New Roman"/>
                <a:cs typeface="Times New Roman"/>
              </a:rPr>
              <a:t>4PSK</a:t>
            </a:r>
            <a:endParaRPr sz="1200">
              <a:latin typeface="Times New Roman"/>
              <a:cs typeface="Times New Roman"/>
            </a:endParaRPr>
          </a:p>
        </p:txBody>
      </p:sp>
      <p:sp>
        <p:nvSpPr>
          <p:cNvPr id="8" name="object 8"/>
          <p:cNvSpPr/>
          <p:nvPr/>
        </p:nvSpPr>
        <p:spPr>
          <a:xfrm>
            <a:off x="1439417" y="4797552"/>
            <a:ext cx="4915534" cy="1542288"/>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501900" y="6679679"/>
            <a:ext cx="4159885" cy="142049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BW for</a:t>
            </a:r>
            <a:r>
              <a:rPr sz="1200" b="1" spc="-100" dirty="0">
                <a:latin typeface="Times New Roman"/>
                <a:cs typeface="Times New Roman"/>
              </a:rPr>
              <a:t> </a:t>
            </a:r>
            <a:r>
              <a:rPr sz="1200" b="1" dirty="0">
                <a:latin typeface="Times New Roman"/>
                <a:cs typeface="Times New Roman"/>
              </a:rPr>
              <a:t>PSK</a:t>
            </a:r>
            <a:endParaRPr sz="1200">
              <a:latin typeface="Times New Roman"/>
              <a:cs typeface="Times New Roman"/>
            </a:endParaRPr>
          </a:p>
          <a:p>
            <a:pPr marL="241300" marR="6350" indent="-228600" algn="just">
              <a:lnSpc>
                <a:spcPts val="1380"/>
              </a:lnSpc>
              <a:spcBef>
                <a:spcPts val="60"/>
              </a:spcBef>
              <a:buFont typeface="Courier New"/>
              <a:buChar char="o"/>
              <a:tabLst>
                <a:tab pos="241300" algn="l"/>
              </a:tabLst>
            </a:pPr>
            <a:r>
              <a:rPr sz="1200" spc="-5" dirty="0">
                <a:latin typeface="Times New Roman"/>
                <a:cs typeface="Times New Roman"/>
              </a:rPr>
              <a:t>Minimum bandwidth required for PSK transmission </a:t>
            </a:r>
            <a:r>
              <a:rPr sz="1200" dirty="0">
                <a:latin typeface="Times New Roman"/>
                <a:cs typeface="Times New Roman"/>
              </a:rPr>
              <a:t>is the </a:t>
            </a:r>
            <a:r>
              <a:rPr sz="1200" spc="-5" dirty="0">
                <a:latin typeface="Times New Roman"/>
                <a:cs typeface="Times New Roman"/>
              </a:rPr>
              <a:t>same  as</a:t>
            </a:r>
            <a:r>
              <a:rPr sz="1200" spc="-90" dirty="0">
                <a:latin typeface="Times New Roman"/>
                <a:cs typeface="Times New Roman"/>
              </a:rPr>
              <a:t> </a:t>
            </a:r>
            <a:r>
              <a:rPr sz="1200" spc="-10" dirty="0">
                <a:latin typeface="Times New Roman"/>
                <a:cs typeface="Times New Roman"/>
              </a:rPr>
              <a:t>ASK</a:t>
            </a:r>
            <a:endParaRPr sz="1200">
              <a:latin typeface="Times New Roman"/>
              <a:cs typeface="Times New Roman"/>
            </a:endParaRPr>
          </a:p>
          <a:p>
            <a:pPr marL="241300" marR="5080" indent="-228600" algn="just">
              <a:lnSpc>
                <a:spcPts val="1380"/>
              </a:lnSpc>
              <a:buFont typeface="Courier New"/>
              <a:buChar char="o"/>
              <a:tabLst>
                <a:tab pos="241300" algn="l"/>
              </a:tabLst>
            </a:pPr>
            <a:r>
              <a:rPr sz="1200" spc="-5" dirty="0">
                <a:latin typeface="Times New Roman"/>
                <a:cs typeface="Times New Roman"/>
              </a:rPr>
              <a:t>As we </a:t>
            </a:r>
            <a:r>
              <a:rPr sz="1200" dirty="0">
                <a:latin typeface="Times New Roman"/>
                <a:cs typeface="Times New Roman"/>
              </a:rPr>
              <a:t>have seen </a:t>
            </a:r>
            <a:r>
              <a:rPr sz="1200" spc="-5" dirty="0">
                <a:latin typeface="Times New Roman"/>
                <a:cs typeface="Times New Roman"/>
              </a:rPr>
              <a:t>max </a:t>
            </a:r>
            <a:r>
              <a:rPr sz="1200" dirty="0">
                <a:latin typeface="Times New Roman"/>
                <a:cs typeface="Times New Roman"/>
              </a:rPr>
              <a:t>bit rate in </a:t>
            </a:r>
            <a:r>
              <a:rPr sz="1200" spc="-5" dirty="0">
                <a:latin typeface="Times New Roman"/>
                <a:cs typeface="Times New Roman"/>
              </a:rPr>
              <a:t>PSK </a:t>
            </a:r>
            <a:r>
              <a:rPr sz="1200" dirty="0">
                <a:latin typeface="Times New Roman"/>
                <a:cs typeface="Times New Roman"/>
              </a:rPr>
              <a:t>is </a:t>
            </a:r>
            <a:r>
              <a:rPr sz="1200" spc="-5" dirty="0">
                <a:latin typeface="Times New Roman"/>
                <a:cs typeface="Times New Roman"/>
              </a:rPr>
              <a:t>much </a:t>
            </a:r>
            <a:r>
              <a:rPr sz="1200" dirty="0">
                <a:latin typeface="Times New Roman"/>
                <a:cs typeface="Times New Roman"/>
              </a:rPr>
              <a:t>greater </a:t>
            </a:r>
            <a:r>
              <a:rPr sz="1200" spc="-5" dirty="0">
                <a:latin typeface="Times New Roman"/>
                <a:cs typeface="Times New Roman"/>
              </a:rPr>
              <a:t>than </a:t>
            </a:r>
            <a:r>
              <a:rPr sz="1200" dirty="0">
                <a:latin typeface="Times New Roman"/>
                <a:cs typeface="Times New Roman"/>
              </a:rPr>
              <a:t>that  </a:t>
            </a:r>
            <a:r>
              <a:rPr sz="1200" spc="-5" dirty="0">
                <a:latin typeface="Times New Roman"/>
                <a:cs typeface="Times New Roman"/>
              </a:rPr>
              <a:t>of</a:t>
            </a:r>
            <a:r>
              <a:rPr sz="1200" spc="-95" dirty="0">
                <a:latin typeface="Times New Roman"/>
                <a:cs typeface="Times New Roman"/>
              </a:rPr>
              <a:t> </a:t>
            </a:r>
            <a:r>
              <a:rPr sz="1200" spc="-5" dirty="0">
                <a:latin typeface="Times New Roman"/>
                <a:cs typeface="Times New Roman"/>
              </a:rPr>
              <a:t>ASK</a:t>
            </a:r>
            <a:endParaRPr sz="1200">
              <a:latin typeface="Times New Roman"/>
              <a:cs typeface="Times New Roman"/>
            </a:endParaRPr>
          </a:p>
          <a:p>
            <a:pPr marL="241300" marR="5715" indent="-228600" algn="just">
              <a:lnSpc>
                <a:spcPts val="1380"/>
              </a:lnSpc>
              <a:buFont typeface="Courier New"/>
              <a:buChar char="o"/>
              <a:tabLst>
                <a:tab pos="241300" algn="l"/>
              </a:tabLst>
            </a:pPr>
            <a:r>
              <a:rPr sz="1200" spc="-5" dirty="0">
                <a:latin typeface="Times New Roman"/>
                <a:cs typeface="Times New Roman"/>
              </a:rPr>
              <a:t>So while max baud rate of ASK </a:t>
            </a:r>
            <a:r>
              <a:rPr sz="1200" dirty="0">
                <a:latin typeface="Times New Roman"/>
                <a:cs typeface="Times New Roman"/>
              </a:rPr>
              <a:t>and </a:t>
            </a:r>
            <a:r>
              <a:rPr sz="1200" spc="-5" dirty="0">
                <a:latin typeface="Times New Roman"/>
                <a:cs typeface="Times New Roman"/>
              </a:rPr>
              <a:t>PSK are the same for </a:t>
            </a:r>
            <a:r>
              <a:rPr sz="1200" dirty="0">
                <a:latin typeface="Times New Roman"/>
                <a:cs typeface="Times New Roman"/>
              </a:rPr>
              <a:t>a  given </a:t>
            </a:r>
            <a:r>
              <a:rPr sz="1200" spc="-5" dirty="0">
                <a:latin typeface="Times New Roman"/>
                <a:cs typeface="Times New Roman"/>
              </a:rPr>
              <a:t>BW, PSK </a:t>
            </a:r>
            <a:r>
              <a:rPr sz="1200" dirty="0">
                <a:latin typeface="Times New Roman"/>
                <a:cs typeface="Times New Roman"/>
              </a:rPr>
              <a:t>bit rate using the </a:t>
            </a:r>
            <a:r>
              <a:rPr sz="1200" spc="-5" dirty="0">
                <a:latin typeface="Times New Roman"/>
                <a:cs typeface="Times New Roman"/>
              </a:rPr>
              <a:t>same BW </a:t>
            </a:r>
            <a:r>
              <a:rPr sz="1200" dirty="0">
                <a:latin typeface="Times New Roman"/>
                <a:cs typeface="Times New Roman"/>
              </a:rPr>
              <a:t>can </a:t>
            </a:r>
            <a:r>
              <a:rPr sz="1200" spc="-5" dirty="0">
                <a:latin typeface="Times New Roman"/>
                <a:cs typeface="Times New Roman"/>
              </a:rPr>
              <a:t>be </a:t>
            </a:r>
            <a:r>
              <a:rPr sz="1200" dirty="0">
                <a:latin typeface="Times New Roman"/>
                <a:cs typeface="Times New Roman"/>
              </a:rPr>
              <a:t>two </a:t>
            </a:r>
            <a:r>
              <a:rPr sz="1200" spc="-5" dirty="0">
                <a:latin typeface="Times New Roman"/>
                <a:cs typeface="Times New Roman"/>
              </a:rPr>
              <a:t>or </a:t>
            </a:r>
            <a:r>
              <a:rPr sz="1200" dirty="0">
                <a:latin typeface="Times New Roman"/>
                <a:cs typeface="Times New Roman"/>
              </a:rPr>
              <a:t>more  </a:t>
            </a:r>
            <a:r>
              <a:rPr sz="1200" spc="-5" dirty="0">
                <a:latin typeface="Times New Roman"/>
                <a:cs typeface="Times New Roman"/>
              </a:rPr>
              <a:t>times</a:t>
            </a:r>
            <a:r>
              <a:rPr sz="1200" spc="-90" dirty="0">
                <a:latin typeface="Times New Roman"/>
                <a:cs typeface="Times New Roman"/>
              </a:rPr>
              <a:t> </a:t>
            </a:r>
            <a:r>
              <a:rPr sz="1200" dirty="0">
                <a:latin typeface="Times New Roman"/>
                <a:cs typeface="Times New Roman"/>
              </a:rPr>
              <a:t>greater</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91</a:t>
            </a:fld>
            <a:endParaRPr dirty="0"/>
          </a:p>
        </p:txBody>
      </p:sp>
      <p:sp>
        <p:nvSpPr>
          <p:cNvPr id="10" name="object 10"/>
          <p:cNvSpPr txBox="1"/>
          <p:nvPr/>
        </p:nvSpPr>
        <p:spPr>
          <a:xfrm>
            <a:off x="2044700" y="8958071"/>
            <a:ext cx="665480" cy="19494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8</a:t>
            </a:r>
            <a:r>
              <a:rPr sz="1200" b="1" spc="-100" dirty="0">
                <a:latin typeface="Times New Roman"/>
                <a:cs typeface="Times New Roman"/>
              </a:rPr>
              <a:t> </a:t>
            </a:r>
            <a:r>
              <a:rPr sz="1200" b="1" dirty="0">
                <a:latin typeface="Times New Roman"/>
                <a:cs typeface="Times New Roman"/>
              </a:rPr>
              <a:t>PSK</a:t>
            </a:r>
            <a:endParaRPr sz="1200">
              <a:latin typeface="Times New Roman"/>
              <a:cs typeface="Times New Roman"/>
            </a:endParaRPr>
          </a:p>
        </p:txBody>
      </p:sp>
    </p:spTree>
    <p:extLst>
      <p:ext uri="{BB962C8B-B14F-4D97-AF65-F5344CB8AC3E}">
        <p14:creationId xmlns:p14="http://schemas.microsoft.com/office/powerpoint/2010/main" val="2401988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p:nvPr/>
        </p:nvSpPr>
        <p:spPr>
          <a:xfrm>
            <a:off x="1666494" y="914400"/>
            <a:ext cx="4460214" cy="1714500"/>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130300" y="2793492"/>
            <a:ext cx="5531485" cy="2879725"/>
          </a:xfrm>
          <a:prstGeom prst="rect">
            <a:avLst/>
          </a:prstGeom>
        </p:spPr>
        <p:txBody>
          <a:bodyPr vert="horz" wrap="square" lIns="0" tIns="0" rIns="0" bIns="0" rtlCol="0">
            <a:spAutoFit/>
          </a:bodyPr>
          <a:lstStyle/>
          <a:p>
            <a:pPr marL="469900" indent="-228600">
              <a:lnSpc>
                <a:spcPct val="100000"/>
              </a:lnSpc>
              <a:buFont typeface="Meiryo"/>
              <a:buChar char="▪"/>
              <a:tabLst>
                <a:tab pos="469265" algn="l"/>
                <a:tab pos="469900" algn="l"/>
              </a:tabLst>
            </a:pPr>
            <a:r>
              <a:rPr sz="1200" b="1" dirty="0">
                <a:latin typeface="Times New Roman"/>
                <a:cs typeface="Times New Roman"/>
              </a:rPr>
              <a:t>QAM</a:t>
            </a:r>
            <a:endParaRPr sz="1200">
              <a:latin typeface="Times New Roman"/>
              <a:cs typeface="Times New Roman"/>
            </a:endParaRPr>
          </a:p>
          <a:p>
            <a:pPr>
              <a:lnSpc>
                <a:spcPct val="100000"/>
              </a:lnSpc>
              <a:spcBef>
                <a:spcPts val="55"/>
              </a:spcBef>
              <a:buFont typeface="Meiryo"/>
              <a:buChar char="▪"/>
            </a:pPr>
            <a:endParaRPr sz="1100">
              <a:latin typeface="Times New Roman"/>
              <a:cs typeface="Times New Roman"/>
            </a:endParaRPr>
          </a:p>
          <a:p>
            <a:pPr marL="927100" lvl="1" indent="-228600">
              <a:lnSpc>
                <a:spcPts val="1405"/>
              </a:lnSpc>
              <a:buFont typeface="Times New Roman"/>
              <a:buChar char="•"/>
              <a:tabLst>
                <a:tab pos="926465" algn="l"/>
                <a:tab pos="927100" algn="l"/>
              </a:tabLst>
            </a:pPr>
            <a:r>
              <a:rPr sz="1200" b="1" u="heavy" spc="-5" dirty="0">
                <a:latin typeface="Times New Roman"/>
                <a:cs typeface="Times New Roman"/>
              </a:rPr>
              <a:t>Limitations </a:t>
            </a:r>
            <a:r>
              <a:rPr sz="1200" b="1" u="heavy" dirty="0">
                <a:latin typeface="Times New Roman"/>
                <a:cs typeface="Times New Roman"/>
              </a:rPr>
              <a:t>of</a:t>
            </a:r>
            <a:r>
              <a:rPr sz="1200" b="1" u="heavy" spc="-60" dirty="0">
                <a:latin typeface="Times New Roman"/>
                <a:cs typeface="Times New Roman"/>
              </a:rPr>
              <a:t> </a:t>
            </a:r>
            <a:r>
              <a:rPr sz="1200" b="1" u="heavy" dirty="0">
                <a:latin typeface="Times New Roman"/>
                <a:cs typeface="Times New Roman"/>
              </a:rPr>
              <a:t>PSK:</a:t>
            </a:r>
            <a:endParaRPr sz="1200">
              <a:latin typeface="Times New Roman"/>
              <a:cs typeface="Times New Roman"/>
            </a:endParaRPr>
          </a:p>
          <a:p>
            <a:pPr marL="927100" marR="5080">
              <a:lnSpc>
                <a:spcPts val="1380"/>
              </a:lnSpc>
              <a:spcBef>
                <a:spcPts val="209"/>
              </a:spcBef>
            </a:pPr>
            <a:r>
              <a:rPr sz="1350" spc="-5" dirty="0">
                <a:latin typeface="Arial"/>
                <a:cs typeface="Arial"/>
              </a:rPr>
              <a:t>–</a:t>
            </a:r>
            <a:r>
              <a:rPr sz="1200" spc="-5" dirty="0">
                <a:latin typeface="Times New Roman"/>
                <a:cs typeface="Times New Roman"/>
              </a:rPr>
              <a:t>PSK </a:t>
            </a:r>
            <a:r>
              <a:rPr sz="1200" dirty="0">
                <a:latin typeface="Times New Roman"/>
                <a:cs typeface="Times New Roman"/>
              </a:rPr>
              <a:t>is limited </a:t>
            </a:r>
            <a:r>
              <a:rPr sz="1200" spc="-5" dirty="0">
                <a:latin typeface="Times New Roman"/>
                <a:cs typeface="Times New Roman"/>
              </a:rPr>
              <a:t>by </a:t>
            </a:r>
            <a:r>
              <a:rPr sz="1200" dirty="0">
                <a:latin typeface="Times New Roman"/>
                <a:cs typeface="Times New Roman"/>
              </a:rPr>
              <a:t>the ability </a:t>
            </a:r>
            <a:r>
              <a:rPr sz="1200" spc="-5" dirty="0">
                <a:latin typeface="Times New Roman"/>
                <a:cs typeface="Times New Roman"/>
              </a:rPr>
              <a:t>of </a:t>
            </a:r>
            <a:r>
              <a:rPr sz="1200" dirty="0">
                <a:latin typeface="Times New Roman"/>
                <a:cs typeface="Times New Roman"/>
              </a:rPr>
              <a:t>the </a:t>
            </a:r>
            <a:r>
              <a:rPr sz="1200" spc="-5" dirty="0">
                <a:latin typeface="Times New Roman"/>
                <a:cs typeface="Times New Roman"/>
              </a:rPr>
              <a:t>equipment </a:t>
            </a:r>
            <a:r>
              <a:rPr sz="1200" dirty="0">
                <a:latin typeface="Times New Roman"/>
                <a:cs typeface="Times New Roman"/>
              </a:rPr>
              <a:t>to distinguish </a:t>
            </a:r>
            <a:r>
              <a:rPr sz="1200" spc="-5" dirty="0">
                <a:latin typeface="Times New Roman"/>
                <a:cs typeface="Times New Roman"/>
              </a:rPr>
              <a:t>small  </a:t>
            </a:r>
            <a:r>
              <a:rPr sz="1200" dirty="0">
                <a:latin typeface="Times New Roman"/>
                <a:cs typeface="Times New Roman"/>
              </a:rPr>
              <a:t>differences in</a:t>
            </a:r>
            <a:r>
              <a:rPr sz="1200" spc="-100" dirty="0">
                <a:latin typeface="Times New Roman"/>
                <a:cs typeface="Times New Roman"/>
              </a:rPr>
              <a:t> </a:t>
            </a:r>
            <a:r>
              <a:rPr sz="1200" dirty="0">
                <a:latin typeface="Times New Roman"/>
                <a:cs typeface="Times New Roman"/>
              </a:rPr>
              <a:t>phase</a:t>
            </a:r>
            <a:endParaRPr sz="1200">
              <a:latin typeface="Times New Roman"/>
              <a:cs typeface="Times New Roman"/>
            </a:endParaRPr>
          </a:p>
          <a:p>
            <a:pPr marL="927100">
              <a:lnSpc>
                <a:spcPts val="1475"/>
              </a:lnSpc>
            </a:pPr>
            <a:r>
              <a:rPr sz="1350" spc="-5" dirty="0">
                <a:latin typeface="Arial"/>
                <a:cs typeface="Arial"/>
              </a:rPr>
              <a:t>–</a:t>
            </a:r>
            <a:r>
              <a:rPr sz="1200" spc="-5" dirty="0">
                <a:latin typeface="Times New Roman"/>
                <a:cs typeface="Times New Roman"/>
              </a:rPr>
              <a:t>This factor limits </a:t>
            </a:r>
            <a:r>
              <a:rPr sz="1200" dirty="0">
                <a:latin typeface="Times New Roman"/>
                <a:cs typeface="Times New Roman"/>
              </a:rPr>
              <a:t>its </a:t>
            </a:r>
            <a:r>
              <a:rPr sz="1200" spc="-5" dirty="0">
                <a:latin typeface="Times New Roman"/>
                <a:cs typeface="Times New Roman"/>
              </a:rPr>
              <a:t>potential </a:t>
            </a:r>
            <a:r>
              <a:rPr sz="1200" dirty="0">
                <a:latin typeface="Times New Roman"/>
                <a:cs typeface="Times New Roman"/>
              </a:rPr>
              <a:t>bit</a:t>
            </a:r>
            <a:r>
              <a:rPr sz="1200" spc="15"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marL="927100" marR="5080">
              <a:lnSpc>
                <a:spcPts val="1370"/>
              </a:lnSpc>
              <a:spcBef>
                <a:spcPts val="204"/>
              </a:spcBef>
            </a:pPr>
            <a:r>
              <a:rPr sz="1350" spc="-5" dirty="0">
                <a:latin typeface="Arial"/>
                <a:cs typeface="Arial"/>
              </a:rPr>
              <a:t>–</a:t>
            </a:r>
            <a:r>
              <a:rPr sz="1200" spc="-5" dirty="0">
                <a:latin typeface="Times New Roman"/>
                <a:cs typeface="Times New Roman"/>
              </a:rPr>
              <a:t>So far we have been </a:t>
            </a:r>
            <a:r>
              <a:rPr sz="1200" dirty="0">
                <a:latin typeface="Times New Roman"/>
                <a:cs typeface="Times New Roman"/>
              </a:rPr>
              <a:t>changing </a:t>
            </a:r>
            <a:r>
              <a:rPr sz="1200" spc="-5" dirty="0">
                <a:latin typeface="Times New Roman"/>
                <a:cs typeface="Times New Roman"/>
              </a:rPr>
              <a:t>only of </a:t>
            </a:r>
            <a:r>
              <a:rPr sz="1200" dirty="0">
                <a:latin typeface="Times New Roman"/>
                <a:cs typeface="Times New Roman"/>
              </a:rPr>
              <a:t>the characteristics </a:t>
            </a:r>
            <a:r>
              <a:rPr sz="1200" spc="-5" dirty="0">
                <a:latin typeface="Times New Roman"/>
                <a:cs typeface="Times New Roman"/>
              </a:rPr>
              <a:t>of </a:t>
            </a:r>
            <a:r>
              <a:rPr sz="1200" dirty="0">
                <a:latin typeface="Times New Roman"/>
                <a:cs typeface="Times New Roman"/>
              </a:rPr>
              <a:t>the </a:t>
            </a:r>
            <a:r>
              <a:rPr sz="1200" spc="-10" dirty="0">
                <a:latin typeface="Times New Roman"/>
                <a:cs typeface="Times New Roman"/>
              </a:rPr>
              <a:t>sine  </a:t>
            </a:r>
            <a:r>
              <a:rPr sz="1200" dirty="0">
                <a:latin typeface="Times New Roman"/>
                <a:cs typeface="Times New Roman"/>
              </a:rPr>
              <a:t>wave, But what if </a:t>
            </a:r>
            <a:r>
              <a:rPr sz="1200" spc="-5" dirty="0">
                <a:latin typeface="Times New Roman"/>
                <a:cs typeface="Times New Roman"/>
              </a:rPr>
              <a:t>we </a:t>
            </a:r>
            <a:r>
              <a:rPr sz="1200" dirty="0">
                <a:latin typeface="Times New Roman"/>
                <a:cs typeface="Times New Roman"/>
              </a:rPr>
              <a:t>alter</a:t>
            </a:r>
            <a:r>
              <a:rPr sz="1200" spc="-90" dirty="0">
                <a:latin typeface="Times New Roman"/>
                <a:cs typeface="Times New Roman"/>
              </a:rPr>
              <a:t> </a:t>
            </a:r>
            <a:r>
              <a:rPr sz="1200" dirty="0">
                <a:latin typeface="Times New Roman"/>
                <a:cs typeface="Times New Roman"/>
              </a:rPr>
              <a:t>two</a:t>
            </a:r>
            <a:endParaRPr sz="1200">
              <a:latin typeface="Times New Roman"/>
              <a:cs typeface="Times New Roman"/>
            </a:endParaRPr>
          </a:p>
          <a:p>
            <a:pPr>
              <a:lnSpc>
                <a:spcPct val="100000"/>
              </a:lnSpc>
              <a:spcBef>
                <a:spcPts val="20"/>
              </a:spcBef>
            </a:pPr>
            <a:endParaRPr sz="11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What should these two characteristics</a:t>
            </a:r>
            <a:r>
              <a:rPr sz="1200" spc="-75" dirty="0">
                <a:latin typeface="Times New Roman"/>
                <a:cs typeface="Times New Roman"/>
              </a:rPr>
              <a:t> </a:t>
            </a:r>
            <a:r>
              <a:rPr sz="1200" spc="-5" dirty="0">
                <a:latin typeface="Times New Roman"/>
                <a:cs typeface="Times New Roman"/>
              </a:rPr>
              <a:t>be?</a:t>
            </a:r>
            <a:endParaRPr sz="1200">
              <a:latin typeface="Times New Roman"/>
              <a:cs typeface="Times New Roman"/>
            </a:endParaRPr>
          </a:p>
          <a:p>
            <a:pPr marL="241300" indent="-228600">
              <a:lnSpc>
                <a:spcPts val="1380"/>
              </a:lnSpc>
              <a:buFont typeface="Courier New"/>
              <a:buChar char="o"/>
              <a:tabLst>
                <a:tab pos="241300" algn="l"/>
              </a:tabLst>
            </a:pPr>
            <a:r>
              <a:rPr sz="1200" dirty="0">
                <a:latin typeface="Times New Roman"/>
                <a:cs typeface="Times New Roman"/>
              </a:rPr>
              <a:t>BW </a:t>
            </a:r>
            <a:r>
              <a:rPr sz="1200" spc="-5" dirty="0">
                <a:latin typeface="Times New Roman"/>
                <a:cs typeface="Times New Roman"/>
              </a:rPr>
              <a:t>limitations make combination of FSK </a:t>
            </a:r>
            <a:r>
              <a:rPr sz="1200" dirty="0">
                <a:latin typeface="Times New Roman"/>
                <a:cs typeface="Times New Roman"/>
              </a:rPr>
              <a:t>with other </a:t>
            </a:r>
            <a:r>
              <a:rPr sz="1200" spc="-5" dirty="0">
                <a:latin typeface="Times New Roman"/>
                <a:cs typeface="Times New Roman"/>
              </a:rPr>
              <a:t>changes </a:t>
            </a:r>
            <a:r>
              <a:rPr sz="1200" dirty="0">
                <a:latin typeface="Times New Roman"/>
                <a:cs typeface="Times New Roman"/>
              </a:rPr>
              <a:t>practically</a:t>
            </a:r>
            <a:r>
              <a:rPr sz="1200" spc="35" dirty="0">
                <a:latin typeface="Times New Roman"/>
                <a:cs typeface="Times New Roman"/>
              </a:rPr>
              <a:t> </a:t>
            </a:r>
            <a:r>
              <a:rPr sz="1200" dirty="0">
                <a:latin typeface="Times New Roman"/>
                <a:cs typeface="Times New Roman"/>
              </a:rPr>
              <a:t>useless</a:t>
            </a:r>
            <a:endParaRPr sz="1200">
              <a:latin typeface="Times New Roman"/>
              <a:cs typeface="Times New Roman"/>
            </a:endParaRPr>
          </a:p>
          <a:p>
            <a:pPr marL="241300" indent="-228600">
              <a:lnSpc>
                <a:spcPts val="1380"/>
              </a:lnSpc>
              <a:buFont typeface="Courier New"/>
              <a:buChar char="o"/>
              <a:tabLst>
                <a:tab pos="241300" algn="l"/>
              </a:tabLst>
            </a:pPr>
            <a:r>
              <a:rPr sz="1200" spc="-5" dirty="0">
                <a:latin typeface="Times New Roman"/>
                <a:cs typeface="Times New Roman"/>
              </a:rPr>
              <a:t>Why not combine ASK and</a:t>
            </a:r>
            <a:r>
              <a:rPr sz="1200" spc="-40" dirty="0">
                <a:latin typeface="Times New Roman"/>
                <a:cs typeface="Times New Roman"/>
              </a:rPr>
              <a:t> </a:t>
            </a:r>
            <a:r>
              <a:rPr sz="1200" spc="-10" dirty="0">
                <a:latin typeface="Times New Roman"/>
                <a:cs typeface="Times New Roman"/>
              </a:rPr>
              <a:t>PSK?</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‘x’ variation in phase and ‘y variations in </a:t>
            </a:r>
            <a:r>
              <a:rPr sz="1200" spc="-5" dirty="0">
                <a:latin typeface="Times New Roman"/>
                <a:cs typeface="Times New Roman"/>
              </a:rPr>
              <a:t>amplitude result </a:t>
            </a:r>
            <a:r>
              <a:rPr sz="1200" dirty="0">
                <a:latin typeface="Times New Roman"/>
                <a:cs typeface="Times New Roman"/>
              </a:rPr>
              <a:t>into a </a:t>
            </a:r>
            <a:r>
              <a:rPr sz="1200" spc="-5" dirty="0">
                <a:latin typeface="Times New Roman"/>
                <a:cs typeface="Times New Roman"/>
              </a:rPr>
              <a:t>total </a:t>
            </a:r>
            <a:r>
              <a:rPr sz="1200" dirty="0">
                <a:latin typeface="Times New Roman"/>
                <a:cs typeface="Times New Roman"/>
              </a:rPr>
              <a:t>of x * y  </a:t>
            </a:r>
            <a:r>
              <a:rPr sz="1200" spc="-5" dirty="0">
                <a:latin typeface="Times New Roman"/>
                <a:cs typeface="Times New Roman"/>
              </a:rPr>
              <a:t>variations </a:t>
            </a:r>
            <a:r>
              <a:rPr sz="1200" dirty="0">
                <a:latin typeface="Times New Roman"/>
                <a:cs typeface="Times New Roman"/>
              </a:rPr>
              <a:t>and corresponding </a:t>
            </a:r>
            <a:r>
              <a:rPr sz="1200" spc="-5" dirty="0">
                <a:latin typeface="Times New Roman"/>
                <a:cs typeface="Times New Roman"/>
              </a:rPr>
              <a:t>no. of bits per</a:t>
            </a:r>
            <a:r>
              <a:rPr sz="1200" spc="-75" dirty="0">
                <a:latin typeface="Times New Roman"/>
                <a:cs typeface="Times New Roman"/>
              </a:rPr>
              <a:t> </a:t>
            </a:r>
            <a:r>
              <a:rPr sz="1200" spc="-5" dirty="0">
                <a:latin typeface="Times New Roman"/>
                <a:cs typeface="Times New Roman"/>
              </a:rPr>
              <a:t>variation</a:t>
            </a:r>
            <a:endParaRPr sz="1200">
              <a:latin typeface="Times New Roman"/>
              <a:cs typeface="Times New Roman"/>
            </a:endParaRPr>
          </a:p>
          <a:p>
            <a:pPr>
              <a:lnSpc>
                <a:spcPct val="100000"/>
              </a:lnSpc>
              <a:spcBef>
                <a:spcPts val="30"/>
              </a:spcBef>
            </a:pPr>
            <a:endParaRPr sz="1100">
              <a:latin typeface="Times New Roman"/>
              <a:cs typeface="Times New Roman"/>
            </a:endParaRPr>
          </a:p>
          <a:p>
            <a:pPr marL="1352550">
              <a:lnSpc>
                <a:spcPct val="100000"/>
              </a:lnSpc>
            </a:pPr>
            <a:r>
              <a:rPr sz="1200" b="1" u="heavy" spc="-5" dirty="0">
                <a:latin typeface="Times New Roman"/>
                <a:cs typeface="Times New Roman"/>
              </a:rPr>
              <a:t>Quadrature Amplitude Modulation</a:t>
            </a:r>
            <a:r>
              <a:rPr sz="1200" b="1" u="heavy" spc="-80" dirty="0">
                <a:latin typeface="Times New Roman"/>
                <a:cs typeface="Times New Roman"/>
              </a:rPr>
              <a:t> </a:t>
            </a:r>
            <a:r>
              <a:rPr sz="1200" b="1" u="heavy" dirty="0">
                <a:latin typeface="Times New Roman"/>
                <a:cs typeface="Times New Roman"/>
              </a:rPr>
              <a:t>(QAM</a:t>
            </a:r>
            <a:r>
              <a:rPr sz="1200" b="1" dirty="0">
                <a:latin typeface="Times New Roman"/>
                <a:cs typeface="Times New Roman"/>
              </a:rPr>
              <a:t>)</a:t>
            </a:r>
            <a:endParaRPr sz="1200">
              <a:latin typeface="Times New Roman"/>
              <a:cs typeface="Times New Roman"/>
            </a:endParaRPr>
          </a:p>
        </p:txBody>
      </p:sp>
      <p:sp>
        <p:nvSpPr>
          <p:cNvPr id="8" name="object 8"/>
          <p:cNvSpPr/>
          <p:nvPr/>
        </p:nvSpPr>
        <p:spPr>
          <a:xfrm>
            <a:off x="1738883" y="6014465"/>
            <a:ext cx="4321644" cy="1924812"/>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130300" y="8102345"/>
            <a:ext cx="5531485" cy="1595755"/>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Variation </a:t>
            </a:r>
            <a:r>
              <a:rPr sz="1200" b="1" spc="-5" dirty="0">
                <a:latin typeface="Times New Roman"/>
                <a:cs typeface="Times New Roman"/>
              </a:rPr>
              <a:t>of</a:t>
            </a:r>
            <a:r>
              <a:rPr sz="1200" b="1" spc="-100" dirty="0">
                <a:latin typeface="Times New Roman"/>
                <a:cs typeface="Times New Roman"/>
              </a:rPr>
              <a:t> </a:t>
            </a:r>
            <a:r>
              <a:rPr sz="1200" b="1" dirty="0">
                <a:latin typeface="Times New Roman"/>
                <a:cs typeface="Times New Roman"/>
              </a:rPr>
              <a:t>QAM</a:t>
            </a:r>
            <a:endParaRPr sz="1200">
              <a:latin typeface="Times New Roman"/>
              <a:cs typeface="Times New Roman"/>
            </a:endParaRPr>
          </a:p>
          <a:p>
            <a:pPr marL="241300" indent="-228600">
              <a:lnSpc>
                <a:spcPts val="1375"/>
              </a:lnSpc>
              <a:buFont typeface="Courier New"/>
              <a:buChar char="o"/>
              <a:tabLst>
                <a:tab pos="241300" algn="l"/>
              </a:tabLst>
            </a:pPr>
            <a:r>
              <a:rPr sz="1200" dirty="0">
                <a:latin typeface="Times New Roman"/>
                <a:cs typeface="Times New Roman"/>
              </a:rPr>
              <a:t>Variations of </a:t>
            </a:r>
            <a:r>
              <a:rPr sz="1200" spc="-5" dirty="0">
                <a:latin typeface="Times New Roman"/>
                <a:cs typeface="Times New Roman"/>
              </a:rPr>
              <a:t>QAM </a:t>
            </a:r>
            <a:r>
              <a:rPr sz="1200" dirty="0">
                <a:latin typeface="Times New Roman"/>
                <a:cs typeface="Times New Roman"/>
              </a:rPr>
              <a:t>are</a:t>
            </a:r>
            <a:r>
              <a:rPr sz="1200" spc="-55" dirty="0">
                <a:latin typeface="Times New Roman"/>
                <a:cs typeface="Times New Roman"/>
              </a:rPr>
              <a:t> </a:t>
            </a:r>
            <a:r>
              <a:rPr sz="1200" spc="-5" dirty="0">
                <a:latin typeface="Times New Roman"/>
                <a:cs typeface="Times New Roman"/>
              </a:rPr>
              <a:t>numerous</a:t>
            </a:r>
            <a:endParaRPr sz="1200">
              <a:latin typeface="Times New Roman"/>
              <a:cs typeface="Times New Roman"/>
            </a:endParaRPr>
          </a:p>
          <a:p>
            <a:pPr marL="241300" marR="5080" indent="-228600">
              <a:lnSpc>
                <a:spcPts val="1380"/>
              </a:lnSpc>
              <a:spcBef>
                <a:spcPts val="65"/>
              </a:spcBef>
              <a:buFont typeface="Courier New"/>
              <a:buChar char="o"/>
              <a:tabLst>
                <a:tab pos="241300" algn="l"/>
              </a:tabLst>
            </a:pPr>
            <a:r>
              <a:rPr sz="1200" dirty="0">
                <a:latin typeface="Times New Roman"/>
                <a:cs typeface="Times New Roman"/>
              </a:rPr>
              <a:t>Any </a:t>
            </a:r>
            <a:r>
              <a:rPr sz="1200" spc="-5" dirty="0">
                <a:latin typeface="Times New Roman"/>
                <a:cs typeface="Times New Roman"/>
              </a:rPr>
              <a:t>measurable amount </a:t>
            </a:r>
            <a:r>
              <a:rPr sz="1200" dirty="0">
                <a:latin typeface="Times New Roman"/>
                <a:cs typeface="Times New Roman"/>
              </a:rPr>
              <a:t>changes in </a:t>
            </a:r>
            <a:r>
              <a:rPr sz="1200" spc="-5" dirty="0">
                <a:latin typeface="Times New Roman"/>
                <a:cs typeface="Times New Roman"/>
              </a:rPr>
              <a:t>amplitude </a:t>
            </a:r>
            <a:r>
              <a:rPr sz="1200" dirty="0">
                <a:latin typeface="Times New Roman"/>
                <a:cs typeface="Times New Roman"/>
              </a:rPr>
              <a:t>can be </a:t>
            </a:r>
            <a:r>
              <a:rPr sz="1200" spc="-5" dirty="0">
                <a:latin typeface="Times New Roman"/>
                <a:cs typeface="Times New Roman"/>
              </a:rPr>
              <a:t>combined </a:t>
            </a:r>
            <a:r>
              <a:rPr sz="1200" dirty="0">
                <a:latin typeface="Times New Roman"/>
                <a:cs typeface="Times New Roman"/>
              </a:rPr>
              <a:t>with </a:t>
            </a:r>
            <a:r>
              <a:rPr sz="1200" spc="-5" dirty="0">
                <a:latin typeface="Times New Roman"/>
                <a:cs typeface="Times New Roman"/>
              </a:rPr>
              <a:t>any measurable  </a:t>
            </a:r>
            <a:r>
              <a:rPr sz="1200" dirty="0">
                <a:latin typeface="Times New Roman"/>
                <a:cs typeface="Times New Roman"/>
              </a:rPr>
              <a:t>no. of changes in</a:t>
            </a:r>
            <a:r>
              <a:rPr sz="1200" spc="-110" dirty="0">
                <a:latin typeface="Times New Roman"/>
                <a:cs typeface="Times New Roman"/>
              </a:rPr>
              <a:t> </a:t>
            </a:r>
            <a:r>
              <a:rPr sz="1200" dirty="0">
                <a:latin typeface="Times New Roman"/>
                <a:cs typeface="Times New Roman"/>
              </a:rPr>
              <a:t>Phase</a:t>
            </a:r>
            <a:endParaRPr sz="1200">
              <a:latin typeface="Times New Roman"/>
              <a:cs typeface="Times New Roman"/>
            </a:endParaRPr>
          </a:p>
          <a:p>
            <a:pPr>
              <a:lnSpc>
                <a:spcPct val="100000"/>
              </a:lnSpc>
              <a:spcBef>
                <a:spcPts val="30"/>
              </a:spcBef>
              <a:buFont typeface="Courier New"/>
              <a:buChar char="o"/>
            </a:pPr>
            <a:endParaRPr sz="1100">
              <a:latin typeface="Times New Roman"/>
              <a:cs typeface="Times New Roman"/>
            </a:endParaRPr>
          </a:p>
          <a:p>
            <a:pPr marL="698500" lvl="1" indent="-228600">
              <a:lnSpc>
                <a:spcPts val="1405"/>
              </a:lnSpc>
              <a:buFont typeface="Meiryo"/>
              <a:buChar char="➢"/>
              <a:tabLst>
                <a:tab pos="698500" algn="l"/>
              </a:tabLst>
            </a:pPr>
            <a:r>
              <a:rPr sz="1200" b="1" dirty="0">
                <a:latin typeface="Times New Roman"/>
                <a:cs typeface="Times New Roman"/>
              </a:rPr>
              <a:t>4 QAM &amp; 8 QAM</a:t>
            </a:r>
            <a:r>
              <a:rPr sz="1200" b="1" spc="-80" dirty="0">
                <a:latin typeface="Times New Roman"/>
                <a:cs typeface="Times New Roman"/>
              </a:rPr>
              <a:t> </a:t>
            </a:r>
            <a:r>
              <a:rPr sz="1200" b="1" spc="-5" dirty="0">
                <a:latin typeface="Times New Roman"/>
                <a:cs typeface="Times New Roman"/>
              </a:rPr>
              <a:t>(Figure)</a:t>
            </a:r>
            <a:endParaRPr sz="1200">
              <a:latin typeface="Times New Roman"/>
              <a:cs typeface="Times New Roman"/>
            </a:endParaRPr>
          </a:p>
          <a:p>
            <a:pPr marL="927100" lvl="2" indent="-228600">
              <a:lnSpc>
                <a:spcPts val="1375"/>
              </a:lnSpc>
              <a:buFont typeface="Courier New"/>
              <a:buChar char="o"/>
              <a:tabLst>
                <a:tab pos="927100" algn="l"/>
              </a:tabLst>
            </a:pPr>
            <a:r>
              <a:rPr sz="1200" dirty="0">
                <a:latin typeface="Times New Roman"/>
                <a:cs typeface="Times New Roman"/>
              </a:rPr>
              <a:t>In both case no. of </a:t>
            </a:r>
            <a:r>
              <a:rPr sz="1200" spc="-5" dirty="0">
                <a:latin typeface="Times New Roman"/>
                <a:cs typeface="Times New Roman"/>
              </a:rPr>
              <a:t>amplitude </a:t>
            </a:r>
            <a:r>
              <a:rPr sz="1200" dirty="0">
                <a:latin typeface="Times New Roman"/>
                <a:cs typeface="Times New Roman"/>
              </a:rPr>
              <a:t>shifts is </a:t>
            </a:r>
            <a:r>
              <a:rPr sz="1200" spc="-5" dirty="0">
                <a:latin typeface="Times New Roman"/>
                <a:cs typeface="Times New Roman"/>
              </a:rPr>
              <a:t>more </a:t>
            </a:r>
            <a:r>
              <a:rPr sz="1200" dirty="0">
                <a:latin typeface="Times New Roman"/>
                <a:cs typeface="Times New Roman"/>
              </a:rPr>
              <a:t>than the no. of phase</a:t>
            </a:r>
            <a:r>
              <a:rPr sz="1200" spc="-90" dirty="0">
                <a:latin typeface="Times New Roman"/>
                <a:cs typeface="Times New Roman"/>
              </a:rPr>
              <a:t> </a:t>
            </a:r>
            <a:r>
              <a:rPr sz="1200" dirty="0">
                <a:latin typeface="Times New Roman"/>
                <a:cs typeface="Times New Roman"/>
              </a:rPr>
              <a:t>shifts</a:t>
            </a:r>
            <a:endParaRPr sz="1200">
              <a:latin typeface="Times New Roman"/>
              <a:cs typeface="Times New Roman"/>
            </a:endParaRPr>
          </a:p>
          <a:p>
            <a:pPr marL="927100" marR="5080" lvl="2" indent="-228600">
              <a:lnSpc>
                <a:spcPts val="1380"/>
              </a:lnSpc>
              <a:spcBef>
                <a:spcPts val="65"/>
              </a:spcBef>
              <a:buFont typeface="Courier New"/>
              <a:buChar char="o"/>
              <a:tabLst>
                <a:tab pos="927100" algn="l"/>
              </a:tabLst>
            </a:pPr>
            <a:r>
              <a:rPr sz="1200" dirty="0">
                <a:latin typeface="Times New Roman"/>
                <a:cs typeface="Times New Roman"/>
              </a:rPr>
              <a:t>Because </a:t>
            </a:r>
            <a:r>
              <a:rPr sz="1200" spc="-5" dirty="0">
                <a:latin typeface="Times New Roman"/>
                <a:cs typeface="Times New Roman"/>
              </a:rPr>
              <a:t>amplitude changes </a:t>
            </a:r>
            <a:r>
              <a:rPr sz="1200" dirty="0">
                <a:latin typeface="Times New Roman"/>
                <a:cs typeface="Times New Roman"/>
              </a:rPr>
              <a:t>are </a:t>
            </a:r>
            <a:r>
              <a:rPr sz="1200" spc="-5" dirty="0">
                <a:latin typeface="Times New Roman"/>
                <a:cs typeface="Times New Roman"/>
              </a:rPr>
              <a:t>susceptible </a:t>
            </a:r>
            <a:r>
              <a:rPr sz="1200" dirty="0">
                <a:latin typeface="Times New Roman"/>
                <a:cs typeface="Times New Roman"/>
              </a:rPr>
              <a:t>to Noise , </a:t>
            </a:r>
            <a:r>
              <a:rPr sz="1200" spc="-5" dirty="0">
                <a:latin typeface="Times New Roman"/>
                <a:cs typeface="Times New Roman"/>
              </a:rPr>
              <a:t>number </a:t>
            </a:r>
            <a:r>
              <a:rPr sz="1200" dirty="0">
                <a:latin typeface="Times New Roman"/>
                <a:cs typeface="Times New Roman"/>
              </a:rPr>
              <a:t>of </a:t>
            </a:r>
            <a:r>
              <a:rPr sz="1200" spc="-5" dirty="0">
                <a:latin typeface="Times New Roman"/>
                <a:cs typeface="Times New Roman"/>
              </a:rPr>
              <a:t>phase  shifts </a:t>
            </a:r>
            <a:r>
              <a:rPr sz="1200" dirty="0">
                <a:latin typeface="Times New Roman"/>
                <a:cs typeface="Times New Roman"/>
              </a:rPr>
              <a:t>used </a:t>
            </a:r>
            <a:r>
              <a:rPr sz="1200" spc="-5" dirty="0">
                <a:latin typeface="Times New Roman"/>
                <a:cs typeface="Times New Roman"/>
              </a:rPr>
              <a:t>by QAM </a:t>
            </a:r>
            <a:r>
              <a:rPr sz="1200" dirty="0">
                <a:latin typeface="Times New Roman"/>
                <a:cs typeface="Times New Roman"/>
              </a:rPr>
              <a:t>is always </a:t>
            </a:r>
            <a:r>
              <a:rPr sz="1200" spc="-5" dirty="0">
                <a:latin typeface="Times New Roman"/>
                <a:cs typeface="Times New Roman"/>
              </a:rPr>
              <a:t>larger </a:t>
            </a:r>
            <a:r>
              <a:rPr sz="1200" dirty="0">
                <a:latin typeface="Times New Roman"/>
                <a:cs typeface="Times New Roman"/>
              </a:rPr>
              <a:t>than the </a:t>
            </a:r>
            <a:r>
              <a:rPr sz="1200" spc="-5" dirty="0">
                <a:latin typeface="Times New Roman"/>
                <a:cs typeface="Times New Roman"/>
              </a:rPr>
              <a:t>amplitude</a:t>
            </a:r>
            <a:r>
              <a:rPr sz="1200" spc="-10" dirty="0">
                <a:latin typeface="Times New Roman"/>
                <a:cs typeface="Times New Roman"/>
              </a:rPr>
              <a:t> </a:t>
            </a:r>
            <a:r>
              <a:rPr sz="1200" spc="-5" dirty="0">
                <a:latin typeface="Times New Roman"/>
                <a:cs typeface="Times New Roman"/>
              </a:rPr>
              <a:t>shifts</a:t>
            </a:r>
            <a:endParaRPr sz="1200">
              <a:latin typeface="Times New Roman"/>
              <a:cs typeface="Times New Roman"/>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92</a:t>
            </a:fld>
            <a:endParaRPr dirty="0"/>
          </a:p>
        </p:txBody>
      </p:sp>
    </p:spTree>
    <p:extLst>
      <p:ext uri="{BB962C8B-B14F-4D97-AF65-F5344CB8AC3E}">
        <p14:creationId xmlns:p14="http://schemas.microsoft.com/office/powerpoint/2010/main" val="1196400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957576" y="1254252"/>
            <a:ext cx="1875789" cy="194945"/>
          </a:xfrm>
          <a:prstGeom prst="rect">
            <a:avLst/>
          </a:prstGeom>
        </p:spPr>
        <p:txBody>
          <a:bodyPr vert="horz" wrap="square" lIns="0" tIns="0" rIns="0" bIns="0" rtlCol="0">
            <a:spAutoFit/>
          </a:bodyPr>
          <a:lstStyle/>
          <a:p>
            <a:pPr marL="12700">
              <a:lnSpc>
                <a:spcPct val="100000"/>
              </a:lnSpc>
            </a:pPr>
            <a:r>
              <a:rPr sz="1200" b="1" u="heavy" dirty="0">
                <a:latin typeface="Times New Roman"/>
                <a:cs typeface="Times New Roman"/>
              </a:rPr>
              <a:t>Time domain plot of 8</a:t>
            </a:r>
            <a:r>
              <a:rPr sz="1200" b="1" u="heavy" spc="-130" dirty="0">
                <a:latin typeface="Times New Roman"/>
                <a:cs typeface="Times New Roman"/>
              </a:rPr>
              <a:t> </a:t>
            </a:r>
            <a:r>
              <a:rPr sz="1200" b="1" u="heavy" dirty="0">
                <a:latin typeface="Times New Roman"/>
                <a:cs typeface="Times New Roman"/>
              </a:rPr>
              <a:t>QAM</a:t>
            </a:r>
            <a:endParaRPr sz="1200">
              <a:latin typeface="Times New Roman"/>
              <a:cs typeface="Times New Roman"/>
            </a:endParaRPr>
          </a:p>
        </p:txBody>
      </p:sp>
      <p:sp>
        <p:nvSpPr>
          <p:cNvPr id="7" name="object 7"/>
          <p:cNvSpPr txBox="1"/>
          <p:nvPr/>
        </p:nvSpPr>
        <p:spPr>
          <a:xfrm>
            <a:off x="2682494" y="4424921"/>
            <a:ext cx="2426335" cy="194945"/>
          </a:xfrm>
          <a:prstGeom prst="rect">
            <a:avLst/>
          </a:prstGeom>
        </p:spPr>
        <p:txBody>
          <a:bodyPr vert="horz" wrap="square" lIns="0" tIns="0" rIns="0" bIns="0" rtlCol="0">
            <a:spAutoFit/>
          </a:bodyPr>
          <a:lstStyle/>
          <a:p>
            <a:pPr marL="12700">
              <a:lnSpc>
                <a:spcPct val="100000"/>
              </a:lnSpc>
            </a:pPr>
            <a:r>
              <a:rPr sz="1200" b="1" u="heavy" dirty="0">
                <a:latin typeface="Times New Roman"/>
                <a:cs typeface="Times New Roman"/>
              </a:rPr>
              <a:t>Three possible </a:t>
            </a:r>
            <a:r>
              <a:rPr sz="1200" b="1" u="heavy" spc="-5" dirty="0">
                <a:latin typeface="Times New Roman"/>
                <a:cs typeface="Times New Roman"/>
              </a:rPr>
              <a:t>variations </a:t>
            </a:r>
            <a:r>
              <a:rPr sz="1200" b="1" u="heavy" dirty="0">
                <a:latin typeface="Times New Roman"/>
                <a:cs typeface="Times New Roman"/>
              </a:rPr>
              <a:t>of 16</a:t>
            </a:r>
            <a:r>
              <a:rPr sz="1200" b="1" u="heavy" spc="-75" dirty="0">
                <a:latin typeface="Times New Roman"/>
                <a:cs typeface="Times New Roman"/>
              </a:rPr>
              <a:t> </a:t>
            </a:r>
            <a:r>
              <a:rPr sz="1200" b="1" u="heavy" dirty="0">
                <a:latin typeface="Times New Roman"/>
                <a:cs typeface="Times New Roman"/>
              </a:rPr>
              <a:t>QAM</a:t>
            </a:r>
            <a:endParaRPr sz="1200">
              <a:latin typeface="Times New Roman"/>
              <a:cs typeface="Times New Roman"/>
            </a:endParaRPr>
          </a:p>
        </p:txBody>
      </p:sp>
      <p:sp>
        <p:nvSpPr>
          <p:cNvPr id="8" name="object 8"/>
          <p:cNvSpPr/>
          <p:nvPr/>
        </p:nvSpPr>
        <p:spPr>
          <a:xfrm>
            <a:off x="1609344" y="1615439"/>
            <a:ext cx="4573727" cy="247040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552955" y="4786121"/>
            <a:ext cx="4692192" cy="1636776"/>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130300" y="6761974"/>
            <a:ext cx="5532120" cy="2822575"/>
          </a:xfrm>
          <a:prstGeom prst="rect">
            <a:avLst/>
          </a:prstGeom>
        </p:spPr>
        <p:txBody>
          <a:bodyPr vert="horz" wrap="square" lIns="0" tIns="0" rIns="0" bIns="0" rtlCol="0">
            <a:spAutoFit/>
          </a:bodyPr>
          <a:lstStyle/>
          <a:p>
            <a:pPr marL="2298700" indent="-228600">
              <a:lnSpc>
                <a:spcPts val="1405"/>
              </a:lnSpc>
              <a:buFont typeface="Meiryo"/>
              <a:buChar char="➢"/>
              <a:tabLst>
                <a:tab pos="2298700" algn="l"/>
              </a:tabLst>
            </a:pPr>
            <a:r>
              <a:rPr sz="1200" b="1" spc="-5" dirty="0">
                <a:latin typeface="Times New Roman"/>
                <a:cs typeface="Times New Roman"/>
              </a:rPr>
              <a:t>Bandwidth </a:t>
            </a:r>
            <a:r>
              <a:rPr sz="1200" b="1" dirty="0">
                <a:latin typeface="Times New Roman"/>
                <a:cs typeface="Times New Roman"/>
              </a:rPr>
              <a:t>for</a:t>
            </a:r>
            <a:r>
              <a:rPr sz="1200" b="1" spc="-65" dirty="0">
                <a:latin typeface="Times New Roman"/>
                <a:cs typeface="Times New Roman"/>
              </a:rPr>
              <a:t> </a:t>
            </a:r>
            <a:r>
              <a:rPr sz="1200" b="1" dirty="0">
                <a:latin typeface="Times New Roman"/>
                <a:cs typeface="Times New Roman"/>
              </a:rPr>
              <a:t>QAM</a:t>
            </a:r>
            <a:endParaRPr sz="1200">
              <a:latin typeface="Times New Roman"/>
              <a:cs typeface="Times New Roman"/>
            </a:endParaRPr>
          </a:p>
          <a:p>
            <a:pPr marL="2298700" marR="5080" indent="-228600">
              <a:lnSpc>
                <a:spcPts val="1380"/>
              </a:lnSpc>
              <a:spcBef>
                <a:spcPts val="60"/>
              </a:spcBef>
              <a:buFont typeface="Courier New"/>
              <a:buChar char="o"/>
              <a:tabLst>
                <a:tab pos="2298700" algn="l"/>
              </a:tabLst>
            </a:pPr>
            <a:r>
              <a:rPr sz="1200" dirty="0">
                <a:latin typeface="Times New Roman"/>
                <a:cs typeface="Times New Roman"/>
              </a:rPr>
              <a:t>BW required for </a:t>
            </a:r>
            <a:r>
              <a:rPr sz="1200" spc="-5" dirty="0">
                <a:latin typeface="Times New Roman"/>
                <a:cs typeface="Times New Roman"/>
              </a:rPr>
              <a:t>QAM </a:t>
            </a:r>
            <a:r>
              <a:rPr sz="1200" dirty="0">
                <a:latin typeface="Times New Roman"/>
                <a:cs typeface="Times New Roman"/>
              </a:rPr>
              <a:t>is the </a:t>
            </a:r>
            <a:r>
              <a:rPr sz="1200" spc="-5" dirty="0">
                <a:latin typeface="Times New Roman"/>
                <a:cs typeface="Times New Roman"/>
              </a:rPr>
              <a:t>same </a:t>
            </a:r>
            <a:r>
              <a:rPr sz="1200" dirty="0">
                <a:latin typeface="Times New Roman"/>
                <a:cs typeface="Times New Roman"/>
              </a:rPr>
              <a:t>as in </a:t>
            </a:r>
            <a:r>
              <a:rPr sz="1200" spc="-5" dirty="0">
                <a:latin typeface="Times New Roman"/>
                <a:cs typeface="Times New Roman"/>
              </a:rPr>
              <a:t>the case </a:t>
            </a:r>
            <a:r>
              <a:rPr sz="1200" dirty="0">
                <a:latin typeface="Times New Roman"/>
                <a:cs typeface="Times New Roman"/>
              </a:rPr>
              <a:t>of  </a:t>
            </a:r>
            <a:r>
              <a:rPr sz="1200" spc="-5" dirty="0">
                <a:latin typeface="Times New Roman"/>
                <a:cs typeface="Times New Roman"/>
              </a:rPr>
              <a:t>ASK and</a:t>
            </a:r>
            <a:r>
              <a:rPr sz="1200" spc="-90" dirty="0">
                <a:latin typeface="Times New Roman"/>
                <a:cs typeface="Times New Roman"/>
              </a:rPr>
              <a:t> </a:t>
            </a:r>
            <a:r>
              <a:rPr sz="1200" spc="-5" dirty="0">
                <a:latin typeface="Times New Roman"/>
                <a:cs typeface="Times New Roman"/>
              </a:rPr>
              <a:t>PSK</a:t>
            </a:r>
            <a:endParaRPr sz="1200">
              <a:latin typeface="Times New Roman"/>
              <a:cs typeface="Times New Roman"/>
            </a:endParaRPr>
          </a:p>
          <a:p>
            <a:pPr marL="2298700" indent="-228600">
              <a:lnSpc>
                <a:spcPts val="1315"/>
              </a:lnSpc>
              <a:buFont typeface="Courier New"/>
              <a:buChar char="o"/>
              <a:tabLst>
                <a:tab pos="2298700" algn="l"/>
              </a:tabLst>
            </a:pPr>
            <a:r>
              <a:rPr sz="1200" spc="-5" dirty="0">
                <a:latin typeface="Times New Roman"/>
                <a:cs typeface="Times New Roman"/>
              </a:rPr>
              <a:t>QAM </a:t>
            </a:r>
            <a:r>
              <a:rPr sz="1200" dirty="0">
                <a:latin typeface="Times New Roman"/>
                <a:cs typeface="Times New Roman"/>
              </a:rPr>
              <a:t>has the </a:t>
            </a:r>
            <a:r>
              <a:rPr sz="1200" spc="-5" dirty="0">
                <a:latin typeface="Times New Roman"/>
                <a:cs typeface="Times New Roman"/>
              </a:rPr>
              <a:t>same </a:t>
            </a:r>
            <a:r>
              <a:rPr sz="1200" dirty="0">
                <a:latin typeface="Times New Roman"/>
                <a:cs typeface="Times New Roman"/>
              </a:rPr>
              <a:t>advantages as </a:t>
            </a:r>
            <a:r>
              <a:rPr sz="1200" spc="-5" dirty="0">
                <a:latin typeface="Times New Roman"/>
                <a:cs typeface="Times New Roman"/>
              </a:rPr>
              <a:t>PSK </a:t>
            </a:r>
            <a:r>
              <a:rPr sz="1200" dirty="0">
                <a:latin typeface="Times New Roman"/>
                <a:cs typeface="Times New Roman"/>
              </a:rPr>
              <a:t>over</a:t>
            </a:r>
            <a:r>
              <a:rPr sz="1200" spc="-50" dirty="0">
                <a:latin typeface="Times New Roman"/>
                <a:cs typeface="Times New Roman"/>
              </a:rPr>
              <a:t> </a:t>
            </a:r>
            <a:r>
              <a:rPr sz="1200" spc="-5" dirty="0">
                <a:latin typeface="Times New Roman"/>
                <a:cs typeface="Times New Roman"/>
              </a:rPr>
              <a:t>ASK</a:t>
            </a:r>
            <a:endParaRPr sz="1200">
              <a:latin typeface="Times New Roman"/>
              <a:cs typeface="Times New Roman"/>
            </a:endParaRPr>
          </a:p>
          <a:p>
            <a:pPr marL="2298700" indent="-228600">
              <a:lnSpc>
                <a:spcPts val="1410"/>
              </a:lnSpc>
              <a:buFont typeface="Courier New"/>
              <a:buChar char="o"/>
              <a:tabLst>
                <a:tab pos="2298700" algn="l"/>
              </a:tabLst>
            </a:pPr>
            <a:r>
              <a:rPr sz="1200" dirty="0">
                <a:latin typeface="Times New Roman"/>
                <a:cs typeface="Times New Roman"/>
              </a:rPr>
              <a:t>Bit Baud</a:t>
            </a:r>
            <a:r>
              <a:rPr sz="1200" spc="-100" dirty="0">
                <a:latin typeface="Times New Roman"/>
                <a:cs typeface="Times New Roman"/>
              </a:rPr>
              <a:t> </a:t>
            </a:r>
            <a:r>
              <a:rPr sz="1200" dirty="0">
                <a:latin typeface="Times New Roman"/>
                <a:cs typeface="Times New Roman"/>
              </a:rPr>
              <a:t>Comparison</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u="heavy" dirty="0">
                <a:latin typeface="Times New Roman"/>
                <a:cs typeface="Times New Roman"/>
              </a:rPr>
              <a:t>Bit Baud</a:t>
            </a:r>
            <a:r>
              <a:rPr sz="1200" b="1" u="heavy" spc="-105" dirty="0">
                <a:latin typeface="Times New Roman"/>
                <a:cs typeface="Times New Roman"/>
              </a:rPr>
              <a:t> </a:t>
            </a:r>
            <a:r>
              <a:rPr sz="1200" b="1" u="heavy" dirty="0">
                <a:latin typeface="Times New Roman"/>
                <a:cs typeface="Times New Roman"/>
              </a:rPr>
              <a:t>Comparison</a:t>
            </a:r>
            <a:endParaRPr sz="1200">
              <a:latin typeface="Times New Roman"/>
              <a:cs typeface="Times New Roman"/>
            </a:endParaRPr>
          </a:p>
          <a:p>
            <a:pPr marL="12700">
              <a:lnSpc>
                <a:spcPts val="1405"/>
              </a:lnSpc>
            </a:pPr>
            <a:r>
              <a:rPr sz="1200" spc="-5" dirty="0">
                <a:latin typeface="Times New Roman"/>
                <a:cs typeface="Times New Roman"/>
              </a:rPr>
              <a:t>Consult book section</a:t>
            </a:r>
            <a:r>
              <a:rPr sz="1200" spc="-90" dirty="0">
                <a:latin typeface="Times New Roman"/>
                <a:cs typeface="Times New Roman"/>
              </a:rPr>
              <a:t> </a:t>
            </a:r>
            <a:r>
              <a:rPr sz="1200" spc="-5" dirty="0">
                <a:latin typeface="Times New Roman"/>
                <a:cs typeface="Times New Roman"/>
              </a:rPr>
              <a:t>5.3</a:t>
            </a:r>
            <a:endParaRPr sz="1200">
              <a:latin typeface="Times New Roman"/>
              <a:cs typeface="Times New Roman"/>
            </a:endParaRPr>
          </a:p>
          <a:p>
            <a:pPr>
              <a:lnSpc>
                <a:spcPct val="100000"/>
              </a:lnSpc>
              <a:spcBef>
                <a:spcPts val="5"/>
              </a:spcBef>
            </a:pPr>
            <a:endParaRPr sz="1150">
              <a:latin typeface="Times New Roman"/>
              <a:cs typeface="Times New Roman"/>
            </a:endParaRPr>
          </a:p>
          <a:p>
            <a:pPr marL="12700">
              <a:lnSpc>
                <a:spcPts val="1405"/>
              </a:lnSpc>
              <a:spcBef>
                <a:spcPts val="5"/>
              </a:spcBef>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5.11</a:t>
            </a:r>
            <a:endParaRPr sz="1200">
              <a:latin typeface="Times New Roman"/>
              <a:cs typeface="Times New Roman"/>
            </a:endParaRPr>
          </a:p>
          <a:p>
            <a:pPr marL="12700" marR="5715">
              <a:lnSpc>
                <a:spcPts val="1380"/>
              </a:lnSpc>
              <a:spcBef>
                <a:spcPts val="60"/>
              </a:spcBef>
            </a:pPr>
            <a:r>
              <a:rPr sz="1200" spc="-5" dirty="0">
                <a:latin typeface="Times New Roman"/>
                <a:cs typeface="Times New Roman"/>
              </a:rPr>
              <a:t>A </a:t>
            </a:r>
            <a:r>
              <a:rPr sz="1200" dirty="0">
                <a:latin typeface="Times New Roman"/>
                <a:cs typeface="Times New Roman"/>
              </a:rPr>
              <a:t>constellation </a:t>
            </a:r>
            <a:r>
              <a:rPr sz="1200" spc="-5" dirty="0">
                <a:latin typeface="Times New Roman"/>
                <a:cs typeface="Times New Roman"/>
              </a:rPr>
              <a:t>diagram </a:t>
            </a:r>
            <a:r>
              <a:rPr sz="1200" dirty="0">
                <a:latin typeface="Times New Roman"/>
                <a:cs typeface="Times New Roman"/>
              </a:rPr>
              <a:t>consists </a:t>
            </a:r>
            <a:r>
              <a:rPr sz="1200" spc="-5" dirty="0">
                <a:latin typeface="Times New Roman"/>
                <a:cs typeface="Times New Roman"/>
              </a:rPr>
              <a:t>of </a:t>
            </a:r>
            <a:r>
              <a:rPr sz="1200" dirty="0">
                <a:latin typeface="Times New Roman"/>
                <a:cs typeface="Times New Roman"/>
              </a:rPr>
              <a:t>eight </a:t>
            </a:r>
            <a:r>
              <a:rPr sz="1200" spc="-5" dirty="0">
                <a:latin typeface="Times New Roman"/>
                <a:cs typeface="Times New Roman"/>
              </a:rPr>
              <a:t>equally spaced points on </a:t>
            </a:r>
            <a:r>
              <a:rPr sz="1200" dirty="0">
                <a:latin typeface="Times New Roman"/>
                <a:cs typeface="Times New Roman"/>
              </a:rPr>
              <a:t>a circle. </a:t>
            </a:r>
            <a:r>
              <a:rPr sz="1200" spc="-5" dirty="0">
                <a:latin typeface="Times New Roman"/>
                <a:cs typeface="Times New Roman"/>
              </a:rPr>
              <a:t>If bit rate </a:t>
            </a:r>
            <a:r>
              <a:rPr sz="1200" dirty="0">
                <a:latin typeface="Times New Roman"/>
                <a:cs typeface="Times New Roman"/>
              </a:rPr>
              <a:t>is  </a:t>
            </a:r>
            <a:r>
              <a:rPr sz="1200" spc="-5" dirty="0">
                <a:latin typeface="Times New Roman"/>
                <a:cs typeface="Times New Roman"/>
              </a:rPr>
              <a:t>4800 bps, what is the Baud</a:t>
            </a:r>
            <a:r>
              <a:rPr sz="1200" spc="-75" dirty="0">
                <a:latin typeface="Times New Roman"/>
                <a:cs typeface="Times New Roman"/>
              </a:rPr>
              <a:t> </a:t>
            </a:r>
            <a:r>
              <a:rPr sz="1200" spc="-5" dirty="0">
                <a:latin typeface="Times New Roman"/>
                <a:cs typeface="Times New Roman"/>
              </a:rPr>
              <a:t>Rate?</a:t>
            </a:r>
            <a:endParaRPr sz="1200">
              <a:latin typeface="Times New Roman"/>
              <a:cs typeface="Times New Roman"/>
            </a:endParaRPr>
          </a:p>
          <a:p>
            <a:pPr>
              <a:lnSpc>
                <a:spcPct val="100000"/>
              </a:lnSpc>
              <a:spcBef>
                <a:spcPts val="15"/>
              </a:spcBef>
            </a:pPr>
            <a:endParaRPr sz="1100">
              <a:latin typeface="Times New Roman"/>
              <a:cs typeface="Times New Roman"/>
            </a:endParaRPr>
          </a:p>
          <a:p>
            <a:pPr marL="12700">
              <a:lnSpc>
                <a:spcPts val="1410"/>
              </a:lnSpc>
              <a:spcBef>
                <a:spcPts val="5"/>
              </a:spcBef>
            </a:pPr>
            <a:r>
              <a:rPr sz="1200" b="1" spc="-5" dirty="0">
                <a:latin typeface="Times New Roman"/>
                <a:cs typeface="Times New Roman"/>
              </a:rPr>
              <a:t>Solution</a:t>
            </a:r>
            <a:r>
              <a:rPr sz="1200" spc="-5" dirty="0">
                <a:latin typeface="Times New Roman"/>
                <a:cs typeface="Times New Roman"/>
              </a:rPr>
              <a:t>:</a:t>
            </a:r>
            <a:endParaRPr sz="1200">
              <a:latin typeface="Times New Roman"/>
              <a:cs typeface="Times New Roman"/>
            </a:endParaRPr>
          </a:p>
          <a:p>
            <a:pPr marL="927100" marR="848994">
              <a:lnSpc>
                <a:spcPts val="1380"/>
              </a:lnSpc>
              <a:spcBef>
                <a:spcPts val="65"/>
              </a:spcBef>
            </a:pPr>
            <a:r>
              <a:rPr sz="1200" spc="-5" dirty="0">
                <a:latin typeface="Times New Roman"/>
                <a:cs typeface="Times New Roman"/>
              </a:rPr>
              <a:t>Constellation indicates </a:t>
            </a:r>
            <a:r>
              <a:rPr sz="1200" dirty="0">
                <a:latin typeface="Times New Roman"/>
                <a:cs typeface="Times New Roman"/>
              </a:rPr>
              <a:t>8 </a:t>
            </a:r>
            <a:r>
              <a:rPr sz="1200" spc="-5" dirty="0">
                <a:latin typeface="Times New Roman"/>
                <a:cs typeface="Times New Roman"/>
              </a:rPr>
              <a:t>PSK with </a:t>
            </a:r>
            <a:r>
              <a:rPr sz="1200" dirty="0">
                <a:latin typeface="Times New Roman"/>
                <a:cs typeface="Times New Roman"/>
              </a:rPr>
              <a:t>the points 45 degree apart  </a:t>
            </a:r>
            <a:r>
              <a:rPr sz="1200" spc="-5" dirty="0">
                <a:latin typeface="Times New Roman"/>
                <a:cs typeface="Times New Roman"/>
              </a:rPr>
              <a:t>Baud Rate= 4800 </a:t>
            </a:r>
            <a:r>
              <a:rPr sz="1200" dirty="0">
                <a:latin typeface="Times New Roman"/>
                <a:cs typeface="Times New Roman"/>
              </a:rPr>
              <a:t>/ 3 = </a:t>
            </a:r>
            <a:r>
              <a:rPr sz="1200" spc="-5" dirty="0">
                <a:latin typeface="Times New Roman"/>
                <a:cs typeface="Times New Roman"/>
              </a:rPr>
              <a:t>1600</a:t>
            </a:r>
            <a:r>
              <a:rPr sz="1200" spc="-100" dirty="0">
                <a:latin typeface="Times New Roman"/>
                <a:cs typeface="Times New Roman"/>
              </a:rPr>
              <a:t> </a:t>
            </a:r>
            <a:r>
              <a:rPr sz="1200" spc="-5" dirty="0">
                <a:latin typeface="Times New Roman"/>
                <a:cs typeface="Times New Roman"/>
              </a:rPr>
              <a:t>baud</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93</a:t>
            </a:fld>
            <a:endParaRPr dirty="0"/>
          </a:p>
        </p:txBody>
      </p:sp>
    </p:spTree>
    <p:extLst>
      <p:ext uri="{BB962C8B-B14F-4D97-AF65-F5344CB8AC3E}">
        <p14:creationId xmlns:p14="http://schemas.microsoft.com/office/powerpoint/2010/main" val="17034633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03731"/>
            <a:ext cx="5530850" cy="159575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Digital-to </a:t>
            </a:r>
            <a:r>
              <a:rPr sz="1200" spc="-5" dirty="0">
                <a:latin typeface="Times New Roman"/>
                <a:cs typeface="Times New Roman"/>
              </a:rPr>
              <a:t>Analog</a:t>
            </a:r>
            <a:r>
              <a:rPr sz="1200" spc="-90" dirty="0">
                <a:latin typeface="Times New Roman"/>
                <a:cs typeface="Times New Roman"/>
              </a:rPr>
              <a:t> </a:t>
            </a:r>
            <a:r>
              <a:rPr sz="1200" dirty="0">
                <a:latin typeface="Times New Roman"/>
                <a:cs typeface="Times New Roman"/>
              </a:rPr>
              <a:t>Conversion</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Frequency </a:t>
            </a:r>
            <a:r>
              <a:rPr sz="1200" spc="-5" dirty="0">
                <a:latin typeface="Times New Roman"/>
                <a:cs typeface="Times New Roman"/>
              </a:rPr>
              <a:t>Shift </a:t>
            </a:r>
            <a:r>
              <a:rPr sz="1200" dirty="0">
                <a:latin typeface="Times New Roman"/>
                <a:cs typeface="Times New Roman"/>
              </a:rPr>
              <a:t>Keying</a:t>
            </a:r>
            <a:r>
              <a:rPr sz="1200" spc="-80" dirty="0">
                <a:latin typeface="Times New Roman"/>
                <a:cs typeface="Times New Roman"/>
              </a:rPr>
              <a:t> </a:t>
            </a:r>
            <a:r>
              <a:rPr sz="1200" spc="-5" dirty="0">
                <a:latin typeface="Times New Roman"/>
                <a:cs typeface="Times New Roman"/>
              </a:rPr>
              <a:t>(FSK)</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Phase Shift Keying</a:t>
            </a:r>
            <a:r>
              <a:rPr sz="1200" spc="-80" dirty="0">
                <a:latin typeface="Times New Roman"/>
                <a:cs typeface="Times New Roman"/>
              </a:rPr>
              <a:t> </a:t>
            </a:r>
            <a:r>
              <a:rPr sz="1200" spc="-5" dirty="0">
                <a:latin typeface="Times New Roman"/>
                <a:cs typeface="Times New Roman"/>
              </a:rPr>
              <a:t>(PSK)</a:t>
            </a:r>
            <a:endParaRPr sz="1200">
              <a:latin typeface="Times New Roman"/>
              <a:cs typeface="Times New Roman"/>
            </a:endParaRPr>
          </a:p>
          <a:p>
            <a:pPr marL="469900" indent="-228600">
              <a:lnSpc>
                <a:spcPts val="1410"/>
              </a:lnSpc>
              <a:buFont typeface="Meiryo"/>
              <a:buChar char="*"/>
              <a:tabLst>
                <a:tab pos="469265" algn="l"/>
                <a:tab pos="469900" algn="l"/>
              </a:tabLst>
            </a:pPr>
            <a:r>
              <a:rPr sz="1200" dirty="0">
                <a:latin typeface="Times New Roman"/>
                <a:cs typeface="Times New Roman"/>
              </a:rPr>
              <a:t>Quadrature </a:t>
            </a:r>
            <a:r>
              <a:rPr sz="1200" spc="-5" dirty="0">
                <a:latin typeface="Times New Roman"/>
                <a:cs typeface="Times New Roman"/>
              </a:rPr>
              <a:t>Amplitude </a:t>
            </a:r>
            <a:r>
              <a:rPr sz="1200" dirty="0">
                <a:latin typeface="Times New Roman"/>
                <a:cs typeface="Times New Roman"/>
              </a:rPr>
              <a:t>Modulation</a:t>
            </a:r>
            <a:r>
              <a:rPr sz="1200" spc="-70" dirty="0">
                <a:latin typeface="Times New Roman"/>
                <a:cs typeface="Times New Roman"/>
              </a:rPr>
              <a:t> </a:t>
            </a:r>
            <a:r>
              <a:rPr sz="1200" spc="-5" dirty="0">
                <a:latin typeface="Times New Roman"/>
                <a:cs typeface="Times New Roman"/>
              </a:rPr>
              <a:t>(QAM)</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ts val="140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marR="5080" indent="-228600">
              <a:lnSpc>
                <a:spcPts val="1380"/>
              </a:lnSpc>
              <a:spcBef>
                <a:spcPts val="60"/>
              </a:spcBef>
              <a:buFont typeface="Meiryo"/>
              <a:buChar char="*"/>
              <a:tabLst>
                <a:tab pos="469265" algn="l"/>
                <a:tab pos="469900" algn="l"/>
              </a:tabLst>
            </a:pPr>
            <a:r>
              <a:rPr sz="1200" dirty="0">
                <a:latin typeface="Times New Roman"/>
                <a:cs typeface="Times New Roman"/>
              </a:rPr>
              <a:t>Section 5.3, “Data Communications and Networking” 4th </a:t>
            </a:r>
            <a:r>
              <a:rPr sz="1200" spc="-5" dirty="0">
                <a:latin typeface="Times New Roman"/>
                <a:cs typeface="Times New Roman"/>
              </a:rPr>
              <a:t>Edition </a:t>
            </a:r>
            <a:r>
              <a:rPr sz="1200" dirty="0">
                <a:latin typeface="Times New Roman"/>
                <a:cs typeface="Times New Roman"/>
              </a:rPr>
              <a:t>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7" name="object 7"/>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8" name="object 8"/>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94</a:t>
            </a:fld>
            <a:endParaRPr dirty="0"/>
          </a:p>
        </p:txBody>
      </p:sp>
    </p:spTree>
    <p:extLst>
      <p:ext uri="{BB962C8B-B14F-4D97-AF65-F5344CB8AC3E}">
        <p14:creationId xmlns:p14="http://schemas.microsoft.com/office/powerpoint/2010/main" val="36943038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4297680" cy="1548765"/>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#19</a:t>
            </a:r>
            <a:endParaRPr sz="2000">
              <a:latin typeface="Arial Black"/>
              <a:cs typeface="Arial Black"/>
            </a:endParaRPr>
          </a:p>
          <a:p>
            <a:pPr marL="12700">
              <a:lnSpc>
                <a:spcPct val="100000"/>
              </a:lnSpc>
              <a:spcBef>
                <a:spcPts val="1485"/>
              </a:spcBef>
            </a:pPr>
            <a:r>
              <a:rPr sz="1600" b="1" u="heavy" spc="-5" dirty="0">
                <a:latin typeface="Times New Roman"/>
                <a:cs typeface="Times New Roman"/>
              </a:rPr>
              <a:t>Conversions</a:t>
            </a:r>
            <a:endParaRPr sz="1600">
              <a:latin typeface="Times New Roman"/>
              <a:cs typeface="Times New Roman"/>
            </a:endParaRPr>
          </a:p>
          <a:p>
            <a:pPr>
              <a:lnSpc>
                <a:spcPct val="100000"/>
              </a:lnSpc>
              <a:spcBef>
                <a:spcPts val="50"/>
              </a:spcBef>
            </a:pPr>
            <a:endParaRPr sz="1500">
              <a:latin typeface="Times New Roman"/>
              <a:cs typeface="Times New Roman"/>
            </a:endParaRPr>
          </a:p>
          <a:p>
            <a:pPr marL="469265" indent="-227965">
              <a:lnSpc>
                <a:spcPts val="1645"/>
              </a:lnSpc>
              <a:buFont typeface="Meiryo"/>
              <a:buChar char="❖"/>
              <a:tabLst>
                <a:tab pos="469900" algn="l"/>
              </a:tabLst>
            </a:pPr>
            <a:r>
              <a:rPr sz="1400" b="1" spc="-5" dirty="0">
                <a:latin typeface="Times New Roman"/>
                <a:cs typeface="Times New Roman"/>
              </a:rPr>
              <a:t>Analog To Analog</a:t>
            </a:r>
            <a:r>
              <a:rPr sz="1400" b="1" spc="-15" dirty="0">
                <a:latin typeface="Times New Roman"/>
                <a:cs typeface="Times New Roman"/>
              </a:rPr>
              <a:t> </a:t>
            </a:r>
            <a:r>
              <a:rPr sz="1400" b="1" spc="-5" dirty="0">
                <a:latin typeface="Times New Roman"/>
                <a:cs typeface="Times New Roman"/>
              </a:rPr>
              <a:t>Conversion</a:t>
            </a:r>
            <a:endParaRPr sz="1400">
              <a:latin typeface="Times New Roman"/>
              <a:cs typeface="Times New Roman"/>
            </a:endParaRPr>
          </a:p>
          <a:p>
            <a:pPr marL="698500" lvl="1" indent="-228600">
              <a:lnSpc>
                <a:spcPts val="1375"/>
              </a:lnSpc>
              <a:buFont typeface="Courier New"/>
              <a:buChar char="o"/>
              <a:tabLst>
                <a:tab pos="698500" algn="l"/>
              </a:tabLst>
            </a:pPr>
            <a:r>
              <a:rPr sz="1200" dirty="0">
                <a:latin typeface="Times New Roman"/>
                <a:cs typeface="Times New Roman"/>
              </a:rPr>
              <a:t>Representation of Analog </a:t>
            </a:r>
            <a:r>
              <a:rPr sz="1200" spc="-5" dirty="0">
                <a:latin typeface="Times New Roman"/>
                <a:cs typeface="Times New Roman"/>
              </a:rPr>
              <a:t>information </a:t>
            </a:r>
            <a:r>
              <a:rPr sz="1200" dirty="0">
                <a:latin typeface="Times New Roman"/>
                <a:cs typeface="Times New Roman"/>
              </a:rPr>
              <a:t>by an Analog</a:t>
            </a:r>
            <a:r>
              <a:rPr sz="1200" spc="-55"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698500" lvl="1" indent="-228600">
              <a:lnSpc>
                <a:spcPts val="1410"/>
              </a:lnSpc>
              <a:buFont typeface="Courier New"/>
              <a:buChar char="o"/>
              <a:tabLst>
                <a:tab pos="698500" algn="l"/>
              </a:tabLst>
            </a:pPr>
            <a:r>
              <a:rPr sz="1200" dirty="0">
                <a:latin typeface="Times New Roman"/>
                <a:cs typeface="Times New Roman"/>
              </a:rPr>
              <a:t>For </a:t>
            </a:r>
            <a:r>
              <a:rPr sz="1200" spc="-5" dirty="0">
                <a:latin typeface="Times New Roman"/>
                <a:cs typeface="Times New Roman"/>
              </a:rPr>
              <a:t>Example:</a:t>
            </a:r>
            <a:r>
              <a:rPr sz="1200" spc="-70" dirty="0">
                <a:latin typeface="Times New Roman"/>
                <a:cs typeface="Times New Roman"/>
              </a:rPr>
              <a:t> </a:t>
            </a:r>
            <a:r>
              <a:rPr sz="1200" dirty="0">
                <a:latin typeface="Times New Roman"/>
                <a:cs typeface="Times New Roman"/>
              </a:rPr>
              <a:t>Radio</a:t>
            </a:r>
            <a:endParaRPr sz="1200">
              <a:latin typeface="Times New Roman"/>
              <a:cs typeface="Times New Roman"/>
            </a:endParaRPr>
          </a:p>
        </p:txBody>
      </p:sp>
      <p:sp>
        <p:nvSpPr>
          <p:cNvPr id="7" name="object 7"/>
          <p:cNvSpPr/>
          <p:nvPr/>
        </p:nvSpPr>
        <p:spPr>
          <a:xfrm>
            <a:off x="1438655" y="2645664"/>
            <a:ext cx="4916081" cy="749046"/>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587500" y="3733800"/>
            <a:ext cx="2828925" cy="194945"/>
          </a:xfrm>
          <a:prstGeom prst="rect">
            <a:avLst/>
          </a:prstGeom>
        </p:spPr>
        <p:txBody>
          <a:bodyPr vert="horz" wrap="square" lIns="0" tIns="0" rIns="0" bIns="0" rtlCol="0">
            <a:spAutoFit/>
          </a:bodyPr>
          <a:lstStyle/>
          <a:p>
            <a:pPr marL="241300" indent="-228600">
              <a:lnSpc>
                <a:spcPct val="100000"/>
              </a:lnSpc>
              <a:buFont typeface="Meiryo"/>
              <a:buChar char="➢"/>
              <a:tabLst>
                <a:tab pos="241300" algn="l"/>
              </a:tabLst>
            </a:pPr>
            <a:r>
              <a:rPr sz="1200" b="1" dirty="0">
                <a:latin typeface="Times New Roman"/>
                <a:cs typeface="Times New Roman"/>
              </a:rPr>
              <a:t>Analog To Analog Conversion</a:t>
            </a:r>
            <a:r>
              <a:rPr sz="1200" b="1" spc="-105" dirty="0">
                <a:latin typeface="Times New Roman"/>
                <a:cs typeface="Times New Roman"/>
              </a:rPr>
              <a:t> </a:t>
            </a:r>
            <a:r>
              <a:rPr sz="1200" b="1" dirty="0">
                <a:latin typeface="Times New Roman"/>
                <a:cs typeface="Times New Roman"/>
              </a:rPr>
              <a:t>Methods</a:t>
            </a:r>
            <a:endParaRPr sz="1200">
              <a:latin typeface="Times New Roman"/>
              <a:cs typeface="Times New Roman"/>
            </a:endParaRPr>
          </a:p>
        </p:txBody>
      </p:sp>
      <p:sp>
        <p:nvSpPr>
          <p:cNvPr id="9" name="object 9"/>
          <p:cNvSpPr/>
          <p:nvPr/>
        </p:nvSpPr>
        <p:spPr>
          <a:xfrm>
            <a:off x="1143000" y="4094988"/>
            <a:ext cx="5832246" cy="1208532"/>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44700" y="5644121"/>
            <a:ext cx="4616450" cy="905510"/>
          </a:xfrm>
          <a:prstGeom prst="rect">
            <a:avLst/>
          </a:prstGeom>
        </p:spPr>
        <p:txBody>
          <a:bodyPr vert="horz" wrap="square" lIns="0" tIns="0" rIns="0" bIns="0" rtlCol="0">
            <a:spAutoFit/>
          </a:bodyPr>
          <a:lstStyle/>
          <a:p>
            <a:pPr marL="241300" indent="-228600">
              <a:lnSpc>
                <a:spcPct val="100000"/>
              </a:lnSpc>
              <a:buFont typeface="Meiryo"/>
              <a:buChar char="▪"/>
              <a:tabLst>
                <a:tab pos="240665" algn="l"/>
                <a:tab pos="241300" algn="l"/>
              </a:tabLst>
            </a:pPr>
            <a:r>
              <a:rPr sz="1200" b="1" spc="-5" dirty="0">
                <a:latin typeface="Times New Roman"/>
                <a:cs typeface="Times New Roman"/>
              </a:rPr>
              <a:t>Amplitude </a:t>
            </a:r>
            <a:r>
              <a:rPr sz="1200" b="1" dirty="0">
                <a:latin typeface="Times New Roman"/>
                <a:cs typeface="Times New Roman"/>
              </a:rPr>
              <a:t>Modulation</a:t>
            </a:r>
            <a:r>
              <a:rPr sz="1200" b="1" spc="-105" dirty="0">
                <a:latin typeface="Times New Roman"/>
                <a:cs typeface="Times New Roman"/>
              </a:rPr>
              <a:t> </a:t>
            </a:r>
            <a:r>
              <a:rPr sz="1200" b="1" spc="-5" dirty="0">
                <a:latin typeface="Times New Roman"/>
                <a:cs typeface="Times New Roman"/>
              </a:rPr>
              <a:t>(AM)</a:t>
            </a:r>
            <a:endParaRPr sz="1200">
              <a:latin typeface="Times New Roman"/>
              <a:cs typeface="Times New Roman"/>
            </a:endParaRPr>
          </a:p>
          <a:p>
            <a:pPr>
              <a:lnSpc>
                <a:spcPct val="100000"/>
              </a:lnSpc>
              <a:spcBef>
                <a:spcPts val="20"/>
              </a:spcBef>
            </a:pPr>
            <a:endParaRPr sz="1200">
              <a:latin typeface="Times New Roman"/>
              <a:cs typeface="Times New Roman"/>
            </a:endParaRPr>
          </a:p>
          <a:p>
            <a:pPr marL="241300" marR="5080" indent="-228600">
              <a:lnSpc>
                <a:spcPts val="1380"/>
              </a:lnSpc>
              <a:spcBef>
                <a:spcPts val="5"/>
              </a:spcBef>
              <a:buFont typeface="Courier New"/>
              <a:buChar char="o"/>
              <a:tabLst>
                <a:tab pos="241300" algn="l"/>
              </a:tabLst>
            </a:pPr>
            <a:r>
              <a:rPr sz="1200" spc="-5" dirty="0">
                <a:latin typeface="Times New Roman"/>
                <a:cs typeface="Times New Roman"/>
              </a:rPr>
              <a:t>Amplitude </a:t>
            </a:r>
            <a:r>
              <a:rPr sz="1200" dirty="0">
                <a:latin typeface="Times New Roman"/>
                <a:cs typeface="Times New Roman"/>
              </a:rPr>
              <a:t>of carrier </a:t>
            </a:r>
            <a:r>
              <a:rPr sz="1200" spc="-5" dirty="0">
                <a:latin typeface="Times New Roman"/>
                <a:cs typeface="Times New Roman"/>
              </a:rPr>
              <a:t>signal </a:t>
            </a:r>
            <a:r>
              <a:rPr sz="1200" dirty="0">
                <a:latin typeface="Times New Roman"/>
                <a:cs typeface="Times New Roman"/>
              </a:rPr>
              <a:t>is </a:t>
            </a:r>
            <a:r>
              <a:rPr sz="1200" spc="-5" dirty="0">
                <a:latin typeface="Times New Roman"/>
                <a:cs typeface="Times New Roman"/>
              </a:rPr>
              <a:t>changed according </a:t>
            </a:r>
            <a:r>
              <a:rPr sz="1200" dirty="0">
                <a:latin typeface="Times New Roman"/>
                <a:cs typeface="Times New Roman"/>
              </a:rPr>
              <a:t>to the </a:t>
            </a:r>
            <a:r>
              <a:rPr sz="1200" spc="-5" dirty="0">
                <a:latin typeface="Times New Roman"/>
                <a:cs typeface="Times New Roman"/>
              </a:rPr>
              <a:t>amplitude </a:t>
            </a:r>
            <a:r>
              <a:rPr sz="1200" dirty="0">
                <a:latin typeface="Times New Roman"/>
                <a:cs typeface="Times New Roman"/>
              </a:rPr>
              <a:t>of  modulating</a:t>
            </a:r>
            <a:r>
              <a:rPr sz="1200" spc="-11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241300" indent="-228600">
              <a:lnSpc>
                <a:spcPts val="1345"/>
              </a:lnSpc>
              <a:buFont typeface="Courier New"/>
              <a:buChar char="o"/>
              <a:tabLst>
                <a:tab pos="241300" algn="l"/>
              </a:tabLst>
            </a:pPr>
            <a:r>
              <a:rPr sz="1200" spc="-5" dirty="0">
                <a:latin typeface="Times New Roman"/>
                <a:cs typeface="Times New Roman"/>
              </a:rPr>
              <a:t>Frequency </a:t>
            </a:r>
            <a:r>
              <a:rPr sz="1200" dirty="0">
                <a:latin typeface="Times New Roman"/>
                <a:cs typeface="Times New Roman"/>
              </a:rPr>
              <a:t>and </a:t>
            </a:r>
            <a:r>
              <a:rPr sz="1200" spc="-5" dirty="0">
                <a:latin typeface="Times New Roman"/>
                <a:cs typeface="Times New Roman"/>
              </a:rPr>
              <a:t>phase of </a:t>
            </a:r>
            <a:r>
              <a:rPr sz="1200" dirty="0">
                <a:latin typeface="Times New Roman"/>
                <a:cs typeface="Times New Roman"/>
              </a:rPr>
              <a:t>the carrier </a:t>
            </a:r>
            <a:r>
              <a:rPr sz="1200" spc="-5" dirty="0">
                <a:latin typeface="Times New Roman"/>
                <a:cs typeface="Times New Roman"/>
              </a:rPr>
              <a:t>remain </a:t>
            </a:r>
            <a:r>
              <a:rPr sz="1200" dirty="0">
                <a:latin typeface="Times New Roman"/>
                <a:cs typeface="Times New Roman"/>
              </a:rPr>
              <a:t>the</a:t>
            </a:r>
            <a:r>
              <a:rPr sz="1200" spc="-85" dirty="0">
                <a:latin typeface="Times New Roman"/>
                <a:cs typeface="Times New Roman"/>
              </a:rPr>
              <a:t> </a:t>
            </a:r>
            <a:r>
              <a:rPr sz="1200" spc="-5" dirty="0">
                <a:latin typeface="Times New Roman"/>
                <a:cs typeface="Times New Roman"/>
              </a:rPr>
              <a:t>same</a:t>
            </a:r>
            <a:endParaRPr sz="1200">
              <a:latin typeface="Times New Roman"/>
              <a:cs typeface="Times New Roman"/>
            </a:endParaRPr>
          </a:p>
        </p:txBody>
      </p:sp>
      <p:sp>
        <p:nvSpPr>
          <p:cNvPr id="11" name="object 11"/>
          <p:cNvSpPr/>
          <p:nvPr/>
        </p:nvSpPr>
        <p:spPr>
          <a:xfrm>
            <a:off x="1961388" y="6531102"/>
            <a:ext cx="3868534" cy="1583436"/>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273300" y="8279892"/>
            <a:ext cx="4387850" cy="1082040"/>
          </a:xfrm>
          <a:prstGeom prst="rect">
            <a:avLst/>
          </a:prstGeom>
        </p:spPr>
        <p:txBody>
          <a:bodyPr vert="horz" wrap="square" lIns="0" tIns="0" rIns="0" bIns="0" rtlCol="0">
            <a:spAutoFit/>
          </a:bodyPr>
          <a:lstStyle/>
          <a:p>
            <a:pPr marL="469900" indent="-228600">
              <a:lnSpc>
                <a:spcPct val="100000"/>
              </a:lnSpc>
              <a:buFont typeface="Meiryo"/>
              <a:buChar char="✓"/>
              <a:tabLst>
                <a:tab pos="469900" algn="l"/>
              </a:tabLst>
            </a:pPr>
            <a:r>
              <a:rPr sz="1200" b="1" spc="-5" dirty="0">
                <a:latin typeface="Times New Roman"/>
                <a:cs typeface="Times New Roman"/>
              </a:rPr>
              <a:t>AM</a:t>
            </a:r>
            <a:r>
              <a:rPr sz="1200" b="1" spc="-55" dirty="0">
                <a:latin typeface="Times New Roman"/>
                <a:cs typeface="Times New Roman"/>
              </a:rPr>
              <a:t> </a:t>
            </a:r>
            <a:r>
              <a:rPr sz="1200" b="1" spc="-10" dirty="0">
                <a:latin typeface="Times New Roman"/>
                <a:cs typeface="Times New Roman"/>
              </a:rPr>
              <a:t>Bandwidth</a:t>
            </a:r>
            <a:endParaRPr sz="1200">
              <a:latin typeface="Times New Roman"/>
              <a:cs typeface="Times New Roman"/>
            </a:endParaRPr>
          </a:p>
          <a:p>
            <a:pPr>
              <a:lnSpc>
                <a:spcPct val="100000"/>
              </a:lnSpc>
              <a:spcBef>
                <a:spcPts val="20"/>
              </a:spcBef>
            </a:pPr>
            <a:endParaRPr sz="1200">
              <a:latin typeface="Times New Roman"/>
              <a:cs typeface="Times New Roman"/>
            </a:endParaRPr>
          </a:p>
          <a:p>
            <a:pPr marL="12700" marR="5080">
              <a:lnSpc>
                <a:spcPts val="1380"/>
              </a:lnSpc>
              <a:spcBef>
                <a:spcPts val="5"/>
              </a:spcBef>
            </a:pPr>
            <a:r>
              <a:rPr sz="1200" dirty="0">
                <a:latin typeface="Times New Roman"/>
                <a:cs typeface="Times New Roman"/>
              </a:rPr>
              <a:t>Bandwidth of </a:t>
            </a:r>
            <a:r>
              <a:rPr sz="1200" spc="-5" dirty="0">
                <a:latin typeface="Times New Roman"/>
                <a:cs typeface="Times New Roman"/>
              </a:rPr>
              <a:t>AM </a:t>
            </a:r>
            <a:r>
              <a:rPr sz="1200" dirty="0">
                <a:latin typeface="Times New Roman"/>
                <a:cs typeface="Times New Roman"/>
              </a:rPr>
              <a:t>signal </a:t>
            </a:r>
            <a:r>
              <a:rPr sz="1200" spc="-5" dirty="0">
                <a:latin typeface="Times New Roman"/>
                <a:cs typeface="Times New Roman"/>
              </a:rPr>
              <a:t>(modulated </a:t>
            </a:r>
            <a:r>
              <a:rPr sz="1200" dirty="0">
                <a:latin typeface="Times New Roman"/>
                <a:cs typeface="Times New Roman"/>
              </a:rPr>
              <a:t>signal) = 2 * bandwidth of  modulating</a:t>
            </a:r>
            <a:r>
              <a:rPr sz="1200" spc="-11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12700">
              <a:lnSpc>
                <a:spcPts val="1345"/>
              </a:lnSpc>
            </a:pPr>
            <a:r>
              <a:rPr sz="1200" spc="-5" dirty="0">
                <a:latin typeface="Times New Roman"/>
                <a:cs typeface="Times New Roman"/>
              </a:rPr>
              <a:t>Significant spectrum of AM audio </a:t>
            </a:r>
            <a:r>
              <a:rPr sz="1200" dirty="0">
                <a:latin typeface="Times New Roman"/>
                <a:cs typeface="Times New Roman"/>
              </a:rPr>
              <a:t>= 5</a:t>
            </a:r>
            <a:r>
              <a:rPr sz="1200" spc="-75" dirty="0">
                <a:latin typeface="Times New Roman"/>
                <a:cs typeface="Times New Roman"/>
              </a:rPr>
              <a:t> </a:t>
            </a:r>
            <a:r>
              <a:rPr sz="1200" spc="-10" dirty="0">
                <a:latin typeface="Times New Roman"/>
                <a:cs typeface="Times New Roman"/>
              </a:rPr>
              <a:t>KHz</a:t>
            </a:r>
            <a:endParaRPr sz="1200">
              <a:latin typeface="Times New Roman"/>
              <a:cs typeface="Times New Roman"/>
            </a:endParaRPr>
          </a:p>
          <a:p>
            <a:pPr marL="241300">
              <a:lnSpc>
                <a:spcPct val="100000"/>
              </a:lnSpc>
              <a:spcBef>
                <a:spcPts val="35"/>
              </a:spcBef>
            </a:pPr>
            <a:r>
              <a:rPr sz="1200" spc="-5" dirty="0">
                <a:latin typeface="Symbol"/>
                <a:cs typeface="Symbol"/>
              </a:rPr>
              <a:t></a:t>
            </a:r>
            <a:r>
              <a:rPr sz="1200" spc="-5" dirty="0">
                <a:latin typeface="Times New Roman"/>
                <a:cs typeface="Times New Roman"/>
              </a:rPr>
              <a:t> 10 KHz bandwidth for </a:t>
            </a:r>
            <a:r>
              <a:rPr sz="1200" dirty="0">
                <a:latin typeface="Times New Roman"/>
                <a:cs typeface="Times New Roman"/>
              </a:rPr>
              <a:t>an </a:t>
            </a:r>
            <a:r>
              <a:rPr sz="1200" spc="-5" dirty="0">
                <a:latin typeface="Times New Roman"/>
                <a:cs typeface="Times New Roman"/>
              </a:rPr>
              <a:t>AM</a:t>
            </a:r>
            <a:r>
              <a:rPr sz="1200" spc="-55" dirty="0">
                <a:latin typeface="Times New Roman"/>
                <a:cs typeface="Times New Roman"/>
              </a:rPr>
              <a:t> </a:t>
            </a:r>
            <a:r>
              <a:rPr sz="1200" spc="-5" dirty="0">
                <a:latin typeface="Times New Roman"/>
                <a:cs typeface="Times New Roman"/>
              </a:rPr>
              <a:t>station</a:t>
            </a:r>
            <a:endParaRPr sz="1200">
              <a:latin typeface="Times New Roman"/>
              <a:cs typeface="Times New Roman"/>
            </a:endParaRPr>
          </a:p>
        </p:txBody>
      </p:sp>
      <p:sp>
        <p:nvSpPr>
          <p:cNvPr id="13" name="object 13"/>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4" name="object 14"/>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95</a:t>
            </a:fld>
            <a:endParaRPr dirty="0"/>
          </a:p>
        </p:txBody>
      </p:sp>
    </p:spTree>
    <p:extLst>
      <p:ext uri="{BB962C8B-B14F-4D97-AF65-F5344CB8AC3E}">
        <p14:creationId xmlns:p14="http://schemas.microsoft.com/office/powerpoint/2010/main" val="21681746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3209035" y="3461766"/>
            <a:ext cx="1372235" cy="194945"/>
          </a:xfrm>
          <a:prstGeom prst="rect">
            <a:avLst/>
          </a:prstGeom>
        </p:spPr>
        <p:txBody>
          <a:bodyPr vert="horz" wrap="square" lIns="0" tIns="0" rIns="0" bIns="0" rtlCol="0">
            <a:spAutoFit/>
          </a:bodyPr>
          <a:lstStyle/>
          <a:p>
            <a:pPr marL="12700">
              <a:lnSpc>
                <a:spcPct val="100000"/>
              </a:lnSpc>
            </a:pPr>
            <a:r>
              <a:rPr sz="1200" b="1" u="heavy" spc="-5" dirty="0">
                <a:latin typeface="Times New Roman"/>
                <a:cs typeface="Times New Roman"/>
              </a:rPr>
              <a:t>AM Band</a:t>
            </a:r>
            <a:r>
              <a:rPr sz="1200" b="1" u="heavy" spc="-90" dirty="0">
                <a:latin typeface="Times New Roman"/>
                <a:cs typeface="Times New Roman"/>
              </a:rPr>
              <a:t> </a:t>
            </a:r>
            <a:r>
              <a:rPr sz="1200" b="1" u="heavy" spc="-5" dirty="0">
                <a:latin typeface="Times New Roman"/>
                <a:cs typeface="Times New Roman"/>
              </a:rPr>
              <a:t>Allocation</a:t>
            </a:r>
            <a:endParaRPr sz="1200">
              <a:latin typeface="Times New Roman"/>
              <a:cs typeface="Times New Roman"/>
            </a:endParaRPr>
          </a:p>
        </p:txBody>
      </p:sp>
      <p:sp>
        <p:nvSpPr>
          <p:cNvPr id="7" name="object 7"/>
          <p:cNvSpPr/>
          <p:nvPr/>
        </p:nvSpPr>
        <p:spPr>
          <a:xfrm>
            <a:off x="1417319" y="914400"/>
            <a:ext cx="4956314" cy="238277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1130298" y="5467350"/>
            <a:ext cx="5531485" cy="2077085"/>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5.18</a:t>
            </a:r>
            <a:endParaRPr sz="1200">
              <a:latin typeface="Times New Roman"/>
              <a:cs typeface="Times New Roman"/>
            </a:endParaRPr>
          </a:p>
          <a:p>
            <a:pPr marL="12700" marR="5715">
              <a:lnSpc>
                <a:spcPts val="1380"/>
              </a:lnSpc>
              <a:spcBef>
                <a:spcPts val="60"/>
              </a:spcBef>
            </a:pPr>
            <a:r>
              <a:rPr sz="1200" spc="-5" dirty="0">
                <a:latin typeface="Times New Roman"/>
                <a:cs typeface="Times New Roman"/>
              </a:rPr>
              <a:t>We have an audio signal with </a:t>
            </a:r>
            <a:r>
              <a:rPr sz="1200" dirty="0">
                <a:latin typeface="Times New Roman"/>
                <a:cs typeface="Times New Roman"/>
              </a:rPr>
              <a:t>a BW of 4 </a:t>
            </a:r>
            <a:r>
              <a:rPr sz="1200" spc="-5" dirty="0">
                <a:latin typeface="Times New Roman"/>
                <a:cs typeface="Times New Roman"/>
              </a:rPr>
              <a:t>KHz. What </a:t>
            </a:r>
            <a:r>
              <a:rPr sz="1200" dirty="0">
                <a:latin typeface="Times New Roman"/>
                <a:cs typeface="Times New Roman"/>
              </a:rPr>
              <a:t>is </a:t>
            </a:r>
            <a:r>
              <a:rPr sz="1200" spc="-5" dirty="0">
                <a:latin typeface="Times New Roman"/>
                <a:cs typeface="Times New Roman"/>
              </a:rPr>
              <a:t>the </a:t>
            </a:r>
            <a:r>
              <a:rPr sz="1200" dirty="0">
                <a:latin typeface="Times New Roman"/>
                <a:cs typeface="Times New Roman"/>
              </a:rPr>
              <a:t>BW needed, if </a:t>
            </a:r>
            <a:r>
              <a:rPr sz="1200" spc="-5" dirty="0">
                <a:latin typeface="Times New Roman"/>
                <a:cs typeface="Times New Roman"/>
              </a:rPr>
              <a:t>we modulate  </a:t>
            </a:r>
            <a:r>
              <a:rPr sz="1200" dirty="0">
                <a:latin typeface="Times New Roman"/>
                <a:cs typeface="Times New Roman"/>
              </a:rPr>
              <a:t>the </a:t>
            </a:r>
            <a:r>
              <a:rPr sz="1200" spc="-5" dirty="0">
                <a:latin typeface="Times New Roman"/>
                <a:cs typeface="Times New Roman"/>
              </a:rPr>
              <a:t>signal using</a:t>
            </a:r>
            <a:r>
              <a:rPr sz="1200" spc="-80" dirty="0">
                <a:latin typeface="Times New Roman"/>
                <a:cs typeface="Times New Roman"/>
              </a:rPr>
              <a:t> </a:t>
            </a:r>
            <a:r>
              <a:rPr sz="1200" spc="-10" dirty="0">
                <a:latin typeface="Times New Roman"/>
                <a:cs typeface="Times New Roman"/>
              </a:rPr>
              <a:t>AM?</a:t>
            </a:r>
            <a:endParaRPr sz="1200">
              <a:latin typeface="Times New Roman"/>
              <a:cs typeface="Times New Roman"/>
            </a:endParaRPr>
          </a:p>
          <a:p>
            <a:pPr marL="12700">
              <a:lnSpc>
                <a:spcPts val="1305"/>
              </a:lnSpc>
            </a:pPr>
            <a:r>
              <a:rPr sz="1200" b="1" spc="-5" dirty="0">
                <a:latin typeface="Times New Roman"/>
                <a:cs typeface="Times New Roman"/>
              </a:rPr>
              <a:t>Solution</a:t>
            </a:r>
            <a:r>
              <a:rPr sz="1200" spc="-5" dirty="0">
                <a:latin typeface="Times New Roman"/>
                <a:cs typeface="Times New Roman"/>
              </a:rPr>
              <a:t>:</a:t>
            </a:r>
            <a:endParaRPr sz="1200">
              <a:latin typeface="Times New Roman"/>
              <a:cs typeface="Times New Roman"/>
            </a:endParaRPr>
          </a:p>
          <a:p>
            <a:pPr marL="927100">
              <a:lnSpc>
                <a:spcPts val="1905"/>
              </a:lnSpc>
            </a:pPr>
            <a:r>
              <a:rPr sz="1700" spc="-5" dirty="0">
                <a:latin typeface="Arial"/>
                <a:cs typeface="Arial"/>
              </a:rPr>
              <a:t>–</a:t>
            </a:r>
            <a:r>
              <a:rPr sz="1200" spc="-5" dirty="0">
                <a:latin typeface="Times New Roman"/>
                <a:cs typeface="Times New Roman"/>
              </a:rPr>
              <a:t>AM </a:t>
            </a:r>
            <a:r>
              <a:rPr sz="1200" dirty="0">
                <a:latin typeface="Times New Roman"/>
                <a:cs typeface="Times New Roman"/>
              </a:rPr>
              <a:t>signal </a:t>
            </a:r>
            <a:r>
              <a:rPr sz="1200" spc="-5" dirty="0">
                <a:latin typeface="Times New Roman"/>
                <a:cs typeface="Times New Roman"/>
              </a:rPr>
              <a:t>requires twice </a:t>
            </a:r>
            <a:r>
              <a:rPr sz="1200" dirty="0">
                <a:latin typeface="Times New Roman"/>
                <a:cs typeface="Times New Roman"/>
              </a:rPr>
              <a:t>the BW of </a:t>
            </a:r>
            <a:r>
              <a:rPr sz="1200" spc="-5" dirty="0">
                <a:latin typeface="Times New Roman"/>
                <a:cs typeface="Times New Roman"/>
              </a:rPr>
              <a:t>original</a:t>
            </a:r>
            <a:r>
              <a:rPr sz="1200" dirty="0">
                <a:latin typeface="Times New Roman"/>
                <a:cs typeface="Times New Roman"/>
              </a:rPr>
              <a:t> </a:t>
            </a:r>
            <a:r>
              <a:rPr sz="1200" spc="-5" dirty="0">
                <a:latin typeface="Times New Roman"/>
                <a:cs typeface="Times New Roman"/>
              </a:rPr>
              <a:t>signal</a:t>
            </a:r>
            <a:endParaRPr sz="1200">
              <a:latin typeface="Times New Roman"/>
              <a:cs typeface="Times New Roman"/>
            </a:endParaRPr>
          </a:p>
          <a:p>
            <a:pPr marL="927100">
              <a:lnSpc>
                <a:spcPts val="1945"/>
              </a:lnSpc>
            </a:pPr>
            <a:r>
              <a:rPr sz="1700" spc="-5" dirty="0">
                <a:latin typeface="Arial"/>
                <a:cs typeface="Arial"/>
              </a:rPr>
              <a:t>–</a:t>
            </a:r>
            <a:r>
              <a:rPr sz="1200" spc="-5" dirty="0">
                <a:latin typeface="Times New Roman"/>
                <a:cs typeface="Times New Roman"/>
              </a:rPr>
              <a:t>BW </a:t>
            </a:r>
            <a:r>
              <a:rPr sz="1200" dirty="0">
                <a:latin typeface="Times New Roman"/>
                <a:cs typeface="Times New Roman"/>
              </a:rPr>
              <a:t>= 2 * 4 </a:t>
            </a:r>
            <a:r>
              <a:rPr sz="1200" spc="-5" dirty="0">
                <a:latin typeface="Times New Roman"/>
                <a:cs typeface="Times New Roman"/>
              </a:rPr>
              <a:t>KHz </a:t>
            </a:r>
            <a:r>
              <a:rPr sz="1200" dirty="0">
                <a:latin typeface="Times New Roman"/>
                <a:cs typeface="Times New Roman"/>
              </a:rPr>
              <a:t>= 8</a:t>
            </a:r>
            <a:r>
              <a:rPr sz="1200" spc="-65" dirty="0">
                <a:latin typeface="Times New Roman"/>
                <a:cs typeface="Times New Roman"/>
              </a:rPr>
              <a:t> </a:t>
            </a:r>
            <a:r>
              <a:rPr sz="1200" spc="-5" dirty="0">
                <a:latin typeface="Times New Roman"/>
                <a:cs typeface="Times New Roman"/>
              </a:rPr>
              <a:t>KHz</a:t>
            </a:r>
            <a:endParaRPr sz="1200">
              <a:latin typeface="Times New Roman"/>
              <a:cs typeface="Times New Roman"/>
            </a:endParaRPr>
          </a:p>
          <a:p>
            <a:pPr marL="698500" indent="-228600">
              <a:lnSpc>
                <a:spcPts val="1405"/>
              </a:lnSpc>
              <a:spcBef>
                <a:spcPts val="1225"/>
              </a:spcBef>
              <a:buFont typeface="Meiryo"/>
              <a:buChar char="▪"/>
              <a:tabLst>
                <a:tab pos="697865" algn="l"/>
                <a:tab pos="698500" algn="l"/>
              </a:tabLst>
            </a:pPr>
            <a:r>
              <a:rPr sz="1200" b="1" dirty="0">
                <a:latin typeface="Times New Roman"/>
                <a:cs typeface="Times New Roman"/>
              </a:rPr>
              <a:t>Frequency Modulation</a:t>
            </a:r>
            <a:r>
              <a:rPr sz="1200" b="1" spc="-114" dirty="0">
                <a:latin typeface="Times New Roman"/>
                <a:cs typeface="Times New Roman"/>
              </a:rPr>
              <a:t> </a:t>
            </a:r>
            <a:r>
              <a:rPr sz="1200" b="1" spc="-5" dirty="0">
                <a:latin typeface="Times New Roman"/>
                <a:cs typeface="Times New Roman"/>
              </a:rPr>
              <a:t>(FM)</a:t>
            </a:r>
            <a:endParaRPr sz="1200">
              <a:latin typeface="Times New Roman"/>
              <a:cs typeface="Times New Roman"/>
            </a:endParaRPr>
          </a:p>
          <a:p>
            <a:pPr marL="927100" marR="5080" lvl="1" indent="-228600">
              <a:lnSpc>
                <a:spcPts val="1380"/>
              </a:lnSpc>
              <a:spcBef>
                <a:spcPts val="60"/>
              </a:spcBef>
              <a:buFont typeface="Courier New"/>
              <a:buChar char="o"/>
              <a:tabLst>
                <a:tab pos="927100" algn="l"/>
              </a:tabLst>
            </a:pPr>
            <a:r>
              <a:rPr sz="1200" dirty="0">
                <a:latin typeface="Times New Roman"/>
                <a:cs typeface="Times New Roman"/>
              </a:rPr>
              <a:t>Frequency of </a:t>
            </a:r>
            <a:r>
              <a:rPr sz="1200" spc="-5" dirty="0">
                <a:latin typeface="Times New Roman"/>
                <a:cs typeface="Times New Roman"/>
              </a:rPr>
              <a:t>carrier signal </a:t>
            </a:r>
            <a:r>
              <a:rPr sz="1200" dirty="0">
                <a:latin typeface="Times New Roman"/>
                <a:cs typeface="Times New Roman"/>
              </a:rPr>
              <a:t>is </a:t>
            </a:r>
            <a:r>
              <a:rPr sz="1200" spc="-5" dirty="0">
                <a:latin typeface="Times New Roman"/>
                <a:cs typeface="Times New Roman"/>
              </a:rPr>
              <a:t>changed </a:t>
            </a:r>
            <a:r>
              <a:rPr sz="1200" dirty="0">
                <a:latin typeface="Times New Roman"/>
                <a:cs typeface="Times New Roman"/>
              </a:rPr>
              <a:t>according to </a:t>
            </a:r>
            <a:r>
              <a:rPr sz="1200" spc="-5" dirty="0">
                <a:latin typeface="Times New Roman"/>
                <a:cs typeface="Times New Roman"/>
              </a:rPr>
              <a:t>the amplitude </a:t>
            </a:r>
            <a:r>
              <a:rPr sz="1200" dirty="0">
                <a:latin typeface="Times New Roman"/>
                <a:cs typeface="Times New Roman"/>
              </a:rPr>
              <a:t>of  modulating</a:t>
            </a:r>
            <a:r>
              <a:rPr sz="1200" spc="-11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927100" lvl="1" indent="-228600">
              <a:lnSpc>
                <a:spcPts val="1345"/>
              </a:lnSpc>
              <a:buFont typeface="Courier New"/>
              <a:buChar char="o"/>
              <a:tabLst>
                <a:tab pos="927100" algn="l"/>
              </a:tabLst>
            </a:pPr>
            <a:r>
              <a:rPr sz="1200" spc="-5" dirty="0">
                <a:latin typeface="Times New Roman"/>
                <a:cs typeface="Times New Roman"/>
              </a:rPr>
              <a:t>Amplitude </a:t>
            </a:r>
            <a:r>
              <a:rPr sz="1200" dirty="0">
                <a:latin typeface="Times New Roman"/>
                <a:cs typeface="Times New Roman"/>
              </a:rPr>
              <a:t>and Phase of the </a:t>
            </a:r>
            <a:r>
              <a:rPr sz="1200" spc="-5" dirty="0">
                <a:latin typeface="Times New Roman"/>
                <a:cs typeface="Times New Roman"/>
              </a:rPr>
              <a:t>carrier </a:t>
            </a:r>
            <a:r>
              <a:rPr sz="1200" dirty="0">
                <a:latin typeface="Times New Roman"/>
                <a:cs typeface="Times New Roman"/>
              </a:rPr>
              <a:t>signal </a:t>
            </a:r>
            <a:r>
              <a:rPr sz="1200" spc="-5" dirty="0">
                <a:latin typeface="Times New Roman"/>
                <a:cs typeface="Times New Roman"/>
              </a:rPr>
              <a:t>remain</a:t>
            </a:r>
            <a:r>
              <a:rPr sz="1200" spc="-15" dirty="0">
                <a:latin typeface="Times New Roman"/>
                <a:cs typeface="Times New Roman"/>
              </a:rPr>
              <a:t> </a:t>
            </a:r>
            <a:r>
              <a:rPr sz="1200" dirty="0">
                <a:latin typeface="Times New Roman"/>
                <a:cs typeface="Times New Roman"/>
              </a:rPr>
              <a:t>constant</a:t>
            </a:r>
            <a:endParaRPr sz="1200">
              <a:latin typeface="Times New Roman"/>
              <a:cs typeface="Times New Roman"/>
            </a:endParaRPr>
          </a:p>
        </p:txBody>
      </p:sp>
      <p:sp>
        <p:nvSpPr>
          <p:cNvPr id="9" name="object 9"/>
          <p:cNvSpPr/>
          <p:nvPr/>
        </p:nvSpPr>
        <p:spPr>
          <a:xfrm>
            <a:off x="1723644" y="7701533"/>
            <a:ext cx="4342295" cy="204368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987295" y="3648455"/>
            <a:ext cx="3814114" cy="1828800"/>
          </a:xfrm>
          <a:prstGeom prst="rect">
            <a:avLst/>
          </a:prstGeom>
          <a:blipFill>
            <a:blip r:embed="rId4"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96</a:t>
            </a:fld>
            <a:endParaRPr dirty="0"/>
          </a:p>
        </p:txBody>
      </p:sp>
    </p:spTree>
    <p:extLst>
      <p:ext uri="{BB962C8B-B14F-4D97-AF65-F5344CB8AC3E}">
        <p14:creationId xmlns:p14="http://schemas.microsoft.com/office/powerpoint/2010/main" val="16148557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2501900" y="903731"/>
            <a:ext cx="4158615" cy="1082040"/>
          </a:xfrm>
          <a:prstGeom prst="rect">
            <a:avLst/>
          </a:prstGeom>
        </p:spPr>
        <p:txBody>
          <a:bodyPr vert="horz" wrap="square" lIns="0" tIns="0" rIns="0" bIns="0" rtlCol="0">
            <a:spAutoFit/>
          </a:bodyPr>
          <a:lstStyle/>
          <a:p>
            <a:pPr marL="241300" indent="-228600">
              <a:lnSpc>
                <a:spcPts val="1405"/>
              </a:lnSpc>
              <a:buFont typeface="Meiryo"/>
              <a:buChar char="✓"/>
              <a:tabLst>
                <a:tab pos="241300" algn="l"/>
              </a:tabLst>
            </a:pPr>
            <a:r>
              <a:rPr sz="1200" b="1" dirty="0">
                <a:latin typeface="Times New Roman"/>
                <a:cs typeface="Times New Roman"/>
              </a:rPr>
              <a:t>FM</a:t>
            </a:r>
            <a:r>
              <a:rPr sz="1200" b="1" spc="-100" dirty="0">
                <a:latin typeface="Times New Roman"/>
                <a:cs typeface="Times New Roman"/>
              </a:rPr>
              <a:t> </a:t>
            </a:r>
            <a:r>
              <a:rPr sz="1200" b="1" spc="-5" dirty="0">
                <a:latin typeface="Times New Roman"/>
                <a:cs typeface="Times New Roman"/>
              </a:rPr>
              <a:t>Bandwidth</a:t>
            </a:r>
            <a:endParaRPr sz="1200">
              <a:latin typeface="Times New Roman"/>
              <a:cs typeface="Times New Roman"/>
            </a:endParaRPr>
          </a:p>
          <a:p>
            <a:pPr marL="241300" marR="5080">
              <a:lnSpc>
                <a:spcPts val="1380"/>
              </a:lnSpc>
              <a:spcBef>
                <a:spcPts val="60"/>
              </a:spcBef>
            </a:pPr>
            <a:r>
              <a:rPr sz="1200" dirty="0">
                <a:latin typeface="Times New Roman"/>
                <a:cs typeface="Times New Roman"/>
              </a:rPr>
              <a:t>Bandwidth of </a:t>
            </a:r>
            <a:r>
              <a:rPr sz="1200" spc="-5" dirty="0">
                <a:latin typeface="Times New Roman"/>
                <a:cs typeface="Times New Roman"/>
              </a:rPr>
              <a:t>FM </a:t>
            </a:r>
            <a:r>
              <a:rPr sz="1200" dirty="0">
                <a:latin typeface="Times New Roman"/>
                <a:cs typeface="Times New Roman"/>
              </a:rPr>
              <a:t>signal </a:t>
            </a:r>
            <a:r>
              <a:rPr sz="1200" spc="-5" dirty="0">
                <a:latin typeface="Times New Roman"/>
                <a:cs typeface="Times New Roman"/>
              </a:rPr>
              <a:t>(modulated signal) </a:t>
            </a:r>
            <a:r>
              <a:rPr sz="1200" dirty="0">
                <a:latin typeface="Times New Roman"/>
                <a:cs typeface="Times New Roman"/>
              </a:rPr>
              <a:t>= </a:t>
            </a:r>
            <a:r>
              <a:rPr sz="1200" spc="-5" dirty="0">
                <a:latin typeface="Times New Roman"/>
                <a:cs typeface="Times New Roman"/>
              </a:rPr>
              <a:t>10 </a:t>
            </a:r>
            <a:r>
              <a:rPr sz="1200" dirty="0">
                <a:latin typeface="Times New Roman"/>
                <a:cs typeface="Times New Roman"/>
              </a:rPr>
              <a:t>* </a:t>
            </a:r>
            <a:r>
              <a:rPr sz="1200" spc="-5" dirty="0">
                <a:latin typeface="Times New Roman"/>
                <a:cs typeface="Times New Roman"/>
              </a:rPr>
              <a:t>bandwidth  </a:t>
            </a:r>
            <a:r>
              <a:rPr sz="1200" dirty="0">
                <a:latin typeface="Times New Roman"/>
                <a:cs typeface="Times New Roman"/>
              </a:rPr>
              <a:t>of </a:t>
            </a:r>
            <a:r>
              <a:rPr sz="1200" spc="-5" dirty="0">
                <a:latin typeface="Times New Roman"/>
                <a:cs typeface="Times New Roman"/>
              </a:rPr>
              <a:t>modulating</a:t>
            </a:r>
            <a:r>
              <a:rPr sz="1200" spc="-60" dirty="0">
                <a:latin typeface="Times New Roman"/>
                <a:cs typeface="Times New Roman"/>
              </a:rPr>
              <a:t> </a:t>
            </a:r>
            <a:r>
              <a:rPr sz="1200" dirty="0">
                <a:latin typeface="Times New Roman"/>
                <a:cs typeface="Times New Roman"/>
              </a:rPr>
              <a:t>signal</a:t>
            </a:r>
            <a:endParaRPr sz="1200">
              <a:latin typeface="Times New Roman"/>
              <a:cs typeface="Times New Roman"/>
            </a:endParaRPr>
          </a:p>
          <a:p>
            <a:pPr marL="241300">
              <a:lnSpc>
                <a:spcPts val="1345"/>
              </a:lnSpc>
            </a:pPr>
            <a:r>
              <a:rPr sz="1200" dirty="0">
                <a:latin typeface="Times New Roman"/>
                <a:cs typeface="Times New Roman"/>
              </a:rPr>
              <a:t>Significant </a:t>
            </a:r>
            <a:r>
              <a:rPr sz="1200" spc="-5" dirty="0">
                <a:latin typeface="Times New Roman"/>
                <a:cs typeface="Times New Roman"/>
              </a:rPr>
              <a:t>spectrum </a:t>
            </a:r>
            <a:r>
              <a:rPr sz="1200" dirty="0">
                <a:latin typeface="Times New Roman"/>
                <a:cs typeface="Times New Roman"/>
              </a:rPr>
              <a:t>of </a:t>
            </a:r>
            <a:r>
              <a:rPr sz="1200" spc="-5" dirty="0">
                <a:latin typeface="Times New Roman"/>
                <a:cs typeface="Times New Roman"/>
              </a:rPr>
              <a:t>FM </a:t>
            </a:r>
            <a:r>
              <a:rPr sz="1200" dirty="0">
                <a:latin typeface="Times New Roman"/>
                <a:cs typeface="Times New Roman"/>
              </a:rPr>
              <a:t>audio = </a:t>
            </a:r>
            <a:r>
              <a:rPr sz="1200" spc="-5" dirty="0">
                <a:latin typeface="Times New Roman"/>
                <a:cs typeface="Times New Roman"/>
              </a:rPr>
              <a:t>15</a:t>
            </a:r>
            <a:r>
              <a:rPr sz="1200" spc="-95" dirty="0">
                <a:latin typeface="Times New Roman"/>
                <a:cs typeface="Times New Roman"/>
              </a:rPr>
              <a:t> </a:t>
            </a:r>
            <a:r>
              <a:rPr sz="1200" spc="-10" dirty="0">
                <a:latin typeface="Times New Roman"/>
                <a:cs typeface="Times New Roman"/>
              </a:rPr>
              <a:t>KHz</a:t>
            </a:r>
            <a:endParaRPr sz="1200">
              <a:latin typeface="Times New Roman"/>
              <a:cs typeface="Times New Roman"/>
            </a:endParaRPr>
          </a:p>
          <a:p>
            <a:pPr marL="469900">
              <a:lnSpc>
                <a:spcPts val="1415"/>
              </a:lnSpc>
              <a:spcBef>
                <a:spcPts val="30"/>
              </a:spcBef>
            </a:pPr>
            <a:r>
              <a:rPr sz="1200" spc="-5" dirty="0">
                <a:latin typeface="Symbol"/>
                <a:cs typeface="Symbol"/>
              </a:rPr>
              <a:t></a:t>
            </a:r>
            <a:r>
              <a:rPr sz="1200" spc="-5" dirty="0">
                <a:latin typeface="Times New Roman"/>
                <a:cs typeface="Times New Roman"/>
              </a:rPr>
              <a:t>  Minimum </a:t>
            </a:r>
            <a:r>
              <a:rPr sz="1200" dirty="0">
                <a:latin typeface="Times New Roman"/>
                <a:cs typeface="Times New Roman"/>
              </a:rPr>
              <a:t>150 </a:t>
            </a:r>
            <a:r>
              <a:rPr sz="1200" spc="-5" dirty="0">
                <a:latin typeface="Times New Roman"/>
                <a:cs typeface="Times New Roman"/>
              </a:rPr>
              <a:t>KHz</a:t>
            </a:r>
            <a:r>
              <a:rPr sz="1200" spc="-35" dirty="0">
                <a:latin typeface="Times New Roman"/>
                <a:cs typeface="Times New Roman"/>
              </a:rPr>
              <a:t> </a:t>
            </a:r>
            <a:r>
              <a:rPr sz="1200" dirty="0">
                <a:latin typeface="Times New Roman"/>
                <a:cs typeface="Times New Roman"/>
              </a:rPr>
              <a:t>bandwidth</a:t>
            </a:r>
            <a:endParaRPr sz="1200">
              <a:latin typeface="Times New Roman"/>
              <a:cs typeface="Times New Roman"/>
            </a:endParaRPr>
          </a:p>
          <a:p>
            <a:pPr marL="1082040">
              <a:lnSpc>
                <a:spcPts val="1415"/>
              </a:lnSpc>
            </a:pPr>
            <a:r>
              <a:rPr sz="1200" b="1" u="heavy" spc="-5" dirty="0">
                <a:latin typeface="Times New Roman"/>
                <a:cs typeface="Times New Roman"/>
              </a:rPr>
              <a:t>FM</a:t>
            </a:r>
            <a:r>
              <a:rPr sz="1200" b="1" u="heavy" spc="-105" dirty="0">
                <a:latin typeface="Times New Roman"/>
                <a:cs typeface="Times New Roman"/>
              </a:rPr>
              <a:t> </a:t>
            </a:r>
            <a:r>
              <a:rPr sz="1200" b="1" u="heavy" spc="-5" dirty="0">
                <a:latin typeface="Times New Roman"/>
                <a:cs typeface="Times New Roman"/>
              </a:rPr>
              <a:t>Band</a:t>
            </a:r>
            <a:endParaRPr sz="1200">
              <a:latin typeface="Times New Roman"/>
              <a:cs typeface="Times New Roman"/>
            </a:endParaRPr>
          </a:p>
        </p:txBody>
      </p:sp>
      <p:sp>
        <p:nvSpPr>
          <p:cNvPr id="7" name="object 7"/>
          <p:cNvSpPr txBox="1"/>
          <p:nvPr/>
        </p:nvSpPr>
        <p:spPr>
          <a:xfrm>
            <a:off x="3217417" y="4313682"/>
            <a:ext cx="1355090" cy="194945"/>
          </a:xfrm>
          <a:prstGeom prst="rect">
            <a:avLst/>
          </a:prstGeom>
        </p:spPr>
        <p:txBody>
          <a:bodyPr vert="horz" wrap="square" lIns="0" tIns="0" rIns="0" bIns="0" rtlCol="0">
            <a:spAutoFit/>
          </a:bodyPr>
          <a:lstStyle/>
          <a:p>
            <a:pPr marL="12700">
              <a:lnSpc>
                <a:spcPct val="100000"/>
              </a:lnSpc>
            </a:pPr>
            <a:r>
              <a:rPr sz="1200" b="1" dirty="0">
                <a:latin typeface="Times New Roman"/>
                <a:cs typeface="Times New Roman"/>
              </a:rPr>
              <a:t>FM Band</a:t>
            </a:r>
            <a:r>
              <a:rPr sz="1200" b="1" spc="-105" dirty="0">
                <a:latin typeface="Times New Roman"/>
                <a:cs typeface="Times New Roman"/>
              </a:rPr>
              <a:t> </a:t>
            </a:r>
            <a:r>
              <a:rPr sz="1200" b="1" dirty="0">
                <a:latin typeface="Times New Roman"/>
                <a:cs typeface="Times New Roman"/>
              </a:rPr>
              <a:t>Allocation</a:t>
            </a:r>
            <a:endParaRPr sz="1200">
              <a:latin typeface="Times New Roman"/>
              <a:cs typeface="Times New Roman"/>
            </a:endParaRPr>
          </a:p>
        </p:txBody>
      </p:sp>
      <p:sp>
        <p:nvSpPr>
          <p:cNvPr id="8" name="object 8"/>
          <p:cNvSpPr txBox="1"/>
          <p:nvPr/>
        </p:nvSpPr>
        <p:spPr>
          <a:xfrm>
            <a:off x="1130298" y="6482334"/>
            <a:ext cx="5531485" cy="3233420"/>
          </a:xfrm>
          <a:prstGeom prst="rect">
            <a:avLst/>
          </a:prstGeom>
        </p:spPr>
        <p:txBody>
          <a:bodyPr vert="horz" wrap="square" lIns="0" tIns="0" rIns="0" bIns="0" rtlCol="0">
            <a:spAutoFit/>
          </a:bodyPr>
          <a:lstStyle/>
          <a:p>
            <a:pPr marL="12700">
              <a:lnSpc>
                <a:spcPts val="1405"/>
              </a:lnSpc>
            </a:pPr>
            <a:r>
              <a:rPr sz="1200" b="1" dirty="0">
                <a:latin typeface="Times New Roman"/>
                <a:cs typeface="Times New Roman"/>
              </a:rPr>
              <a:t>Example</a:t>
            </a:r>
            <a:r>
              <a:rPr sz="1200" b="1" spc="-105" dirty="0">
                <a:latin typeface="Times New Roman"/>
                <a:cs typeface="Times New Roman"/>
              </a:rPr>
              <a:t> </a:t>
            </a:r>
            <a:r>
              <a:rPr sz="1200" b="1" dirty="0">
                <a:latin typeface="Times New Roman"/>
                <a:cs typeface="Times New Roman"/>
              </a:rPr>
              <a:t>5.19</a:t>
            </a:r>
            <a:endParaRPr sz="1200">
              <a:latin typeface="Times New Roman"/>
              <a:cs typeface="Times New Roman"/>
            </a:endParaRPr>
          </a:p>
          <a:p>
            <a:pPr marL="12700" marR="5080">
              <a:lnSpc>
                <a:spcPts val="1380"/>
              </a:lnSpc>
              <a:spcBef>
                <a:spcPts val="60"/>
              </a:spcBef>
            </a:pPr>
            <a:r>
              <a:rPr sz="1200" spc="-5" dirty="0">
                <a:latin typeface="Times New Roman"/>
                <a:cs typeface="Times New Roman"/>
              </a:rPr>
              <a:t>We </a:t>
            </a:r>
            <a:r>
              <a:rPr sz="1200" dirty="0">
                <a:latin typeface="Times New Roman"/>
                <a:cs typeface="Times New Roman"/>
              </a:rPr>
              <a:t>have an Audio </a:t>
            </a:r>
            <a:r>
              <a:rPr sz="1200" spc="-5" dirty="0">
                <a:latin typeface="Times New Roman"/>
                <a:cs typeface="Times New Roman"/>
              </a:rPr>
              <a:t>signal </a:t>
            </a:r>
            <a:r>
              <a:rPr sz="1200" dirty="0">
                <a:latin typeface="Times New Roman"/>
                <a:cs typeface="Times New Roman"/>
              </a:rPr>
              <a:t>with a </a:t>
            </a:r>
            <a:r>
              <a:rPr sz="1200" spc="-5" dirty="0">
                <a:latin typeface="Times New Roman"/>
                <a:cs typeface="Times New Roman"/>
              </a:rPr>
              <a:t>BW </a:t>
            </a:r>
            <a:r>
              <a:rPr sz="1200" dirty="0">
                <a:latin typeface="Times New Roman"/>
                <a:cs typeface="Times New Roman"/>
              </a:rPr>
              <a:t>of 4 </a:t>
            </a:r>
            <a:r>
              <a:rPr sz="1200" spc="-5" dirty="0">
                <a:latin typeface="Times New Roman"/>
                <a:cs typeface="Times New Roman"/>
              </a:rPr>
              <a:t>MHz. What </a:t>
            </a:r>
            <a:r>
              <a:rPr sz="1200" dirty="0">
                <a:latin typeface="Times New Roman"/>
                <a:cs typeface="Times New Roman"/>
              </a:rPr>
              <a:t>is the BW needed if </a:t>
            </a:r>
            <a:r>
              <a:rPr sz="1200" spc="-5" dirty="0">
                <a:latin typeface="Times New Roman"/>
                <a:cs typeface="Times New Roman"/>
              </a:rPr>
              <a:t>we modulate  the signal using</a:t>
            </a:r>
            <a:r>
              <a:rPr sz="1200" spc="-70" dirty="0">
                <a:latin typeface="Times New Roman"/>
                <a:cs typeface="Times New Roman"/>
              </a:rPr>
              <a:t> </a:t>
            </a:r>
            <a:r>
              <a:rPr sz="1200" spc="-10" dirty="0">
                <a:latin typeface="Times New Roman"/>
                <a:cs typeface="Times New Roman"/>
              </a:rPr>
              <a:t>FM?</a:t>
            </a:r>
            <a:endParaRPr sz="1200">
              <a:latin typeface="Times New Roman"/>
              <a:cs typeface="Times New Roman"/>
            </a:endParaRPr>
          </a:p>
          <a:p>
            <a:pPr marL="12700">
              <a:lnSpc>
                <a:spcPts val="1305"/>
              </a:lnSpc>
            </a:pPr>
            <a:r>
              <a:rPr sz="1200" b="1" spc="-5" dirty="0">
                <a:latin typeface="Times New Roman"/>
                <a:cs typeface="Times New Roman"/>
              </a:rPr>
              <a:t>Solution</a:t>
            </a:r>
            <a:r>
              <a:rPr sz="1200" spc="-5" dirty="0">
                <a:latin typeface="Times New Roman"/>
                <a:cs typeface="Times New Roman"/>
              </a:rPr>
              <a:t>:</a:t>
            </a:r>
            <a:endParaRPr sz="1200">
              <a:latin typeface="Times New Roman"/>
              <a:cs typeface="Times New Roman"/>
            </a:endParaRPr>
          </a:p>
          <a:p>
            <a:pPr marL="469900">
              <a:lnSpc>
                <a:spcPts val="1925"/>
              </a:lnSpc>
            </a:pPr>
            <a:r>
              <a:rPr sz="1700" spc="-5" dirty="0">
                <a:latin typeface="Arial"/>
                <a:cs typeface="Arial"/>
              </a:rPr>
              <a:t>–</a:t>
            </a:r>
            <a:r>
              <a:rPr sz="1200" spc="-5" dirty="0">
                <a:latin typeface="Times New Roman"/>
                <a:cs typeface="Times New Roman"/>
              </a:rPr>
              <a:t>BW </a:t>
            </a:r>
            <a:r>
              <a:rPr sz="1200" dirty="0">
                <a:latin typeface="Times New Roman"/>
                <a:cs typeface="Times New Roman"/>
              </a:rPr>
              <a:t>= 10 * 4 </a:t>
            </a:r>
            <a:r>
              <a:rPr sz="1200" spc="-5" dirty="0">
                <a:latin typeface="Times New Roman"/>
                <a:cs typeface="Times New Roman"/>
              </a:rPr>
              <a:t>MHz </a:t>
            </a:r>
            <a:r>
              <a:rPr sz="1200" dirty="0">
                <a:latin typeface="Times New Roman"/>
                <a:cs typeface="Times New Roman"/>
              </a:rPr>
              <a:t>= 40</a:t>
            </a:r>
            <a:r>
              <a:rPr sz="1200" spc="-65" dirty="0">
                <a:latin typeface="Times New Roman"/>
                <a:cs typeface="Times New Roman"/>
              </a:rPr>
              <a:t> </a:t>
            </a:r>
            <a:r>
              <a:rPr sz="1200" spc="-5" dirty="0">
                <a:latin typeface="Times New Roman"/>
                <a:cs typeface="Times New Roman"/>
              </a:rPr>
              <a:t>MHz</a:t>
            </a:r>
            <a:endParaRPr sz="1200">
              <a:latin typeface="Times New Roman"/>
              <a:cs typeface="Times New Roman"/>
            </a:endParaRPr>
          </a:p>
          <a:p>
            <a:pPr marL="698500" indent="-228600">
              <a:lnSpc>
                <a:spcPts val="1325"/>
              </a:lnSpc>
              <a:buFont typeface="Meiryo"/>
              <a:buChar char="▪"/>
              <a:tabLst>
                <a:tab pos="697865" algn="l"/>
                <a:tab pos="698500" algn="l"/>
              </a:tabLst>
            </a:pPr>
            <a:r>
              <a:rPr sz="1200" b="1" dirty="0">
                <a:latin typeface="Times New Roman"/>
                <a:cs typeface="Times New Roman"/>
              </a:rPr>
              <a:t>Phase modulation</a:t>
            </a:r>
            <a:r>
              <a:rPr sz="1200" b="1" spc="-110" dirty="0">
                <a:latin typeface="Times New Roman"/>
                <a:cs typeface="Times New Roman"/>
              </a:rPr>
              <a:t> </a:t>
            </a:r>
            <a:r>
              <a:rPr sz="1200" b="1" dirty="0">
                <a:latin typeface="Times New Roman"/>
                <a:cs typeface="Times New Roman"/>
              </a:rPr>
              <a:t>(PM)</a:t>
            </a:r>
            <a:endParaRPr sz="1200">
              <a:latin typeface="Times New Roman"/>
              <a:cs typeface="Times New Roman"/>
            </a:endParaRPr>
          </a:p>
          <a:p>
            <a:pPr marL="698500" indent="-228600">
              <a:lnSpc>
                <a:spcPts val="1375"/>
              </a:lnSpc>
              <a:buFont typeface="Courier New"/>
              <a:buChar char="o"/>
              <a:tabLst>
                <a:tab pos="698500" algn="l"/>
              </a:tabLst>
            </a:pPr>
            <a:r>
              <a:rPr sz="1200" spc="-5" dirty="0">
                <a:latin typeface="Times New Roman"/>
                <a:cs typeface="Times New Roman"/>
              </a:rPr>
              <a:t>Simpler </a:t>
            </a:r>
            <a:r>
              <a:rPr sz="1200" dirty="0">
                <a:latin typeface="Times New Roman"/>
                <a:cs typeface="Times New Roman"/>
              </a:rPr>
              <a:t>hardware</a:t>
            </a:r>
            <a:r>
              <a:rPr sz="1200" spc="-35" dirty="0">
                <a:latin typeface="Times New Roman"/>
                <a:cs typeface="Times New Roman"/>
              </a:rPr>
              <a:t> </a:t>
            </a:r>
            <a:r>
              <a:rPr sz="1200" spc="-5" dirty="0">
                <a:latin typeface="Times New Roman"/>
                <a:cs typeface="Times New Roman"/>
              </a:rPr>
              <a:t>requirements</a:t>
            </a:r>
            <a:endParaRPr sz="1200">
              <a:latin typeface="Times New Roman"/>
              <a:cs typeface="Times New Roman"/>
            </a:endParaRPr>
          </a:p>
          <a:p>
            <a:pPr marL="698500" indent="-228600">
              <a:lnSpc>
                <a:spcPts val="1380"/>
              </a:lnSpc>
              <a:buFont typeface="Courier New"/>
              <a:buChar char="o"/>
              <a:tabLst>
                <a:tab pos="698500" algn="l"/>
              </a:tabLst>
            </a:pPr>
            <a:r>
              <a:rPr sz="1200" dirty="0">
                <a:latin typeface="Times New Roman"/>
                <a:cs typeface="Times New Roman"/>
              </a:rPr>
              <a:t>Phase is </a:t>
            </a:r>
            <a:r>
              <a:rPr sz="1200" spc="-5" dirty="0">
                <a:latin typeface="Times New Roman"/>
                <a:cs typeface="Times New Roman"/>
              </a:rPr>
              <a:t>modulated </a:t>
            </a:r>
            <a:r>
              <a:rPr sz="1200" dirty="0">
                <a:latin typeface="Times New Roman"/>
                <a:cs typeface="Times New Roman"/>
              </a:rPr>
              <a:t>with the</a:t>
            </a:r>
            <a:r>
              <a:rPr sz="1200" spc="-45" dirty="0">
                <a:latin typeface="Times New Roman"/>
                <a:cs typeface="Times New Roman"/>
              </a:rPr>
              <a:t> </a:t>
            </a:r>
            <a:r>
              <a:rPr sz="1200" spc="-5" dirty="0">
                <a:latin typeface="Times New Roman"/>
                <a:cs typeface="Times New Roman"/>
              </a:rPr>
              <a:t>amplitude</a:t>
            </a:r>
            <a:endParaRPr sz="1200">
              <a:latin typeface="Times New Roman"/>
              <a:cs typeface="Times New Roman"/>
            </a:endParaRPr>
          </a:p>
          <a:p>
            <a:pPr marL="698500" indent="-228600">
              <a:lnSpc>
                <a:spcPts val="1385"/>
              </a:lnSpc>
              <a:buFont typeface="Courier New"/>
              <a:buChar char="o"/>
              <a:tabLst>
                <a:tab pos="698500" algn="l"/>
              </a:tabLst>
            </a:pPr>
            <a:r>
              <a:rPr sz="1200" spc="-5" dirty="0">
                <a:latin typeface="Times New Roman"/>
                <a:cs typeface="Times New Roman"/>
              </a:rPr>
              <a:t>Amplitude </a:t>
            </a:r>
            <a:r>
              <a:rPr sz="1200" dirty="0">
                <a:latin typeface="Times New Roman"/>
                <a:cs typeface="Times New Roman"/>
              </a:rPr>
              <a:t>&amp; Frequency of the </a:t>
            </a:r>
            <a:r>
              <a:rPr sz="1200" spc="-5" dirty="0">
                <a:latin typeface="Times New Roman"/>
                <a:cs typeface="Times New Roman"/>
              </a:rPr>
              <a:t>carrier </a:t>
            </a:r>
            <a:r>
              <a:rPr sz="1200" dirty="0">
                <a:latin typeface="Times New Roman"/>
                <a:cs typeface="Times New Roman"/>
              </a:rPr>
              <a:t>signal </a:t>
            </a:r>
            <a:r>
              <a:rPr sz="1200" spc="-5" dirty="0">
                <a:latin typeface="Times New Roman"/>
                <a:cs typeface="Times New Roman"/>
              </a:rPr>
              <a:t>remain</a:t>
            </a:r>
            <a:r>
              <a:rPr sz="1200" spc="-40" dirty="0">
                <a:latin typeface="Times New Roman"/>
                <a:cs typeface="Times New Roman"/>
              </a:rPr>
              <a:t> </a:t>
            </a:r>
            <a:r>
              <a:rPr sz="1200" dirty="0">
                <a:latin typeface="Times New Roman"/>
                <a:cs typeface="Times New Roman"/>
              </a:rPr>
              <a:t>constant</a:t>
            </a:r>
            <a:endParaRPr sz="1200">
              <a:latin typeface="Times New Roman"/>
              <a:cs typeface="Times New Roman"/>
            </a:endParaRPr>
          </a:p>
          <a:p>
            <a:pPr marL="12700">
              <a:lnSpc>
                <a:spcPts val="1380"/>
              </a:lnSpc>
            </a:pPr>
            <a:r>
              <a:rPr sz="1200" b="1" dirty="0">
                <a:latin typeface="Times New Roman"/>
                <a:cs typeface="Times New Roman"/>
              </a:rPr>
              <a:t>Summary</a:t>
            </a:r>
            <a:endParaRPr sz="1200">
              <a:latin typeface="Times New Roman"/>
              <a:cs typeface="Times New Roman"/>
            </a:endParaRPr>
          </a:p>
          <a:p>
            <a:pPr marL="469900" indent="-228600">
              <a:lnSpc>
                <a:spcPts val="1375"/>
              </a:lnSpc>
              <a:buFont typeface="Meiryo"/>
              <a:buChar char="*"/>
              <a:tabLst>
                <a:tab pos="469265" algn="l"/>
                <a:tab pos="469900" algn="l"/>
              </a:tabLst>
            </a:pPr>
            <a:r>
              <a:rPr sz="1200" dirty="0">
                <a:latin typeface="Times New Roman"/>
                <a:cs typeface="Times New Roman"/>
              </a:rPr>
              <a:t>Analog-to </a:t>
            </a:r>
            <a:r>
              <a:rPr sz="1200" spc="-5" dirty="0">
                <a:latin typeface="Times New Roman"/>
                <a:cs typeface="Times New Roman"/>
              </a:rPr>
              <a:t>Analog</a:t>
            </a:r>
            <a:r>
              <a:rPr sz="1200" spc="-95" dirty="0">
                <a:latin typeface="Times New Roman"/>
                <a:cs typeface="Times New Roman"/>
              </a:rPr>
              <a:t> </a:t>
            </a:r>
            <a:r>
              <a:rPr sz="1200" dirty="0">
                <a:latin typeface="Times New Roman"/>
                <a:cs typeface="Times New Roman"/>
              </a:rPr>
              <a:t>Conversion</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Frequency </a:t>
            </a:r>
            <a:r>
              <a:rPr sz="1200" spc="-5" dirty="0">
                <a:latin typeface="Times New Roman"/>
                <a:cs typeface="Times New Roman"/>
              </a:rPr>
              <a:t>Shift </a:t>
            </a:r>
            <a:r>
              <a:rPr sz="1200" dirty="0">
                <a:latin typeface="Times New Roman"/>
                <a:cs typeface="Times New Roman"/>
              </a:rPr>
              <a:t>Keying</a:t>
            </a:r>
            <a:r>
              <a:rPr sz="1200" spc="-80" dirty="0">
                <a:latin typeface="Times New Roman"/>
                <a:cs typeface="Times New Roman"/>
              </a:rPr>
              <a:t> </a:t>
            </a:r>
            <a:r>
              <a:rPr sz="1200" spc="-5" dirty="0">
                <a:latin typeface="Times New Roman"/>
                <a:cs typeface="Times New Roman"/>
              </a:rPr>
              <a:t>(FSK)</a:t>
            </a:r>
            <a:endParaRPr sz="1200">
              <a:latin typeface="Times New Roman"/>
              <a:cs typeface="Times New Roman"/>
            </a:endParaRPr>
          </a:p>
          <a:p>
            <a:pPr marL="469900" indent="-228600">
              <a:lnSpc>
                <a:spcPts val="1380"/>
              </a:lnSpc>
              <a:buFont typeface="Meiryo"/>
              <a:buChar char="*"/>
              <a:tabLst>
                <a:tab pos="469265" algn="l"/>
                <a:tab pos="469900" algn="l"/>
              </a:tabLst>
            </a:pPr>
            <a:r>
              <a:rPr sz="1200" dirty="0">
                <a:latin typeface="Times New Roman"/>
                <a:cs typeface="Times New Roman"/>
              </a:rPr>
              <a:t>Phase Shift Keying</a:t>
            </a:r>
            <a:r>
              <a:rPr sz="1200" spc="-80" dirty="0">
                <a:latin typeface="Times New Roman"/>
                <a:cs typeface="Times New Roman"/>
              </a:rPr>
              <a:t> </a:t>
            </a:r>
            <a:r>
              <a:rPr sz="1200" spc="-5" dirty="0">
                <a:latin typeface="Times New Roman"/>
                <a:cs typeface="Times New Roman"/>
              </a:rPr>
              <a:t>(PSK)</a:t>
            </a:r>
            <a:endParaRPr sz="1200">
              <a:latin typeface="Times New Roman"/>
              <a:cs typeface="Times New Roman"/>
            </a:endParaRPr>
          </a:p>
          <a:p>
            <a:pPr marL="469900" indent="-228600">
              <a:lnSpc>
                <a:spcPts val="1410"/>
              </a:lnSpc>
              <a:buFont typeface="Meiryo"/>
              <a:buChar char="*"/>
              <a:tabLst>
                <a:tab pos="469265" algn="l"/>
                <a:tab pos="469900" algn="l"/>
              </a:tabLst>
            </a:pPr>
            <a:r>
              <a:rPr sz="1200" spc="-5" dirty="0">
                <a:latin typeface="Times New Roman"/>
                <a:cs typeface="Times New Roman"/>
              </a:rPr>
              <a:t>Quadrature Amplitude Modulation</a:t>
            </a:r>
            <a:r>
              <a:rPr sz="1200" spc="-90" dirty="0">
                <a:latin typeface="Times New Roman"/>
                <a:cs typeface="Times New Roman"/>
              </a:rPr>
              <a:t> </a:t>
            </a:r>
            <a:r>
              <a:rPr sz="1200" spc="-10" dirty="0">
                <a:latin typeface="Times New Roman"/>
                <a:cs typeface="Times New Roman"/>
              </a:rPr>
              <a:t>(QAM)</a:t>
            </a:r>
            <a:endParaRPr sz="1200">
              <a:latin typeface="Times New Roman"/>
              <a:cs typeface="Times New Roman"/>
            </a:endParaRPr>
          </a:p>
          <a:p>
            <a:pPr>
              <a:lnSpc>
                <a:spcPct val="100000"/>
              </a:lnSpc>
              <a:spcBef>
                <a:spcPts val="5"/>
              </a:spcBef>
              <a:buFont typeface="Meiryo"/>
              <a:buChar char="*"/>
            </a:pPr>
            <a:endParaRPr sz="1150">
              <a:latin typeface="Times New Roman"/>
              <a:cs typeface="Times New Roman"/>
            </a:endParaRPr>
          </a:p>
          <a:p>
            <a:pPr marL="12700">
              <a:lnSpc>
                <a:spcPts val="1405"/>
              </a:lnSpc>
              <a:spcBef>
                <a:spcPts val="5"/>
              </a:spcBef>
            </a:pPr>
            <a:r>
              <a:rPr sz="1200" b="1" dirty="0">
                <a:latin typeface="Times New Roman"/>
                <a:cs typeface="Times New Roman"/>
              </a:rPr>
              <a:t>Reading</a:t>
            </a:r>
            <a:r>
              <a:rPr sz="1200" b="1" spc="-105" dirty="0">
                <a:latin typeface="Times New Roman"/>
                <a:cs typeface="Times New Roman"/>
              </a:rPr>
              <a:t> </a:t>
            </a:r>
            <a:r>
              <a:rPr sz="1200" b="1" dirty="0">
                <a:latin typeface="Times New Roman"/>
                <a:cs typeface="Times New Roman"/>
              </a:rPr>
              <a:t>Sections</a:t>
            </a:r>
            <a:endParaRPr sz="1200">
              <a:latin typeface="Times New Roman"/>
              <a:cs typeface="Times New Roman"/>
            </a:endParaRPr>
          </a:p>
          <a:p>
            <a:pPr marL="469900" marR="5715" indent="-228600">
              <a:lnSpc>
                <a:spcPts val="1380"/>
              </a:lnSpc>
              <a:spcBef>
                <a:spcPts val="60"/>
              </a:spcBef>
              <a:buFont typeface="Meiryo"/>
              <a:buChar char="*"/>
              <a:tabLst>
                <a:tab pos="469265" algn="l"/>
                <a:tab pos="469900" algn="l"/>
              </a:tabLst>
            </a:pPr>
            <a:r>
              <a:rPr sz="1200" dirty="0">
                <a:latin typeface="Times New Roman"/>
                <a:cs typeface="Times New Roman"/>
              </a:rPr>
              <a:t>Section 5.4, “Data Communications and Networking” 4th </a:t>
            </a:r>
            <a:r>
              <a:rPr sz="1200" spc="-5" dirty="0">
                <a:latin typeface="Times New Roman"/>
                <a:cs typeface="Times New Roman"/>
              </a:rPr>
              <a:t>Edition </a:t>
            </a:r>
            <a:r>
              <a:rPr sz="1200" dirty="0">
                <a:latin typeface="Times New Roman"/>
                <a:cs typeface="Times New Roman"/>
              </a:rPr>
              <a:t>by Behrouz </a:t>
            </a:r>
            <a:r>
              <a:rPr sz="1200" spc="-5" dirty="0">
                <a:latin typeface="Times New Roman"/>
                <a:cs typeface="Times New Roman"/>
              </a:rPr>
              <a:t>A.  </a:t>
            </a:r>
            <a:r>
              <a:rPr sz="1200" dirty="0">
                <a:latin typeface="Times New Roman"/>
                <a:cs typeface="Times New Roman"/>
              </a:rPr>
              <a:t>Forouzan</a:t>
            </a:r>
            <a:endParaRPr sz="1200">
              <a:latin typeface="Times New Roman"/>
              <a:cs typeface="Times New Roman"/>
            </a:endParaRPr>
          </a:p>
        </p:txBody>
      </p:sp>
      <p:sp>
        <p:nvSpPr>
          <p:cNvPr id="9" name="object 9"/>
          <p:cNvSpPr/>
          <p:nvPr/>
        </p:nvSpPr>
        <p:spPr>
          <a:xfrm>
            <a:off x="1143000" y="4499609"/>
            <a:ext cx="5144770" cy="199491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621536" y="1976627"/>
            <a:ext cx="4548416" cy="2171700"/>
          </a:xfrm>
          <a:prstGeom prst="rect">
            <a:avLst/>
          </a:prstGeom>
          <a:blipFill>
            <a:blip r:embed="rId3" cstate="print"/>
            <a:stretch>
              <a:fillRect/>
            </a:stretch>
          </a:blipFill>
        </p:spPr>
        <p:txBody>
          <a:bodyPr wrap="square" lIns="0" tIns="0" rIns="0" bIns="0" rtlCol="0"/>
          <a:lstStyle/>
          <a:p>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97</a:t>
            </a:fld>
            <a:endParaRPr dirty="0"/>
          </a:p>
        </p:txBody>
      </p:sp>
    </p:spTree>
    <p:extLst>
      <p:ext uri="{BB962C8B-B14F-4D97-AF65-F5344CB8AC3E}">
        <p14:creationId xmlns:p14="http://schemas.microsoft.com/office/powerpoint/2010/main" val="31412856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940054"/>
            <a:ext cx="5530215" cy="2475230"/>
          </a:xfrm>
          <a:prstGeom prst="rect">
            <a:avLst/>
          </a:prstGeom>
        </p:spPr>
        <p:txBody>
          <a:bodyPr vert="horz" wrap="square" lIns="0" tIns="0" rIns="0" bIns="0" rtlCol="0">
            <a:spAutoFit/>
          </a:bodyPr>
          <a:lstStyle/>
          <a:p>
            <a:pPr marL="1805305">
              <a:lnSpc>
                <a:spcPct val="100000"/>
              </a:lnSpc>
            </a:pPr>
            <a:r>
              <a:rPr sz="2000" b="1" u="heavy" spc="-5" dirty="0">
                <a:latin typeface="Arial Black"/>
                <a:cs typeface="Arial Black"/>
              </a:rPr>
              <a:t>LECTURE</a:t>
            </a:r>
            <a:r>
              <a:rPr sz="2000" b="1" u="heavy" spc="-65" dirty="0">
                <a:latin typeface="Arial Black"/>
                <a:cs typeface="Arial Black"/>
              </a:rPr>
              <a:t> </a:t>
            </a:r>
            <a:r>
              <a:rPr sz="2000" b="1" u="heavy" spc="-5" dirty="0">
                <a:latin typeface="Arial Black"/>
                <a:cs typeface="Arial Black"/>
              </a:rPr>
              <a:t>#20</a:t>
            </a:r>
            <a:endParaRPr sz="2000">
              <a:latin typeface="Arial Black"/>
              <a:cs typeface="Arial Black"/>
            </a:endParaRPr>
          </a:p>
          <a:p>
            <a:pPr marL="12700">
              <a:lnSpc>
                <a:spcPts val="1889"/>
              </a:lnSpc>
              <a:spcBef>
                <a:spcPts val="1795"/>
              </a:spcBef>
            </a:pPr>
            <a:r>
              <a:rPr sz="1600" b="1" u="heavy" dirty="0">
                <a:latin typeface="Times New Roman"/>
                <a:cs typeface="Times New Roman"/>
              </a:rPr>
              <a:t>Introduction</a:t>
            </a:r>
            <a:endParaRPr sz="1600">
              <a:latin typeface="Times New Roman"/>
              <a:cs typeface="Times New Roman"/>
            </a:endParaRPr>
          </a:p>
          <a:p>
            <a:pPr marL="12700">
              <a:lnSpc>
                <a:spcPts val="1380"/>
              </a:lnSpc>
            </a:pPr>
            <a:r>
              <a:rPr sz="1200" spc="-5" dirty="0">
                <a:latin typeface="Times New Roman"/>
                <a:cs typeface="Times New Roman"/>
              </a:rPr>
              <a:t>Q: How do we relay encoded data from the generating device </a:t>
            </a:r>
            <a:r>
              <a:rPr sz="1200" dirty="0">
                <a:latin typeface="Times New Roman"/>
                <a:cs typeface="Times New Roman"/>
              </a:rPr>
              <a:t>to the </a:t>
            </a:r>
            <a:r>
              <a:rPr sz="1200" spc="-5" dirty="0">
                <a:latin typeface="Times New Roman"/>
                <a:cs typeface="Times New Roman"/>
              </a:rPr>
              <a:t>next device?</a:t>
            </a:r>
            <a:endParaRPr sz="1200">
              <a:latin typeface="Times New Roman"/>
              <a:cs typeface="Times New Roman"/>
            </a:endParaRPr>
          </a:p>
          <a:p>
            <a:pPr marL="469900">
              <a:lnSpc>
                <a:spcPts val="1375"/>
              </a:lnSpc>
            </a:pPr>
            <a:r>
              <a:rPr sz="1200" spc="-5" dirty="0">
                <a:latin typeface="Times New Roman"/>
                <a:cs typeface="Times New Roman"/>
              </a:rPr>
              <a:t>A:</a:t>
            </a:r>
            <a:r>
              <a:rPr sz="1200" spc="-55" dirty="0">
                <a:latin typeface="Times New Roman"/>
                <a:cs typeface="Times New Roman"/>
              </a:rPr>
              <a:t> </a:t>
            </a:r>
            <a:r>
              <a:rPr sz="1200" spc="-5" dirty="0">
                <a:latin typeface="Times New Roman"/>
                <a:cs typeface="Times New Roman"/>
              </a:rPr>
              <a:t>Interface</a:t>
            </a:r>
            <a:endParaRPr sz="1200">
              <a:latin typeface="Times New Roman"/>
              <a:cs typeface="Times New Roman"/>
            </a:endParaRPr>
          </a:p>
          <a:p>
            <a:pPr marL="469900">
              <a:lnSpc>
                <a:spcPts val="1695"/>
              </a:lnSpc>
            </a:pPr>
            <a:r>
              <a:rPr sz="1500" spc="-5" dirty="0">
                <a:latin typeface="Arial"/>
                <a:cs typeface="Arial"/>
              </a:rPr>
              <a:t>–</a:t>
            </a:r>
            <a:r>
              <a:rPr sz="1200" spc="-5" dirty="0">
                <a:latin typeface="Times New Roman"/>
                <a:cs typeface="Times New Roman"/>
              </a:rPr>
              <a:t>Defined by several popular</a:t>
            </a:r>
            <a:r>
              <a:rPr sz="1200" spc="-70" dirty="0">
                <a:latin typeface="Times New Roman"/>
                <a:cs typeface="Times New Roman"/>
              </a:rPr>
              <a:t> </a:t>
            </a:r>
            <a:r>
              <a:rPr sz="1200" spc="-5" dirty="0">
                <a:latin typeface="Times New Roman"/>
                <a:cs typeface="Times New Roman"/>
              </a:rPr>
              <a:t>standards</a:t>
            </a:r>
            <a:endParaRPr sz="1200">
              <a:latin typeface="Times New Roman"/>
              <a:cs typeface="Times New Roman"/>
            </a:endParaRPr>
          </a:p>
          <a:p>
            <a:pPr marL="469900">
              <a:lnSpc>
                <a:spcPts val="1664"/>
              </a:lnSpc>
            </a:pPr>
            <a:r>
              <a:rPr sz="1500" dirty="0">
                <a:latin typeface="Arial"/>
                <a:cs typeface="Arial"/>
              </a:rPr>
              <a:t>–</a:t>
            </a:r>
            <a:r>
              <a:rPr sz="1200" dirty="0">
                <a:latin typeface="Times New Roman"/>
                <a:cs typeface="Times New Roman"/>
              </a:rPr>
              <a:t>Physical layer of the </a:t>
            </a:r>
            <a:r>
              <a:rPr sz="1200" spc="-5" dirty="0">
                <a:latin typeface="Times New Roman"/>
                <a:cs typeface="Times New Roman"/>
              </a:rPr>
              <a:t>OSI</a:t>
            </a:r>
            <a:r>
              <a:rPr sz="1200" spc="-100" dirty="0">
                <a:latin typeface="Times New Roman"/>
                <a:cs typeface="Times New Roman"/>
              </a:rPr>
              <a:t> </a:t>
            </a:r>
            <a:r>
              <a:rPr sz="1200" spc="-5" dirty="0">
                <a:latin typeface="Times New Roman"/>
                <a:cs typeface="Times New Roman"/>
              </a:rPr>
              <a:t>model</a:t>
            </a:r>
            <a:endParaRPr sz="1200">
              <a:latin typeface="Times New Roman"/>
              <a:cs typeface="Times New Roman"/>
            </a:endParaRPr>
          </a:p>
          <a:p>
            <a:pPr marL="469900">
              <a:lnSpc>
                <a:spcPts val="1735"/>
              </a:lnSpc>
            </a:pPr>
            <a:r>
              <a:rPr sz="1500" spc="-5" dirty="0">
                <a:latin typeface="Arial"/>
                <a:cs typeface="Arial"/>
              </a:rPr>
              <a:t>–</a:t>
            </a:r>
            <a:r>
              <a:rPr sz="1200" spc="-5" dirty="0">
                <a:latin typeface="Times New Roman"/>
                <a:cs typeface="Times New Roman"/>
              </a:rPr>
              <a:t>Mechanical/electrical/functional</a:t>
            </a:r>
            <a:r>
              <a:rPr sz="1200" spc="-10" dirty="0">
                <a:latin typeface="Times New Roman"/>
                <a:cs typeface="Times New Roman"/>
              </a:rPr>
              <a:t> </a:t>
            </a:r>
            <a:r>
              <a:rPr sz="1200" spc="-5" dirty="0">
                <a:latin typeface="Times New Roman"/>
                <a:cs typeface="Times New Roman"/>
              </a:rPr>
              <a:t>specifications</a:t>
            </a:r>
            <a:endParaRPr sz="1200">
              <a:latin typeface="Times New Roman"/>
              <a:cs typeface="Times New Roman"/>
            </a:endParaRPr>
          </a:p>
          <a:p>
            <a:pPr marL="469900" indent="-228600">
              <a:lnSpc>
                <a:spcPts val="1405"/>
              </a:lnSpc>
              <a:spcBef>
                <a:spcPts val="1270"/>
              </a:spcBef>
              <a:buFont typeface="Meiryo"/>
              <a:buChar char="❖"/>
              <a:tabLst>
                <a:tab pos="469900" algn="l"/>
              </a:tabLst>
            </a:pPr>
            <a:r>
              <a:rPr sz="1200" b="1" dirty="0">
                <a:latin typeface="Times New Roman"/>
                <a:cs typeface="Times New Roman"/>
              </a:rPr>
              <a:t>Digital Data</a:t>
            </a:r>
            <a:r>
              <a:rPr sz="1200" b="1" spc="-105" dirty="0">
                <a:latin typeface="Times New Roman"/>
                <a:cs typeface="Times New Roman"/>
              </a:rPr>
              <a:t> </a:t>
            </a:r>
            <a:r>
              <a:rPr sz="1200" b="1" dirty="0">
                <a:latin typeface="Times New Roman"/>
                <a:cs typeface="Times New Roman"/>
              </a:rPr>
              <a:t>Transmission</a:t>
            </a:r>
            <a:endParaRPr sz="1200">
              <a:latin typeface="Times New Roman"/>
              <a:cs typeface="Times New Roman"/>
            </a:endParaRPr>
          </a:p>
          <a:p>
            <a:pPr marL="469900" marR="5080">
              <a:lnSpc>
                <a:spcPts val="1380"/>
              </a:lnSpc>
              <a:spcBef>
                <a:spcPts val="60"/>
              </a:spcBef>
            </a:pPr>
            <a:r>
              <a:rPr sz="1200" spc="-5" dirty="0">
                <a:latin typeface="Times New Roman"/>
                <a:cs typeface="Times New Roman"/>
              </a:rPr>
              <a:t>Do we </a:t>
            </a:r>
            <a:r>
              <a:rPr sz="1200" dirty="0">
                <a:latin typeface="Times New Roman"/>
                <a:cs typeface="Times New Roman"/>
              </a:rPr>
              <a:t>send one bit at a </a:t>
            </a:r>
            <a:r>
              <a:rPr sz="1200" spc="-5" dirty="0">
                <a:latin typeface="Times New Roman"/>
                <a:cs typeface="Times New Roman"/>
              </a:rPr>
              <a:t>time </a:t>
            </a:r>
            <a:r>
              <a:rPr sz="1200" dirty="0">
                <a:latin typeface="Times New Roman"/>
                <a:cs typeface="Times New Roman"/>
              </a:rPr>
              <a:t>or do </a:t>
            </a:r>
            <a:r>
              <a:rPr sz="1200" spc="-5" dirty="0">
                <a:latin typeface="Times New Roman"/>
                <a:cs typeface="Times New Roman"/>
              </a:rPr>
              <a:t>we </a:t>
            </a:r>
            <a:r>
              <a:rPr sz="1200" dirty="0">
                <a:latin typeface="Times New Roman"/>
                <a:cs typeface="Times New Roman"/>
              </a:rPr>
              <a:t>group bits into larger groups and if so,  </a:t>
            </a:r>
            <a:r>
              <a:rPr sz="1200" spc="-10" dirty="0">
                <a:latin typeface="Times New Roman"/>
                <a:cs typeface="Times New Roman"/>
              </a:rPr>
              <a:t>How?</a:t>
            </a:r>
            <a:endParaRPr sz="1200">
              <a:latin typeface="Times New Roman"/>
              <a:cs typeface="Times New Roman"/>
            </a:endParaRPr>
          </a:p>
        </p:txBody>
      </p:sp>
      <p:sp>
        <p:nvSpPr>
          <p:cNvPr id="7" name="object 7"/>
          <p:cNvSpPr txBox="1"/>
          <p:nvPr/>
        </p:nvSpPr>
        <p:spPr>
          <a:xfrm>
            <a:off x="1130300" y="4988052"/>
            <a:ext cx="5194300" cy="554355"/>
          </a:xfrm>
          <a:prstGeom prst="rect">
            <a:avLst/>
          </a:prstGeom>
        </p:spPr>
        <p:txBody>
          <a:bodyPr vert="horz" wrap="square" lIns="0" tIns="0" rIns="0" bIns="0" rtlCol="0">
            <a:spAutoFit/>
          </a:bodyPr>
          <a:lstStyle/>
          <a:p>
            <a:pPr marL="469900" indent="-228600">
              <a:lnSpc>
                <a:spcPts val="1400"/>
              </a:lnSpc>
              <a:buFont typeface="Symbol"/>
              <a:buChar char=""/>
              <a:tabLst>
                <a:tab pos="469265" algn="l"/>
                <a:tab pos="469900" algn="l"/>
              </a:tabLst>
            </a:pPr>
            <a:r>
              <a:rPr sz="1200" b="1" spc="-5" dirty="0">
                <a:latin typeface="Times New Roman"/>
                <a:cs typeface="Times New Roman"/>
              </a:rPr>
              <a:t>Parallel</a:t>
            </a:r>
            <a:r>
              <a:rPr sz="1200" b="1" spc="-15" dirty="0">
                <a:latin typeface="Times New Roman"/>
                <a:cs typeface="Times New Roman"/>
              </a:rPr>
              <a:t> </a:t>
            </a:r>
            <a:r>
              <a:rPr sz="1200" b="1" spc="-5" dirty="0">
                <a:latin typeface="Times New Roman"/>
                <a:cs typeface="Times New Roman"/>
              </a:rPr>
              <a:t>Transmission</a:t>
            </a:r>
            <a:endParaRPr sz="1200">
              <a:latin typeface="Times New Roman"/>
              <a:cs typeface="Times New Roman"/>
            </a:endParaRPr>
          </a:p>
          <a:p>
            <a:pPr marL="241300" indent="-228600">
              <a:lnSpc>
                <a:spcPts val="1370"/>
              </a:lnSpc>
              <a:buFont typeface="Courier New"/>
              <a:buChar char="o"/>
              <a:tabLst>
                <a:tab pos="241300" algn="l"/>
              </a:tabLst>
            </a:pPr>
            <a:r>
              <a:rPr sz="1200" spc="-5" dirty="0">
                <a:latin typeface="Times New Roman"/>
                <a:cs typeface="Times New Roman"/>
              </a:rPr>
              <a:t>Binary data consisting of 1s and 0s may be </a:t>
            </a:r>
            <a:r>
              <a:rPr sz="1200" dirty="0">
                <a:latin typeface="Times New Roman"/>
                <a:cs typeface="Times New Roman"/>
              </a:rPr>
              <a:t>organized into groups of ‘n’ bits</a:t>
            </a:r>
            <a:r>
              <a:rPr sz="1200" spc="-60" dirty="0">
                <a:latin typeface="Times New Roman"/>
                <a:cs typeface="Times New Roman"/>
              </a:rPr>
              <a:t> </a:t>
            </a:r>
            <a:r>
              <a:rPr sz="1200" dirty="0">
                <a:latin typeface="Times New Roman"/>
                <a:cs typeface="Times New Roman"/>
              </a:rPr>
              <a:t>each</a:t>
            </a:r>
            <a:endParaRPr sz="1200">
              <a:latin typeface="Times New Roman"/>
              <a:cs typeface="Times New Roman"/>
            </a:endParaRPr>
          </a:p>
          <a:p>
            <a:pPr marL="241300" indent="-228600">
              <a:lnSpc>
                <a:spcPts val="1410"/>
              </a:lnSpc>
              <a:buFont typeface="Courier New"/>
              <a:buChar char="o"/>
              <a:tabLst>
                <a:tab pos="241300" algn="l"/>
              </a:tabLst>
            </a:pPr>
            <a:r>
              <a:rPr sz="1200" spc="-5" dirty="0">
                <a:latin typeface="Times New Roman"/>
                <a:cs typeface="Times New Roman"/>
              </a:rPr>
              <a:t>By grouping we </a:t>
            </a:r>
            <a:r>
              <a:rPr sz="1200" dirty="0">
                <a:latin typeface="Times New Roman"/>
                <a:cs typeface="Times New Roman"/>
              </a:rPr>
              <a:t>can </a:t>
            </a:r>
            <a:r>
              <a:rPr sz="1200" spc="-5" dirty="0">
                <a:latin typeface="Times New Roman"/>
                <a:cs typeface="Times New Roman"/>
              </a:rPr>
              <a:t>send data </a:t>
            </a:r>
            <a:r>
              <a:rPr sz="1200" i="1" spc="-5" dirty="0">
                <a:latin typeface="Times New Roman"/>
                <a:cs typeface="Times New Roman"/>
              </a:rPr>
              <a:t>‘n’ </a:t>
            </a:r>
            <a:r>
              <a:rPr sz="1200" dirty="0">
                <a:latin typeface="Times New Roman"/>
                <a:cs typeface="Times New Roman"/>
              </a:rPr>
              <a:t>bits at a </a:t>
            </a:r>
            <a:r>
              <a:rPr sz="1200" spc="-5" dirty="0">
                <a:latin typeface="Times New Roman"/>
                <a:cs typeface="Times New Roman"/>
              </a:rPr>
              <a:t>time </a:t>
            </a:r>
            <a:r>
              <a:rPr sz="1200" dirty="0">
                <a:latin typeface="Times New Roman"/>
                <a:cs typeface="Times New Roman"/>
              </a:rPr>
              <a:t>instead of one</a:t>
            </a:r>
            <a:r>
              <a:rPr sz="1200" spc="-45" dirty="0">
                <a:latin typeface="Times New Roman"/>
                <a:cs typeface="Times New Roman"/>
              </a:rPr>
              <a:t> </a:t>
            </a:r>
            <a:r>
              <a:rPr sz="1200" dirty="0">
                <a:latin typeface="Times New Roman"/>
                <a:cs typeface="Times New Roman"/>
              </a:rPr>
              <a:t>bit</a:t>
            </a:r>
            <a:endParaRPr sz="1200">
              <a:latin typeface="Times New Roman"/>
              <a:cs typeface="Times New Roman"/>
            </a:endParaRPr>
          </a:p>
        </p:txBody>
      </p:sp>
      <p:sp>
        <p:nvSpPr>
          <p:cNvPr id="8" name="object 8"/>
          <p:cNvSpPr/>
          <p:nvPr/>
        </p:nvSpPr>
        <p:spPr>
          <a:xfrm>
            <a:off x="1143000" y="5874258"/>
            <a:ext cx="5553456" cy="114300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229867" y="3582923"/>
            <a:ext cx="5331510" cy="1229105"/>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358900" y="7369302"/>
            <a:ext cx="5302885" cy="729615"/>
          </a:xfrm>
          <a:prstGeom prst="rect">
            <a:avLst/>
          </a:prstGeom>
        </p:spPr>
        <p:txBody>
          <a:bodyPr vert="horz" wrap="square" lIns="0" tIns="0" rIns="0" bIns="0" rtlCol="0">
            <a:spAutoFit/>
          </a:bodyPr>
          <a:lstStyle/>
          <a:p>
            <a:pPr marL="241300" indent="-228600">
              <a:lnSpc>
                <a:spcPts val="1400"/>
              </a:lnSpc>
              <a:buFont typeface="Symbol"/>
              <a:buChar char=""/>
              <a:tabLst>
                <a:tab pos="240665" algn="l"/>
                <a:tab pos="241300" algn="l"/>
              </a:tabLst>
            </a:pPr>
            <a:r>
              <a:rPr sz="1200" b="1" dirty="0">
                <a:latin typeface="Times New Roman"/>
                <a:cs typeface="Times New Roman"/>
              </a:rPr>
              <a:t>Serial</a:t>
            </a:r>
            <a:r>
              <a:rPr sz="1200" b="1" spc="-55" dirty="0">
                <a:latin typeface="Times New Roman"/>
                <a:cs typeface="Times New Roman"/>
              </a:rPr>
              <a:t> </a:t>
            </a:r>
            <a:r>
              <a:rPr sz="1200" b="1" spc="-5" dirty="0">
                <a:latin typeface="Times New Roman"/>
                <a:cs typeface="Times New Roman"/>
              </a:rPr>
              <a:t>Transmission</a:t>
            </a:r>
            <a:endParaRPr sz="1200">
              <a:latin typeface="Times New Roman"/>
              <a:cs typeface="Times New Roman"/>
            </a:endParaRPr>
          </a:p>
          <a:p>
            <a:pPr marL="698500" marR="5080" lvl="1" indent="-228600">
              <a:lnSpc>
                <a:spcPts val="1380"/>
              </a:lnSpc>
              <a:spcBef>
                <a:spcPts val="55"/>
              </a:spcBef>
              <a:buFont typeface="Courier New"/>
              <a:buChar char="o"/>
              <a:tabLst>
                <a:tab pos="698500" algn="l"/>
              </a:tabLst>
            </a:pPr>
            <a:r>
              <a:rPr sz="1200" spc="-5" dirty="0">
                <a:latin typeface="Times New Roman"/>
                <a:cs typeface="Times New Roman"/>
              </a:rPr>
              <a:t>One bit follows </a:t>
            </a:r>
            <a:r>
              <a:rPr sz="1200" dirty="0">
                <a:latin typeface="Times New Roman"/>
                <a:cs typeface="Times New Roman"/>
              </a:rPr>
              <a:t>another, </a:t>
            </a:r>
            <a:r>
              <a:rPr sz="1200" spc="-5" dirty="0">
                <a:latin typeface="Times New Roman"/>
                <a:cs typeface="Times New Roman"/>
              </a:rPr>
              <a:t>so we need </a:t>
            </a:r>
            <a:r>
              <a:rPr sz="1200" dirty="0">
                <a:latin typeface="Times New Roman"/>
                <a:cs typeface="Times New Roman"/>
              </a:rPr>
              <a:t>only one channel rather than ‘n’ to  </a:t>
            </a:r>
            <a:r>
              <a:rPr sz="1200" spc="-5" dirty="0">
                <a:latin typeface="Times New Roman"/>
                <a:cs typeface="Times New Roman"/>
              </a:rPr>
              <a:t>transmit </a:t>
            </a:r>
            <a:r>
              <a:rPr sz="1200" dirty="0">
                <a:latin typeface="Times New Roman"/>
                <a:cs typeface="Times New Roman"/>
              </a:rPr>
              <a:t>data between two</a:t>
            </a:r>
            <a:r>
              <a:rPr sz="1200" spc="-70" dirty="0">
                <a:latin typeface="Times New Roman"/>
                <a:cs typeface="Times New Roman"/>
              </a:rPr>
              <a:t> </a:t>
            </a:r>
            <a:r>
              <a:rPr sz="1200" dirty="0">
                <a:latin typeface="Times New Roman"/>
                <a:cs typeface="Times New Roman"/>
              </a:rPr>
              <a:t>devices</a:t>
            </a:r>
            <a:endParaRPr sz="1200">
              <a:latin typeface="Times New Roman"/>
              <a:cs typeface="Times New Roman"/>
            </a:endParaRPr>
          </a:p>
          <a:p>
            <a:pPr marL="698500" lvl="1" indent="-228600">
              <a:lnSpc>
                <a:spcPts val="1345"/>
              </a:lnSpc>
              <a:buFont typeface="Courier New"/>
              <a:buChar char="o"/>
              <a:tabLst>
                <a:tab pos="698500" algn="l"/>
              </a:tabLst>
            </a:pPr>
            <a:r>
              <a:rPr sz="1200" dirty="0">
                <a:latin typeface="Times New Roman"/>
                <a:cs typeface="Times New Roman"/>
              </a:rPr>
              <a:t>Conversion devices are required at </a:t>
            </a:r>
            <a:r>
              <a:rPr sz="1200" spc="-5" dirty="0">
                <a:latin typeface="Times New Roman"/>
                <a:cs typeface="Times New Roman"/>
              </a:rPr>
              <a:t>the</a:t>
            </a:r>
            <a:r>
              <a:rPr sz="1200" spc="-125" dirty="0">
                <a:latin typeface="Times New Roman"/>
                <a:cs typeface="Times New Roman"/>
              </a:rPr>
              <a:t> </a:t>
            </a:r>
            <a:r>
              <a:rPr sz="1200" dirty="0">
                <a:latin typeface="Times New Roman"/>
                <a:cs typeface="Times New Roman"/>
              </a:rPr>
              <a:t>interface</a:t>
            </a:r>
            <a:endParaRPr sz="1200">
              <a:latin typeface="Times New Roman"/>
              <a:cs typeface="Times New Roman"/>
            </a:endParaRPr>
          </a:p>
        </p:txBody>
      </p:sp>
      <p:sp>
        <p:nvSpPr>
          <p:cNvPr id="11" name="object 11"/>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98</a:t>
            </a:fld>
            <a:endParaRPr dirty="0"/>
          </a:p>
        </p:txBody>
      </p:sp>
    </p:spTree>
    <p:extLst>
      <p:ext uri="{BB962C8B-B14F-4D97-AF65-F5344CB8AC3E}">
        <p14:creationId xmlns:p14="http://schemas.microsoft.com/office/powerpoint/2010/main" val="14589533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0300" y="445007"/>
            <a:ext cx="1799589" cy="194945"/>
          </a:xfrm>
          <a:prstGeom prst="rect">
            <a:avLst/>
          </a:prstGeom>
        </p:spPr>
        <p:txBody>
          <a:bodyPr vert="horz" wrap="square" lIns="0" tIns="0" rIns="0" bIns="0" rtlCol="0">
            <a:spAutoFit/>
          </a:bodyPr>
          <a:lstStyle/>
          <a:p>
            <a:pPr marL="12700">
              <a:lnSpc>
                <a:spcPct val="100000"/>
              </a:lnSpc>
            </a:pPr>
            <a:r>
              <a:rPr sz="1200" spc="-5" dirty="0">
                <a:latin typeface="Times New Roman"/>
                <a:cs typeface="Times New Roman"/>
              </a:rPr>
              <a:t>CS601-Data</a:t>
            </a:r>
            <a:r>
              <a:rPr sz="1200" spc="-100" dirty="0">
                <a:latin typeface="Times New Roman"/>
                <a:cs typeface="Times New Roman"/>
              </a:rPr>
              <a:t> </a:t>
            </a:r>
            <a:r>
              <a:rPr sz="1200" spc="-5" dirty="0">
                <a:latin typeface="Times New Roman"/>
                <a:cs typeface="Times New Roman"/>
              </a:rPr>
              <a:t>Communication</a:t>
            </a:r>
            <a:endParaRPr sz="1200">
              <a:latin typeface="Times New Roman"/>
              <a:cs typeface="Times New Roman"/>
            </a:endParaRPr>
          </a:p>
        </p:txBody>
      </p:sp>
      <p:sp>
        <p:nvSpPr>
          <p:cNvPr id="3" name="object 3"/>
          <p:cNvSpPr txBox="1"/>
          <p:nvPr/>
        </p:nvSpPr>
        <p:spPr>
          <a:xfrm>
            <a:off x="6371335" y="445007"/>
            <a:ext cx="245110" cy="194945"/>
          </a:xfrm>
          <a:prstGeom prst="rect">
            <a:avLst/>
          </a:prstGeom>
        </p:spPr>
        <p:txBody>
          <a:bodyPr vert="horz" wrap="square" lIns="0" tIns="0" rIns="0" bIns="0" rtlCol="0">
            <a:spAutoFit/>
          </a:bodyPr>
          <a:lstStyle/>
          <a:p>
            <a:pPr marL="12700">
              <a:lnSpc>
                <a:spcPct val="100000"/>
              </a:lnSpc>
            </a:pPr>
            <a:r>
              <a:rPr sz="1200" b="1" spc="-10" dirty="0">
                <a:latin typeface="Times New Roman"/>
                <a:cs typeface="Times New Roman"/>
              </a:rPr>
              <a:t>VU</a:t>
            </a:r>
            <a:endParaRPr sz="1200">
              <a:latin typeface="Times New Roman"/>
              <a:cs typeface="Times New Roman"/>
            </a:endParaRPr>
          </a:p>
        </p:txBody>
      </p:sp>
      <p:sp>
        <p:nvSpPr>
          <p:cNvPr id="4" name="object 4"/>
          <p:cNvSpPr/>
          <p:nvPr/>
        </p:nvSpPr>
        <p:spPr>
          <a:xfrm>
            <a:off x="1143000" y="637794"/>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5" name="object 5"/>
          <p:cNvSpPr/>
          <p:nvPr/>
        </p:nvSpPr>
        <p:spPr>
          <a:xfrm>
            <a:off x="1143000" y="9867900"/>
            <a:ext cx="5486400" cy="0"/>
          </a:xfrm>
          <a:custGeom>
            <a:avLst/>
            <a:gdLst/>
            <a:ahLst/>
            <a:cxnLst/>
            <a:rect l="l" t="t" r="r" b="b"/>
            <a:pathLst>
              <a:path w="5486400">
                <a:moveTo>
                  <a:pt x="0" y="0"/>
                </a:moveTo>
                <a:lnTo>
                  <a:pt x="5486400" y="0"/>
                </a:lnTo>
              </a:path>
            </a:pathLst>
          </a:custGeom>
          <a:ln w="9525">
            <a:solidFill>
              <a:srgbClr val="000000"/>
            </a:solidFill>
          </a:ln>
        </p:spPr>
        <p:txBody>
          <a:bodyPr wrap="square" lIns="0" tIns="0" rIns="0" bIns="0" rtlCol="0"/>
          <a:lstStyle/>
          <a:p>
            <a:endParaRPr/>
          </a:p>
        </p:txBody>
      </p:sp>
      <p:sp>
        <p:nvSpPr>
          <p:cNvPr id="6" name="object 6"/>
          <p:cNvSpPr txBox="1"/>
          <p:nvPr/>
        </p:nvSpPr>
        <p:spPr>
          <a:xfrm>
            <a:off x="1130300" y="2906014"/>
            <a:ext cx="5530850" cy="2611120"/>
          </a:xfrm>
          <a:prstGeom prst="rect">
            <a:avLst/>
          </a:prstGeom>
        </p:spPr>
        <p:txBody>
          <a:bodyPr vert="horz" wrap="square" lIns="0" tIns="0" rIns="0" bIns="0" rtlCol="0">
            <a:spAutoFit/>
          </a:bodyPr>
          <a:lstStyle/>
          <a:p>
            <a:pPr marL="469900" indent="-228600">
              <a:lnSpc>
                <a:spcPts val="1630"/>
              </a:lnSpc>
              <a:buFont typeface="Meiryo"/>
              <a:buChar char="➢"/>
              <a:tabLst>
                <a:tab pos="470534" algn="l"/>
              </a:tabLst>
            </a:pPr>
            <a:r>
              <a:rPr sz="1400" b="1" spc="-5" dirty="0">
                <a:latin typeface="Times New Roman"/>
                <a:cs typeface="Times New Roman"/>
              </a:rPr>
              <a:t>Advantage</a:t>
            </a:r>
            <a:endParaRPr sz="1400">
              <a:latin typeface="Times New Roman"/>
              <a:cs typeface="Times New Roman"/>
            </a:endParaRPr>
          </a:p>
          <a:p>
            <a:pPr marL="927100">
              <a:lnSpc>
                <a:spcPts val="1989"/>
              </a:lnSpc>
            </a:pPr>
            <a:r>
              <a:rPr sz="1700" spc="-5" dirty="0">
                <a:latin typeface="Arial"/>
                <a:cs typeface="Arial"/>
              </a:rPr>
              <a:t>–</a:t>
            </a:r>
            <a:r>
              <a:rPr sz="1200" spc="-5" dirty="0">
                <a:latin typeface="Times New Roman"/>
                <a:cs typeface="Times New Roman"/>
              </a:rPr>
              <a:t>COST</a:t>
            </a:r>
            <a:endParaRPr sz="1200">
              <a:latin typeface="Times New Roman"/>
              <a:cs typeface="Times New Roman"/>
            </a:endParaRPr>
          </a:p>
          <a:p>
            <a:pPr marL="927100" lvl="1" indent="-228600">
              <a:lnSpc>
                <a:spcPts val="1355"/>
              </a:lnSpc>
              <a:spcBef>
                <a:spcPts val="1225"/>
              </a:spcBef>
              <a:buFont typeface="Meiryo"/>
              <a:buChar char="❖"/>
              <a:tabLst>
                <a:tab pos="927100" algn="l"/>
              </a:tabLst>
            </a:pPr>
            <a:r>
              <a:rPr sz="1200" b="1" dirty="0">
                <a:latin typeface="Times New Roman"/>
                <a:cs typeface="Times New Roman"/>
              </a:rPr>
              <a:t>Types of Serial</a:t>
            </a:r>
            <a:r>
              <a:rPr sz="1200" b="1" spc="-105" dirty="0">
                <a:latin typeface="Times New Roman"/>
                <a:cs typeface="Times New Roman"/>
              </a:rPr>
              <a:t> </a:t>
            </a:r>
            <a:r>
              <a:rPr sz="1200" b="1" dirty="0">
                <a:latin typeface="Times New Roman"/>
                <a:cs typeface="Times New Roman"/>
              </a:rPr>
              <a:t>Transmission</a:t>
            </a:r>
            <a:endParaRPr sz="1200">
              <a:latin typeface="Times New Roman"/>
              <a:cs typeface="Times New Roman"/>
            </a:endParaRPr>
          </a:p>
          <a:p>
            <a:pPr marL="927100">
              <a:lnSpc>
                <a:spcPts val="2075"/>
              </a:lnSpc>
            </a:pPr>
            <a:r>
              <a:rPr sz="1800" spc="-15" dirty="0">
                <a:latin typeface="Meiryo"/>
                <a:cs typeface="Meiryo"/>
              </a:rPr>
              <a:t>*</a:t>
            </a:r>
            <a:r>
              <a:rPr sz="1200" spc="-15" dirty="0">
                <a:latin typeface="Times New Roman"/>
                <a:cs typeface="Times New Roman"/>
              </a:rPr>
              <a:t>There </a:t>
            </a:r>
            <a:r>
              <a:rPr sz="1200" dirty="0">
                <a:latin typeface="Times New Roman"/>
                <a:cs typeface="Times New Roman"/>
              </a:rPr>
              <a:t>are </a:t>
            </a:r>
            <a:r>
              <a:rPr sz="1200" spc="-5" dirty="0">
                <a:latin typeface="Times New Roman"/>
                <a:cs typeface="Times New Roman"/>
              </a:rPr>
              <a:t>two </a:t>
            </a:r>
            <a:r>
              <a:rPr sz="1200" dirty="0">
                <a:latin typeface="Times New Roman"/>
                <a:cs typeface="Times New Roman"/>
              </a:rPr>
              <a:t>types of Serial</a:t>
            </a:r>
            <a:r>
              <a:rPr sz="1200" spc="-25"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927100">
              <a:lnSpc>
                <a:spcPts val="1945"/>
              </a:lnSpc>
              <a:spcBef>
                <a:spcPts val="1180"/>
              </a:spcBef>
            </a:pPr>
            <a:r>
              <a:rPr sz="1700" spc="-5" dirty="0">
                <a:latin typeface="Arial"/>
                <a:cs typeface="Arial"/>
              </a:rPr>
              <a:t>–</a:t>
            </a:r>
            <a:r>
              <a:rPr sz="1200" spc="-5" dirty="0">
                <a:latin typeface="Times New Roman"/>
                <a:cs typeface="Times New Roman"/>
              </a:rPr>
              <a:t>Asychronous</a:t>
            </a:r>
            <a:r>
              <a:rPr sz="1200" spc="5"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927100">
              <a:lnSpc>
                <a:spcPts val="1945"/>
              </a:lnSpc>
            </a:pPr>
            <a:r>
              <a:rPr sz="1700" spc="-5" dirty="0">
                <a:latin typeface="Arial"/>
                <a:cs typeface="Arial"/>
              </a:rPr>
              <a:t>–</a:t>
            </a:r>
            <a:r>
              <a:rPr sz="1200" spc="-5" dirty="0">
                <a:latin typeface="Times New Roman"/>
                <a:cs typeface="Times New Roman"/>
              </a:rPr>
              <a:t>Synchronous</a:t>
            </a:r>
            <a:r>
              <a:rPr sz="1200" spc="5" dirty="0">
                <a:latin typeface="Times New Roman"/>
                <a:cs typeface="Times New Roman"/>
              </a:rPr>
              <a:t> </a:t>
            </a:r>
            <a:r>
              <a:rPr sz="1200" spc="-5" dirty="0">
                <a:latin typeface="Times New Roman"/>
                <a:cs typeface="Times New Roman"/>
              </a:rPr>
              <a:t>Transmission</a:t>
            </a:r>
            <a:endParaRPr sz="1200">
              <a:latin typeface="Times New Roman"/>
              <a:cs typeface="Times New Roman"/>
            </a:endParaRPr>
          </a:p>
          <a:p>
            <a:pPr marL="12700">
              <a:lnSpc>
                <a:spcPts val="1645"/>
              </a:lnSpc>
              <a:spcBef>
                <a:spcPts val="1215"/>
              </a:spcBef>
            </a:pPr>
            <a:r>
              <a:rPr sz="1400" b="1" spc="-5" dirty="0">
                <a:latin typeface="Times New Roman"/>
                <a:cs typeface="Times New Roman"/>
              </a:rPr>
              <a:t>Asynchronous</a:t>
            </a:r>
            <a:r>
              <a:rPr sz="1400" b="1" spc="-15" dirty="0">
                <a:latin typeface="Times New Roman"/>
                <a:cs typeface="Times New Roman"/>
              </a:rPr>
              <a:t> </a:t>
            </a:r>
            <a:r>
              <a:rPr sz="1400" b="1" spc="-5" dirty="0">
                <a:latin typeface="Times New Roman"/>
                <a:cs typeface="Times New Roman"/>
              </a:rPr>
              <a:t>Transmission</a:t>
            </a:r>
            <a:endParaRPr sz="1400">
              <a:latin typeface="Times New Roman"/>
              <a:cs typeface="Times New Roman"/>
            </a:endParaRPr>
          </a:p>
          <a:p>
            <a:pPr marL="241300" marR="5080" indent="-228600">
              <a:lnSpc>
                <a:spcPts val="1380"/>
              </a:lnSpc>
              <a:spcBef>
                <a:spcPts val="60"/>
              </a:spcBef>
              <a:buFont typeface="Courier New"/>
              <a:buChar char="o"/>
              <a:tabLst>
                <a:tab pos="241300" algn="l"/>
              </a:tabLst>
            </a:pPr>
            <a:r>
              <a:rPr sz="1200" dirty="0">
                <a:latin typeface="Times New Roman"/>
                <a:cs typeface="Times New Roman"/>
              </a:rPr>
              <a:t>It is so named because the </a:t>
            </a:r>
            <a:r>
              <a:rPr sz="1200" spc="-5" dirty="0">
                <a:latin typeface="Times New Roman"/>
                <a:cs typeface="Times New Roman"/>
              </a:rPr>
              <a:t>timing </a:t>
            </a:r>
            <a:r>
              <a:rPr sz="1200" dirty="0">
                <a:latin typeface="Times New Roman"/>
                <a:cs typeface="Times New Roman"/>
              </a:rPr>
              <a:t>of the </a:t>
            </a:r>
            <a:r>
              <a:rPr sz="1200" spc="-5" dirty="0">
                <a:latin typeface="Times New Roman"/>
                <a:cs typeface="Times New Roman"/>
              </a:rPr>
              <a:t>signal </a:t>
            </a:r>
            <a:r>
              <a:rPr sz="1200" dirty="0">
                <a:latin typeface="Times New Roman"/>
                <a:cs typeface="Times New Roman"/>
              </a:rPr>
              <a:t>is </a:t>
            </a:r>
            <a:r>
              <a:rPr sz="1200" spc="-5" dirty="0">
                <a:latin typeface="Times New Roman"/>
                <a:cs typeface="Times New Roman"/>
              </a:rPr>
              <a:t>unimportant. Instead information </a:t>
            </a:r>
            <a:r>
              <a:rPr sz="1200" dirty="0">
                <a:latin typeface="Times New Roman"/>
                <a:cs typeface="Times New Roman"/>
              </a:rPr>
              <a:t>is  received and </a:t>
            </a:r>
            <a:r>
              <a:rPr sz="1200" spc="-5" dirty="0">
                <a:latin typeface="Times New Roman"/>
                <a:cs typeface="Times New Roman"/>
              </a:rPr>
              <a:t>translated by </a:t>
            </a:r>
            <a:r>
              <a:rPr sz="1200" dirty="0">
                <a:latin typeface="Times New Roman"/>
                <a:cs typeface="Times New Roman"/>
              </a:rPr>
              <a:t>agreed </a:t>
            </a:r>
            <a:r>
              <a:rPr sz="1200" spc="-5" dirty="0">
                <a:latin typeface="Times New Roman"/>
                <a:cs typeface="Times New Roman"/>
              </a:rPr>
              <a:t>upon</a:t>
            </a:r>
            <a:r>
              <a:rPr sz="1200" spc="-65" dirty="0">
                <a:latin typeface="Times New Roman"/>
                <a:cs typeface="Times New Roman"/>
              </a:rPr>
              <a:t> </a:t>
            </a:r>
            <a:r>
              <a:rPr sz="1200" dirty="0">
                <a:latin typeface="Times New Roman"/>
                <a:cs typeface="Times New Roman"/>
              </a:rPr>
              <a:t>patterns</a:t>
            </a:r>
            <a:endParaRPr sz="1200">
              <a:latin typeface="Times New Roman"/>
              <a:cs typeface="Times New Roman"/>
            </a:endParaRPr>
          </a:p>
          <a:p>
            <a:pPr marL="241300" indent="-228600">
              <a:lnSpc>
                <a:spcPts val="1345"/>
              </a:lnSpc>
              <a:buFont typeface="Courier New"/>
              <a:buChar char="o"/>
              <a:tabLst>
                <a:tab pos="241300" algn="l"/>
              </a:tabLst>
            </a:pPr>
            <a:r>
              <a:rPr sz="1200" dirty="0">
                <a:latin typeface="Times New Roman"/>
                <a:cs typeface="Times New Roman"/>
              </a:rPr>
              <a:t>Start and Stop</a:t>
            </a:r>
            <a:r>
              <a:rPr sz="1200" spc="-114" dirty="0">
                <a:latin typeface="Times New Roman"/>
                <a:cs typeface="Times New Roman"/>
              </a:rPr>
              <a:t> </a:t>
            </a:r>
            <a:r>
              <a:rPr sz="1200" dirty="0">
                <a:latin typeface="Times New Roman"/>
                <a:cs typeface="Times New Roman"/>
              </a:rPr>
              <a:t>Bits</a:t>
            </a:r>
            <a:endParaRPr sz="1200">
              <a:latin typeface="Times New Roman"/>
              <a:cs typeface="Times New Roman"/>
            </a:endParaRPr>
          </a:p>
        </p:txBody>
      </p:sp>
      <p:sp>
        <p:nvSpPr>
          <p:cNvPr id="7" name="object 7"/>
          <p:cNvSpPr txBox="1"/>
          <p:nvPr/>
        </p:nvSpPr>
        <p:spPr>
          <a:xfrm>
            <a:off x="1130298" y="7209269"/>
            <a:ext cx="5530850" cy="2497455"/>
          </a:xfrm>
          <a:prstGeom prst="rect">
            <a:avLst/>
          </a:prstGeom>
        </p:spPr>
        <p:txBody>
          <a:bodyPr vert="horz" wrap="square" lIns="0" tIns="0" rIns="0" bIns="0" rtlCol="0">
            <a:spAutoFit/>
          </a:bodyPr>
          <a:lstStyle/>
          <a:p>
            <a:pPr marL="12700">
              <a:lnSpc>
                <a:spcPts val="1355"/>
              </a:lnSpc>
            </a:pPr>
            <a:r>
              <a:rPr sz="1200" b="1" spc="-5" dirty="0">
                <a:latin typeface="Times New Roman"/>
                <a:cs typeface="Times New Roman"/>
              </a:rPr>
              <a:t>Asynchronous</a:t>
            </a:r>
            <a:r>
              <a:rPr sz="1200" b="1" spc="-45" dirty="0">
                <a:latin typeface="Times New Roman"/>
                <a:cs typeface="Times New Roman"/>
              </a:rPr>
              <a:t> </a:t>
            </a:r>
            <a:r>
              <a:rPr sz="1200" b="1" dirty="0">
                <a:latin typeface="Times New Roman"/>
                <a:cs typeface="Times New Roman"/>
              </a:rPr>
              <a:t>Transmission</a:t>
            </a:r>
            <a:endParaRPr sz="1200">
              <a:latin typeface="Times New Roman"/>
              <a:cs typeface="Times New Roman"/>
            </a:endParaRPr>
          </a:p>
          <a:p>
            <a:pPr marL="927100">
              <a:lnSpc>
                <a:spcPts val="1975"/>
              </a:lnSpc>
            </a:pPr>
            <a:r>
              <a:rPr sz="1800" spc="-15" dirty="0">
                <a:latin typeface="Meiryo"/>
                <a:cs typeface="Meiryo"/>
              </a:rPr>
              <a:t>*</a:t>
            </a:r>
            <a:r>
              <a:rPr sz="1200" spc="-15" dirty="0">
                <a:latin typeface="Times New Roman"/>
                <a:cs typeface="Times New Roman"/>
              </a:rPr>
              <a:t>Advantages</a:t>
            </a:r>
            <a:endParaRPr sz="1200">
              <a:latin typeface="Times New Roman"/>
              <a:cs typeface="Times New Roman"/>
            </a:endParaRPr>
          </a:p>
          <a:p>
            <a:pPr marL="927100">
              <a:lnSpc>
                <a:spcPts val="1845"/>
              </a:lnSpc>
            </a:pPr>
            <a:r>
              <a:rPr sz="1700" spc="-5" dirty="0">
                <a:latin typeface="Arial"/>
                <a:cs typeface="Arial"/>
              </a:rPr>
              <a:t>–</a:t>
            </a:r>
            <a:r>
              <a:rPr sz="1200" spc="-5" dirty="0">
                <a:latin typeface="Times New Roman"/>
                <a:cs typeface="Times New Roman"/>
              </a:rPr>
              <a:t>Cheap</a:t>
            </a:r>
            <a:endParaRPr sz="1200">
              <a:latin typeface="Times New Roman"/>
              <a:cs typeface="Times New Roman"/>
            </a:endParaRPr>
          </a:p>
          <a:p>
            <a:pPr marL="927100">
              <a:lnSpc>
                <a:spcPts val="1945"/>
              </a:lnSpc>
            </a:pPr>
            <a:r>
              <a:rPr sz="1700" spc="-5" dirty="0">
                <a:latin typeface="Arial"/>
                <a:cs typeface="Arial"/>
              </a:rPr>
              <a:t>–</a:t>
            </a:r>
            <a:r>
              <a:rPr sz="1200" spc="-5" dirty="0">
                <a:latin typeface="Times New Roman"/>
                <a:cs typeface="Times New Roman"/>
              </a:rPr>
              <a:t>Effective</a:t>
            </a:r>
            <a:endParaRPr sz="1200">
              <a:latin typeface="Times New Roman"/>
              <a:cs typeface="Times New Roman"/>
            </a:endParaRPr>
          </a:p>
          <a:p>
            <a:pPr marL="12700">
              <a:lnSpc>
                <a:spcPts val="2080"/>
              </a:lnSpc>
              <a:spcBef>
                <a:spcPts val="1110"/>
              </a:spcBef>
            </a:pPr>
            <a:r>
              <a:rPr sz="1800" spc="-10" dirty="0">
                <a:latin typeface="Meiryo"/>
                <a:cs typeface="Meiryo"/>
              </a:rPr>
              <a:t>*</a:t>
            </a:r>
            <a:r>
              <a:rPr sz="1400" b="1" spc="-10" dirty="0">
                <a:latin typeface="Times New Roman"/>
                <a:cs typeface="Times New Roman"/>
              </a:rPr>
              <a:t>Disadvanta</a:t>
            </a:r>
            <a:r>
              <a:rPr sz="1400" spc="-10" dirty="0">
                <a:latin typeface="Times New Roman"/>
                <a:cs typeface="Times New Roman"/>
              </a:rPr>
              <a:t>ges</a:t>
            </a:r>
            <a:endParaRPr sz="1400">
              <a:latin typeface="Times New Roman"/>
              <a:cs typeface="Times New Roman"/>
            </a:endParaRPr>
          </a:p>
          <a:p>
            <a:pPr marL="927100">
              <a:lnSpc>
                <a:spcPts val="1960"/>
              </a:lnSpc>
            </a:pPr>
            <a:r>
              <a:rPr sz="1700" spc="-5" dirty="0">
                <a:latin typeface="Arial"/>
                <a:cs typeface="Arial"/>
              </a:rPr>
              <a:t>–</a:t>
            </a:r>
            <a:r>
              <a:rPr sz="1200" spc="-5" dirty="0">
                <a:latin typeface="Times New Roman"/>
                <a:cs typeface="Times New Roman"/>
              </a:rPr>
              <a:t>Slow</a:t>
            </a:r>
            <a:endParaRPr sz="1200">
              <a:latin typeface="Times New Roman"/>
              <a:cs typeface="Times New Roman"/>
            </a:endParaRPr>
          </a:p>
          <a:p>
            <a:pPr>
              <a:lnSpc>
                <a:spcPct val="100000"/>
              </a:lnSpc>
              <a:spcBef>
                <a:spcPts val="15"/>
              </a:spcBef>
            </a:pPr>
            <a:endParaRPr sz="2250">
              <a:latin typeface="Times New Roman"/>
              <a:cs typeface="Times New Roman"/>
            </a:endParaRPr>
          </a:p>
          <a:p>
            <a:pPr marL="12700">
              <a:lnSpc>
                <a:spcPts val="1355"/>
              </a:lnSpc>
            </a:pPr>
            <a:r>
              <a:rPr sz="1200" b="1" spc="-5" dirty="0">
                <a:latin typeface="Times New Roman"/>
                <a:cs typeface="Times New Roman"/>
              </a:rPr>
              <a:t>Synchronous</a:t>
            </a:r>
            <a:r>
              <a:rPr sz="1200" b="1" spc="-70" dirty="0">
                <a:latin typeface="Times New Roman"/>
                <a:cs typeface="Times New Roman"/>
              </a:rPr>
              <a:t> </a:t>
            </a:r>
            <a:r>
              <a:rPr sz="1200" b="1" spc="-5" dirty="0">
                <a:latin typeface="Times New Roman"/>
                <a:cs typeface="Times New Roman"/>
              </a:rPr>
              <a:t>Transmission</a:t>
            </a:r>
            <a:endParaRPr sz="1200">
              <a:latin typeface="Times New Roman"/>
              <a:cs typeface="Times New Roman"/>
            </a:endParaRPr>
          </a:p>
          <a:p>
            <a:pPr marL="12700" marR="5080">
              <a:lnSpc>
                <a:spcPct val="91700"/>
              </a:lnSpc>
              <a:spcBef>
                <a:spcPts val="90"/>
              </a:spcBef>
            </a:pPr>
            <a:r>
              <a:rPr sz="1800" spc="-20" dirty="0">
                <a:latin typeface="Meiryo"/>
                <a:cs typeface="Meiryo"/>
              </a:rPr>
              <a:t>*</a:t>
            </a:r>
            <a:r>
              <a:rPr sz="1200" spc="-20" dirty="0">
                <a:latin typeface="Times New Roman"/>
                <a:cs typeface="Times New Roman"/>
              </a:rPr>
              <a:t>Data </a:t>
            </a:r>
            <a:r>
              <a:rPr sz="1200" dirty="0">
                <a:latin typeface="Times New Roman"/>
                <a:cs typeface="Times New Roman"/>
              </a:rPr>
              <a:t>is </a:t>
            </a:r>
            <a:r>
              <a:rPr sz="1200" spc="-5" dirty="0">
                <a:latin typeface="Times New Roman"/>
                <a:cs typeface="Times New Roman"/>
              </a:rPr>
              <a:t>transmitted </a:t>
            </a:r>
            <a:r>
              <a:rPr sz="1200" dirty="0">
                <a:latin typeface="Times New Roman"/>
                <a:cs typeface="Times New Roman"/>
              </a:rPr>
              <a:t>as an unbroken string of 1’s and 0’s and the </a:t>
            </a:r>
            <a:r>
              <a:rPr sz="1200" spc="-5" dirty="0">
                <a:latin typeface="Times New Roman"/>
                <a:cs typeface="Times New Roman"/>
              </a:rPr>
              <a:t>receiver </a:t>
            </a:r>
            <a:r>
              <a:rPr sz="1200" dirty="0">
                <a:latin typeface="Times New Roman"/>
                <a:cs typeface="Times New Roman"/>
              </a:rPr>
              <a:t>separates </a:t>
            </a:r>
            <a:r>
              <a:rPr sz="1200" spc="-5" dirty="0">
                <a:latin typeface="Times New Roman"/>
                <a:cs typeface="Times New Roman"/>
              </a:rPr>
              <a:t>that  </a:t>
            </a:r>
            <a:r>
              <a:rPr sz="1200" dirty="0">
                <a:latin typeface="Times New Roman"/>
                <a:cs typeface="Times New Roman"/>
              </a:rPr>
              <a:t>string into </a:t>
            </a:r>
            <a:r>
              <a:rPr sz="1200" spc="-5" dirty="0">
                <a:latin typeface="Times New Roman"/>
                <a:cs typeface="Times New Roman"/>
              </a:rPr>
              <a:t>the </a:t>
            </a:r>
            <a:r>
              <a:rPr sz="1200" dirty="0">
                <a:latin typeface="Times New Roman"/>
                <a:cs typeface="Times New Roman"/>
              </a:rPr>
              <a:t>bytes or </a:t>
            </a:r>
            <a:r>
              <a:rPr sz="1200" spc="-5" dirty="0">
                <a:latin typeface="Times New Roman"/>
                <a:cs typeface="Times New Roman"/>
              </a:rPr>
              <a:t>characters </a:t>
            </a:r>
            <a:r>
              <a:rPr sz="1200" dirty="0">
                <a:latin typeface="Times New Roman"/>
                <a:cs typeface="Times New Roman"/>
              </a:rPr>
              <a:t>it </a:t>
            </a:r>
            <a:r>
              <a:rPr sz="1200" spc="-5" dirty="0">
                <a:latin typeface="Times New Roman"/>
                <a:cs typeface="Times New Roman"/>
              </a:rPr>
              <a:t>need </a:t>
            </a:r>
            <a:r>
              <a:rPr sz="1200" dirty="0">
                <a:latin typeface="Times New Roman"/>
                <a:cs typeface="Times New Roman"/>
              </a:rPr>
              <a:t>to </a:t>
            </a:r>
            <a:r>
              <a:rPr sz="1200" spc="-5" dirty="0">
                <a:latin typeface="Times New Roman"/>
                <a:cs typeface="Times New Roman"/>
              </a:rPr>
              <a:t>reconstruct </a:t>
            </a:r>
            <a:r>
              <a:rPr sz="1200" dirty="0">
                <a:latin typeface="Times New Roman"/>
                <a:cs typeface="Times New Roman"/>
              </a:rPr>
              <a:t>the </a:t>
            </a:r>
            <a:r>
              <a:rPr sz="1200" spc="-5" dirty="0">
                <a:latin typeface="Times New Roman"/>
                <a:cs typeface="Times New Roman"/>
              </a:rPr>
              <a:t>information</a:t>
            </a:r>
            <a:endParaRPr sz="1200">
              <a:latin typeface="Times New Roman"/>
              <a:cs typeface="Times New Roman"/>
            </a:endParaRPr>
          </a:p>
        </p:txBody>
      </p:sp>
      <p:sp>
        <p:nvSpPr>
          <p:cNvPr id="8" name="object 8"/>
          <p:cNvSpPr/>
          <p:nvPr/>
        </p:nvSpPr>
        <p:spPr>
          <a:xfrm>
            <a:off x="1511046" y="5673852"/>
            <a:ext cx="4774247" cy="137160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143000" y="914400"/>
            <a:ext cx="5825921" cy="1828800"/>
          </a:xfrm>
          <a:prstGeom prst="rect">
            <a:avLst/>
          </a:prstGeom>
          <a:blipFill>
            <a:blip r:embed="rId3" cstate="print"/>
            <a:stretch>
              <a:fillRect/>
            </a:stretch>
          </a:blipFill>
        </p:spPr>
        <p:txBody>
          <a:bodyPr wrap="square" lIns="0" tIns="0" rIns="0" bIns="0" rtlCol="0"/>
          <a:lstStyle/>
          <a:p>
            <a:endParaRPr/>
          </a:p>
        </p:txBody>
      </p:sp>
      <p:sp>
        <p:nvSpPr>
          <p:cNvPr id="10" name="object 10"/>
          <p:cNvSpPr txBox="1">
            <a:spLocks noGrp="1"/>
          </p:cNvSpPr>
          <p:nvPr>
            <p:ph type="ftr" sz="quarter" idx="11"/>
          </p:nvPr>
        </p:nvSpPr>
        <p:spPr>
          <a:prstGeom prst="rect">
            <a:avLst/>
          </a:prstGeom>
        </p:spPr>
        <p:txBody>
          <a:bodyPr vert="horz" wrap="square" lIns="0" tIns="0" rIns="0" bIns="0" rtlCol="0">
            <a:spAutoFit/>
          </a:bodyPr>
          <a:lstStyle/>
          <a:p>
            <a:pPr marL="12700">
              <a:lnSpc>
                <a:spcPts val="1305"/>
              </a:lnSpc>
            </a:pPr>
            <a:r>
              <a:rPr dirty="0"/>
              <a:t>© </a:t>
            </a:r>
            <a:r>
              <a:rPr spc="-5" dirty="0"/>
              <a:t>Copyright Virtual University of</a:t>
            </a:r>
            <a:r>
              <a:rPr spc="-80" dirty="0"/>
              <a:t> </a:t>
            </a:r>
            <a:r>
              <a:rPr spc="-5" dirty="0"/>
              <a:t>Pakistan</a:t>
            </a:r>
          </a:p>
        </p:txBody>
      </p:sp>
      <p:sp>
        <p:nvSpPr>
          <p:cNvPr id="11" name="object 11"/>
          <p:cNvSpPr txBox="1">
            <a:spLocks noGrp="1"/>
          </p:cNvSpPr>
          <p:nvPr>
            <p:ph type="sldNum" sz="quarter" idx="12"/>
          </p:nvPr>
        </p:nvSpPr>
        <p:spPr>
          <a:prstGeom prst="rect">
            <a:avLst/>
          </a:prstGeom>
        </p:spPr>
        <p:txBody>
          <a:bodyPr vert="horz" wrap="square" lIns="0" tIns="0" rIns="0" bIns="0" rtlCol="0">
            <a:spAutoFit/>
          </a:bodyPr>
          <a:lstStyle/>
          <a:p>
            <a:pPr marL="101600">
              <a:lnSpc>
                <a:spcPts val="1305"/>
              </a:lnSpc>
            </a:pPr>
            <a:fld id="{81D60167-4931-47E6-BA6A-407CBD079E47}" type="slidenum">
              <a:rPr dirty="0"/>
              <a:t>99</a:t>
            </a:fld>
            <a:endParaRPr dirty="0"/>
          </a:p>
        </p:txBody>
      </p:sp>
    </p:spTree>
    <p:extLst>
      <p:ext uri="{BB962C8B-B14F-4D97-AF65-F5344CB8AC3E}">
        <p14:creationId xmlns:p14="http://schemas.microsoft.com/office/powerpoint/2010/main" val="1756432790"/>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860</TotalTime>
  <Words>38682</Words>
  <Application>Microsoft Office PowerPoint</Application>
  <PresentationFormat>Custom</PresentationFormat>
  <Paragraphs>6104</Paragraphs>
  <Slides>244</Slides>
  <Notes>2</Notes>
  <HiddenSlides>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244</vt:i4>
      </vt:variant>
    </vt:vector>
  </HeadingPairs>
  <TitlesOfParts>
    <vt:vector size="253" baseType="lpstr">
      <vt:lpstr>Arial</vt:lpstr>
      <vt:lpstr>Arial Black</vt:lpstr>
      <vt:lpstr>Calibri</vt:lpstr>
      <vt:lpstr>Calibri Light</vt:lpstr>
      <vt:lpstr>Courier New</vt:lpstr>
      <vt:lpstr>Meiryo</vt:lpstr>
      <vt:lpstr>Symbol</vt:lpstr>
      <vt:lpstr>Times New Roman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jzaheer</dc:creator>
  <cp:lastModifiedBy>Asif Ashraf</cp:lastModifiedBy>
  <cp:revision>46</cp:revision>
  <dcterms:created xsi:type="dcterms:W3CDTF">2016-11-20T12:48:04Z</dcterms:created>
  <dcterms:modified xsi:type="dcterms:W3CDTF">2016-11-21T03:14:50Z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2009-02-20T00:00:00Z</vt:filetime>
  </property>
  <property fmtid="{D5CDD505-2E9C-101B-9397-08002B2CF9AE}" pid="3" name="Creator">
    <vt:lpwstr>Acrobat PDFMaker 6.0 for Word</vt:lpwstr>
  </property>
  <property fmtid="{D5CDD505-2E9C-101B-9397-08002B2CF9AE}" pid="4" name="LastSaved">
    <vt:filetime>2016-11-20T00:00:00Z</vt:filetime>
  </property>
</Properties>
</file>